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7" r:id="rId10"/>
    <p:sldId id="268" r:id="rId11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D92"/>
    <a:srgbClr val="159D2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62" autoAdjust="0"/>
    <p:restoredTop sz="94680" autoAdjust="0"/>
  </p:normalViewPr>
  <p:slideViewPr>
    <p:cSldViewPr snapToGrid="0" snapToObjects="1">
      <p:cViewPr varScale="1">
        <p:scale>
          <a:sx n="43" d="100"/>
          <a:sy n="43" d="100"/>
        </p:scale>
        <p:origin x="48" y="6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qualitasag.ch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ihandform 6">
            <a:extLst>
              <a:ext uri="{FF2B5EF4-FFF2-40B4-BE49-F238E27FC236}">
                <a16:creationId xmlns="" xmlns:a16="http://schemas.microsoft.com/office/drawing/2014/main" id="{8F21C890-7398-0648-829E-D2DA4F60D890}"/>
              </a:ext>
            </a:extLst>
          </p:cNvPr>
          <p:cNvSpPr/>
          <p:nvPr userDrawn="1"/>
        </p:nvSpPr>
        <p:spPr>
          <a:xfrm flipH="1">
            <a:off x="4631" y="621961"/>
            <a:ext cx="12192000" cy="78339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  </a:t>
            </a:r>
          </a:p>
        </p:txBody>
      </p:sp>
      <p:sp>
        <p:nvSpPr>
          <p:cNvPr id="8" name="Freihandform 13">
            <a:extLst>
              <a:ext uri="{FF2B5EF4-FFF2-40B4-BE49-F238E27FC236}">
                <a16:creationId xmlns="" xmlns:a16="http://schemas.microsoft.com/office/drawing/2014/main" id="{623AB139-86E1-1C4F-BD84-29B489E1F236}"/>
              </a:ext>
            </a:extLst>
          </p:cNvPr>
          <p:cNvSpPr/>
          <p:nvPr userDrawn="1"/>
        </p:nvSpPr>
        <p:spPr>
          <a:xfrm rot="120000" flipH="1">
            <a:off x="-1369" y="689381"/>
            <a:ext cx="12201143" cy="65030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</a:t>
            </a:r>
          </a:p>
        </p:txBody>
      </p:sp>
      <p:grpSp>
        <p:nvGrpSpPr>
          <p:cNvPr id="9" name="Gruppieren 7">
            <a:extLst>
              <a:ext uri="{FF2B5EF4-FFF2-40B4-BE49-F238E27FC236}">
                <a16:creationId xmlns="" xmlns:a16="http://schemas.microsoft.com/office/drawing/2014/main" id="{A4EB1362-F8D6-0547-ADD3-711F8CBC34F0}"/>
              </a:ext>
            </a:extLst>
          </p:cNvPr>
          <p:cNvGrpSpPr/>
          <p:nvPr userDrawn="1"/>
        </p:nvGrpSpPr>
        <p:grpSpPr>
          <a:xfrm flipV="1">
            <a:off x="7104111" y="5733256"/>
            <a:ext cx="5135005" cy="1124743"/>
            <a:chOff x="4932041" y="-655"/>
            <a:chExt cx="3907659" cy="1189789"/>
          </a:xfrm>
        </p:grpSpPr>
        <p:sp>
          <p:nvSpPr>
            <p:cNvPr id="10" name="Freihandform 23">
              <a:extLst>
                <a:ext uri="{FF2B5EF4-FFF2-40B4-BE49-F238E27FC236}">
                  <a16:creationId xmlns="" xmlns:a16="http://schemas.microsoft.com/office/drawing/2014/main" id="{5D473A90-1C23-DD48-B0DA-CEACD7091D50}"/>
                </a:ext>
              </a:extLst>
            </p:cNvPr>
            <p:cNvSpPr/>
            <p:nvPr userDrawn="1"/>
          </p:nvSpPr>
          <p:spPr>
            <a:xfrm>
              <a:off x="4932041" y="-655"/>
              <a:ext cx="3881290" cy="1178403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11" name="Freihandform 24">
              <a:extLst>
                <a:ext uri="{FF2B5EF4-FFF2-40B4-BE49-F238E27FC236}">
                  <a16:creationId xmlns="" xmlns:a16="http://schemas.microsoft.com/office/drawing/2014/main" id="{B39722E7-0010-8E40-97AE-C13F756342A7}"/>
                </a:ext>
              </a:extLst>
            </p:cNvPr>
            <p:cNvSpPr/>
            <p:nvPr userDrawn="1"/>
          </p:nvSpPr>
          <p:spPr>
            <a:xfrm rot="180000">
              <a:off x="5304338" y="152849"/>
              <a:ext cx="3535362" cy="1036285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</p:grpSp>
      <p:sp>
        <p:nvSpPr>
          <p:cNvPr id="12" name="Textfeld 28">
            <a:extLst>
              <a:ext uri="{FF2B5EF4-FFF2-40B4-BE49-F238E27FC236}">
                <a16:creationId xmlns="" xmlns:a16="http://schemas.microsoft.com/office/drawing/2014/main" id="{6631339A-BC64-9E4A-A23E-BA6CB12F6759}"/>
              </a:ext>
            </a:extLst>
          </p:cNvPr>
          <p:cNvSpPr txBox="1"/>
          <p:nvPr userDrawn="1"/>
        </p:nvSpPr>
        <p:spPr>
          <a:xfrm>
            <a:off x="9168341" y="6597352"/>
            <a:ext cx="3023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13"/>
              </a:rPr>
              <a:t>www.qualitasag.ch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|   </a:t>
            </a:r>
            <a:fld id="{301B8B16-A110-4B0E-A8D4-A2401FB21699}" type="slidenum">
              <a:rPr lang="de-CH" sz="105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pPr algn="r"/>
              <a:t>‹Nr.›</a:t>
            </a:fld>
            <a:endParaRPr lang="de-CH" sz="105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05167739-F507-0F47-AAF0-7CD87EAA50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04312" y="6182632"/>
            <a:ext cx="960108" cy="552974"/>
            <a:chOff x="6084168" y="365111"/>
            <a:chExt cx="979478" cy="578504"/>
          </a:xfrm>
          <a:solidFill>
            <a:srgbClr val="C00000"/>
          </a:solidFill>
        </p:grpSpPr>
        <p:sp>
          <p:nvSpPr>
            <p:cNvPr id="14" name="Ellipse 14">
              <a:extLst>
                <a:ext uri="{FF2B5EF4-FFF2-40B4-BE49-F238E27FC236}">
                  <a16:creationId xmlns="" xmlns:a16="http://schemas.microsoft.com/office/drawing/2014/main" id="{FFC3F854-9FDC-C14A-B2E6-8CF9B284EF2F}"/>
                </a:ext>
              </a:extLst>
            </p:cNvPr>
            <p:cNvSpPr/>
            <p:nvPr/>
          </p:nvSpPr>
          <p:spPr>
            <a:xfrm>
              <a:off x="6084168" y="365111"/>
              <a:ext cx="360000" cy="36004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15" name="Ellipse 15">
              <a:extLst>
                <a:ext uri="{FF2B5EF4-FFF2-40B4-BE49-F238E27FC236}">
                  <a16:creationId xmlns="" xmlns:a16="http://schemas.microsoft.com/office/drawing/2014/main" id="{59F507C9-843C-3E45-B8F9-8F987B8E03A0}"/>
                </a:ext>
              </a:extLst>
            </p:cNvPr>
            <p:cNvSpPr/>
            <p:nvPr/>
          </p:nvSpPr>
          <p:spPr>
            <a:xfrm>
              <a:off x="6444168" y="643865"/>
              <a:ext cx="252000" cy="25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16" name="Ellipse 16">
              <a:extLst>
                <a:ext uri="{FF2B5EF4-FFF2-40B4-BE49-F238E27FC236}">
                  <a16:creationId xmlns="" xmlns:a16="http://schemas.microsoft.com/office/drawing/2014/main" id="{19C6CD20-8F07-434E-A6E0-AAB6E0925585}"/>
                </a:ext>
              </a:extLst>
            </p:cNvPr>
            <p:cNvSpPr/>
            <p:nvPr/>
          </p:nvSpPr>
          <p:spPr>
            <a:xfrm>
              <a:off x="6769180" y="79961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17" name="Ellipse 17">
              <a:extLst>
                <a:ext uri="{FF2B5EF4-FFF2-40B4-BE49-F238E27FC236}">
                  <a16:creationId xmlns="" xmlns:a16="http://schemas.microsoft.com/office/drawing/2014/main" id="{C581AA48-CBD0-2042-B993-E94EBE161FBC}"/>
                </a:ext>
              </a:extLst>
            </p:cNvPr>
            <p:cNvSpPr/>
            <p:nvPr/>
          </p:nvSpPr>
          <p:spPr>
            <a:xfrm>
              <a:off x="6991646" y="867165"/>
              <a:ext cx="72000" cy="7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</p:grpSp>
      <p:pic>
        <p:nvPicPr>
          <p:cNvPr id="18" name="Grafik 18" descr="Qualitas_Logo_800dpi">
            <a:extLst>
              <a:ext uri="{FF2B5EF4-FFF2-40B4-BE49-F238E27FC236}">
                <a16:creationId xmlns="" xmlns:a16="http://schemas.microsoft.com/office/drawing/2014/main" id="{6F806574-25D9-A34C-B4E2-62FA6B5C4ED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113" y="6247239"/>
            <a:ext cx="2181373" cy="449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rPr lang="fr-CH" dirty="0"/>
              <a:t>Mise en réseau des données</a:t>
            </a:r>
            <a:br>
              <a:rPr lang="fr-CH" dirty="0"/>
            </a:br>
            <a:r>
              <a:rPr lang="fr-CH" dirty="0"/>
              <a:t>dans l’élevage bovin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r>
              <a:rPr lang="fr-CH" dirty="0"/>
              <a:t/>
            </a:r>
            <a:br>
              <a:rPr lang="fr-CH" dirty="0"/>
            </a:br>
            <a:r>
              <a:rPr lang="fr-CH" dirty="0"/>
              <a:t/>
            </a:r>
            <a:br>
              <a:rPr lang="fr-CH" dirty="0"/>
            </a:br>
            <a:r>
              <a:rPr lang="fr-CH" dirty="0"/>
              <a:t>Peter von Rohr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H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H" dirty="0"/>
              <a:t>Des questions ?</a:t>
            </a:r>
          </a:p>
          <a:p>
            <a:pPr marL="0" lvl="0" indent="0">
              <a:buNone/>
            </a:pPr>
            <a:r>
              <a:rPr lang="fr-CH" dirty="0"/>
              <a:t>En vous remerciant 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H" dirty="0"/>
              <a:t>Vue générale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Terminologie</a:t>
            </a:r>
          </a:p>
          <a:p>
            <a:pPr lvl="1"/>
            <a:r>
              <a:rPr lang="fr-CH" dirty="0"/>
              <a:t>Historique</a:t>
            </a:r>
          </a:p>
          <a:p>
            <a:pPr lvl="1"/>
            <a:r>
              <a:rPr lang="fr-CH" dirty="0"/>
              <a:t>Mise en réseau actuelle des données</a:t>
            </a:r>
          </a:p>
          <a:p>
            <a:pPr lvl="1"/>
            <a:r>
              <a:rPr lang="fr-CH" dirty="0"/>
              <a:t>Développement futur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H" dirty="0"/>
              <a:t>Terminologie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Que signifie la mise en réseau des données ?</a:t>
            </a:r>
          </a:p>
          <a:p>
            <a:pPr lvl="1"/>
            <a:r>
              <a:rPr lang="fr-CH" dirty="0"/>
              <a:t>Aucune mise en réseau autonome des données (jusqu’ici) similaire à l’Internet des objets</a:t>
            </a:r>
          </a:p>
          <a:p>
            <a:pPr lvl="1"/>
            <a:r>
              <a:rPr lang="fr-CH" dirty="0"/>
              <a:t>Dans le contexte de l’élevage bovin, la description suivante semble opportune :</a:t>
            </a:r>
          </a:p>
          <a:p>
            <a:pPr marL="1270000" lvl="0" indent="0">
              <a:buNone/>
            </a:pPr>
            <a:r>
              <a:rPr lang="fr-CH" sz="2000" dirty="0"/>
              <a:t>« Au sein d’un réseau d’acteurs, des données sont échangées et traitées, puis représentées d’une manière utile pour les clients. 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H" dirty="0"/>
              <a:t>Les acteurs du réseau de données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3524882" y="2385701"/>
            <a:ext cx="7034460" cy="3344871"/>
            <a:chOff x="1938275" y="2016369"/>
            <a:chExt cx="7034460" cy="3344871"/>
          </a:xfrm>
        </p:grpSpPr>
        <p:sp>
          <p:nvSpPr>
            <p:cNvPr id="4" name="Textfeld 3"/>
            <p:cNvSpPr txBox="1"/>
            <p:nvPr/>
          </p:nvSpPr>
          <p:spPr>
            <a:xfrm>
              <a:off x="4454769" y="2016369"/>
              <a:ext cx="1641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Agriculteur</a:t>
              </a:r>
              <a:endParaRPr lang="de-CH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936458" y="3281680"/>
              <a:ext cx="3036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Banque de données sur le trafic des animaux (BDTA)</a:t>
              </a:r>
              <a:endParaRPr lang="de-CH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0502" y="3149988"/>
              <a:ext cx="14624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H" dirty="0" smtClean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Organisations d’IA (OIA)</a:t>
              </a:r>
              <a:endParaRPr lang="de-CH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938275" y="4714909"/>
              <a:ext cx="20111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Organisations d’élevage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Qualitas</a:t>
              </a:r>
              <a:endParaRPr lang="de-CH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5638867" y="4646172"/>
              <a:ext cx="1045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Suisselab</a:t>
              </a:r>
              <a:endParaRPr lang="de-CH" dirty="0"/>
            </a:p>
          </p:txBody>
        </p:sp>
        <p:cxnSp>
          <p:nvCxnSpPr>
            <p:cNvPr id="10" name="Gerade Verbindung mit Pfeil 9"/>
            <p:cNvCxnSpPr/>
            <p:nvPr/>
          </p:nvCxnSpPr>
          <p:spPr>
            <a:xfrm flipV="1">
              <a:off x="3184020" y="2294480"/>
              <a:ext cx="1171023" cy="765188"/>
            </a:xfrm>
            <a:prstGeom prst="straightConnector1">
              <a:avLst/>
            </a:prstGeom>
            <a:ln w="38100">
              <a:solidFill>
                <a:srgbClr val="159D27"/>
              </a:solidFill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 flipV="1">
              <a:off x="3221013" y="2493653"/>
              <a:ext cx="1453730" cy="2175090"/>
            </a:xfrm>
            <a:prstGeom prst="straightConnector1">
              <a:avLst/>
            </a:prstGeom>
            <a:ln w="38100">
              <a:solidFill>
                <a:srgbClr val="159D27"/>
              </a:solidFill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5638867" y="2544395"/>
              <a:ext cx="491158" cy="629333"/>
            </a:xfrm>
            <a:prstGeom prst="straightConnector1">
              <a:avLst/>
            </a:prstGeom>
            <a:ln w="38100">
              <a:solidFill>
                <a:srgbClr val="159D27"/>
              </a:solidFill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H="1" flipV="1">
              <a:off x="5059514" y="2522935"/>
              <a:ext cx="685740" cy="1995217"/>
            </a:xfrm>
            <a:prstGeom prst="straightConnector1">
              <a:avLst/>
            </a:prstGeom>
            <a:ln w="38100">
              <a:solidFill>
                <a:srgbClr val="159D27"/>
              </a:solidFill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endCxn id="5" idx="1"/>
            </p:cNvCxnSpPr>
            <p:nvPr/>
          </p:nvCxnSpPr>
          <p:spPr>
            <a:xfrm>
              <a:off x="3524882" y="3561722"/>
              <a:ext cx="2411576" cy="43124"/>
            </a:xfrm>
            <a:prstGeom prst="straightConnector1">
              <a:avLst/>
            </a:prstGeom>
            <a:ln w="22225">
              <a:solidFill>
                <a:srgbClr val="254D92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2657423" y="3796319"/>
              <a:ext cx="0" cy="872424"/>
            </a:xfrm>
            <a:prstGeom prst="straightConnector1">
              <a:avLst/>
            </a:prstGeom>
            <a:ln w="22225">
              <a:solidFill>
                <a:srgbClr val="254D92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 flipV="1">
              <a:off x="3841453" y="3973457"/>
              <a:ext cx="2254547" cy="980313"/>
            </a:xfrm>
            <a:prstGeom prst="straightConnector1">
              <a:avLst/>
            </a:prstGeom>
            <a:ln w="22225">
              <a:solidFill>
                <a:srgbClr val="254D92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flipV="1">
              <a:off x="3947878" y="4953770"/>
              <a:ext cx="1375861" cy="128020"/>
            </a:xfrm>
            <a:prstGeom prst="straightConnector1">
              <a:avLst/>
            </a:prstGeom>
            <a:ln w="22225">
              <a:solidFill>
                <a:srgbClr val="254D92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hteck 52"/>
          <p:cNvSpPr/>
          <p:nvPr/>
        </p:nvSpPr>
        <p:spPr>
          <a:xfrm>
            <a:off x="889473" y="1856059"/>
            <a:ext cx="364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Exemple : élevage de vaches laitières</a:t>
            </a:r>
            <a:endParaRPr lang="de-C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H" dirty="0"/>
              <a:t>Exemple : le CV d’une vache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2423"/>
            <a:ext cx="7918938" cy="4323741"/>
          </a:xfrm>
        </p:spPr>
        <p:txBody>
          <a:bodyPr/>
          <a:lstStyle/>
          <a:p>
            <a:pPr lvl="1"/>
            <a:r>
              <a:rPr lang="fr-CH" dirty="0"/>
              <a:t>La vache est en chaleur et une saillie a lieu</a:t>
            </a:r>
          </a:p>
          <a:p>
            <a:pPr lvl="1"/>
            <a:r>
              <a:rPr lang="fr-CH" dirty="0"/>
              <a:t>Un taureau est sélectionné sur la base de ses valeurs d’élevage</a:t>
            </a:r>
          </a:p>
          <a:p>
            <a:pPr lvl="1"/>
            <a:r>
              <a:rPr lang="fr-CH" dirty="0"/>
              <a:t>Transfert des données de l’org. d’insémination artificielle (OIA) aux organisations d’élevage</a:t>
            </a:r>
          </a:p>
          <a:p>
            <a:pPr lvl="1"/>
            <a:r>
              <a:rPr lang="fr-CH" dirty="0"/>
              <a:t>Aides à la gestion pour l’agriculteur sous forme d’indicateurs de fécondité</a:t>
            </a:r>
          </a:p>
          <a:p>
            <a:pPr lvl="1"/>
            <a:r>
              <a:rPr lang="fr-CH" dirty="0"/>
              <a:t>Valeur d’élevage « fécondité » transmise à l’agriculteur et à l’OIA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2213" y="1695749"/>
            <a:ext cx="4157725" cy="3344871"/>
            <a:chOff x="1938275" y="2016369"/>
            <a:chExt cx="4157725" cy="3344871"/>
          </a:xfrm>
        </p:grpSpPr>
        <p:sp>
          <p:nvSpPr>
            <p:cNvPr id="6" name="Textfeld 5"/>
            <p:cNvSpPr txBox="1"/>
            <p:nvPr/>
          </p:nvSpPr>
          <p:spPr>
            <a:xfrm>
              <a:off x="4454769" y="2016369"/>
              <a:ext cx="1641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Agriculteur</a:t>
              </a:r>
              <a:endParaRPr lang="de-CH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2150502" y="3149988"/>
              <a:ext cx="14624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H" dirty="0" smtClean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Organisations d’IA (OIA)</a:t>
              </a:r>
              <a:endParaRPr lang="de-CH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38275" y="4714909"/>
              <a:ext cx="20111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Organisations d’élevage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Qualitas</a:t>
              </a:r>
              <a:endParaRPr lang="de-CH" dirty="0"/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 flipV="1">
              <a:off x="3184020" y="2294480"/>
              <a:ext cx="1171023" cy="765188"/>
            </a:xfrm>
            <a:prstGeom prst="straightConnector1">
              <a:avLst/>
            </a:prstGeom>
            <a:ln w="38100">
              <a:solidFill>
                <a:srgbClr val="159D27"/>
              </a:solidFill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 flipV="1">
              <a:off x="3221013" y="2493653"/>
              <a:ext cx="1453730" cy="2175090"/>
            </a:xfrm>
            <a:prstGeom prst="straightConnector1">
              <a:avLst/>
            </a:prstGeom>
            <a:ln w="38100">
              <a:solidFill>
                <a:srgbClr val="159D27"/>
              </a:solidFill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57423" y="3796319"/>
              <a:ext cx="0" cy="872424"/>
            </a:xfrm>
            <a:prstGeom prst="straightConnector1">
              <a:avLst/>
            </a:prstGeom>
            <a:ln w="22225">
              <a:solidFill>
                <a:srgbClr val="254D92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H" dirty="0"/>
              <a:t>Exemple : le CV d’une vache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2423"/>
            <a:ext cx="7254240" cy="4323741"/>
          </a:xfrm>
        </p:spPr>
        <p:txBody>
          <a:bodyPr/>
          <a:lstStyle/>
          <a:p>
            <a:pPr lvl="1"/>
            <a:r>
              <a:rPr lang="fr-CH" dirty="0"/>
              <a:t>Naissance du veau</a:t>
            </a:r>
          </a:p>
          <a:p>
            <a:pPr lvl="1"/>
            <a:r>
              <a:rPr lang="fr-CH" dirty="0"/>
              <a:t>Déclaration de la naissance auprès de la BDTA</a:t>
            </a:r>
          </a:p>
          <a:p>
            <a:pPr lvl="1"/>
            <a:r>
              <a:rPr lang="fr-CH" dirty="0"/>
              <a:t>Transfert des déclarations de naissance de la BDTA aux organisations d’élevage</a:t>
            </a:r>
          </a:p>
          <a:p>
            <a:pPr lvl="1"/>
            <a:r>
              <a:rPr lang="fr-CH" dirty="0"/>
              <a:t>Certificats d’ascendance transmis à l’agriculteur</a:t>
            </a:r>
          </a:p>
          <a:p>
            <a:pPr lvl="1"/>
            <a:r>
              <a:rPr lang="fr-CH" dirty="0"/>
              <a:t>Valeur d’élevage « déroulement de la mise bas » transmise à l’agriculteur et à l’OIA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852012" y="1542613"/>
            <a:ext cx="4571209" cy="3406657"/>
            <a:chOff x="3144166" y="2016369"/>
            <a:chExt cx="4571209" cy="3406657"/>
          </a:xfrm>
        </p:grpSpPr>
        <p:sp>
          <p:nvSpPr>
            <p:cNvPr id="6" name="Textfeld 5"/>
            <p:cNvSpPr txBox="1"/>
            <p:nvPr/>
          </p:nvSpPr>
          <p:spPr>
            <a:xfrm>
              <a:off x="4454769" y="2016369"/>
              <a:ext cx="1641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Agriculteur</a:t>
              </a:r>
              <a:endParaRPr lang="de-CH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781104" y="3281680"/>
              <a:ext cx="19342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Banque de données sur le trafic des animaux (BDTA)</a:t>
              </a:r>
              <a:endParaRPr lang="de-CH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144166" y="3038702"/>
              <a:ext cx="14624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H" dirty="0" smtClean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Organisations d’IA (OIA)</a:t>
              </a:r>
              <a:endParaRPr lang="de-CH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3337409" y="4776695"/>
              <a:ext cx="20111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Organisations d’élevage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Qualitas</a:t>
              </a:r>
              <a:endParaRPr lang="de-CH" dirty="0"/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 flipV="1">
              <a:off x="4342997" y="2544395"/>
              <a:ext cx="529090" cy="2080912"/>
            </a:xfrm>
            <a:prstGeom prst="straightConnector1">
              <a:avLst/>
            </a:prstGeom>
            <a:ln w="38100">
              <a:solidFill>
                <a:srgbClr val="159D27"/>
              </a:solidFill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5638867" y="2544395"/>
              <a:ext cx="491158" cy="629333"/>
            </a:xfrm>
            <a:prstGeom prst="straightConnector1">
              <a:avLst/>
            </a:prstGeom>
            <a:ln w="38100">
              <a:solidFill>
                <a:srgbClr val="159D27"/>
              </a:solidFill>
              <a:headEnd type="non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3884057" y="3796319"/>
              <a:ext cx="0" cy="872424"/>
            </a:xfrm>
            <a:prstGeom prst="straightConnector1">
              <a:avLst/>
            </a:prstGeom>
            <a:ln w="22225">
              <a:solidFill>
                <a:srgbClr val="254D92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4872087" y="4589961"/>
              <a:ext cx="1385516" cy="428120"/>
            </a:xfrm>
            <a:prstGeom prst="straightConnector1">
              <a:avLst/>
            </a:prstGeom>
            <a:ln w="22225">
              <a:solidFill>
                <a:srgbClr val="254D92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H" dirty="0"/>
              <a:t>Exemple : le CV d’une vache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9" y="1802423"/>
            <a:ext cx="7579805" cy="432374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fr-CH" dirty="0"/>
              <a:t>Vache en lactation</a:t>
            </a:r>
          </a:p>
          <a:p>
            <a:pPr lvl="1"/>
            <a:r>
              <a:rPr lang="fr-CH" dirty="0"/>
              <a:t>Contrôle du lait : quantité et qualité</a:t>
            </a:r>
          </a:p>
          <a:p>
            <a:pPr lvl="1"/>
            <a:r>
              <a:rPr lang="fr-CH" dirty="0"/>
              <a:t>Données sur le rendement laitier transmises par l’inspecteur et Suisselab aux organisations d’élevage</a:t>
            </a:r>
          </a:p>
          <a:p>
            <a:pPr lvl="1"/>
            <a:r>
              <a:rPr lang="fr-CH" dirty="0"/>
              <a:t>Rendement et composition du lait transmis à l’agriculteur pour servir d’aides à la gestion</a:t>
            </a:r>
          </a:p>
          <a:p>
            <a:pPr lvl="1"/>
            <a:r>
              <a:rPr lang="fr-CH" dirty="0"/>
              <a:t>Valeurs d’élevage « qualité », « santé » et « production » transmises à l’agriculteur et à l’OIA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837714" y="1802423"/>
            <a:ext cx="4223331" cy="3344871"/>
            <a:chOff x="1938275" y="2016369"/>
            <a:chExt cx="4223331" cy="3344871"/>
          </a:xfrm>
        </p:grpSpPr>
        <p:sp>
          <p:nvSpPr>
            <p:cNvPr id="6" name="Textfeld 5"/>
            <p:cNvSpPr txBox="1"/>
            <p:nvPr/>
          </p:nvSpPr>
          <p:spPr>
            <a:xfrm>
              <a:off x="4454769" y="2016369"/>
              <a:ext cx="1641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Agriculteur</a:t>
              </a:r>
              <a:endParaRPr lang="de-CH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2150502" y="3149988"/>
              <a:ext cx="14624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H" dirty="0" smtClean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Organisations d’IA (OIA)</a:t>
              </a:r>
              <a:endParaRPr lang="de-CH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938275" y="4714909"/>
              <a:ext cx="20111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Organisations d’élevage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Qualitas</a:t>
              </a:r>
              <a:endParaRPr lang="de-CH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116127" y="4199653"/>
              <a:ext cx="1045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Suisselab</a:t>
              </a:r>
              <a:endParaRPr lang="de-CH" dirty="0"/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 flipV="1">
              <a:off x="3221013" y="2493653"/>
              <a:ext cx="1453730" cy="2175090"/>
            </a:xfrm>
            <a:prstGeom prst="straightConnector1">
              <a:avLst/>
            </a:prstGeom>
            <a:ln w="38100">
              <a:solidFill>
                <a:srgbClr val="159D27"/>
              </a:solidFill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flipH="1" flipV="1">
              <a:off x="5275384" y="2493653"/>
              <a:ext cx="264225" cy="1655303"/>
            </a:xfrm>
            <a:prstGeom prst="straightConnector1">
              <a:avLst/>
            </a:prstGeom>
            <a:ln w="38100">
              <a:solidFill>
                <a:srgbClr val="159D27"/>
              </a:solidFill>
              <a:headEnd type="triangle" w="med" len="lg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57423" y="3796319"/>
              <a:ext cx="0" cy="872424"/>
            </a:xfrm>
            <a:prstGeom prst="straightConnector1">
              <a:avLst/>
            </a:prstGeom>
            <a:ln w="22225">
              <a:solidFill>
                <a:srgbClr val="254D92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 flipV="1">
              <a:off x="3947878" y="4568985"/>
              <a:ext cx="991668" cy="512805"/>
            </a:xfrm>
            <a:prstGeom prst="straightConnector1">
              <a:avLst/>
            </a:prstGeom>
            <a:ln w="22225">
              <a:solidFill>
                <a:srgbClr val="254D92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H" dirty="0"/>
              <a:t>Évolutions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Numérisation : remplacement des technologies analogiques</a:t>
            </a:r>
          </a:p>
          <a:p>
            <a:pPr lvl="1"/>
            <a:r>
              <a:rPr lang="fr-CH" dirty="0"/>
              <a:t>Remplacement de la saisie manuelle des données par des systèmes automatisés</a:t>
            </a:r>
          </a:p>
          <a:p>
            <a:pPr lvl="1"/>
            <a:r>
              <a:rPr lang="fr-CH" dirty="0"/>
              <a:t>Adaptation des processus chez tous les acteurs concernés</a:t>
            </a:r>
          </a:p>
          <a:p>
            <a:pPr lvl="1"/>
            <a:r>
              <a:rPr lang="fr-CH" dirty="0"/>
              <a:t>Exemple : échange automatisé de données animales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H" dirty="0"/>
              <a:t>Échange automatisé de données animales</a:t>
            </a:r>
          </a:p>
        </p:txBody>
      </p:sp>
      <p:pic>
        <p:nvPicPr>
          <p:cNvPr id="3" name="Picture 1" descr="odg/atda-schem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600200"/>
            <a:ext cx="8483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57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Mise en réseau des données dans l’élevage bovin</vt:lpstr>
      <vt:lpstr>Vue générale</vt:lpstr>
      <vt:lpstr>Terminologie</vt:lpstr>
      <vt:lpstr>Les acteurs du réseau de données</vt:lpstr>
      <vt:lpstr>Exemple : le CV d’une vache (1)</vt:lpstr>
      <vt:lpstr>Exemple : le CV d’une vache (2)</vt:lpstr>
      <vt:lpstr>Exemple : le CV d’une vache (3)</vt:lpstr>
      <vt:lpstr>Évolutions</vt:lpstr>
      <vt:lpstr>Échange automatisé de données animales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82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Candara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Datenvernetzung in der Rinderzucht</dc:title>
  <dc:creator>Peter von Rohr</dc:creator>
  <cp:keywords/>
  <cp:lastModifiedBy>Rösch Martina</cp:lastModifiedBy>
  <cp:revision>13</cp:revision>
  <cp:lastPrinted>2019-10-15T12:25:31Z</cp:lastPrinted>
  <dcterms:created xsi:type="dcterms:W3CDTF">2019-09-30T08:41:16Z</dcterms:created>
  <dcterms:modified xsi:type="dcterms:W3CDTF">2019-10-15T12:35:53Z</dcterms:modified>
</cp:coreProperties>
</file>