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658641E-F6A8-CE4E-9D2A-082C5905C3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D97C22-DF0A-3D41-85AE-4AB3CF944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83966" y="1"/>
            <a:ext cx="97244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CDC7-3CFA-FD47-9AE4-660DD833750E}" type="datetimeFigureOut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17.06.21</a:t>
            </a:fld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0E6151-33AC-CD42-84C1-8F90072663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521244-60BF-1041-A782-711A187E32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25182-0861-B04A-B946-67F3FA86ADD3}" type="slidenum">
              <a:rPr lang="de-CH" smtClean="0"/>
              <a:t>‹#›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DEEC38-4FEB-FE4C-946E-67FCE122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65" y="118805"/>
            <a:ext cx="1072514" cy="2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02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4C6E74-3628-8A4C-B5C6-490F96E97E01}" type="datetimeFigureOut">
              <a:rPr lang="de-CH" smtClean="0"/>
              <a:pPr/>
              <a:t>17.06.21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 dirty="0"/>
              <a:t>Mastertextformat bearbeiten
Zweite Ebene
Dritte Ebene
Vierte Ebene
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BA4D9-C162-0741-A951-E4BD9A72DCD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052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BA4D9-C162-0741-A951-E4BD9A72DCD7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225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2945C-5EBC-C64A-B969-C22EA412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5039"/>
            <a:ext cx="9144000" cy="20374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204925-E814-1341-8BB3-98FA5D78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79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EE596436-3825-F149-ABF2-1F28B6472227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48078"/>
            <a:ext cx="9144000" cy="0"/>
          </a:xfrm>
          <a:prstGeom prst="line">
            <a:avLst/>
          </a:prstGeom>
          <a:ln w="38100">
            <a:solidFill>
              <a:srgbClr val="EE292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16A59956-DCDF-714C-82B0-203A52FB0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2861" y="456953"/>
            <a:ext cx="3870939" cy="79828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B90132A-C1D0-6D49-B113-5D3EC906B6CA}"/>
              </a:ext>
            </a:extLst>
          </p:cNvPr>
          <p:cNvSpPr txBox="1"/>
          <p:nvPr userDrawn="1"/>
        </p:nvSpPr>
        <p:spPr>
          <a:xfrm>
            <a:off x="1534886" y="6531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47094695-D7D1-7747-A46B-EC3CABDF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A04C-B90C-CE44-876A-76B4F8F1FE43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D7EA2FB-B528-D946-8479-B30F48478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8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D2AA739-D007-024C-832B-06B8FA8703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417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EB0C1B-7FA7-514D-A6D0-BBBDA88973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6EB0605-9C41-E94D-9987-6F106F6EF935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5E3DE49-95D7-194D-817B-2DCFC0153C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6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zweiteilig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730C7-7A8F-5142-83F8-1AE3DC79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839F4-7DFB-1947-AFE6-AD59AD9A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49EC9-83D9-B34D-8B14-057AC1DD9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0E1435-8BC8-D747-A99E-369901CE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EF54-DA8E-4E41-9AFA-89FF92288788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4239289-1CC8-DA48-A4A0-F6FF47685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78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teilig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B8EE1A8-A2C2-8D46-8D3F-18A90138FC2A}"/>
              </a:ext>
            </a:extLst>
          </p:cNvPr>
          <p:cNvSpPr/>
          <p:nvPr userDrawn="1"/>
        </p:nvSpPr>
        <p:spPr>
          <a:xfrm>
            <a:off x="0" y="0"/>
            <a:ext cx="6101166" cy="632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60C55-5B56-3042-8EF8-19E004B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0436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64927-2FEE-444A-A79D-98BBFA7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043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3047DEC-7374-B64C-82BD-9F5DDB01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554" y="995363"/>
            <a:ext cx="4896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F3D42E-32AD-3147-A3E7-FF49FAA7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3046-322F-2C44-B8E2-281806500474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EE0F23-04F7-F845-B468-1A7A95751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90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und Bild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0C55-5B56-3042-8EF8-19E004B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365F43-EC93-2443-B7B2-79DAC9BC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64927-2FEE-444A-A79D-98BBFA7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5736C0-0A37-5C49-B60A-797EA481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2FE1-68D9-B44B-95B3-CA4E891FC5E0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FF8B09-ACED-7147-802D-EFDF40DF6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98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und Bild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B8EE1A8-A2C2-8D46-8D3F-18A90138FC2A}"/>
              </a:ext>
            </a:extLst>
          </p:cNvPr>
          <p:cNvSpPr/>
          <p:nvPr userDrawn="1"/>
        </p:nvSpPr>
        <p:spPr>
          <a:xfrm>
            <a:off x="0" y="0"/>
            <a:ext cx="6101166" cy="632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60C55-5B56-3042-8EF8-19E004B3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365F43-EC93-2443-B7B2-79DAC9BC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0834" y="0"/>
            <a:ext cx="6101166" cy="63273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64927-2FEE-444A-A79D-98BBFA7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3B99AFE-8ED5-414C-9358-E33AD930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FF-F2AA-F144-94D3-E073E3BA0630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DD0627-FA41-1947-B915-7B16651C9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74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komplet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4EF5C84-91BB-E542-8D00-D5061CDF8F1A}"/>
              </a:ext>
            </a:extLst>
          </p:cNvPr>
          <p:cNvSpPr/>
          <p:nvPr userDrawn="1"/>
        </p:nvSpPr>
        <p:spPr>
          <a:xfrm>
            <a:off x="0" y="0"/>
            <a:ext cx="12192000" cy="6343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11050B7-3B9F-6346-9B10-B24C825B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FF008EC-ABBB-F74F-9607-6417ED97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DE2D5D2D-D0DD-6647-887C-B997A9C3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8EC5-8B70-1A4A-83E2-0ECA729D8314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F93A87E-4C6C-874D-92EE-960A15723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22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212AF95-F3F3-D044-8AE7-406C6EB5AC63}"/>
              </a:ext>
            </a:extLst>
          </p:cNvPr>
          <p:cNvSpPr/>
          <p:nvPr userDrawn="1"/>
        </p:nvSpPr>
        <p:spPr>
          <a:xfrm>
            <a:off x="838200" y="1495984"/>
            <a:ext cx="10509250" cy="2971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D8D2C3-20D5-FE42-BF42-E010C318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9598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B3EF8F-7AFF-8E48-9E19-67DCA1E3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128B526-884E-DF46-AE24-05F56CAF70EF}"/>
              </a:ext>
            </a:extLst>
          </p:cNvPr>
          <p:cNvCxnSpPr/>
          <p:nvPr userDrawn="1"/>
        </p:nvCxnSpPr>
        <p:spPr>
          <a:xfrm>
            <a:off x="838200" y="4467475"/>
            <a:ext cx="10515600" cy="0"/>
          </a:xfrm>
          <a:prstGeom prst="line">
            <a:avLst/>
          </a:prstGeom>
          <a:ln w="38100">
            <a:solidFill>
              <a:srgbClr val="EE292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DEBDC3D4-E493-FC4F-8B8D-466483F0C4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2861" y="456953"/>
            <a:ext cx="3870939" cy="798289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82A576D-CB51-F64C-9CD5-54D3F9C7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66B-888F-D740-8FF7-87FD55408608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978C309-125C-5942-A404-45EC6EC6C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75537-93C9-5B47-922D-6B5DEA45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77EF-D304-2449-8B50-0A3D7CFC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D0F9D-3A76-4D4F-A114-146A19F3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E09-ECE4-6D47-86E2-4DB04AB8E0D1}" type="datetime4">
              <a:rPr lang="de-CH" smtClean="0"/>
              <a:t>17. Juni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447C6-375F-7142-88D2-BCFEC12E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DB0-AED4-EB48-9414-6A4AC953CA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4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CEB07E8-EEE7-9C44-8B39-935E73345A27}"/>
              </a:ext>
            </a:extLst>
          </p:cNvPr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475537-93C9-5B47-922D-6B5DEA45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77EF-D304-2449-8B50-0A3D7CFC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4B9AB2E-374A-7A42-B9FE-5977DDF3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C292-69C7-6842-9012-5EDECB8C4BCD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4A027D-5929-5C4F-94DC-DA858D55A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6839E-AEA8-FB41-B52B-80C8F10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0088F-18B5-9341-BBB0-21AE3A3B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CF1A13-F99E-694D-861E-EF0AACBF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C4B158E-B6FD-0247-AEEB-C9700B55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F377-CFE3-5742-BC85-98F6C7CA36EF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F00FAB-C840-3D44-813D-15FE8DC97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3F3D3C7-B0C6-6D4A-B8A7-8C6D58926037}"/>
              </a:ext>
            </a:extLst>
          </p:cNvPr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B6839E-AEA8-FB41-B52B-80C8F10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0088F-18B5-9341-BBB0-21AE3A3B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CF1A13-F99E-694D-861E-EF0AACBF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CC1134-35C8-494B-AFB7-24D5E82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29B1-1380-6F4E-81B8-46BFCF6BE6A4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23C467-7823-4D48-9FB5-039298F60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3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4DEA1-EC4B-F946-8952-CE9AC090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D06BF6-5A46-7441-8A2D-4CA3F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827-BC72-394A-8C30-99E0EBAE2CBB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F8B33E-0372-0D43-A186-1A61FC260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F085A5C-C011-0A46-A0D8-64A6390246E8}"/>
              </a:ext>
            </a:extLst>
          </p:cNvPr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4DEA1-EC4B-F946-8952-CE9AC090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C5A52-FFBF-9E4A-A46C-A9DE7D9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05FE-1F60-504C-B9D7-E5F23AC83876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C210B8-8515-3F42-922A-B7D59FF39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42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76F58-2554-994A-9A03-546C43A7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7BE4-602C-FC40-87A5-EC4A1E0E21FB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D99F8-FCBF-4649-9517-48C7EF8AF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1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A0CC461-BE3A-C247-96DF-AD3396CE59E1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7C5C43-B3E0-224B-A4F9-03558F40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D672-963B-0448-B9F1-04888F600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13080"/>
            <a:ext cx="990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52527C-1BCA-B149-AD21-D8981AF99C8C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8FBE8-EC69-A047-931B-05137B94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3571" y="6413081"/>
            <a:ext cx="740228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5551E0-B9D8-6A45-83BF-B52C694C886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platzhalter 10">
            <a:extLst>
              <a:ext uri="{FF2B5EF4-FFF2-40B4-BE49-F238E27FC236}">
                <a16:creationId xmlns:a16="http://schemas.microsoft.com/office/drawing/2014/main" id="{DBF0A736-63CF-BC49-90E1-59CDD86A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DEAB203-05C2-E144-9C54-DE90D7B421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551003" y="6476637"/>
            <a:ext cx="1088336" cy="224443"/>
          </a:xfrm>
          <a:prstGeom prst="rect">
            <a:avLst/>
          </a:prstGeom>
        </p:spPr>
      </p:pic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E18837A8-96F7-EF47-88C7-4FB9800D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1249" y="6413079"/>
            <a:ext cx="2761120" cy="288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8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2" r:id="rId5"/>
    <p:sldLayoutId id="2147483659" r:id="rId6"/>
    <p:sldLayoutId id="2147483654" r:id="rId7"/>
    <p:sldLayoutId id="2147483660" r:id="rId8"/>
    <p:sldLayoutId id="2147483655" r:id="rId9"/>
    <p:sldLayoutId id="2147483663" r:id="rId10"/>
    <p:sldLayoutId id="2147483661" r:id="rId11"/>
    <p:sldLayoutId id="2147483662" r:id="rId12"/>
    <p:sldLayoutId id="2147483657" r:id="rId13"/>
    <p:sldLayoutId id="2147483664" r:id="rId14"/>
    <p:sldLayoutId id="2147483656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EE29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A1941-1CDF-4441-A84D-586610C1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Inferring Cow Phenotypes Based on Sensor Data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8A012-CB73-F244-81CC-C68492A4A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Peter von Rohr and Jessica </a:t>
            </a:r>
            <a:r>
              <a:rPr lang="en-GB" dirty="0" err="1"/>
              <a:t>Gearning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0EBB6A-C186-6B45-A23D-6B762EA3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0823-B579-1946-A39D-A5679650AA5A}" type="datetime4">
              <a:rPr lang="de-CH" smtClean="0"/>
              <a:t>17. Juni 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99E2F-CA47-1B45-9631-A6720EB25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551E0-B9D8-6A45-83BF-B52C694C886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44256401-882F-CD46-99ED-619E558F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6" y="168098"/>
            <a:ext cx="2346223" cy="12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4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In supervised learning</a:t>
            </a:r>
          </a:p>
          <a:p>
            <a:pPr lvl="2"/>
            <a:r>
              <a:t>statistical model is used to understand the relationship between a number of predictor variables (input) and a response variable (output)</a:t>
            </a:r>
          </a:p>
          <a:p>
            <a:pPr lvl="2"/>
            <a:r>
              <a:t>statistical model can be used to predict future values of the response given new predictor variables</a:t>
            </a:r>
          </a:p>
          <a:p>
            <a:pPr lvl="1"/>
            <a:r>
              <a:t>Methods are</a:t>
            </a:r>
          </a:p>
          <a:p>
            <a:pPr lvl="2"/>
            <a:r>
              <a:t>Regression analysis</a:t>
            </a:r>
          </a:p>
          <a:p>
            <a:pPr lvl="2"/>
            <a:r>
              <a:t>Linear Discriminant analysis</a:t>
            </a:r>
          </a:p>
          <a:p>
            <a:pPr lvl="2"/>
            <a:r>
              <a:t>Tree-Based Methods (Random Forest, …)</a:t>
            </a:r>
          </a:p>
          <a:p>
            <a:pPr lvl="2"/>
            <a:r>
              <a:t>Support Vector Machine (SVM)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7F06449B-4E4D-034A-BFCD-C13E5CA6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110B573-E7E6-BA4C-98E5-7070657B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33" y="3192402"/>
            <a:ext cx="5048963" cy="31194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</a:t>
            </a:r>
            <a:r>
              <a:rPr lang="de-CH" dirty="0" err="1"/>
              <a:t>tatistical</a:t>
            </a:r>
            <a:r>
              <a:rPr lang="de-CH" dirty="0"/>
              <a:t> </a:t>
            </a:r>
            <a:r>
              <a:rPr dirty="0"/>
              <a:t>L</a:t>
            </a:r>
            <a:r>
              <a:rPr lang="de-CH" dirty="0" err="1"/>
              <a:t>earning</a:t>
            </a:r>
            <a:r>
              <a:rPr dirty="0"/>
              <a:t>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800" dirty="0"/>
              <a:t>Face recognition based on pictures</a:t>
            </a:r>
            <a:endParaRPr lang="de-CH" sz="2800" dirty="0"/>
          </a:p>
          <a:p>
            <a:pPr lvl="2"/>
            <a:r>
              <a:rPr lang="en-CH" sz="2400" dirty="0"/>
              <a:t>Faces on pictures</a:t>
            </a:r>
          </a:p>
          <a:p>
            <a:pPr lvl="2"/>
            <a:r>
              <a:rPr lang="en-CH" sz="2400" dirty="0"/>
              <a:t>Recognize persons according to their faces</a:t>
            </a:r>
            <a:endParaRPr sz="2400" dirty="0"/>
          </a:p>
          <a:p>
            <a:pPr lvl="1"/>
            <a:r>
              <a:rPr sz="2800" dirty="0"/>
              <a:t>Driving assistance system</a:t>
            </a:r>
          </a:p>
          <a:p>
            <a:pPr lvl="1"/>
            <a:r>
              <a:rPr sz="2800" dirty="0"/>
              <a:t>Autonomous driving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494C6CBD-F1AE-CB49-9E60-A1CE36F4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Statistical Learning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800" dirty="0"/>
              <a:t>Mobile applications for recognizing plants: e.g. </a:t>
            </a:r>
            <a:r>
              <a:rPr sz="2800" dirty="0" err="1"/>
              <a:t>PictureThis</a:t>
            </a:r>
            <a:endParaRPr lang="de-CH" sz="2800" dirty="0"/>
          </a:p>
          <a:p>
            <a:pPr lvl="2"/>
            <a:r>
              <a:rPr lang="en-CH" sz="2400" dirty="0"/>
              <a:t>Take a picture of a plant</a:t>
            </a:r>
          </a:p>
          <a:p>
            <a:pPr lvl="2"/>
            <a:r>
              <a:rPr lang="en-CH" sz="2400" dirty="0"/>
              <a:t>App searches for name of plant</a:t>
            </a:r>
            <a:endParaRPr sz="2400" dirty="0"/>
          </a:p>
          <a:p>
            <a:pPr lvl="1"/>
            <a:r>
              <a:rPr sz="2800" dirty="0"/>
              <a:t>Weed recognition robots</a:t>
            </a:r>
            <a:endParaRPr lang="de-CH" sz="2800" dirty="0"/>
          </a:p>
          <a:p>
            <a:pPr lvl="2"/>
            <a:r>
              <a:rPr lang="en-CH" sz="2400" dirty="0"/>
              <a:t>Robot differentiates between weeds and crops</a:t>
            </a:r>
          </a:p>
          <a:p>
            <a:pPr lvl="2"/>
            <a:r>
              <a:rPr lang="en-CH" sz="2400" dirty="0"/>
              <a:t>Weeds are removed</a:t>
            </a:r>
            <a:endParaRPr sz="2400" dirty="0"/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62505CF4-FF2F-2F44-983B-4B93A493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Level Algorithm in SESAM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Use overlay dataset of cow behavior and events as training sets to predict the relationship between behavior and the events</a:t>
            </a:r>
          </a:p>
          <a:p>
            <a:pPr lvl="1"/>
            <a:r>
              <a:rPr dirty="0"/>
              <a:t>Given new behavior data of cows, new events can be predicted</a:t>
            </a:r>
          </a:p>
          <a:p>
            <a:pPr lvl="1"/>
            <a:r>
              <a:rPr dirty="0"/>
              <a:t>Based on predicted events, alerts can be defined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BFCD250E-FC22-E54A-B59D-2755B1E0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7A8914D-8330-A04F-ACE4-EC31E91B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846880" cy="29234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3FCAFE0-3770-3641-9E48-6AD858779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28" y="3277456"/>
            <a:ext cx="3812781" cy="266780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FFA07E7-4E65-BF4F-AD5A-5003453061A1}"/>
              </a:ext>
            </a:extLst>
          </p:cNvPr>
          <p:cNvSpPr/>
          <p:nvPr/>
        </p:nvSpPr>
        <p:spPr>
          <a:xfrm>
            <a:off x="5846880" y="4458984"/>
            <a:ext cx="1581336" cy="65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Details of Second Level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800" dirty="0"/>
              <a:t>Take an event of interest (heat, calving, mastitis) on a given day</a:t>
            </a:r>
          </a:p>
          <a:p>
            <a:pPr lvl="1"/>
            <a:r>
              <a:rPr sz="2800" dirty="0"/>
              <a:t>Separate the cows in two groups</a:t>
            </a:r>
          </a:p>
          <a:p>
            <a:pPr lvl="3">
              <a:buAutoNum type="arabicPeriod"/>
            </a:pPr>
            <a:r>
              <a:rPr sz="2000" dirty="0"/>
              <a:t>cows for which event can be observed</a:t>
            </a:r>
          </a:p>
          <a:p>
            <a:pPr lvl="3">
              <a:buAutoNum type="arabicPeriod" startAt="2"/>
            </a:pPr>
            <a:r>
              <a:rPr sz="2000" dirty="0"/>
              <a:t>cows for which event cannot be observed</a:t>
            </a:r>
          </a:p>
          <a:p>
            <a:pPr lvl="1"/>
            <a:r>
              <a:rPr sz="2800" dirty="0"/>
              <a:t>Check differences between cows of two groups in behavior pattern</a:t>
            </a:r>
          </a:p>
          <a:p>
            <a:pPr lvl="1"/>
            <a:r>
              <a:rPr sz="2800" dirty="0"/>
              <a:t>Ideally behavior patterns show differences between cows of two groups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6D6C2BCF-33CF-894A-A6A9-57024EEC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of Second Level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800" dirty="0"/>
              <a:t>How can differences in behavior patterns be found in a systematic way</a:t>
            </a:r>
          </a:p>
          <a:p>
            <a:pPr lvl="1"/>
            <a:r>
              <a:rPr sz="2800" dirty="0"/>
              <a:t>Use Support Vector Machine to find optimal border between behavior patterns of two groups</a:t>
            </a:r>
          </a:p>
          <a:p>
            <a:pPr lvl="1"/>
            <a:r>
              <a:rPr sz="2800" dirty="0"/>
              <a:t>Use border to predict future occurrences of events based on observed behavior pattern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371E8732-3D45-9846-8FFF-C87081E1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800" dirty="0"/>
              <a:t>Start </a:t>
            </a:r>
            <a:r>
              <a:rPr lang="de-CH" sz="2800" dirty="0" err="1"/>
              <a:t>with</a:t>
            </a:r>
            <a:r>
              <a:rPr lang="de-CH" sz="2800" dirty="0"/>
              <a:t> p</a:t>
            </a:r>
            <a:r>
              <a:rPr sz="2800" dirty="0" err="1"/>
              <a:t>rototype</a:t>
            </a:r>
            <a:r>
              <a:rPr lang="de-CH" sz="2800" dirty="0"/>
              <a:t>-</a:t>
            </a:r>
            <a:r>
              <a:rPr sz="2800" dirty="0"/>
              <a:t>system of inference of phenotypic events based on behavior data</a:t>
            </a:r>
          </a:p>
          <a:p>
            <a:pPr lvl="1"/>
            <a:r>
              <a:rPr sz="2800" dirty="0"/>
              <a:t>Data quality and density of collected phenotypic events is critical</a:t>
            </a:r>
          </a:p>
          <a:p>
            <a:pPr lvl="1"/>
            <a:r>
              <a:rPr sz="2800" dirty="0"/>
              <a:t>Time resolution for different events must be adjusted</a:t>
            </a:r>
          </a:p>
          <a:p>
            <a:pPr lvl="1"/>
            <a:r>
              <a:rPr sz="2800" dirty="0"/>
              <a:t>Further research is needed to address open questions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648B9606-312C-F44A-8CB0-845F286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2AD8-CE27-804E-9561-AEEE9582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2475-E4F4-AC4B-A5A6-BBBE9112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CH" sz="3600" dirty="0"/>
          </a:p>
          <a:p>
            <a:pPr marL="0" indent="0" algn="ctr">
              <a:buNone/>
            </a:pPr>
            <a:r>
              <a:rPr lang="en-CH" sz="3600" dirty="0"/>
              <a:t>Questions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9776-217E-4248-8878-3F795E9A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FE09-ECE4-6D47-86E2-4DB04AB8E0D1}" type="datetime4">
              <a:rPr lang="de-CH" smtClean="0"/>
              <a:t>17. Juni 2021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63410-6426-1E48-968A-A23CBF35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EDB0-AED4-EB48-9414-6A4AC953CA41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1">
            <a:extLst>
              <a:ext uri="{FF2B5EF4-FFF2-40B4-BE49-F238E27FC236}">
                <a16:creationId xmlns:a16="http://schemas.microsoft.com/office/drawing/2014/main" id="{44F86FDF-6506-414A-83DC-93AB08C3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sz="2800" dirty="0"/>
              <a:t>What are the data</a:t>
            </a:r>
          </a:p>
          <a:p>
            <a:pPr lvl="1">
              <a:lnSpc>
                <a:spcPct val="100000"/>
              </a:lnSpc>
            </a:pPr>
            <a:r>
              <a:rPr sz="2800" dirty="0"/>
              <a:t>What can we do with this data</a:t>
            </a:r>
          </a:p>
          <a:p>
            <a:pPr lvl="1">
              <a:lnSpc>
                <a:spcPct val="100000"/>
              </a:lnSpc>
            </a:pPr>
            <a:r>
              <a:rPr sz="2800" dirty="0"/>
              <a:t>Introduction to </a:t>
            </a:r>
            <a:r>
              <a:rPr lang="de-CH" sz="2800" dirty="0" err="1"/>
              <a:t>statistical</a:t>
            </a:r>
            <a:r>
              <a:rPr lang="de-CH" sz="2800" dirty="0"/>
              <a:t> </a:t>
            </a:r>
            <a:r>
              <a:rPr lang="de-CH" sz="2800" dirty="0" err="1"/>
              <a:t>learning</a:t>
            </a:r>
            <a:r>
              <a:rPr lang="de-CH" sz="2800" dirty="0"/>
              <a:t> (m</a:t>
            </a:r>
            <a:r>
              <a:rPr sz="2800" dirty="0" err="1"/>
              <a:t>achine</a:t>
            </a:r>
            <a:r>
              <a:rPr sz="2800" dirty="0"/>
              <a:t> </a:t>
            </a:r>
            <a:r>
              <a:rPr lang="de-CH" sz="2800" dirty="0"/>
              <a:t>l</a:t>
            </a:r>
            <a:r>
              <a:rPr sz="2800" dirty="0"/>
              <a:t>earning</a:t>
            </a:r>
            <a:r>
              <a:rPr lang="de-CH" sz="2800" dirty="0"/>
              <a:t>)</a:t>
            </a:r>
            <a:endParaRPr sz="2800" dirty="0"/>
          </a:p>
          <a:p>
            <a:pPr lvl="1">
              <a:lnSpc>
                <a:spcPct val="100000"/>
              </a:lnSpc>
            </a:pPr>
            <a:r>
              <a:rPr sz="2800" dirty="0"/>
              <a:t>Everyday use cases of </a:t>
            </a:r>
            <a:r>
              <a:rPr lang="de-CH" sz="2800" dirty="0" err="1"/>
              <a:t>statistical</a:t>
            </a:r>
            <a:r>
              <a:rPr lang="de-CH" sz="2800" dirty="0"/>
              <a:t> </a:t>
            </a:r>
            <a:r>
              <a:rPr lang="de-CH" sz="2800" dirty="0" err="1"/>
              <a:t>learning</a:t>
            </a:r>
            <a:r>
              <a:rPr lang="de-CH" sz="2800" dirty="0"/>
              <a:t> </a:t>
            </a:r>
            <a:endParaRPr sz="2800" dirty="0"/>
          </a:p>
          <a:p>
            <a:pPr lvl="1">
              <a:lnSpc>
                <a:spcPct val="100000"/>
              </a:lnSpc>
            </a:pPr>
            <a:r>
              <a:rPr lang="de-CH" sz="2800" dirty="0"/>
              <a:t>Statistical </a:t>
            </a:r>
            <a:r>
              <a:rPr lang="de-CH" sz="2800" dirty="0" err="1"/>
              <a:t>learning</a:t>
            </a:r>
            <a:r>
              <a:rPr lang="de-CH" sz="2800" dirty="0"/>
              <a:t> </a:t>
            </a:r>
            <a:r>
              <a:rPr sz="2800" dirty="0"/>
              <a:t>in </a:t>
            </a:r>
            <a:r>
              <a:rPr lang="de-CH" sz="2800" dirty="0"/>
              <a:t>a</a:t>
            </a:r>
            <a:r>
              <a:rPr sz="2800" dirty="0" err="1"/>
              <a:t>griculture</a:t>
            </a:r>
            <a:endParaRPr sz="2800" dirty="0"/>
          </a:p>
          <a:p>
            <a:pPr lvl="1">
              <a:lnSpc>
                <a:spcPct val="100000"/>
              </a:lnSpc>
            </a:pPr>
            <a:r>
              <a:rPr lang="de-CH" sz="2800" dirty="0"/>
              <a:t>SESAM - s</a:t>
            </a:r>
            <a:r>
              <a:rPr sz="2800" dirty="0" err="1"/>
              <a:t>econd</a:t>
            </a:r>
            <a:r>
              <a:rPr sz="2800" dirty="0"/>
              <a:t> </a:t>
            </a:r>
            <a:r>
              <a:rPr lang="de-CH" sz="2800" dirty="0"/>
              <a:t>l</a:t>
            </a:r>
            <a:r>
              <a:rPr sz="2800" dirty="0" err="1"/>
              <a:t>evel</a:t>
            </a:r>
            <a:r>
              <a:rPr sz="2800" dirty="0"/>
              <a:t> algorithm</a:t>
            </a:r>
          </a:p>
          <a:p>
            <a:pPr lvl="1">
              <a:lnSpc>
                <a:spcPct val="100000"/>
              </a:lnSpc>
            </a:pPr>
            <a:r>
              <a:rPr sz="2800" dirty="0"/>
              <a:t>Conclusions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6A4F6263-2882-4546-9E47-064A1B18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800" dirty="0"/>
              <a:t>Output of first level classification</a:t>
            </a:r>
          </a:p>
          <a:p>
            <a:pPr lvl="1"/>
            <a:r>
              <a:rPr sz="2800" dirty="0"/>
              <a:t>For every cow over time the basic behavior</a:t>
            </a:r>
          </a:p>
          <a:p>
            <a:pPr lvl="1"/>
            <a:r>
              <a:rPr sz="2800" dirty="0"/>
              <a:t>Basic behavior can be one of</a:t>
            </a:r>
          </a:p>
          <a:p>
            <a:pPr lvl="2"/>
            <a:r>
              <a:rPr sz="2400" dirty="0"/>
              <a:t>Eating</a:t>
            </a:r>
          </a:p>
          <a:p>
            <a:pPr lvl="2"/>
            <a:r>
              <a:rPr sz="2400" dirty="0"/>
              <a:t>Laying</a:t>
            </a:r>
          </a:p>
          <a:p>
            <a:pPr lvl="2"/>
            <a:r>
              <a:rPr sz="2400" dirty="0"/>
              <a:t>Standing</a:t>
            </a:r>
          </a:p>
          <a:p>
            <a:pPr lvl="2"/>
            <a:r>
              <a:rPr sz="2400" dirty="0"/>
              <a:t>Walking</a:t>
            </a:r>
          </a:p>
          <a:p>
            <a:pPr lvl="2"/>
            <a:r>
              <a:rPr sz="2400" dirty="0"/>
              <a:t>Ruminating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5B8D8A17-470D-0044-BA19-6465F976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Behavior over Time</a:t>
            </a:r>
          </a:p>
        </p:txBody>
      </p:sp>
      <p:pic>
        <p:nvPicPr>
          <p:cNvPr id="3" name="Picture 1" descr="20210613_infer_cow_phenotype_ppt_files/figure-pptx/tile-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Grafik 1">
            <a:extLst>
              <a:ext uri="{FF2B5EF4-FFF2-40B4-BE49-F238E27FC236}">
                <a16:creationId xmlns:a16="http://schemas.microsoft.com/office/drawing/2014/main" id="{0E7823A2-E74C-B048-8B40-8B07DF45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Aggregation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Summarize duration of behaviors over one day</a:t>
            </a:r>
          </a:p>
          <a:p>
            <a:pPr lvl="1"/>
            <a:r>
              <a:rPr dirty="0"/>
              <a:t>Yields Average time for a certain behavior per day</a:t>
            </a:r>
          </a:p>
          <a:p>
            <a:pPr lvl="1"/>
            <a:r>
              <a:rPr dirty="0"/>
              <a:t>Defines graphical representation of behavior pattern diagram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D9D465CF-E135-1D44-869E-B169F20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FCBA37A-B51A-5049-8533-888F066EDB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9791" y="3276599"/>
            <a:ext cx="2948609" cy="29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D2A9E76-219A-C347-9422-229121310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83" y="3085669"/>
            <a:ext cx="6660936" cy="3330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Overlay Phenotypes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Phenotypes of interest</a:t>
            </a:r>
          </a:p>
          <a:p>
            <a:pPr lvl="2"/>
            <a:r>
              <a:t>Heat</a:t>
            </a:r>
          </a:p>
          <a:p>
            <a:pPr lvl="2"/>
            <a:r>
              <a:t>Lameness</a:t>
            </a:r>
          </a:p>
          <a:p>
            <a:pPr lvl="2"/>
            <a:r>
              <a:t>Calving</a:t>
            </a:r>
          </a:p>
          <a:p>
            <a:pPr lvl="2"/>
            <a:r>
              <a:t>Mastitis</a:t>
            </a:r>
          </a:p>
          <a:p>
            <a:pPr lvl="2"/>
            <a:r>
              <a:t>Ketosis</a:t>
            </a:r>
          </a:p>
          <a:p>
            <a:pPr lvl="2"/>
            <a:r>
              <a:t>…</a:t>
            </a:r>
          </a:p>
          <a:p>
            <a:pPr lvl="1"/>
            <a:r>
              <a:t>Pooled as events where farmer must be alerted</a:t>
            </a:r>
          </a:p>
          <a:p>
            <a:pPr lvl="1"/>
            <a:r>
              <a:t>Overlay events in behavior pattern diagrams</a:t>
            </a:r>
          </a:p>
          <a:p>
            <a:pPr lvl="1"/>
            <a:r>
              <a:t>Associate events with behavior pattern diagrams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39A16A13-698E-0946-A5A7-9A1FB102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42CBFDD-733D-8B47-B3D6-DD4C7BEC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876"/>
            <a:ext cx="5846880" cy="292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Aim: Prediction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29" y="1825625"/>
            <a:ext cx="6045485" cy="4351338"/>
          </a:xfrm>
        </p:spPr>
        <p:txBody>
          <a:bodyPr/>
          <a:lstStyle/>
          <a:p>
            <a:pPr lvl="1"/>
            <a:r>
              <a:rPr dirty="0"/>
              <a:t>Given association of events and cow behavior</a:t>
            </a:r>
          </a:p>
          <a:p>
            <a:pPr lvl="1"/>
            <a:r>
              <a:rPr dirty="0"/>
              <a:t>Aim: Predict future events based on cow behavior pattern</a:t>
            </a:r>
          </a:p>
          <a:p>
            <a:pPr lvl="1"/>
            <a:r>
              <a:rPr dirty="0"/>
              <a:t>Solution</a:t>
            </a:r>
          </a:p>
          <a:p>
            <a:pPr lvl="2"/>
            <a:r>
              <a:rPr dirty="0"/>
              <a:t>Understand </a:t>
            </a:r>
            <a:r>
              <a:rPr lang="de-CH" dirty="0" err="1"/>
              <a:t>combine</a:t>
            </a:r>
            <a:r>
              <a:rPr lang="en-GB" dirty="0"/>
              <a:t>d</a:t>
            </a:r>
            <a:r>
              <a:rPr lang="en-CH" dirty="0"/>
              <a:t> </a:t>
            </a:r>
            <a:r>
              <a:rPr lang="en-GB" dirty="0"/>
              <a:t>data</a:t>
            </a:r>
            <a:r>
              <a:rPr lang="en-CH" dirty="0"/>
              <a:t> </a:t>
            </a:r>
            <a:r>
              <a:rPr lang="en-GB" dirty="0"/>
              <a:t>consisting</a:t>
            </a:r>
            <a:r>
              <a:rPr lang="en-CH" dirty="0"/>
              <a:t> </a:t>
            </a:r>
            <a:r>
              <a:rPr lang="en-GB" dirty="0"/>
              <a:t>of</a:t>
            </a:r>
            <a:r>
              <a:rPr dirty="0"/>
              <a:t> cow behavior and events as training dataset for a machine learning problem</a:t>
            </a:r>
          </a:p>
          <a:p>
            <a:pPr lvl="2"/>
            <a:r>
              <a:rPr dirty="0"/>
              <a:t>Use statistical learning model to predict future events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B7731CBF-E40D-584A-BE09-C52728E5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A3D4995-D503-864F-9004-EB438370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52" y="1715787"/>
            <a:ext cx="5751021" cy="4023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Machine/Statistical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Two categories that are important for us</a:t>
            </a:r>
          </a:p>
          <a:p>
            <a:pPr lvl="2">
              <a:buAutoNum type="arabicPeriod"/>
            </a:pPr>
            <a:r>
              <a:t>Supervised</a:t>
            </a:r>
          </a:p>
          <a:p>
            <a:pPr lvl="2">
              <a:buAutoNum type="arabicPeriod"/>
            </a:pPr>
            <a:r>
              <a:t>Unsupervised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A1F09B4F-68AF-E740-AE47-E86EC46D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In unsupervised learning,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consists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variables </a:t>
            </a:r>
            <a:r>
              <a:rPr lang="de-CH" dirty="0" err="1"/>
              <a:t>describing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 / </a:t>
            </a:r>
            <a:r>
              <a:rPr lang="de-CH" dirty="0" err="1"/>
              <a:t>subjects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interest</a:t>
            </a:r>
            <a:endParaRPr lang="de-CH" dirty="0"/>
          </a:p>
          <a:p>
            <a:pPr lvl="1"/>
            <a:r>
              <a:rPr lang="de-CH" dirty="0" err="1"/>
              <a:t>Aim</a:t>
            </a:r>
            <a:r>
              <a:rPr lang="de-CH" dirty="0"/>
              <a:t>: Find</a:t>
            </a:r>
            <a:r>
              <a:rPr dirty="0"/>
              <a:t> relationships be</a:t>
            </a:r>
            <a:r>
              <a:rPr lang="de-CH" dirty="0" err="1"/>
              <a:t>tween</a:t>
            </a:r>
            <a:r>
              <a:rPr lang="de-CH" dirty="0"/>
              <a:t> variables</a:t>
            </a:r>
          </a:p>
          <a:p>
            <a:pPr lvl="1"/>
            <a:r>
              <a:rPr dirty="0"/>
              <a:t>Methods used in unsupervised learning are</a:t>
            </a:r>
          </a:p>
          <a:p>
            <a:pPr lvl="2"/>
            <a:r>
              <a:rPr dirty="0"/>
              <a:t>Principal Components Analysis (PCA)</a:t>
            </a:r>
          </a:p>
          <a:p>
            <a:pPr lvl="2"/>
            <a:r>
              <a:rPr dirty="0"/>
              <a:t>Cluster analysis</a:t>
            </a:r>
          </a:p>
          <a:p>
            <a:pPr lvl="2"/>
            <a:r>
              <a:rPr dirty="0"/>
              <a:t>Neural Networks</a:t>
            </a:r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6BE45E21-98BB-3C4D-92CA-9993256E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68" y="168098"/>
            <a:ext cx="2346223" cy="1279758"/>
          </a:xfrm>
          <a:prstGeom prst="rect">
            <a:avLst/>
          </a:prstGeom>
        </p:spPr>
      </p:pic>
      <p:pic>
        <p:nvPicPr>
          <p:cNvPr id="6" name="Picture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E2BC418-6D08-4543-B918-67BDF225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32" y="3337810"/>
            <a:ext cx="55499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litas Master">
  <a:themeElements>
    <a:clrScheme name="Qualitas">
      <a:dk1>
        <a:srgbClr val="424242"/>
      </a:dk1>
      <a:lt1>
        <a:srgbClr val="FFFFFF"/>
      </a:lt1>
      <a:dk2>
        <a:srgbClr val="797979"/>
      </a:dk2>
      <a:lt2>
        <a:srgbClr val="E7E6E6"/>
      </a:lt2>
      <a:accent1>
        <a:srgbClr val="FF0000"/>
      </a:accent1>
      <a:accent2>
        <a:srgbClr val="424242"/>
      </a:accent2>
      <a:accent3>
        <a:srgbClr val="797979"/>
      </a:accent3>
      <a:accent4>
        <a:srgbClr val="A9A9A9"/>
      </a:accent4>
      <a:accent5>
        <a:srgbClr val="D5D5D5"/>
      </a:accent5>
      <a:accent6>
        <a:srgbClr val="EAEAEA"/>
      </a:accent6>
      <a:hlink>
        <a:srgbClr val="FF0000"/>
      </a:hlink>
      <a:folHlink>
        <a:srgbClr val="FF93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aitas Präsentation 16-9" id="{093B86A3-5722-294E-99ED-8D5682B52F9F}" vid="{C16B6E85-F43C-2A4A-831C-F27EA2652CC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Qualitas Master</Template>
  <TotalTime>358</TotalTime>
  <Words>580</Words>
  <Application>Microsoft Macintosh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Qualitas Master</vt:lpstr>
      <vt:lpstr>Inferring Cow Phenotypes Based on Sensor Data</vt:lpstr>
      <vt:lpstr>Content</vt:lpstr>
      <vt:lpstr>Data</vt:lpstr>
      <vt:lpstr>Basic Behavior over Time</vt:lpstr>
      <vt:lpstr>Data Aggregation Over Time</vt:lpstr>
      <vt:lpstr>Overlay Phenotypes of Interest</vt:lpstr>
      <vt:lpstr>Aim: Prediction of Events</vt:lpstr>
      <vt:lpstr>Machine/Statistical Learning</vt:lpstr>
      <vt:lpstr>Unsupervised Learning</vt:lpstr>
      <vt:lpstr>Supervised Learning</vt:lpstr>
      <vt:lpstr>Statistical Learning in Everyday Life</vt:lpstr>
      <vt:lpstr>Statistical Learning in Agriculture</vt:lpstr>
      <vt:lpstr>Second Level Algorithm in SESAM</vt:lpstr>
      <vt:lpstr>Details of Second Level Algorithm</vt:lpstr>
      <vt:lpstr>Results of Second Level Algorithm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Rohr Peter</dc:creator>
  <cp:lastModifiedBy>von Rohr Peter</cp:lastModifiedBy>
  <cp:revision>17</cp:revision>
  <cp:lastPrinted>2020-04-20T08:41:49Z</cp:lastPrinted>
  <dcterms:created xsi:type="dcterms:W3CDTF">2021-06-17T09:25:56Z</dcterms:created>
  <dcterms:modified xsi:type="dcterms:W3CDTF">2021-06-17T15:24:05Z</dcterms:modified>
</cp:coreProperties>
</file>