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 id="2147483678" r:id="rId2"/>
  </p:sldMasterIdLst>
  <p:notesMasterIdLst>
    <p:notesMasterId r:id="rId48"/>
  </p:notesMasterIdLst>
  <p:sldIdLst>
    <p:sldId id="293" r:id="rId3"/>
    <p:sldId id="256" r:id="rId4"/>
    <p:sldId id="258" r:id="rId5"/>
    <p:sldId id="370" r:id="rId6"/>
    <p:sldId id="371" r:id="rId7"/>
    <p:sldId id="372" r:id="rId8"/>
    <p:sldId id="373" r:id="rId9"/>
    <p:sldId id="374" r:id="rId10"/>
    <p:sldId id="313" r:id="rId11"/>
    <p:sldId id="367" r:id="rId12"/>
    <p:sldId id="375" r:id="rId13"/>
    <p:sldId id="376" r:id="rId14"/>
    <p:sldId id="377" r:id="rId15"/>
    <p:sldId id="378" r:id="rId16"/>
    <p:sldId id="379" r:id="rId17"/>
    <p:sldId id="381" r:id="rId18"/>
    <p:sldId id="382" r:id="rId19"/>
    <p:sldId id="383" r:id="rId20"/>
    <p:sldId id="385" r:id="rId21"/>
    <p:sldId id="384" r:id="rId22"/>
    <p:sldId id="380" r:id="rId23"/>
    <p:sldId id="387" r:id="rId24"/>
    <p:sldId id="388" r:id="rId25"/>
    <p:sldId id="386" r:id="rId26"/>
    <p:sldId id="389" r:id="rId27"/>
    <p:sldId id="408" r:id="rId28"/>
    <p:sldId id="390" r:id="rId29"/>
    <p:sldId id="368" r:id="rId30"/>
    <p:sldId id="391" r:id="rId31"/>
    <p:sldId id="393" r:id="rId32"/>
    <p:sldId id="394" r:id="rId33"/>
    <p:sldId id="392" r:id="rId34"/>
    <p:sldId id="395" r:id="rId35"/>
    <p:sldId id="396" r:id="rId36"/>
    <p:sldId id="407" r:id="rId37"/>
    <p:sldId id="397" r:id="rId38"/>
    <p:sldId id="369" r:id="rId39"/>
    <p:sldId id="398" r:id="rId40"/>
    <p:sldId id="400" r:id="rId41"/>
    <p:sldId id="401" r:id="rId42"/>
    <p:sldId id="402" r:id="rId43"/>
    <p:sldId id="403" r:id="rId44"/>
    <p:sldId id="404" r:id="rId45"/>
    <p:sldId id="405" r:id="rId46"/>
    <p:sldId id="40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86" d="100"/>
          <a:sy n="86" d="100"/>
        </p:scale>
        <p:origin x="204" y="90"/>
      </p:cViewPr>
      <p:guideLst>
        <p:guide orient="horz" pos="2251"/>
        <p:guide pos="3817"/>
      </p:guideLst>
    </p:cSldViewPr>
  </p:slideViewPr>
  <p:notesTextViewPr>
    <p:cViewPr>
      <p:scale>
        <a:sx n="1" d="1"/>
        <a:sy n="1" d="1"/>
      </p:scale>
      <p:origin x="0" y="0"/>
    </p:cViewPr>
  </p:notesTextViewPr>
  <p:sorterViewPr>
    <p:cViewPr>
      <p:scale>
        <a:sx n="100" d="100"/>
        <a:sy n="100" d="100"/>
      </p:scale>
      <p:origin x="0" y="-226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L\Dsc_FullTime\excel_scatter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GL\Dsc_FullTime\Course_Workbook\ANOVA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D:\GL\Dsc_FullTime\Course_Workbook\ANOV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2000" b="1" i="0" u="none" strike="noStrike" kern="1200" spc="0" baseline="0">
                <a:solidFill>
                  <a:srgbClr val="FF0000"/>
                </a:solidFill>
                <a:latin typeface="Calibri" panose="020F0502020204030204" pitchFamily="34" charset="0"/>
                <a:ea typeface="+mn-ea"/>
                <a:cs typeface="Calibri" panose="020F0502020204030204" pitchFamily="34" charset="0"/>
              </a:defRPr>
            </a:pPr>
            <a:r>
              <a:rPr lang="en-US" sz="2000" b="1" i="0" u="none" strike="noStrike" kern="1200" spc="0" baseline="0">
                <a:solidFill>
                  <a:srgbClr val="FF0000"/>
                </a:solidFill>
                <a:latin typeface="Calibri" panose="020F0502020204030204" pitchFamily="34" charset="0"/>
                <a:ea typeface="+mn-ea"/>
                <a:cs typeface="Calibri" panose="020F0502020204030204" pitchFamily="34" charset="0"/>
              </a:rPr>
              <a:t>X Vs Y Scatter plot</a:t>
            </a:r>
          </a:p>
        </c:rich>
      </c:tx>
      <c:overlay val="0"/>
      <c:spPr>
        <a:noFill/>
        <a:ln>
          <a:noFill/>
        </a:ln>
        <a:effectLst/>
      </c:spPr>
      <c:txPr>
        <a:bodyPr rot="0" spcFirstLastPara="1" vertOverflow="ellipsis" vert="horz" wrap="square" anchor="ctr" anchorCtr="1"/>
        <a:lstStyle/>
        <a:p>
          <a:pPr algn="ctr" rtl="0">
            <a:defRPr lang="en-US" sz="2000" b="1" i="0" u="none" strike="noStrike" kern="1200" spc="0" baseline="0">
              <a:solidFill>
                <a:srgbClr val="FF0000"/>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4297443156684067"/>
          <c:y val="0.21581766464996358"/>
          <c:w val="0.77253118641068741"/>
          <c:h val="0.55007175185378876"/>
        </c:manualLayout>
      </c:layout>
      <c:scatterChart>
        <c:scatterStyle val="lineMarker"/>
        <c:varyColors val="0"/>
        <c:ser>
          <c:idx val="0"/>
          <c:order val="0"/>
          <c:tx>
            <c:strRef>
              <c:f>Data!$B$1</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Data!$A$2:$A$25</c:f>
              <c:numCache>
                <c:formatCode>General</c:formatCode>
                <c:ptCount val="24"/>
                <c:pt idx="0">
                  <c:v>17.510000000000002</c:v>
                </c:pt>
                <c:pt idx="1">
                  <c:v>39.14</c:v>
                </c:pt>
                <c:pt idx="2">
                  <c:v>39.14</c:v>
                </c:pt>
                <c:pt idx="3">
                  <c:v>18.54</c:v>
                </c:pt>
                <c:pt idx="4">
                  <c:v>33.99</c:v>
                </c:pt>
                <c:pt idx="5">
                  <c:v>24.72</c:v>
                </c:pt>
                <c:pt idx="6">
                  <c:v>18.54</c:v>
                </c:pt>
                <c:pt idx="7">
                  <c:v>31.93</c:v>
                </c:pt>
                <c:pt idx="8">
                  <c:v>26.78</c:v>
                </c:pt>
                <c:pt idx="9">
                  <c:v>14.42</c:v>
                </c:pt>
                <c:pt idx="10">
                  <c:v>18.54</c:v>
                </c:pt>
                <c:pt idx="11">
                  <c:v>21.63</c:v>
                </c:pt>
                <c:pt idx="12">
                  <c:v>32.96</c:v>
                </c:pt>
                <c:pt idx="13">
                  <c:v>39.14</c:v>
                </c:pt>
                <c:pt idx="14">
                  <c:v>12.36</c:v>
                </c:pt>
                <c:pt idx="15">
                  <c:v>16.48</c:v>
                </c:pt>
                <c:pt idx="16">
                  <c:v>22.66</c:v>
                </c:pt>
                <c:pt idx="17">
                  <c:v>16.48</c:v>
                </c:pt>
                <c:pt idx="18">
                  <c:v>27.810000000000002</c:v>
                </c:pt>
                <c:pt idx="19">
                  <c:v>20.6</c:v>
                </c:pt>
                <c:pt idx="20">
                  <c:v>17.510000000000002</c:v>
                </c:pt>
                <c:pt idx="21">
                  <c:v>16.48</c:v>
                </c:pt>
                <c:pt idx="22">
                  <c:v>37.08</c:v>
                </c:pt>
                <c:pt idx="23">
                  <c:v>39.14</c:v>
                </c:pt>
              </c:numCache>
            </c:numRef>
          </c:xVal>
          <c:yVal>
            <c:numRef>
              <c:f>Data!$B$2:$B$25</c:f>
              <c:numCache>
                <c:formatCode>General</c:formatCode>
                <c:ptCount val="24"/>
                <c:pt idx="0">
                  <c:v>17</c:v>
                </c:pt>
                <c:pt idx="1">
                  <c:v>38</c:v>
                </c:pt>
                <c:pt idx="2">
                  <c:v>38</c:v>
                </c:pt>
                <c:pt idx="3">
                  <c:v>18</c:v>
                </c:pt>
                <c:pt idx="4">
                  <c:v>33</c:v>
                </c:pt>
                <c:pt idx="5">
                  <c:v>24</c:v>
                </c:pt>
                <c:pt idx="6">
                  <c:v>18</c:v>
                </c:pt>
                <c:pt idx="7">
                  <c:v>31</c:v>
                </c:pt>
                <c:pt idx="8">
                  <c:v>26</c:v>
                </c:pt>
                <c:pt idx="9">
                  <c:v>14</c:v>
                </c:pt>
                <c:pt idx="10">
                  <c:v>18</c:v>
                </c:pt>
                <c:pt idx="11">
                  <c:v>21</c:v>
                </c:pt>
                <c:pt idx="12">
                  <c:v>32</c:v>
                </c:pt>
                <c:pt idx="13">
                  <c:v>38</c:v>
                </c:pt>
                <c:pt idx="14">
                  <c:v>12</c:v>
                </c:pt>
                <c:pt idx="15">
                  <c:v>16</c:v>
                </c:pt>
                <c:pt idx="16">
                  <c:v>22</c:v>
                </c:pt>
                <c:pt idx="17">
                  <c:v>16</c:v>
                </c:pt>
                <c:pt idx="18">
                  <c:v>27</c:v>
                </c:pt>
                <c:pt idx="19">
                  <c:v>20</c:v>
                </c:pt>
                <c:pt idx="20">
                  <c:v>17</c:v>
                </c:pt>
                <c:pt idx="21">
                  <c:v>16</c:v>
                </c:pt>
                <c:pt idx="22">
                  <c:v>36</c:v>
                </c:pt>
                <c:pt idx="23">
                  <c:v>38</c:v>
                </c:pt>
              </c:numCache>
            </c:numRef>
          </c:yVal>
          <c:smooth val="0"/>
          <c:extLst>
            <c:ext xmlns:c16="http://schemas.microsoft.com/office/drawing/2014/chart" uri="{C3380CC4-5D6E-409C-BE32-E72D297353CC}">
              <c16:uniqueId val="{00000001-1BA1-46A2-A934-5D04C4CB5C98}"/>
            </c:ext>
          </c:extLst>
        </c:ser>
        <c:dLbls>
          <c:showLegendKey val="0"/>
          <c:showVal val="0"/>
          <c:showCatName val="0"/>
          <c:showSerName val="0"/>
          <c:showPercent val="0"/>
          <c:showBubbleSize val="0"/>
        </c:dLbls>
        <c:axId val="495196792"/>
        <c:axId val="495197120"/>
      </c:scatterChart>
      <c:valAx>
        <c:axId val="4951967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b="1" dirty="0">
                    <a:solidFill>
                      <a:srgbClr val="FF0000"/>
                    </a:solidFill>
                    <a:latin typeface="Calibri" panose="020F0502020204030204" pitchFamily="34" charset="0"/>
                    <a:cs typeface="Calibri" panose="020F0502020204030204" pitchFamily="34" charset="0"/>
                  </a:rPr>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197120"/>
        <c:crosses val="autoZero"/>
        <c:crossBetween val="midCat"/>
      </c:valAx>
      <c:valAx>
        <c:axId val="49519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dirty="0">
                    <a:solidFill>
                      <a:srgbClr val="FF0000"/>
                    </a:solidFill>
                    <a:latin typeface="Calibri" panose="020F0502020204030204" pitchFamily="34" charset="0"/>
                    <a:cs typeface="Calibri" panose="020F0502020204030204" pitchFamily="34" charset="0"/>
                  </a:rPr>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1967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solidFill>
                  <a:srgbClr val="FF0000"/>
                </a:solidFill>
                <a:latin typeface="Calibri" panose="020F0502020204030204" pitchFamily="34" charset="0"/>
                <a:cs typeface="Calibri" panose="020F0502020204030204" pitchFamily="34" charset="0"/>
              </a:rPr>
              <a:t>X Vs Y - Scatter</a:t>
            </a:r>
            <a:r>
              <a:rPr lang="en-US" sz="2000" b="1" baseline="0" dirty="0">
                <a:solidFill>
                  <a:srgbClr val="FF0000"/>
                </a:solidFill>
                <a:latin typeface="Calibri" panose="020F0502020204030204" pitchFamily="34" charset="0"/>
                <a:cs typeface="Calibri" panose="020F0502020204030204" pitchFamily="34" charset="0"/>
              </a:rPr>
              <a:t> plot</a:t>
            </a:r>
            <a:endParaRPr lang="en-US" sz="2000" b="1" dirty="0">
              <a:solidFill>
                <a:srgbClr val="FF0000"/>
              </a:solidFill>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Data!$B$28</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Data!$A$29:$A$52</c:f>
              <c:numCache>
                <c:formatCode>General</c:formatCode>
                <c:ptCount val="24"/>
                <c:pt idx="0">
                  <c:v>17.510000000000002</c:v>
                </c:pt>
                <c:pt idx="1">
                  <c:v>39.14</c:v>
                </c:pt>
                <c:pt idx="2">
                  <c:v>39.14</c:v>
                </c:pt>
                <c:pt idx="3">
                  <c:v>18.54</c:v>
                </c:pt>
                <c:pt idx="4">
                  <c:v>33.99</c:v>
                </c:pt>
                <c:pt idx="5">
                  <c:v>24.72</c:v>
                </c:pt>
                <c:pt idx="6">
                  <c:v>18.54</c:v>
                </c:pt>
                <c:pt idx="7">
                  <c:v>31.93</c:v>
                </c:pt>
                <c:pt idx="8">
                  <c:v>26.78</c:v>
                </c:pt>
                <c:pt idx="9">
                  <c:v>14.42</c:v>
                </c:pt>
                <c:pt idx="10">
                  <c:v>18.54</c:v>
                </c:pt>
                <c:pt idx="11">
                  <c:v>21.63</c:v>
                </c:pt>
                <c:pt idx="12">
                  <c:v>32.96</c:v>
                </c:pt>
                <c:pt idx="13">
                  <c:v>39.14</c:v>
                </c:pt>
                <c:pt idx="14">
                  <c:v>12.36</c:v>
                </c:pt>
                <c:pt idx="15">
                  <c:v>16.48</c:v>
                </c:pt>
                <c:pt idx="16">
                  <c:v>22.66</c:v>
                </c:pt>
                <c:pt idx="17">
                  <c:v>16.48</c:v>
                </c:pt>
                <c:pt idx="18">
                  <c:v>27.810000000000002</c:v>
                </c:pt>
                <c:pt idx="19">
                  <c:v>20.6</c:v>
                </c:pt>
                <c:pt idx="20">
                  <c:v>17.510000000000002</c:v>
                </c:pt>
                <c:pt idx="21">
                  <c:v>16.48</c:v>
                </c:pt>
                <c:pt idx="22">
                  <c:v>37.08</c:v>
                </c:pt>
                <c:pt idx="23">
                  <c:v>39.14</c:v>
                </c:pt>
              </c:numCache>
            </c:numRef>
          </c:xVal>
          <c:yVal>
            <c:numRef>
              <c:f>Data!$B$29:$B$52</c:f>
              <c:numCache>
                <c:formatCode>General</c:formatCode>
                <c:ptCount val="24"/>
                <c:pt idx="0">
                  <c:v>-17</c:v>
                </c:pt>
                <c:pt idx="1">
                  <c:v>-38</c:v>
                </c:pt>
                <c:pt idx="2">
                  <c:v>-38</c:v>
                </c:pt>
                <c:pt idx="3">
                  <c:v>-18</c:v>
                </c:pt>
                <c:pt idx="4">
                  <c:v>-33</c:v>
                </c:pt>
                <c:pt idx="5">
                  <c:v>-24</c:v>
                </c:pt>
                <c:pt idx="6">
                  <c:v>-18</c:v>
                </c:pt>
                <c:pt idx="7">
                  <c:v>-31</c:v>
                </c:pt>
                <c:pt idx="8">
                  <c:v>-26</c:v>
                </c:pt>
                <c:pt idx="9">
                  <c:v>-14</c:v>
                </c:pt>
                <c:pt idx="10">
                  <c:v>-18</c:v>
                </c:pt>
                <c:pt idx="11">
                  <c:v>-21</c:v>
                </c:pt>
                <c:pt idx="12">
                  <c:v>-32</c:v>
                </c:pt>
                <c:pt idx="13">
                  <c:v>-38</c:v>
                </c:pt>
                <c:pt idx="14">
                  <c:v>-12</c:v>
                </c:pt>
                <c:pt idx="15">
                  <c:v>-16</c:v>
                </c:pt>
                <c:pt idx="16">
                  <c:v>-22</c:v>
                </c:pt>
                <c:pt idx="17">
                  <c:v>-16</c:v>
                </c:pt>
                <c:pt idx="18">
                  <c:v>-27</c:v>
                </c:pt>
                <c:pt idx="19">
                  <c:v>-20</c:v>
                </c:pt>
                <c:pt idx="20">
                  <c:v>-17</c:v>
                </c:pt>
                <c:pt idx="21">
                  <c:v>-16</c:v>
                </c:pt>
                <c:pt idx="22">
                  <c:v>-36</c:v>
                </c:pt>
                <c:pt idx="23">
                  <c:v>-38</c:v>
                </c:pt>
              </c:numCache>
            </c:numRef>
          </c:yVal>
          <c:smooth val="0"/>
          <c:extLst>
            <c:ext xmlns:c16="http://schemas.microsoft.com/office/drawing/2014/chart" uri="{C3380CC4-5D6E-409C-BE32-E72D297353CC}">
              <c16:uniqueId val="{00000001-36F4-4232-977F-8687E64795FB}"/>
            </c:ext>
          </c:extLst>
        </c:ser>
        <c:dLbls>
          <c:showLegendKey val="0"/>
          <c:showVal val="0"/>
          <c:showCatName val="0"/>
          <c:showSerName val="0"/>
          <c:showPercent val="0"/>
          <c:showBubbleSize val="0"/>
        </c:dLbls>
        <c:axId val="500008640"/>
        <c:axId val="500006016"/>
      </c:scatterChart>
      <c:valAx>
        <c:axId val="5000086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dirty="0">
                    <a:solidFill>
                      <a:srgbClr val="FF0000"/>
                    </a:solidFill>
                    <a:latin typeface="Calibri" panose="020F0502020204030204" pitchFamily="34" charset="0"/>
                    <a:cs typeface="Calibri" panose="020F0502020204030204" pitchFamily="34" charset="0"/>
                  </a:rPr>
                  <a:t>X</a:t>
                </a:r>
              </a:p>
            </c:rich>
          </c:tx>
          <c:layout>
            <c:manualLayout>
              <c:xMode val="edge"/>
              <c:yMode val="edge"/>
              <c:x val="0.52460963184415954"/>
              <c:y val="0.8456948057041835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0006016"/>
        <c:crosses val="autoZero"/>
        <c:crossBetween val="midCat"/>
      </c:valAx>
      <c:valAx>
        <c:axId val="500006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dirty="0">
                    <a:solidFill>
                      <a:srgbClr val="FF0000"/>
                    </a:solidFill>
                    <a:latin typeface="Calibri" panose="020F0502020204030204" pitchFamily="34" charset="0"/>
                    <a:cs typeface="Calibri" panose="020F0502020204030204" pitchFamily="34" charset="0"/>
                  </a:rPr>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0008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2000" b="1" i="0" u="none" strike="noStrike" kern="1200" spc="0" baseline="0">
                <a:solidFill>
                  <a:srgbClr val="FF0000"/>
                </a:solidFill>
                <a:latin typeface="Calibri" panose="020F0502020204030204" pitchFamily="34" charset="0"/>
                <a:ea typeface="+mn-ea"/>
                <a:cs typeface="Calibri" panose="020F0502020204030204" pitchFamily="34" charset="0"/>
              </a:defRPr>
            </a:pPr>
            <a:r>
              <a:rPr lang="en-US" sz="2000" b="1" i="0" u="none" strike="noStrike" kern="1200" spc="0" baseline="0" dirty="0">
                <a:solidFill>
                  <a:srgbClr val="FF0000"/>
                </a:solidFill>
                <a:latin typeface="Calibri" panose="020F0502020204030204" pitchFamily="34" charset="0"/>
                <a:ea typeface="+mn-ea"/>
                <a:cs typeface="Calibri" panose="020F0502020204030204" pitchFamily="34" charset="0"/>
              </a:rPr>
              <a:t> X Vs Y - scatter plot</a:t>
            </a:r>
          </a:p>
        </c:rich>
      </c:tx>
      <c:overlay val="0"/>
      <c:spPr>
        <a:noFill/>
        <a:ln>
          <a:noFill/>
        </a:ln>
        <a:effectLst/>
      </c:spPr>
      <c:txPr>
        <a:bodyPr rot="0" spcFirstLastPara="1" vertOverflow="ellipsis" vert="horz" wrap="square" anchor="ctr" anchorCtr="1"/>
        <a:lstStyle/>
        <a:p>
          <a:pPr algn="ctr" rtl="0">
            <a:defRPr lang="en-US" sz="2000" b="1" i="0" u="none" strike="noStrike" kern="1200" spc="0" baseline="0">
              <a:solidFill>
                <a:srgbClr val="FF0000"/>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0"/>
          <c:order val="0"/>
          <c:tx>
            <c:strRef>
              <c:f>Data!$B$55</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Data!$A$56:$A$79</c:f>
              <c:numCache>
                <c:formatCode>General</c:formatCode>
                <c:ptCount val="24"/>
                <c:pt idx="0">
                  <c:v>17.510000000000002</c:v>
                </c:pt>
                <c:pt idx="1">
                  <c:v>39.14</c:v>
                </c:pt>
                <c:pt idx="2">
                  <c:v>39.14</c:v>
                </c:pt>
                <c:pt idx="3">
                  <c:v>18.54</c:v>
                </c:pt>
                <c:pt idx="4">
                  <c:v>33.99</c:v>
                </c:pt>
                <c:pt idx="5">
                  <c:v>24.72</c:v>
                </c:pt>
                <c:pt idx="6">
                  <c:v>18.54</c:v>
                </c:pt>
                <c:pt idx="7">
                  <c:v>31.93</c:v>
                </c:pt>
                <c:pt idx="8">
                  <c:v>26.78</c:v>
                </c:pt>
                <c:pt idx="9">
                  <c:v>14.42</c:v>
                </c:pt>
                <c:pt idx="10">
                  <c:v>18.54</c:v>
                </c:pt>
                <c:pt idx="11">
                  <c:v>21.63</c:v>
                </c:pt>
                <c:pt idx="12">
                  <c:v>32.96</c:v>
                </c:pt>
                <c:pt idx="13">
                  <c:v>39.14</c:v>
                </c:pt>
                <c:pt idx="14">
                  <c:v>12.36</c:v>
                </c:pt>
                <c:pt idx="15">
                  <c:v>16.48</c:v>
                </c:pt>
                <c:pt idx="16">
                  <c:v>22.66</c:v>
                </c:pt>
                <c:pt idx="17">
                  <c:v>16.48</c:v>
                </c:pt>
                <c:pt idx="18">
                  <c:v>27.810000000000002</c:v>
                </c:pt>
                <c:pt idx="19">
                  <c:v>20.6</c:v>
                </c:pt>
                <c:pt idx="20">
                  <c:v>17.510000000000002</c:v>
                </c:pt>
                <c:pt idx="21">
                  <c:v>16.48</c:v>
                </c:pt>
                <c:pt idx="22">
                  <c:v>37.08</c:v>
                </c:pt>
                <c:pt idx="23">
                  <c:v>39.14</c:v>
                </c:pt>
              </c:numCache>
            </c:numRef>
          </c:xVal>
          <c:yVal>
            <c:numRef>
              <c:f>Data!$B$56:$B$79</c:f>
              <c:numCache>
                <c:formatCode>General</c:formatCode>
                <c:ptCount val="24"/>
                <c:pt idx="0">
                  <c:v>8</c:v>
                </c:pt>
                <c:pt idx="1">
                  <c:v>82</c:v>
                </c:pt>
                <c:pt idx="2">
                  <c:v>19</c:v>
                </c:pt>
                <c:pt idx="3">
                  <c:v>71</c:v>
                </c:pt>
                <c:pt idx="4">
                  <c:v>82</c:v>
                </c:pt>
                <c:pt idx="5">
                  <c:v>24</c:v>
                </c:pt>
                <c:pt idx="6">
                  <c:v>32</c:v>
                </c:pt>
                <c:pt idx="7">
                  <c:v>13</c:v>
                </c:pt>
                <c:pt idx="8">
                  <c:v>56</c:v>
                </c:pt>
                <c:pt idx="9">
                  <c:v>55</c:v>
                </c:pt>
                <c:pt idx="10">
                  <c:v>7</c:v>
                </c:pt>
                <c:pt idx="11">
                  <c:v>86</c:v>
                </c:pt>
                <c:pt idx="12">
                  <c:v>4</c:v>
                </c:pt>
                <c:pt idx="13">
                  <c:v>90</c:v>
                </c:pt>
                <c:pt idx="14">
                  <c:v>8</c:v>
                </c:pt>
                <c:pt idx="15">
                  <c:v>46</c:v>
                </c:pt>
                <c:pt idx="16">
                  <c:v>73</c:v>
                </c:pt>
                <c:pt idx="17">
                  <c:v>61</c:v>
                </c:pt>
                <c:pt idx="18">
                  <c:v>76</c:v>
                </c:pt>
                <c:pt idx="19">
                  <c:v>58</c:v>
                </c:pt>
                <c:pt idx="20">
                  <c:v>97</c:v>
                </c:pt>
                <c:pt idx="21">
                  <c:v>74</c:v>
                </c:pt>
                <c:pt idx="22">
                  <c:v>20</c:v>
                </c:pt>
                <c:pt idx="23">
                  <c:v>41</c:v>
                </c:pt>
              </c:numCache>
            </c:numRef>
          </c:yVal>
          <c:smooth val="0"/>
          <c:extLst>
            <c:ext xmlns:c16="http://schemas.microsoft.com/office/drawing/2014/chart" uri="{C3380CC4-5D6E-409C-BE32-E72D297353CC}">
              <c16:uniqueId val="{00000001-C5B0-495A-BD8B-DB7C9DE6261E}"/>
            </c:ext>
          </c:extLst>
        </c:ser>
        <c:dLbls>
          <c:showLegendKey val="0"/>
          <c:showVal val="0"/>
          <c:showCatName val="0"/>
          <c:showSerName val="0"/>
          <c:showPercent val="0"/>
          <c:showBubbleSize val="0"/>
        </c:dLbls>
        <c:axId val="503117336"/>
        <c:axId val="503119632"/>
      </c:scatterChart>
      <c:valAx>
        <c:axId val="5031173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2000" b="1" i="0" u="none" strike="noStrike" kern="1200" baseline="0">
                    <a:solidFill>
                      <a:srgbClr val="FF0000"/>
                    </a:solidFill>
                    <a:latin typeface="+mn-lt"/>
                    <a:ea typeface="+mn-ea"/>
                    <a:cs typeface="+mn-cs"/>
                  </a:defRPr>
                </a:pPr>
                <a:r>
                  <a:rPr lang="en-US" sz="2000" b="1" i="0" u="none" strike="noStrike" kern="1200" baseline="0">
                    <a:solidFill>
                      <a:srgbClr val="FF0000"/>
                    </a:solidFill>
                    <a:latin typeface="+mn-lt"/>
                    <a:ea typeface="+mn-ea"/>
                    <a:cs typeface="+mn-cs"/>
                  </a:rPr>
                  <a:t>X</a:t>
                </a:r>
              </a:p>
            </c:rich>
          </c:tx>
          <c:overlay val="0"/>
          <c:spPr>
            <a:noFill/>
            <a:ln>
              <a:noFill/>
            </a:ln>
            <a:effectLst/>
          </c:spPr>
          <c:txPr>
            <a:bodyPr rot="0" spcFirstLastPara="1" vertOverflow="ellipsis" vert="horz" wrap="square" anchor="ctr" anchorCtr="1"/>
            <a:lstStyle/>
            <a:p>
              <a:pPr>
                <a:defRPr lang="en-US" sz="2000" b="1" i="0" u="none" strike="noStrike" kern="1200" baseline="0">
                  <a:solidFill>
                    <a:srgbClr val="FF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119632"/>
        <c:crosses val="autoZero"/>
        <c:crossBetween val="midCat"/>
      </c:valAx>
      <c:valAx>
        <c:axId val="503119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dirty="0">
                    <a:solidFill>
                      <a:srgbClr val="FF0000"/>
                    </a:solidFill>
                    <a:latin typeface="Calibri" panose="020F0502020204030204" pitchFamily="34" charset="0"/>
                    <a:cs typeface="Calibri" panose="020F0502020204030204" pitchFamily="34" charset="0"/>
                  </a:rPr>
                  <a:t>Y</a:t>
                </a:r>
                <a:endParaRPr lang="en-US" b="1" dirty="0">
                  <a:solidFill>
                    <a:srgbClr val="FF0000"/>
                  </a:solidFill>
                  <a:latin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1173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a:solidFill>
                  <a:srgbClr val="FF0000"/>
                </a:solidFill>
              </a:rPr>
              <a:t>Marks</a:t>
            </a:r>
            <a:r>
              <a:rPr lang="en-US" sz="1800" b="1" baseline="0">
                <a:solidFill>
                  <a:srgbClr val="FF0000"/>
                </a:solidFill>
              </a:rPr>
              <a:t> Vs Hours studied</a:t>
            </a:r>
            <a:endParaRPr lang="en-US" sz="1800" b="1">
              <a:solidFill>
                <a:srgbClr val="FF0000"/>
              </a:solidFill>
            </a:endParaRPr>
          </a:p>
        </c:rich>
      </c:tx>
      <c:layout>
        <c:manualLayout>
          <c:xMode val="edge"/>
          <c:yMode val="edge"/>
          <c:x val="0.4039374453193350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1281714785653"/>
          <c:y val="0.18156996587030716"/>
          <c:w val="0.81773162729658788"/>
          <c:h val="0.6146608977632062"/>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Data!$A$2:$A$25</c:f>
              <c:numCache>
                <c:formatCode>General</c:formatCode>
                <c:ptCount val="24"/>
                <c:pt idx="0">
                  <c:v>10</c:v>
                </c:pt>
                <c:pt idx="1">
                  <c:v>12</c:v>
                </c:pt>
                <c:pt idx="2">
                  <c:v>18</c:v>
                </c:pt>
                <c:pt idx="3">
                  <c:v>24</c:v>
                </c:pt>
                <c:pt idx="4">
                  <c:v>24</c:v>
                </c:pt>
                <c:pt idx="5">
                  <c:v>26</c:v>
                </c:pt>
                <c:pt idx="6">
                  <c:v>27</c:v>
                </c:pt>
                <c:pt idx="7">
                  <c:v>28</c:v>
                </c:pt>
                <c:pt idx="8">
                  <c:v>29</c:v>
                </c:pt>
                <c:pt idx="9">
                  <c:v>31</c:v>
                </c:pt>
                <c:pt idx="10">
                  <c:v>32</c:v>
                </c:pt>
                <c:pt idx="11">
                  <c:v>40</c:v>
                </c:pt>
                <c:pt idx="12">
                  <c:v>41</c:v>
                </c:pt>
                <c:pt idx="13">
                  <c:v>44</c:v>
                </c:pt>
                <c:pt idx="14">
                  <c:v>46</c:v>
                </c:pt>
                <c:pt idx="15">
                  <c:v>48</c:v>
                </c:pt>
                <c:pt idx="16">
                  <c:v>50</c:v>
                </c:pt>
                <c:pt idx="17">
                  <c:v>52</c:v>
                </c:pt>
                <c:pt idx="18">
                  <c:v>52</c:v>
                </c:pt>
                <c:pt idx="19">
                  <c:v>53</c:v>
                </c:pt>
                <c:pt idx="20">
                  <c:v>60</c:v>
                </c:pt>
                <c:pt idx="21">
                  <c:v>62</c:v>
                </c:pt>
                <c:pt idx="22">
                  <c:v>65</c:v>
                </c:pt>
                <c:pt idx="23">
                  <c:v>67</c:v>
                </c:pt>
              </c:numCache>
            </c:numRef>
          </c:xVal>
          <c:yVal>
            <c:numRef>
              <c:f>Data!$B$2:$B$25</c:f>
              <c:numCache>
                <c:formatCode>General</c:formatCode>
                <c:ptCount val="24"/>
                <c:pt idx="0">
                  <c:v>43</c:v>
                </c:pt>
                <c:pt idx="1">
                  <c:v>45</c:v>
                </c:pt>
                <c:pt idx="2">
                  <c:v>53</c:v>
                </c:pt>
                <c:pt idx="3">
                  <c:v>55</c:v>
                </c:pt>
                <c:pt idx="4">
                  <c:v>56</c:v>
                </c:pt>
                <c:pt idx="5">
                  <c:v>60</c:v>
                </c:pt>
                <c:pt idx="6">
                  <c:v>64</c:v>
                </c:pt>
                <c:pt idx="7">
                  <c:v>69</c:v>
                </c:pt>
                <c:pt idx="8">
                  <c:v>70</c:v>
                </c:pt>
                <c:pt idx="9">
                  <c:v>75</c:v>
                </c:pt>
                <c:pt idx="10">
                  <c:v>77</c:v>
                </c:pt>
                <c:pt idx="11">
                  <c:v>79</c:v>
                </c:pt>
                <c:pt idx="12">
                  <c:v>73</c:v>
                </c:pt>
                <c:pt idx="13">
                  <c:v>78</c:v>
                </c:pt>
                <c:pt idx="14">
                  <c:v>78</c:v>
                </c:pt>
                <c:pt idx="15">
                  <c:v>79</c:v>
                </c:pt>
                <c:pt idx="16">
                  <c:v>81</c:v>
                </c:pt>
                <c:pt idx="17">
                  <c:v>82</c:v>
                </c:pt>
                <c:pt idx="18">
                  <c:v>84</c:v>
                </c:pt>
                <c:pt idx="19">
                  <c:v>87</c:v>
                </c:pt>
                <c:pt idx="20">
                  <c:v>89</c:v>
                </c:pt>
                <c:pt idx="21">
                  <c:v>90</c:v>
                </c:pt>
                <c:pt idx="22">
                  <c:v>94</c:v>
                </c:pt>
                <c:pt idx="23">
                  <c:v>100</c:v>
                </c:pt>
              </c:numCache>
            </c:numRef>
          </c:yVal>
          <c:smooth val="0"/>
          <c:extLst>
            <c:ext xmlns:c16="http://schemas.microsoft.com/office/drawing/2014/chart" uri="{C3380CC4-5D6E-409C-BE32-E72D297353CC}">
              <c16:uniqueId val="{00000000-25C2-49B2-9F79-00556F270313}"/>
            </c:ext>
          </c:extLst>
        </c:ser>
        <c:dLbls>
          <c:showLegendKey val="0"/>
          <c:showVal val="0"/>
          <c:showCatName val="0"/>
          <c:showSerName val="0"/>
          <c:showPercent val="0"/>
          <c:showBubbleSize val="0"/>
        </c:dLbls>
        <c:axId val="427392696"/>
        <c:axId val="427389416"/>
      </c:scatterChart>
      <c:valAx>
        <c:axId val="427392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sz="1050" b="1" i="0" u="none" strike="noStrike" kern="1200" baseline="0">
                    <a:solidFill>
                      <a:srgbClr val="FF0000"/>
                    </a:solidFill>
                    <a:latin typeface="+mn-lt"/>
                    <a:ea typeface="+mn-ea"/>
                    <a:cs typeface="+mn-cs"/>
                  </a:defRPr>
                </a:pPr>
                <a:r>
                  <a:rPr lang="en-US" sz="1050" b="1" i="0" u="none" strike="noStrike" kern="1200" baseline="0">
                    <a:solidFill>
                      <a:srgbClr val="FF0000"/>
                    </a:solidFill>
                    <a:latin typeface="+mn-lt"/>
                    <a:ea typeface="+mn-ea"/>
                    <a:cs typeface="+mn-cs"/>
                  </a:rPr>
                  <a:t>Hours studied</a:t>
                </a:r>
              </a:p>
            </c:rich>
          </c:tx>
          <c:overlay val="0"/>
          <c:spPr>
            <a:noFill/>
            <a:ln>
              <a:noFill/>
            </a:ln>
            <a:effectLst/>
          </c:spPr>
          <c:txPr>
            <a:bodyPr rot="0" spcFirstLastPara="1" vertOverflow="ellipsis" vert="horz" wrap="square" anchor="ctr" anchorCtr="1"/>
            <a:lstStyle/>
            <a:p>
              <a:pPr algn="ctr" rtl="0">
                <a:defRPr lang="en-US" sz="1050" b="1" i="0" u="none" strike="noStrike" kern="1200" baseline="0">
                  <a:solidFill>
                    <a:srgbClr val="FF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389416"/>
        <c:crosses val="autoZero"/>
        <c:crossBetween val="midCat"/>
      </c:valAx>
      <c:valAx>
        <c:axId val="427389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50" b="1">
                    <a:solidFill>
                      <a:srgbClr val="FF0000"/>
                    </a:solidFill>
                  </a:rPr>
                  <a:t>Marks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392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Hours studied  Residual Plot</a:t>
            </a:r>
          </a:p>
        </c:rich>
      </c:tx>
      <c:overlay val="0"/>
    </c:title>
    <c:autoTitleDeleted val="0"/>
    <c:plotArea>
      <c:layout/>
      <c:scatterChart>
        <c:scatterStyle val="lineMarker"/>
        <c:varyColors val="0"/>
        <c:ser>
          <c:idx val="0"/>
          <c:order val="0"/>
          <c:spPr>
            <a:ln w="19050">
              <a:noFill/>
            </a:ln>
          </c:spPr>
          <c:xVal>
            <c:numRef>
              <c:f>Data!$A$2:$A$25</c:f>
              <c:numCache>
                <c:formatCode>General</c:formatCode>
                <c:ptCount val="24"/>
                <c:pt idx="0">
                  <c:v>10</c:v>
                </c:pt>
                <c:pt idx="1">
                  <c:v>12</c:v>
                </c:pt>
                <c:pt idx="2">
                  <c:v>18</c:v>
                </c:pt>
                <c:pt idx="3">
                  <c:v>24</c:v>
                </c:pt>
                <c:pt idx="4">
                  <c:v>24</c:v>
                </c:pt>
                <c:pt idx="5">
                  <c:v>26</c:v>
                </c:pt>
                <c:pt idx="6">
                  <c:v>27</c:v>
                </c:pt>
                <c:pt idx="7">
                  <c:v>28</c:v>
                </c:pt>
                <c:pt idx="8">
                  <c:v>29</c:v>
                </c:pt>
                <c:pt idx="9">
                  <c:v>31</c:v>
                </c:pt>
                <c:pt idx="10">
                  <c:v>32</c:v>
                </c:pt>
                <c:pt idx="11">
                  <c:v>40</c:v>
                </c:pt>
                <c:pt idx="12">
                  <c:v>41</c:v>
                </c:pt>
                <c:pt idx="13">
                  <c:v>44</c:v>
                </c:pt>
                <c:pt idx="14">
                  <c:v>46</c:v>
                </c:pt>
                <c:pt idx="15">
                  <c:v>48</c:v>
                </c:pt>
                <c:pt idx="16">
                  <c:v>50</c:v>
                </c:pt>
                <c:pt idx="17">
                  <c:v>52</c:v>
                </c:pt>
                <c:pt idx="18">
                  <c:v>52</c:v>
                </c:pt>
                <c:pt idx="19">
                  <c:v>53</c:v>
                </c:pt>
                <c:pt idx="20">
                  <c:v>60</c:v>
                </c:pt>
                <c:pt idx="21">
                  <c:v>62</c:v>
                </c:pt>
                <c:pt idx="22">
                  <c:v>65</c:v>
                </c:pt>
                <c:pt idx="23">
                  <c:v>67</c:v>
                </c:pt>
              </c:numCache>
            </c:numRef>
          </c:xVal>
          <c:yVal>
            <c:numRef>
              <c:f>ANOVA_RESULTS!$C$25:$C$48</c:f>
              <c:numCache>
                <c:formatCode>General</c:formatCode>
                <c:ptCount val="24"/>
                <c:pt idx="0">
                  <c:v>-4.7663843827690684</c:v>
                </c:pt>
                <c:pt idx="1">
                  <c:v>-4.5198987188990003</c:v>
                </c:pt>
                <c:pt idx="2">
                  <c:v>-1.7804417272888102</c:v>
                </c:pt>
                <c:pt idx="3">
                  <c:v>-5.040984735678613</c:v>
                </c:pt>
                <c:pt idx="4">
                  <c:v>-4.040984735678613</c:v>
                </c:pt>
                <c:pt idx="5">
                  <c:v>-1.794499071808545</c:v>
                </c:pt>
                <c:pt idx="6">
                  <c:v>1.3287437601264855</c:v>
                </c:pt>
                <c:pt idx="7">
                  <c:v>5.451986592061516</c:v>
                </c:pt>
                <c:pt idx="8">
                  <c:v>5.5752294239965465</c:v>
                </c:pt>
                <c:pt idx="9">
                  <c:v>8.8217150878666075</c:v>
                </c:pt>
                <c:pt idx="10">
                  <c:v>9.9449579198016522</c:v>
                </c:pt>
                <c:pt idx="11">
                  <c:v>4.9309005752818962</c:v>
                </c:pt>
                <c:pt idx="12">
                  <c:v>-1.9458565927830591</c:v>
                </c:pt>
                <c:pt idx="13">
                  <c:v>0.42387190302203237</c:v>
                </c:pt>
                <c:pt idx="14">
                  <c:v>-1.3296424331078924</c:v>
                </c:pt>
                <c:pt idx="15">
                  <c:v>-2.0831567692378314</c:v>
                </c:pt>
                <c:pt idx="16">
                  <c:v>-1.8366711053677705</c:v>
                </c:pt>
                <c:pt idx="17">
                  <c:v>-2.5901854414977095</c:v>
                </c:pt>
                <c:pt idx="18">
                  <c:v>-0.59018544149770946</c:v>
                </c:pt>
                <c:pt idx="19">
                  <c:v>1.5330573904373352</c:v>
                </c:pt>
                <c:pt idx="20">
                  <c:v>-2.6042427860174371</c:v>
                </c:pt>
                <c:pt idx="21">
                  <c:v>-3.3577571221473761</c:v>
                </c:pt>
                <c:pt idx="22">
                  <c:v>-1.9880286263422846</c:v>
                </c:pt>
                <c:pt idx="23">
                  <c:v>2.2584570375277906</c:v>
                </c:pt>
              </c:numCache>
            </c:numRef>
          </c:yVal>
          <c:smooth val="0"/>
          <c:extLst>
            <c:ext xmlns:c16="http://schemas.microsoft.com/office/drawing/2014/chart" uri="{C3380CC4-5D6E-409C-BE32-E72D297353CC}">
              <c16:uniqueId val="{00000000-B3B1-4F28-9DF6-2073C419A148}"/>
            </c:ext>
          </c:extLst>
        </c:ser>
        <c:dLbls>
          <c:showLegendKey val="0"/>
          <c:showVal val="0"/>
          <c:showCatName val="0"/>
          <c:showSerName val="0"/>
          <c:showPercent val="0"/>
          <c:showBubbleSize val="0"/>
        </c:dLbls>
        <c:axId val="571354928"/>
        <c:axId val="571355256"/>
      </c:scatterChart>
      <c:valAx>
        <c:axId val="571354928"/>
        <c:scaling>
          <c:orientation val="minMax"/>
        </c:scaling>
        <c:delete val="0"/>
        <c:axPos val="b"/>
        <c:title>
          <c:tx>
            <c:rich>
              <a:bodyPr/>
              <a:lstStyle/>
              <a:p>
                <a:pPr>
                  <a:defRPr/>
                </a:pPr>
                <a:r>
                  <a:rPr lang="en-US"/>
                  <a:t>Hours studied</a:t>
                </a:r>
              </a:p>
            </c:rich>
          </c:tx>
          <c:overlay val="0"/>
        </c:title>
        <c:numFmt formatCode="General" sourceLinked="1"/>
        <c:majorTickMark val="out"/>
        <c:minorTickMark val="none"/>
        <c:tickLblPos val="nextTo"/>
        <c:crossAx val="571355256"/>
        <c:crosses val="autoZero"/>
        <c:crossBetween val="midCat"/>
      </c:valAx>
      <c:valAx>
        <c:axId val="571355256"/>
        <c:scaling>
          <c:orientation val="minMax"/>
        </c:scaling>
        <c:delete val="0"/>
        <c:axPos val="l"/>
        <c:title>
          <c:tx>
            <c:rich>
              <a:bodyPr/>
              <a:lstStyle/>
              <a:p>
                <a:pPr>
                  <a:defRPr/>
                </a:pPr>
                <a:r>
                  <a:rPr lang="en-US"/>
                  <a:t>Residuals</a:t>
                </a:r>
              </a:p>
            </c:rich>
          </c:tx>
          <c:overlay val="0"/>
        </c:title>
        <c:numFmt formatCode="General" sourceLinked="1"/>
        <c:majorTickMark val="out"/>
        <c:minorTickMark val="none"/>
        <c:tickLblPos val="nextTo"/>
        <c:crossAx val="571354928"/>
        <c:crosses val="autoZero"/>
        <c:crossBetween val="midCat"/>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55ED5-AABD-4977-9816-72EFFE69C8E6}"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92992-2140-4CB3-929D-EE1F0D6AB8FB}" type="slidenum">
              <a:rPr lang="en-US" smtClean="0"/>
              <a:t>‹#›</a:t>
            </a:fld>
            <a:endParaRPr lang="en-US"/>
          </a:p>
        </p:txBody>
      </p:sp>
    </p:spTree>
    <p:extLst>
      <p:ext uri="{BB962C8B-B14F-4D97-AF65-F5344CB8AC3E}">
        <p14:creationId xmlns:p14="http://schemas.microsoft.com/office/powerpoint/2010/main" val="322656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7DF9A9D-BF5D-450E-A3DF-E0B737343F19}"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511587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A343D76-2761-4EC7-854E-BECE4EBC036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3272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FFDA732-0D2F-422A-8CCE-5978D61E7C6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599531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37000">
              <a:srgbClr val="D5E0F2"/>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10492-88E5-415D-B98F-2F6D027DA587}"/>
              </a:ext>
            </a:extLst>
          </p:cNvPr>
          <p:cNvPicPr>
            <a:picLocks noChangeAspect="1"/>
          </p:cNvPicPr>
          <p:nvPr userDrawn="1"/>
        </p:nvPicPr>
        <p:blipFill>
          <a:blip r:embed="rId2"/>
          <a:stretch>
            <a:fillRect/>
          </a:stretch>
        </p:blipFill>
        <p:spPr>
          <a:xfrm>
            <a:off x="8368229" y="143018"/>
            <a:ext cx="2743200" cy="612058"/>
          </a:xfrm>
          <a:prstGeom prst="rect">
            <a:avLst/>
          </a:prstGeom>
        </p:spPr>
      </p:pic>
      <p:pic>
        <p:nvPicPr>
          <p:cNvPr id="8" name="Picture 7">
            <a:extLst>
              <a:ext uri="{FF2B5EF4-FFF2-40B4-BE49-F238E27FC236}">
                <a16:creationId xmlns:a16="http://schemas.microsoft.com/office/drawing/2014/main" id="{F3D2045C-EF23-4AF5-AB15-9DE0FC523858}"/>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Effect>
                      <a14:saturation sat="33000"/>
                    </a14:imgEffect>
                  </a14:imgLayer>
                </a14:imgProps>
              </a:ext>
            </a:extLst>
          </a:blip>
          <a:stretch>
            <a:fillRect/>
          </a:stretch>
        </p:blipFill>
        <p:spPr>
          <a:xfrm>
            <a:off x="4397623" y="6406055"/>
            <a:ext cx="4114284" cy="265714"/>
          </a:xfrm>
          <a:prstGeom prst="rect">
            <a:avLst/>
          </a:prstGeom>
        </p:spPr>
      </p:pic>
      <p:sp>
        <p:nvSpPr>
          <p:cNvPr id="9" name="Rectangle 8">
            <a:extLst>
              <a:ext uri="{FF2B5EF4-FFF2-40B4-BE49-F238E27FC236}">
                <a16:creationId xmlns:a16="http://schemas.microsoft.com/office/drawing/2014/main" id="{849EC6A2-1FF3-4BA5-85F6-D99B4104FC79}"/>
              </a:ext>
            </a:extLst>
          </p:cNvPr>
          <p:cNvSpPr/>
          <p:nvPr userDrawn="1"/>
        </p:nvSpPr>
        <p:spPr>
          <a:xfrm>
            <a:off x="4397623" y="264381"/>
            <a:ext cx="2434641"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Franklin Gothic Book" panose="020B0503020102020204"/>
                <a:ea typeface="+mn-ea"/>
                <a:cs typeface="+mn-cs"/>
              </a:rPr>
              <a:t>STATISTICS</a:t>
            </a:r>
          </a:p>
        </p:txBody>
      </p:sp>
      <p:sp>
        <p:nvSpPr>
          <p:cNvPr id="3" name="Date Placeholder 2">
            <a:extLst>
              <a:ext uri="{FF2B5EF4-FFF2-40B4-BE49-F238E27FC236}">
                <a16:creationId xmlns:a16="http://schemas.microsoft.com/office/drawing/2014/main" id="{30716EE7-F0D7-41DC-95DA-74EFFF2AEAE4}"/>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AC05E6C-A803-4B7B-AF2A-9B9823CEB9A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a:extLst>
              <a:ext uri="{FF2B5EF4-FFF2-40B4-BE49-F238E27FC236}">
                <a16:creationId xmlns:a16="http://schemas.microsoft.com/office/drawing/2014/main" id="{FE8F93B8-5277-4EF6-B202-608780ACDF3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Slide Number Placeholder 10">
            <a:extLst>
              <a:ext uri="{FF2B5EF4-FFF2-40B4-BE49-F238E27FC236}">
                <a16:creationId xmlns:a16="http://schemas.microsoft.com/office/drawing/2014/main" id="{7E24A91D-646C-4EC0-8FEB-565BF6905A3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6056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6F2F1A-AE62-4B2C-A42C-62BDEEB3311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90319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5691341-C5B3-4F9F-A96D-513C35EDD4EB}"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79710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50A7CAC-A64E-47A9-9BE2-8E3748094AD7}" type="datetime1">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82774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C366EBB-EAD1-48C5-BC63-14619A9238D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225693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FBE0134-C290-4DA8-AC6E-5C5C44BDBBB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671297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D7B69A9-4FA9-49BC-B373-014C385712B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930768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7A7ADAA-9FEA-4533-9A69-0B4E32BB60EF}"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19085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B56C17A-6C39-4EAE-9AB3-4B20005CB74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415498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E1EB611-AEBB-45EC-B394-03BFD85645A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53812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E9CCEBC-68EF-4347-BA0D-A347B6FE684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186172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62CF96C-CE2B-41A9-BE9E-A80B997376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082239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AAC5436-4504-41B4-8461-CDBC9C4D846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2393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8EB5373-7B94-493D-BA38-B5CDD319DD3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73726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05BA89-12BF-466A-B5D0-C5D55B2DAA4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7618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BE13201-B2B1-466E-90FC-F78DDA9A086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205372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1166595-E810-4E17-A13D-0964ED8A5F59}"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449974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73FAC85-0587-4629-9D2A-C33815E3D2E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57136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bg>
      <p:bgPr>
        <a:gradFill>
          <a:gsLst>
            <a:gs pos="37000">
              <a:srgbClr val="D5E0F2"/>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10492-88E5-415D-B98F-2F6D027DA587}"/>
              </a:ext>
            </a:extLst>
          </p:cNvPr>
          <p:cNvPicPr>
            <a:picLocks noChangeAspect="1"/>
          </p:cNvPicPr>
          <p:nvPr userDrawn="1"/>
        </p:nvPicPr>
        <p:blipFill>
          <a:blip r:embed="rId2"/>
          <a:stretch>
            <a:fillRect/>
          </a:stretch>
        </p:blipFill>
        <p:spPr>
          <a:xfrm>
            <a:off x="8368229" y="143018"/>
            <a:ext cx="2743200" cy="612058"/>
          </a:xfrm>
          <a:prstGeom prst="rect">
            <a:avLst/>
          </a:prstGeom>
        </p:spPr>
      </p:pic>
      <p:pic>
        <p:nvPicPr>
          <p:cNvPr id="8" name="Picture 7">
            <a:extLst>
              <a:ext uri="{FF2B5EF4-FFF2-40B4-BE49-F238E27FC236}">
                <a16:creationId xmlns:a16="http://schemas.microsoft.com/office/drawing/2014/main" id="{F3D2045C-EF23-4AF5-AB15-9DE0FC523858}"/>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Effect>
                      <a14:saturation sat="33000"/>
                    </a14:imgEffect>
                  </a14:imgLayer>
                </a14:imgProps>
              </a:ext>
            </a:extLst>
          </a:blip>
          <a:stretch>
            <a:fillRect/>
          </a:stretch>
        </p:blipFill>
        <p:spPr>
          <a:xfrm>
            <a:off x="677334" y="6406055"/>
            <a:ext cx="4114284" cy="265714"/>
          </a:xfrm>
          <a:prstGeom prst="rect">
            <a:avLst/>
          </a:prstGeom>
        </p:spPr>
      </p:pic>
      <p:sp>
        <p:nvSpPr>
          <p:cNvPr id="9" name="Rectangle 8">
            <a:extLst>
              <a:ext uri="{FF2B5EF4-FFF2-40B4-BE49-F238E27FC236}">
                <a16:creationId xmlns:a16="http://schemas.microsoft.com/office/drawing/2014/main" id="{849EC6A2-1FF3-4BA5-85F6-D99B4104FC79}"/>
              </a:ext>
            </a:extLst>
          </p:cNvPr>
          <p:cNvSpPr/>
          <p:nvPr userDrawn="1"/>
        </p:nvSpPr>
        <p:spPr>
          <a:xfrm>
            <a:off x="4397623" y="264381"/>
            <a:ext cx="2588401"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Franklin Gothic Book" panose="020B0503020102020204"/>
                <a:ea typeface="+mn-ea"/>
                <a:cs typeface="+mn-cs"/>
              </a:rPr>
              <a:t>Regression</a:t>
            </a:r>
          </a:p>
        </p:txBody>
      </p:sp>
      <p:sp>
        <p:nvSpPr>
          <p:cNvPr id="3" name="Date Placeholder 2">
            <a:extLst>
              <a:ext uri="{FF2B5EF4-FFF2-40B4-BE49-F238E27FC236}">
                <a16:creationId xmlns:a16="http://schemas.microsoft.com/office/drawing/2014/main" id="{30716EE7-F0D7-41DC-95DA-74EFFF2AEAE4}"/>
              </a:ext>
            </a:extLst>
          </p:cNvPr>
          <p:cNvSpPr>
            <a:spLocks noGrp="1"/>
          </p:cNvSpPr>
          <p:nvPr>
            <p:ph type="dt" sz="half" idx="10"/>
          </p:nvPr>
        </p:nvSpPr>
        <p:spPr>
          <a:xfrm>
            <a:off x="7905089" y="6349857"/>
            <a:ext cx="130677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8BDB77-F101-41DB-9039-23769E70F03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Slide Number Placeholder 10">
            <a:extLst>
              <a:ext uri="{FF2B5EF4-FFF2-40B4-BE49-F238E27FC236}">
                <a16:creationId xmlns:a16="http://schemas.microsoft.com/office/drawing/2014/main" id="{7E24A91D-646C-4EC0-8FEB-565BF6905A3A}"/>
              </a:ext>
            </a:extLst>
          </p:cNvPr>
          <p:cNvSpPr>
            <a:spLocks noGrp="1"/>
          </p:cNvSpPr>
          <p:nvPr>
            <p:ph type="sldNum" sz="quarter" idx="12"/>
          </p:nvPr>
        </p:nvSpPr>
        <p:spPr>
          <a:xfrm>
            <a:off x="9398159" y="6339695"/>
            <a:ext cx="68333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id="{346EEFD0-DCAD-4705-A8F3-8C95732B08EB}"/>
              </a:ext>
            </a:extLst>
          </p:cNvPr>
          <p:cNvSpPr>
            <a:spLocks noGrp="1"/>
          </p:cNvSpPr>
          <p:nvPr>
            <p:ph type="title"/>
          </p:nvPr>
        </p:nvSpPr>
        <p:spPr>
          <a:xfrm>
            <a:off x="677334" y="620617"/>
            <a:ext cx="8596668" cy="1320800"/>
          </a:xfrm>
        </p:spPr>
        <p:txBody>
          <a:bodyPr/>
          <a:lstStyle/>
          <a:p>
            <a:r>
              <a:rPr lang="en-US"/>
              <a:t>Click to edit Master title style</a:t>
            </a:r>
            <a:endParaRPr lang="en-IN"/>
          </a:p>
        </p:txBody>
      </p:sp>
    </p:spTree>
    <p:extLst>
      <p:ext uri="{BB962C8B-B14F-4D97-AF65-F5344CB8AC3E}">
        <p14:creationId xmlns:p14="http://schemas.microsoft.com/office/powerpoint/2010/main" val="230135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98D9B41-FDC1-4EDE-B7ED-1F4BC365ACCE}" type="datetime1">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111694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BC26BDF-D8D5-4BDA-B7B5-1F9BBDF36AD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11389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DF2576E-AF4D-4F3A-A238-41B191D7285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83726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F6E5747-EDC7-47BA-BFBE-F5BAFAC7BDA3}"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47821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C958BBF-AB85-4816-891A-10AE86959425}"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1584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97726F16-52C3-4AE5-9721-0A6FC7B4DF5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687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37CCFC86-B7B1-426B-80B9-5AC357050214}"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854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D0306EC1-E082-4672-A0C8-A30BD89ADAD5}"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088526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D742B194-F68C-48F8-A380-0EE55B13634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8976236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9.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businessdictionary.com/definition/linear-regression.html" TargetMode="Externa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3339376"/>
          </a:xfrm>
          <a:prstGeom prst="rect">
            <a:avLst/>
          </a:prstGeom>
        </p:spPr>
        <p:txBody>
          <a:bodyPr wrap="square">
            <a:spAutoFit/>
          </a:bodyPr>
          <a:lstStyle/>
          <a:p>
            <a:r>
              <a:rPr lang="en-IN" sz="2400" b="1" dirty="0"/>
              <a:t>Chapter 1, 2, 3,4</a:t>
            </a:r>
          </a:p>
          <a:p>
            <a:pPr marL="342900" indent="-342900">
              <a:buFont typeface="+mj-lt"/>
              <a:buAutoNum type="arabicPeriod"/>
            </a:pPr>
            <a:endParaRPr lang="en-IN" sz="1600" dirty="0"/>
          </a:p>
          <a:p>
            <a:r>
              <a:rPr lang="en-IN" sz="2400" b="1" dirty="0"/>
              <a:t>Learning Objectives</a:t>
            </a:r>
          </a:p>
          <a:p>
            <a:pPr marL="342900" indent="-342900">
              <a:buFont typeface="+mj-lt"/>
              <a:buAutoNum type="arabicPeriod"/>
            </a:pPr>
            <a:endParaRPr lang="en-IN" sz="1100" dirty="0"/>
          </a:p>
          <a:p>
            <a:r>
              <a:rPr lang="en-IN" sz="2000" b="1" dirty="0"/>
              <a:t>a. Understand the basics of Linear regression </a:t>
            </a:r>
          </a:p>
          <a:p>
            <a:r>
              <a:rPr lang="en-IN" sz="2000" b="1" dirty="0"/>
              <a:t>b. Understand and interpret slope and coefficients of linear regression</a:t>
            </a:r>
          </a:p>
          <a:p>
            <a:r>
              <a:rPr lang="en-IN" sz="2000" b="1" dirty="0"/>
              <a:t>c. Understand and interpret correlation coefficient, Multiple R square</a:t>
            </a:r>
          </a:p>
          <a:p>
            <a:r>
              <a:rPr lang="en-IN" sz="2000" b="1" dirty="0"/>
              <a:t>d. Understand Regression and ANOVA, t tests and its significance</a:t>
            </a:r>
          </a:p>
          <a:p>
            <a:r>
              <a:rPr lang="en-IN" sz="2000" b="1" dirty="0"/>
              <a:t>e. Understand regression plots</a:t>
            </a:r>
          </a:p>
          <a:p>
            <a:r>
              <a:rPr lang="en-IN" sz="2000" b="1" dirty="0"/>
              <a:t>f. Understand Multicollinearity problem</a:t>
            </a:r>
            <a:endParaRPr lang="en-IN" dirty="0"/>
          </a:p>
          <a:p>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E1778B41-C867-4888-A6FC-7438D2CED5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AA54D45-1A37-47A0-8F0C-53E1339E3924}"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3B429CA-4CC6-456E-A132-36505BB9292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2670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5416868"/>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p>
          <a:p>
            <a:endParaRPr lang="en-IN" sz="11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Contents</a:t>
            </a:r>
          </a:p>
          <a:p>
            <a:endParaRPr lang="en-IN" sz="1100" dirty="0"/>
          </a:p>
          <a:p>
            <a:pPr indent="-342900">
              <a:buFont typeface="+mj-lt"/>
              <a:buAutoNum type="arabicPeriod"/>
            </a:pPr>
            <a:r>
              <a:rPr lang="en-IN" sz="2000" b="1" dirty="0">
                <a:latin typeface="Calibri" panose="020F0502020204030204" pitchFamily="34" charset="0"/>
                <a:cs typeface="Calibri" panose="020F0502020204030204" pitchFamily="34" charset="0"/>
              </a:rPr>
              <a:t>Continuous Response, Single Predictor				</a:t>
            </a:r>
          </a:p>
          <a:p>
            <a:pPr indent="-342900">
              <a:buFont typeface="+mj-lt"/>
              <a:buAutoNum type="arabicPeriod"/>
            </a:pPr>
            <a:r>
              <a:rPr lang="en-IN" sz="2000" b="1" dirty="0">
                <a:latin typeface="Calibri" panose="020F0502020204030204" pitchFamily="34" charset="0"/>
                <a:cs typeface="Calibri" panose="020F0502020204030204" pitchFamily="34" charset="0"/>
              </a:rPr>
              <a:t>From correlation to regression				</a:t>
            </a:r>
          </a:p>
          <a:p>
            <a:pPr indent="-342900">
              <a:buFont typeface="+mj-lt"/>
              <a:buAutoNum type="arabicPeriod"/>
            </a:pPr>
            <a:r>
              <a:rPr lang="en-IN" sz="2000" b="1" dirty="0">
                <a:latin typeface="Calibri" panose="020F0502020204030204" pitchFamily="34" charset="0"/>
                <a:cs typeface="Calibri" panose="020F0502020204030204" pitchFamily="34" charset="0"/>
              </a:rPr>
              <a:t>Limitation of correlation				</a:t>
            </a:r>
          </a:p>
          <a:p>
            <a:pPr indent="-342900">
              <a:buFont typeface="+mj-lt"/>
              <a:buAutoNum type="arabicPeriod"/>
            </a:pPr>
            <a:r>
              <a:rPr lang="en-IN" sz="2000" b="1" dirty="0">
                <a:latin typeface="Calibri" panose="020F0502020204030204" pitchFamily="34" charset="0"/>
                <a:cs typeface="Calibri" panose="020F0502020204030204" pitchFamily="34" charset="0"/>
              </a:rPr>
              <a:t>Scatterplot: visualization of dependency				</a:t>
            </a:r>
          </a:p>
          <a:p>
            <a:pPr indent="-342900">
              <a:buFont typeface="+mj-lt"/>
              <a:buAutoNum type="arabicPeriod"/>
            </a:pPr>
            <a:r>
              <a:rPr lang="en-IN" sz="2000" b="1" dirty="0">
                <a:latin typeface="Calibri" panose="020F0502020204030204" pitchFamily="34" charset="0"/>
                <a:cs typeface="Calibri" panose="020F0502020204030204" pitchFamily="34" charset="0"/>
              </a:rPr>
              <a:t>Scatterplots for various correlation values				</a:t>
            </a:r>
          </a:p>
          <a:p>
            <a:pPr indent="-342900">
              <a:buFont typeface="+mj-lt"/>
              <a:buAutoNum type="arabicPeriod"/>
            </a:pPr>
            <a:r>
              <a:rPr lang="en-IN" sz="2000" b="1" dirty="0">
                <a:latin typeface="Calibri" panose="020F0502020204030204" pitchFamily="34" charset="0"/>
                <a:cs typeface="Calibri" panose="020F0502020204030204" pitchFamily="34" charset="0"/>
              </a:rPr>
              <a:t>Fitting a regression line: Model, Error				</a:t>
            </a:r>
          </a:p>
          <a:p>
            <a:pPr indent="-342900">
              <a:buFont typeface="+mj-lt"/>
              <a:buAutoNum type="arabicPeriod"/>
            </a:pPr>
            <a:r>
              <a:rPr lang="en-IN" sz="2000" b="1" dirty="0">
                <a:latin typeface="Calibri" panose="020F0502020204030204" pitchFamily="34" charset="0"/>
                <a:cs typeface="Calibri" panose="020F0502020204030204" pitchFamily="34" charset="0"/>
              </a:rPr>
              <a:t>Value of intercept and slope: Interpretation				</a:t>
            </a:r>
          </a:p>
          <a:p>
            <a:pPr indent="-342900">
              <a:buFont typeface="+mj-lt"/>
              <a:buAutoNum type="arabicPeriod"/>
            </a:pPr>
            <a:r>
              <a:rPr lang="en-IN" sz="2000" b="1" dirty="0">
                <a:latin typeface="Calibri" panose="020F0502020204030204" pitchFamily="34" charset="0"/>
                <a:cs typeface="Calibri" panose="020F0502020204030204" pitchFamily="34" charset="0"/>
              </a:rPr>
              <a:t>Value of multiple R-square				</a:t>
            </a:r>
          </a:p>
          <a:p>
            <a:pPr indent="-342900">
              <a:buFont typeface="+mj-lt"/>
              <a:buAutoNum type="arabicPeriod"/>
            </a:pPr>
            <a:r>
              <a:rPr lang="en-IN" sz="2000" b="1" dirty="0">
                <a:latin typeface="Calibri" panose="020F0502020204030204" pitchFamily="34" charset="0"/>
                <a:cs typeface="Calibri" panose="020F0502020204030204" pitchFamily="34" charset="0"/>
              </a:rPr>
              <a:t>Correlation coefficient &amp; R-square				</a:t>
            </a:r>
          </a:p>
          <a:p>
            <a:pPr indent="-342900">
              <a:buFont typeface="+mj-lt"/>
              <a:buAutoNum type="arabicPeriod"/>
            </a:pPr>
            <a:r>
              <a:rPr lang="en-IN" sz="2000" b="1" dirty="0">
                <a:latin typeface="Calibri" panose="020F0502020204030204" pitchFamily="34" charset="0"/>
                <a:cs typeface="Calibri" panose="020F0502020204030204" pitchFamily="34" charset="0"/>
              </a:rPr>
              <a:t>Sign of correlation coefficient and regression slope				</a:t>
            </a:r>
          </a:p>
          <a:p>
            <a:pPr indent="-342900">
              <a:buFont typeface="+mj-lt"/>
              <a:buAutoNum type="arabicPeriod"/>
            </a:pPr>
            <a:r>
              <a:rPr lang="en-IN" sz="2000" b="1" dirty="0">
                <a:latin typeface="Calibri" panose="020F0502020204030204" pitchFamily="34" charset="0"/>
                <a:cs typeface="Calibri" panose="020F0502020204030204" pitchFamily="34" charset="0"/>
              </a:rPr>
              <a:t>Fitted values, predicted value of response for a new X				</a:t>
            </a:r>
          </a:p>
          <a:p>
            <a:pPr indent="-342900">
              <a:buFont typeface="+mj-lt"/>
              <a:buAutoNum type="arabicPeriod"/>
            </a:pPr>
            <a:r>
              <a:rPr lang="en-IN" sz="2000" b="1" dirty="0">
                <a:latin typeface="Calibri" panose="020F0502020204030204" pitchFamily="34" charset="0"/>
                <a:cs typeface="Calibri" panose="020F0502020204030204" pitchFamily="34" charset="0"/>
              </a:rPr>
              <a:t>Scope of regression</a:t>
            </a:r>
          </a:p>
          <a:p>
            <a:pPr marL="342900" indent="-342900">
              <a:buFont typeface="+mj-lt"/>
              <a:buAutoNum type="arabicPeriod"/>
            </a:pPr>
            <a:endParaRPr lang="en-IN" dirty="0"/>
          </a:p>
          <a:p>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62748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4985980"/>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p>
          <a:p>
            <a:endParaRPr lang="en-IN" sz="1100" b="1" dirty="0">
              <a:latin typeface="Calibri" panose="020F0502020204030204" pitchFamily="34" charset="0"/>
              <a:cs typeface="Calibri" panose="020F0502020204030204" pitchFamily="34" charset="0"/>
            </a:endParaRPr>
          </a:p>
          <a:p>
            <a:endParaRPr lang="en-IN" sz="1100" dirty="0"/>
          </a:p>
          <a:p>
            <a:pPr indent="-342900">
              <a:buFont typeface="+mj-lt"/>
              <a:buAutoNum type="arabicPeriod"/>
            </a:pPr>
            <a:r>
              <a:rPr lang="en-IN" sz="2400" b="1" dirty="0">
                <a:latin typeface="Calibri" panose="020F0502020204030204" pitchFamily="34" charset="0"/>
                <a:cs typeface="Calibri" panose="020F0502020204030204" pitchFamily="34" charset="0"/>
              </a:rPr>
              <a:t>Continuous Response, Single Predictor	</a:t>
            </a:r>
            <a:r>
              <a:rPr lang="en-IN" sz="2000" b="1" dirty="0">
                <a:latin typeface="Calibri" panose="020F0502020204030204" pitchFamily="34" charset="0"/>
                <a:cs typeface="Calibri" panose="020F0502020204030204" pitchFamily="34" charset="0"/>
              </a:rPr>
              <a:t>			</a:t>
            </a:r>
          </a:p>
          <a:p>
            <a:endParaRPr lang="en-IN" sz="2000" b="1" dirty="0">
              <a:latin typeface="Calibri" panose="020F0502020204030204" pitchFamily="34" charset="0"/>
              <a:cs typeface="Calibri" panose="020F0502020204030204" pitchFamily="34" charset="0"/>
            </a:endParaRPr>
          </a:p>
          <a:p>
            <a:pPr algn="just"/>
            <a:r>
              <a:rPr lang="en-US" sz="2400" b="1" dirty="0">
                <a:latin typeface="Calibri" panose="020F0502020204030204" pitchFamily="34" charset="0"/>
                <a:cs typeface="Calibri" panose="020F0502020204030204" pitchFamily="34" charset="0"/>
              </a:rPr>
              <a:t>Simple Linear Regression (SLR) is a statistical method that allows us to summarize and study relationships between two continuous numerical variables, wherein</a:t>
            </a:r>
          </a:p>
          <a:p>
            <a:pPr algn="just"/>
            <a:r>
              <a:rPr lang="en-US" sz="2400" b="1" dirty="0">
                <a:latin typeface="Calibri" panose="020F0502020204030204" pitchFamily="34" charset="0"/>
                <a:cs typeface="Calibri" panose="020F0502020204030204" pitchFamily="34" charset="0"/>
              </a:rPr>
              <a:t>a) one variable being the predictor variable, x and</a:t>
            </a:r>
          </a:p>
          <a:p>
            <a:pPr algn="just"/>
            <a:r>
              <a:rPr lang="en-US" sz="2400" b="1" dirty="0">
                <a:latin typeface="Calibri" panose="020F0502020204030204" pitchFamily="34" charset="0"/>
                <a:cs typeface="Calibri" panose="020F0502020204030204" pitchFamily="34" charset="0"/>
              </a:rPr>
              <a:t>b) the other being the response variable, y.</a:t>
            </a:r>
          </a:p>
          <a:p>
            <a:pPr algn="just"/>
            <a:endParaRPr lang="en-US" sz="2400" b="1" dirty="0">
              <a:latin typeface="Calibri" panose="020F0502020204030204" pitchFamily="34" charset="0"/>
              <a:cs typeface="Calibri" panose="020F0502020204030204" pitchFamily="34" charset="0"/>
            </a:endParaRPr>
          </a:p>
          <a:p>
            <a:pPr algn="just"/>
            <a:r>
              <a:rPr lang="en-US" sz="2400" b="1" dirty="0">
                <a:latin typeface="Calibri" panose="020F0502020204030204" pitchFamily="34" charset="0"/>
                <a:cs typeface="Calibri" panose="020F0502020204030204" pitchFamily="34" charset="0"/>
              </a:rPr>
              <a:t>We call this as simple linear regression because it concerns the study of only one predictor variable.</a:t>
            </a:r>
            <a:endParaRPr lang="en-IN" sz="2400" b="1" dirty="0">
              <a:latin typeface="Calibri" panose="020F0502020204030204" pitchFamily="34" charset="0"/>
              <a:cs typeface="Calibri" panose="020F0502020204030204" pitchFamily="34" charset="0"/>
            </a:endParaRPr>
          </a:p>
          <a:p>
            <a:pPr marL="342900" indent="-342900">
              <a:buFont typeface="+mj-lt"/>
              <a:buAutoNum type="arabicPeriod"/>
            </a:pPr>
            <a:endParaRPr lang="en-IN" dirty="0"/>
          </a:p>
          <a:p>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7916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612475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p>
          <a:p>
            <a:endParaRPr lang="en-IN" sz="1100" b="1" dirty="0">
              <a:latin typeface="Calibri" panose="020F0502020204030204" pitchFamily="34" charset="0"/>
              <a:cs typeface="Calibri" panose="020F0502020204030204" pitchFamily="34" charset="0"/>
            </a:endParaRPr>
          </a:p>
          <a:p>
            <a:endParaRPr lang="en-IN" sz="1100" dirty="0"/>
          </a:p>
          <a:p>
            <a:pPr marL="457200" indent="-457200">
              <a:spcBef>
                <a:spcPts val="600"/>
              </a:spcBef>
              <a:spcAft>
                <a:spcPts val="600"/>
              </a:spcAft>
              <a:buAutoNum type="arabicPeriod" startAt="2"/>
            </a:pPr>
            <a:r>
              <a:rPr lang="en-IN" sz="2400" b="1" dirty="0">
                <a:latin typeface="Calibri" panose="020F0502020204030204" pitchFamily="34" charset="0"/>
                <a:cs typeface="Calibri" panose="020F0502020204030204" pitchFamily="34" charset="0"/>
              </a:rPr>
              <a:t>From correlation to regression</a:t>
            </a:r>
          </a:p>
          <a:p>
            <a:pPr marL="719138" indent="-719138"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Regression and correlation analysis techniques are employed to study the relationships between variables. </a:t>
            </a:r>
          </a:p>
          <a:p>
            <a:pPr marL="719138" indent="-719138"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Regression is used to predict the value of one variable based on the value of a different variable. </a:t>
            </a:r>
          </a:p>
          <a:p>
            <a:pPr marL="719138" indent="-719138"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Correlation is a measure of the strength of a relationship between variables.</a:t>
            </a:r>
            <a:r>
              <a:rPr lang="en-IN" sz="2000" b="1" dirty="0">
                <a:latin typeface="Calibri" panose="020F0502020204030204" pitchFamily="34" charset="0"/>
                <a:cs typeface="Calibri" panose="020F0502020204030204" pitchFamily="34" charset="0"/>
              </a:rPr>
              <a:t> </a:t>
            </a:r>
            <a:r>
              <a:rPr lang="en-IN" sz="2400" b="1" dirty="0">
                <a:latin typeface="Calibri" panose="020F0502020204030204" pitchFamily="34" charset="0"/>
                <a:cs typeface="Calibri" panose="020F0502020204030204" pitchFamily="34" charset="0"/>
              </a:rPr>
              <a:t>	</a:t>
            </a:r>
          </a:p>
          <a:p>
            <a:pPr marL="457200" indent="-457200">
              <a:spcBef>
                <a:spcPts val="600"/>
              </a:spcBef>
              <a:spcAft>
                <a:spcPts val="600"/>
              </a:spcAft>
              <a:buFont typeface="+mj-lt"/>
              <a:buAutoNum type="arabicParenR" startAt="3"/>
            </a:pPr>
            <a:r>
              <a:rPr lang="en-IN" sz="2400" b="1" dirty="0">
                <a:latin typeface="Calibri" panose="020F0502020204030204" pitchFamily="34" charset="0"/>
                <a:cs typeface="Calibri" panose="020F0502020204030204" pitchFamily="34" charset="0"/>
              </a:rPr>
              <a:t>Limitation of correlation</a:t>
            </a:r>
          </a:p>
          <a:p>
            <a:pPr marL="719138" indent="-719138"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Correlation does not mean causation.</a:t>
            </a:r>
          </a:p>
          <a:p>
            <a:pPr marL="719138" indent="-719138"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Correlation can suggest there is a relationship between two variables but it cannot prove that one variable causes a change in another variable. For example, the correlation might suggest that there is a relationship between sales quantity of a new product and price of the new product. But it cannot suggest how the price of the new product will cause changes in sales quantity.</a:t>
            </a:r>
            <a:endParaRPr lang="en-IN" sz="2000" b="1" dirty="0">
              <a:latin typeface="Calibri" panose="020F0502020204030204" pitchFamily="34" charset="0"/>
              <a:cs typeface="Calibri" panose="020F0502020204030204" pitchFamily="34" charset="0"/>
            </a:endParaRPr>
          </a:p>
          <a:p>
            <a:pPr algn="just"/>
            <a:endParaRPr lang="en-IN" sz="2400" b="1" dirty="0">
              <a:latin typeface="Calibri" panose="020F0502020204030204" pitchFamily="34" charset="0"/>
              <a:cs typeface="Calibri" panose="020F0502020204030204" pitchFamily="34" charset="0"/>
            </a:endParaRPr>
          </a:p>
          <a:p>
            <a:pPr algn="just"/>
            <a:endParaRPr lang="en-IN" sz="1200" b="1" dirty="0">
              <a:latin typeface="Calibri" panose="020F0502020204030204" pitchFamily="34" charset="0"/>
              <a:cs typeface="Calibri" panose="020F0502020204030204" pitchFamily="34" charset="0"/>
            </a:endParaRPr>
          </a:p>
          <a:p>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115770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3C4B8AE3-3867-4412-863A-3000134ACCD0}"/>
              </a:ext>
            </a:extLst>
          </p:cNvPr>
          <p:cNvSpPr/>
          <p:nvPr/>
        </p:nvSpPr>
        <p:spPr>
          <a:xfrm>
            <a:off x="780149" y="1667103"/>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4"/>
            </a:pPr>
            <a:r>
              <a:rPr lang="en-US" sz="2400" b="1" dirty="0">
                <a:latin typeface="Calibri" panose="020F0502020204030204" pitchFamily="34" charset="0"/>
                <a:cs typeface="Calibri" panose="020F0502020204030204" pitchFamily="34" charset="0"/>
              </a:rPr>
              <a:t>Scatterplot: visualization of dependency	</a:t>
            </a:r>
          </a:p>
        </p:txBody>
      </p:sp>
      <p:pic>
        <p:nvPicPr>
          <p:cNvPr id="8" name="Picture 7">
            <a:extLst>
              <a:ext uri="{FF2B5EF4-FFF2-40B4-BE49-F238E27FC236}">
                <a16:creationId xmlns:a16="http://schemas.microsoft.com/office/drawing/2014/main" id="{EEAAA4A4-8654-49DE-A8D8-733EC0605DD9}"/>
              </a:ext>
            </a:extLst>
          </p:cNvPr>
          <p:cNvPicPr>
            <a:picLocks noChangeAspect="1"/>
          </p:cNvPicPr>
          <p:nvPr/>
        </p:nvPicPr>
        <p:blipFill>
          <a:blip r:embed="rId2"/>
          <a:stretch>
            <a:fillRect/>
          </a:stretch>
        </p:blipFill>
        <p:spPr>
          <a:xfrm>
            <a:off x="6204952" y="2573962"/>
            <a:ext cx="4876151" cy="1364657"/>
          </a:xfrm>
          <a:prstGeom prst="rect">
            <a:avLst/>
          </a:prstGeom>
        </p:spPr>
      </p:pic>
      <p:pic>
        <p:nvPicPr>
          <p:cNvPr id="9" name="Picture 8">
            <a:extLst>
              <a:ext uri="{FF2B5EF4-FFF2-40B4-BE49-F238E27FC236}">
                <a16:creationId xmlns:a16="http://schemas.microsoft.com/office/drawing/2014/main" id="{00A37EBF-3F6F-4B77-BF9F-B219E050B0D7}"/>
              </a:ext>
            </a:extLst>
          </p:cNvPr>
          <p:cNvPicPr>
            <a:picLocks noChangeAspect="1"/>
          </p:cNvPicPr>
          <p:nvPr/>
        </p:nvPicPr>
        <p:blipFill>
          <a:blip r:embed="rId3"/>
          <a:stretch>
            <a:fillRect/>
          </a:stretch>
        </p:blipFill>
        <p:spPr>
          <a:xfrm>
            <a:off x="6204952" y="4057829"/>
            <a:ext cx="2314579" cy="2156955"/>
          </a:xfrm>
          <a:prstGeom prst="rect">
            <a:avLst/>
          </a:prstGeom>
        </p:spPr>
      </p:pic>
      <p:sp>
        <p:nvSpPr>
          <p:cNvPr id="10" name="Rectangle 9">
            <a:extLst>
              <a:ext uri="{FF2B5EF4-FFF2-40B4-BE49-F238E27FC236}">
                <a16:creationId xmlns:a16="http://schemas.microsoft.com/office/drawing/2014/main" id="{FE4FB6F5-1E69-4024-8F21-B0607AB6923A}"/>
              </a:ext>
            </a:extLst>
          </p:cNvPr>
          <p:cNvSpPr/>
          <p:nvPr/>
        </p:nvSpPr>
        <p:spPr>
          <a:xfrm>
            <a:off x="685799" y="2360693"/>
            <a:ext cx="5301250" cy="3123932"/>
          </a:xfrm>
          <a:prstGeom prst="rect">
            <a:avLst/>
          </a:prstGeom>
        </p:spPr>
        <p:txBody>
          <a:bodyPr wrap="square">
            <a:spAutoFit/>
          </a:bodyPr>
          <a:lstStyle/>
          <a:p>
            <a:pPr marL="714375" indent="-714375">
              <a:spcBef>
                <a:spcPts val="300"/>
              </a:spcBef>
              <a:spcAft>
                <a:spcPts val="300"/>
              </a:spcAft>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A scatter plot is a plot of two variables that will reveal the relationship (linear or non-linear) between two variables. </a:t>
            </a:r>
          </a:p>
          <a:p>
            <a:pPr marL="714375" indent="-714375">
              <a:spcBef>
                <a:spcPts val="300"/>
              </a:spcBef>
              <a:spcAft>
                <a:spcPts val="300"/>
              </a:spcAft>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It is useful for assessing the strength of the relationship and to find if there are any outliers in the data.</a:t>
            </a:r>
          </a:p>
        </p:txBody>
      </p:sp>
    </p:spTree>
    <p:extLst>
      <p:ext uri="{BB962C8B-B14F-4D97-AF65-F5344CB8AC3E}">
        <p14:creationId xmlns:p14="http://schemas.microsoft.com/office/powerpoint/2010/main" val="177331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3C4B8AE3-3867-4412-863A-3000134ACCD0}"/>
              </a:ext>
            </a:extLst>
          </p:cNvPr>
          <p:cNvSpPr/>
          <p:nvPr/>
        </p:nvSpPr>
        <p:spPr>
          <a:xfrm>
            <a:off x="780149" y="1667103"/>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5"/>
            </a:pPr>
            <a:r>
              <a:rPr lang="en-IN" sz="2400" b="1" dirty="0">
                <a:latin typeface="Calibri" panose="020F0502020204030204" pitchFamily="34" charset="0"/>
                <a:cs typeface="Calibri" panose="020F0502020204030204" pitchFamily="34" charset="0"/>
              </a:rPr>
              <a:t>Scatterplots for various correlation values </a:t>
            </a:r>
            <a:r>
              <a:rPr lang="en-US" sz="2400" b="1" dirty="0">
                <a:latin typeface="Calibri" panose="020F0502020204030204" pitchFamily="34" charset="0"/>
                <a:cs typeface="Calibri" panose="020F0502020204030204" pitchFamily="34" charset="0"/>
              </a:rPr>
              <a:t>	</a:t>
            </a:r>
          </a:p>
        </p:txBody>
      </p:sp>
      <p:graphicFrame>
        <p:nvGraphicFramePr>
          <p:cNvPr id="11" name="Chart 10">
            <a:extLst>
              <a:ext uri="{FF2B5EF4-FFF2-40B4-BE49-F238E27FC236}">
                <a16:creationId xmlns:a16="http://schemas.microsoft.com/office/drawing/2014/main" id="{691CD186-9CF3-4B72-A7FF-74D7BB495DC9}"/>
              </a:ext>
            </a:extLst>
          </p:cNvPr>
          <p:cNvGraphicFramePr>
            <a:graphicFrameLocks/>
          </p:cNvGraphicFramePr>
          <p:nvPr>
            <p:extLst>
              <p:ext uri="{D42A27DB-BD31-4B8C-83A1-F6EECF244321}">
                <p14:modId xmlns:p14="http://schemas.microsoft.com/office/powerpoint/2010/main" val="1359398303"/>
              </p:ext>
            </p:extLst>
          </p:nvPr>
        </p:nvGraphicFramePr>
        <p:xfrm>
          <a:off x="1051933" y="2195470"/>
          <a:ext cx="3129774" cy="2262573"/>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14831299-1754-4308-A41F-69D00C50A54D}"/>
              </a:ext>
            </a:extLst>
          </p:cNvPr>
          <p:cNvSpPr/>
          <p:nvPr/>
        </p:nvSpPr>
        <p:spPr>
          <a:xfrm>
            <a:off x="1382170" y="4480193"/>
            <a:ext cx="2792303" cy="523220"/>
          </a:xfrm>
          <a:prstGeom prst="rect">
            <a:avLst/>
          </a:prstGeom>
        </p:spPr>
        <p:txBody>
          <a:bodyPr wrap="none">
            <a:spAutoFit/>
          </a:bodyPr>
          <a:lstStyle/>
          <a:p>
            <a:r>
              <a:rPr lang="en-US" b="1" dirty="0">
                <a:solidFill>
                  <a:srgbClr val="FF0000"/>
                </a:solidFill>
                <a:latin typeface="Calibri" panose="020F0502020204030204" pitchFamily="34" charset="0"/>
              </a:rPr>
              <a:t>Correlation Coefficient: </a:t>
            </a:r>
            <a:r>
              <a:rPr lang="en-US" dirty="0"/>
              <a:t> </a:t>
            </a:r>
            <a:r>
              <a:rPr lang="en-US" sz="2800" b="1" dirty="0">
                <a:solidFill>
                  <a:srgbClr val="FF0000"/>
                </a:solidFill>
                <a:latin typeface="Calibri" panose="020F0502020204030204" pitchFamily="34" charset="0"/>
              </a:rPr>
              <a:t>1 </a:t>
            </a:r>
          </a:p>
        </p:txBody>
      </p:sp>
      <p:graphicFrame>
        <p:nvGraphicFramePr>
          <p:cNvPr id="13" name="Chart 12">
            <a:extLst>
              <a:ext uri="{FF2B5EF4-FFF2-40B4-BE49-F238E27FC236}">
                <a16:creationId xmlns:a16="http://schemas.microsoft.com/office/drawing/2014/main" id="{076F6DA4-4123-4AFA-B2C9-31344FAA7B5E}"/>
              </a:ext>
            </a:extLst>
          </p:cNvPr>
          <p:cNvGraphicFramePr>
            <a:graphicFrameLocks/>
          </p:cNvGraphicFramePr>
          <p:nvPr>
            <p:extLst>
              <p:ext uri="{D42A27DB-BD31-4B8C-83A1-F6EECF244321}">
                <p14:modId xmlns:p14="http://schemas.microsoft.com/office/powerpoint/2010/main" val="1697732882"/>
              </p:ext>
            </p:extLst>
          </p:nvPr>
        </p:nvGraphicFramePr>
        <p:xfrm>
          <a:off x="3974131" y="2188360"/>
          <a:ext cx="3396089" cy="2256379"/>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5F1E298D-2FC2-4700-9BBB-72088DCDC98E}"/>
              </a:ext>
            </a:extLst>
          </p:cNvPr>
          <p:cNvSpPr/>
          <p:nvPr/>
        </p:nvSpPr>
        <p:spPr>
          <a:xfrm>
            <a:off x="4480970" y="4463053"/>
            <a:ext cx="2889250" cy="523875"/>
          </a:xfrm>
          <a:prstGeom prst="rect">
            <a:avLst/>
          </a:prstGeom>
        </p:spPr>
        <p:txBody>
          <a:bodyPr wrap="none">
            <a:spAutoFit/>
          </a:bodyPr>
          <a:lstStyle/>
          <a:p>
            <a:r>
              <a:rPr lang="en-US" b="1" dirty="0">
                <a:solidFill>
                  <a:srgbClr val="FF0000"/>
                </a:solidFill>
                <a:latin typeface="Calibri" panose="020F0502020204030204" pitchFamily="34" charset="0"/>
              </a:rPr>
              <a:t>Correlation Coefficient: </a:t>
            </a:r>
            <a:r>
              <a:rPr lang="en-US" dirty="0"/>
              <a:t> </a:t>
            </a:r>
            <a:r>
              <a:rPr lang="en-US" sz="2800" b="1" dirty="0">
                <a:solidFill>
                  <a:srgbClr val="FF0000"/>
                </a:solidFill>
                <a:latin typeface="Calibri" panose="020F0502020204030204" pitchFamily="34" charset="0"/>
              </a:rPr>
              <a:t>-1</a:t>
            </a:r>
            <a:r>
              <a:rPr lang="en-US" dirty="0"/>
              <a:t> </a:t>
            </a:r>
          </a:p>
        </p:txBody>
      </p:sp>
      <p:graphicFrame>
        <p:nvGraphicFramePr>
          <p:cNvPr id="15" name="Chart 14">
            <a:extLst>
              <a:ext uri="{FF2B5EF4-FFF2-40B4-BE49-F238E27FC236}">
                <a16:creationId xmlns:a16="http://schemas.microsoft.com/office/drawing/2014/main" id="{2F598466-5AF9-4CAD-9558-C9EE72975DF2}"/>
              </a:ext>
            </a:extLst>
          </p:cNvPr>
          <p:cNvGraphicFramePr>
            <a:graphicFrameLocks/>
          </p:cNvGraphicFramePr>
          <p:nvPr>
            <p:extLst>
              <p:ext uri="{D42A27DB-BD31-4B8C-83A1-F6EECF244321}">
                <p14:modId xmlns:p14="http://schemas.microsoft.com/office/powerpoint/2010/main" val="446422704"/>
              </p:ext>
            </p:extLst>
          </p:nvPr>
        </p:nvGraphicFramePr>
        <p:xfrm>
          <a:off x="7407393" y="2279113"/>
          <a:ext cx="3302582" cy="2165626"/>
        </p:xfrm>
        <a:graphic>
          <a:graphicData uri="http://schemas.openxmlformats.org/drawingml/2006/chart">
            <c:chart xmlns:c="http://schemas.openxmlformats.org/drawingml/2006/chart" xmlns:r="http://schemas.openxmlformats.org/officeDocument/2006/relationships" r:id="rId4"/>
          </a:graphicData>
        </a:graphic>
      </p:graphicFrame>
      <p:sp>
        <p:nvSpPr>
          <p:cNvPr id="16" name="Rectangle 15">
            <a:extLst>
              <a:ext uri="{FF2B5EF4-FFF2-40B4-BE49-F238E27FC236}">
                <a16:creationId xmlns:a16="http://schemas.microsoft.com/office/drawing/2014/main" id="{0A650E17-3988-4094-82E4-7E820F9BE3CB}"/>
              </a:ext>
            </a:extLst>
          </p:cNvPr>
          <p:cNvSpPr/>
          <p:nvPr/>
        </p:nvSpPr>
        <p:spPr>
          <a:xfrm>
            <a:off x="7407393" y="4477425"/>
            <a:ext cx="3422650" cy="523875"/>
          </a:xfrm>
          <a:prstGeom prst="rect">
            <a:avLst/>
          </a:prstGeom>
        </p:spPr>
        <p:txBody>
          <a:bodyPr wrap="none">
            <a:spAutoFit/>
          </a:bodyPr>
          <a:lstStyle/>
          <a:p>
            <a:r>
              <a:rPr lang="en-US" b="1" dirty="0">
                <a:solidFill>
                  <a:srgbClr val="FF0000"/>
                </a:solidFill>
                <a:latin typeface="Calibri" panose="020F0502020204030204" pitchFamily="34" charset="0"/>
              </a:rPr>
              <a:t>Correlation Coefficient: </a:t>
            </a:r>
            <a:r>
              <a:rPr lang="en-US" dirty="0"/>
              <a:t> </a:t>
            </a:r>
            <a:r>
              <a:rPr lang="en-US" sz="2800" b="1" dirty="0">
                <a:solidFill>
                  <a:srgbClr val="FF0000"/>
                </a:solidFill>
                <a:latin typeface="Calibri" panose="020F0502020204030204" pitchFamily="34" charset="0"/>
              </a:rPr>
              <a:t>0.011</a:t>
            </a:r>
            <a:r>
              <a:rPr lang="en-US" dirty="0"/>
              <a:t> </a:t>
            </a:r>
          </a:p>
        </p:txBody>
      </p:sp>
    </p:spTree>
    <p:extLst>
      <p:ext uri="{BB962C8B-B14F-4D97-AF65-F5344CB8AC3E}">
        <p14:creationId xmlns:p14="http://schemas.microsoft.com/office/powerpoint/2010/main" val="216308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3C4B8AE3-3867-4412-863A-3000134ACCD0}"/>
              </a:ext>
            </a:extLst>
          </p:cNvPr>
          <p:cNvSpPr/>
          <p:nvPr/>
        </p:nvSpPr>
        <p:spPr>
          <a:xfrm>
            <a:off x="780149" y="1667103"/>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6"/>
            </a:pPr>
            <a:r>
              <a:rPr lang="en-IN" sz="2400" b="1" dirty="0">
                <a:latin typeface="Calibri" panose="020F0502020204030204" pitchFamily="34" charset="0"/>
                <a:cs typeface="Calibri" panose="020F0502020204030204" pitchFamily="34" charset="0"/>
              </a:rPr>
              <a:t>Fitting a regression line: Model, Error	</a:t>
            </a:r>
            <a:r>
              <a:rPr lang="en-US" sz="2400" b="1" dirty="0">
                <a:latin typeface="Calibri" panose="020F0502020204030204" pitchFamily="34" charset="0"/>
                <a:cs typeface="Calibri" panose="020F0502020204030204" pitchFamily="34" charset="0"/>
              </a:rPr>
              <a:t>	</a:t>
            </a:r>
          </a:p>
        </p:txBody>
      </p:sp>
      <p:pic>
        <p:nvPicPr>
          <p:cNvPr id="8" name="Picture 7">
            <a:extLst>
              <a:ext uri="{FF2B5EF4-FFF2-40B4-BE49-F238E27FC236}">
                <a16:creationId xmlns:a16="http://schemas.microsoft.com/office/drawing/2014/main" id="{922A4A4E-C6C2-40E8-9675-1C96D8A1CD8E}"/>
              </a:ext>
            </a:extLst>
          </p:cNvPr>
          <p:cNvPicPr>
            <a:picLocks noChangeAspect="1"/>
          </p:cNvPicPr>
          <p:nvPr/>
        </p:nvPicPr>
        <p:blipFill>
          <a:blip r:embed="rId2"/>
          <a:stretch>
            <a:fillRect/>
          </a:stretch>
        </p:blipFill>
        <p:spPr>
          <a:xfrm>
            <a:off x="7076795" y="1975994"/>
            <a:ext cx="3880946" cy="3935779"/>
          </a:xfrm>
          <a:prstGeom prst="rect">
            <a:avLst/>
          </a:prstGeom>
        </p:spPr>
      </p:pic>
      <p:sp>
        <p:nvSpPr>
          <p:cNvPr id="9" name="Rectangle 8">
            <a:extLst>
              <a:ext uri="{FF2B5EF4-FFF2-40B4-BE49-F238E27FC236}">
                <a16:creationId xmlns:a16="http://schemas.microsoft.com/office/drawing/2014/main" id="{69C1433D-3A10-4755-A029-F6A3DCDBE93B}"/>
              </a:ext>
            </a:extLst>
          </p:cNvPr>
          <p:cNvSpPr/>
          <p:nvPr/>
        </p:nvSpPr>
        <p:spPr>
          <a:xfrm>
            <a:off x="776490" y="2346276"/>
            <a:ext cx="6096000" cy="3477875"/>
          </a:xfrm>
          <a:prstGeom prst="rect">
            <a:avLst/>
          </a:prstGeom>
        </p:spPr>
        <p:txBody>
          <a:bodyPr>
            <a:spAutoFit/>
          </a:bodyPr>
          <a:lstStyle/>
          <a:p>
            <a:pPr marL="714375" indent="-714375"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Linear regression consists of finding the best fitting straight line through the points. </a:t>
            </a:r>
          </a:p>
          <a:p>
            <a:pPr marL="714375" indent="-714375"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Regression line is the red diagonal line in the figure and consists of the predicted score on Y for each possible value of X.</a:t>
            </a:r>
          </a:p>
          <a:p>
            <a:pPr marL="714375" indent="-714375"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The error of prediction for a point is the value of the actual observation minus the estimated value which is on the line.</a:t>
            </a:r>
          </a:p>
          <a:p>
            <a:pPr marL="714375" indent="-714375" algn="jus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Regression line: Y' = </a:t>
            </a:r>
            <a:r>
              <a:rPr lang="el-GR" sz="2000" b="1" dirty="0">
                <a:latin typeface="Calibri" panose="020F0502020204030204" pitchFamily="34" charset="0"/>
                <a:cs typeface="Calibri" panose="020F0502020204030204" pitchFamily="34" charset="0"/>
              </a:rPr>
              <a:t>β</a:t>
            </a:r>
            <a:r>
              <a:rPr lang="en-IN" sz="2000" b="1" baseline="-15000" dirty="0">
                <a:latin typeface="Calibri" panose="020F0502020204030204" pitchFamily="34" charset="0"/>
                <a:cs typeface="Calibri" panose="020F0502020204030204" pitchFamily="34" charset="0"/>
              </a:rPr>
              <a:t>0</a:t>
            </a:r>
            <a:r>
              <a:rPr lang="en-IN" sz="2000" b="1" dirty="0">
                <a:latin typeface="Calibri" panose="020F0502020204030204" pitchFamily="34" charset="0"/>
                <a:cs typeface="Calibri" panose="020F0502020204030204" pitchFamily="34" charset="0"/>
              </a:rPr>
              <a:t> + </a:t>
            </a:r>
            <a:r>
              <a:rPr lang="el-GR" sz="2000" b="1" dirty="0">
                <a:latin typeface="Calibri" panose="020F0502020204030204" pitchFamily="34" charset="0"/>
                <a:cs typeface="Calibri" panose="020F0502020204030204" pitchFamily="34" charset="0"/>
              </a:rPr>
              <a:t>β</a:t>
            </a:r>
            <a:r>
              <a:rPr lang="en-IN" sz="2000" b="1" baseline="-15000" dirty="0">
                <a:latin typeface="Calibri" panose="020F0502020204030204" pitchFamily="34" charset="0"/>
                <a:cs typeface="Calibri" panose="020F0502020204030204" pitchFamily="34" charset="0"/>
              </a:rPr>
              <a:t>1</a:t>
            </a:r>
            <a:r>
              <a:rPr lang="en-IN" sz="2000" b="1" dirty="0">
                <a:latin typeface="Calibri" panose="020F0502020204030204" pitchFamily="34" charset="0"/>
                <a:cs typeface="Calibri" panose="020F0502020204030204" pitchFamily="34" charset="0"/>
              </a:rPr>
              <a:t>X, where Y' is the predicted Y, </a:t>
            </a:r>
            <a:r>
              <a:rPr lang="el-GR" sz="2000" b="1" dirty="0">
                <a:latin typeface="Calibri" panose="020F0502020204030204" pitchFamily="34" charset="0"/>
                <a:cs typeface="Calibri" panose="020F0502020204030204" pitchFamily="34" charset="0"/>
              </a:rPr>
              <a:t>β</a:t>
            </a:r>
            <a:r>
              <a:rPr lang="en-IN" sz="2000" b="1" baseline="-15000" dirty="0">
                <a:latin typeface="Calibri" panose="020F0502020204030204" pitchFamily="34" charset="0"/>
                <a:cs typeface="Calibri" panose="020F0502020204030204" pitchFamily="34" charset="0"/>
              </a:rPr>
              <a:t>1</a:t>
            </a:r>
            <a:r>
              <a:rPr lang="en-IN" sz="2000" b="1" dirty="0">
                <a:latin typeface="Calibri" panose="020F0502020204030204" pitchFamily="34" charset="0"/>
                <a:cs typeface="Calibri" panose="020F0502020204030204" pitchFamily="34" charset="0"/>
              </a:rPr>
              <a:t> is the slope and </a:t>
            </a:r>
            <a:r>
              <a:rPr lang="el-GR" sz="2000" b="1" dirty="0">
                <a:latin typeface="Calibri" panose="020F0502020204030204" pitchFamily="34" charset="0"/>
                <a:cs typeface="Calibri" panose="020F0502020204030204" pitchFamily="34" charset="0"/>
              </a:rPr>
              <a:t>β</a:t>
            </a:r>
            <a:r>
              <a:rPr lang="en-IN" sz="2000" b="1" baseline="-15000" dirty="0">
                <a:latin typeface="Calibri" panose="020F0502020204030204" pitchFamily="34" charset="0"/>
                <a:cs typeface="Calibri" panose="020F0502020204030204" pitchFamily="34" charset="0"/>
              </a:rPr>
              <a:t>0</a:t>
            </a:r>
            <a:r>
              <a:rPr lang="en-IN" sz="2000" b="1" dirty="0">
                <a:latin typeface="Calibri" panose="020F0502020204030204" pitchFamily="34" charset="0"/>
                <a:cs typeface="Calibri" panose="020F0502020204030204" pitchFamily="34" charset="0"/>
              </a:rPr>
              <a:t> is the Y intercept and Y – Y’ is the error in prediction</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957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Rectangle 10">
            <a:extLst>
              <a:ext uri="{FF2B5EF4-FFF2-40B4-BE49-F238E27FC236}">
                <a16:creationId xmlns:a16="http://schemas.microsoft.com/office/drawing/2014/main" id="{94D9E12C-E181-4F2D-AA60-9C02E118D918}"/>
              </a:ext>
            </a:extLst>
          </p:cNvPr>
          <p:cNvSpPr/>
          <p:nvPr/>
        </p:nvSpPr>
        <p:spPr>
          <a:xfrm>
            <a:off x="780149" y="1667103"/>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6"/>
            </a:pPr>
            <a:r>
              <a:rPr lang="en-IN" sz="2400" b="1" dirty="0">
                <a:latin typeface="Calibri" panose="020F0502020204030204" pitchFamily="34" charset="0"/>
                <a:cs typeface="Calibri" panose="020F0502020204030204" pitchFamily="34" charset="0"/>
              </a:rPr>
              <a:t>Fitting a regression line: Model, Error - Example	</a:t>
            </a:r>
            <a:r>
              <a:rPr lang="en-US" sz="2400" b="1" dirty="0">
                <a:latin typeface="Calibri" panose="020F0502020204030204" pitchFamily="34" charset="0"/>
                <a:cs typeface="Calibri" panose="020F0502020204030204" pitchFamily="34" charset="0"/>
              </a:rPr>
              <a:t>	</a:t>
            </a:r>
          </a:p>
        </p:txBody>
      </p:sp>
      <p:sp>
        <p:nvSpPr>
          <p:cNvPr id="7" name="Rectangle 6">
            <a:extLst>
              <a:ext uri="{FF2B5EF4-FFF2-40B4-BE49-F238E27FC236}">
                <a16:creationId xmlns:a16="http://schemas.microsoft.com/office/drawing/2014/main" id="{BED9BA4A-5770-419A-9012-0B7157DB28E4}"/>
              </a:ext>
            </a:extLst>
          </p:cNvPr>
          <p:cNvSpPr/>
          <p:nvPr/>
        </p:nvSpPr>
        <p:spPr>
          <a:xfrm>
            <a:off x="780148" y="2274837"/>
            <a:ext cx="10359916" cy="1015663"/>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Obtain a regression equation between hours studied and marks scored data given below:</a:t>
            </a:r>
          </a:p>
          <a:p>
            <a:endParaRPr lang="en-IN"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CFB12123-7D57-483A-90CB-687DC06FDBAC}"/>
              </a:ext>
            </a:extLst>
          </p:cNvPr>
          <p:cNvGraphicFramePr>
            <a:graphicFrameLocks noGrp="1"/>
          </p:cNvGraphicFramePr>
          <p:nvPr>
            <p:extLst>
              <p:ext uri="{D42A27DB-BD31-4B8C-83A1-F6EECF244321}">
                <p14:modId xmlns:p14="http://schemas.microsoft.com/office/powerpoint/2010/main" val="3023943692"/>
              </p:ext>
            </p:extLst>
          </p:nvPr>
        </p:nvGraphicFramePr>
        <p:xfrm>
          <a:off x="923918" y="2753604"/>
          <a:ext cx="9580527" cy="483752"/>
        </p:xfrm>
        <a:graphic>
          <a:graphicData uri="http://schemas.openxmlformats.org/drawingml/2006/table">
            <a:tbl>
              <a:tblPr>
                <a:tableStyleId>{5C22544A-7EE6-4342-B048-85BDC9FD1C3A}</a:tableStyleId>
              </a:tblPr>
              <a:tblGrid>
                <a:gridCol w="2323255">
                  <a:extLst>
                    <a:ext uri="{9D8B030D-6E8A-4147-A177-3AD203B41FA5}">
                      <a16:colId xmlns:a16="http://schemas.microsoft.com/office/drawing/2014/main" val="2850054675"/>
                    </a:ext>
                  </a:extLst>
                </a:gridCol>
                <a:gridCol w="296783">
                  <a:extLst>
                    <a:ext uri="{9D8B030D-6E8A-4147-A177-3AD203B41FA5}">
                      <a16:colId xmlns:a16="http://schemas.microsoft.com/office/drawing/2014/main" val="3838871299"/>
                    </a:ext>
                  </a:extLst>
                </a:gridCol>
                <a:gridCol w="296783">
                  <a:extLst>
                    <a:ext uri="{9D8B030D-6E8A-4147-A177-3AD203B41FA5}">
                      <a16:colId xmlns:a16="http://schemas.microsoft.com/office/drawing/2014/main" val="1817078415"/>
                    </a:ext>
                  </a:extLst>
                </a:gridCol>
                <a:gridCol w="296783">
                  <a:extLst>
                    <a:ext uri="{9D8B030D-6E8A-4147-A177-3AD203B41FA5}">
                      <a16:colId xmlns:a16="http://schemas.microsoft.com/office/drawing/2014/main" val="3594609851"/>
                    </a:ext>
                  </a:extLst>
                </a:gridCol>
                <a:gridCol w="296783">
                  <a:extLst>
                    <a:ext uri="{9D8B030D-6E8A-4147-A177-3AD203B41FA5}">
                      <a16:colId xmlns:a16="http://schemas.microsoft.com/office/drawing/2014/main" val="2718578259"/>
                    </a:ext>
                  </a:extLst>
                </a:gridCol>
                <a:gridCol w="296783">
                  <a:extLst>
                    <a:ext uri="{9D8B030D-6E8A-4147-A177-3AD203B41FA5}">
                      <a16:colId xmlns:a16="http://schemas.microsoft.com/office/drawing/2014/main" val="1154532765"/>
                    </a:ext>
                  </a:extLst>
                </a:gridCol>
                <a:gridCol w="296783">
                  <a:extLst>
                    <a:ext uri="{9D8B030D-6E8A-4147-A177-3AD203B41FA5}">
                      <a16:colId xmlns:a16="http://schemas.microsoft.com/office/drawing/2014/main" val="3193322997"/>
                    </a:ext>
                  </a:extLst>
                </a:gridCol>
                <a:gridCol w="296783">
                  <a:extLst>
                    <a:ext uri="{9D8B030D-6E8A-4147-A177-3AD203B41FA5}">
                      <a16:colId xmlns:a16="http://schemas.microsoft.com/office/drawing/2014/main" val="2549074563"/>
                    </a:ext>
                  </a:extLst>
                </a:gridCol>
                <a:gridCol w="296783">
                  <a:extLst>
                    <a:ext uri="{9D8B030D-6E8A-4147-A177-3AD203B41FA5}">
                      <a16:colId xmlns:a16="http://schemas.microsoft.com/office/drawing/2014/main" val="3865795548"/>
                    </a:ext>
                  </a:extLst>
                </a:gridCol>
                <a:gridCol w="296783">
                  <a:extLst>
                    <a:ext uri="{9D8B030D-6E8A-4147-A177-3AD203B41FA5}">
                      <a16:colId xmlns:a16="http://schemas.microsoft.com/office/drawing/2014/main" val="646867546"/>
                    </a:ext>
                  </a:extLst>
                </a:gridCol>
                <a:gridCol w="296783">
                  <a:extLst>
                    <a:ext uri="{9D8B030D-6E8A-4147-A177-3AD203B41FA5}">
                      <a16:colId xmlns:a16="http://schemas.microsoft.com/office/drawing/2014/main" val="3697276763"/>
                    </a:ext>
                  </a:extLst>
                </a:gridCol>
                <a:gridCol w="296783">
                  <a:extLst>
                    <a:ext uri="{9D8B030D-6E8A-4147-A177-3AD203B41FA5}">
                      <a16:colId xmlns:a16="http://schemas.microsoft.com/office/drawing/2014/main" val="2289339240"/>
                    </a:ext>
                  </a:extLst>
                </a:gridCol>
                <a:gridCol w="296783">
                  <a:extLst>
                    <a:ext uri="{9D8B030D-6E8A-4147-A177-3AD203B41FA5}">
                      <a16:colId xmlns:a16="http://schemas.microsoft.com/office/drawing/2014/main" val="3956159085"/>
                    </a:ext>
                  </a:extLst>
                </a:gridCol>
                <a:gridCol w="296783">
                  <a:extLst>
                    <a:ext uri="{9D8B030D-6E8A-4147-A177-3AD203B41FA5}">
                      <a16:colId xmlns:a16="http://schemas.microsoft.com/office/drawing/2014/main" val="3019162099"/>
                    </a:ext>
                  </a:extLst>
                </a:gridCol>
                <a:gridCol w="296783">
                  <a:extLst>
                    <a:ext uri="{9D8B030D-6E8A-4147-A177-3AD203B41FA5}">
                      <a16:colId xmlns:a16="http://schemas.microsoft.com/office/drawing/2014/main" val="1051486316"/>
                    </a:ext>
                  </a:extLst>
                </a:gridCol>
                <a:gridCol w="296783">
                  <a:extLst>
                    <a:ext uri="{9D8B030D-6E8A-4147-A177-3AD203B41FA5}">
                      <a16:colId xmlns:a16="http://schemas.microsoft.com/office/drawing/2014/main" val="2592010884"/>
                    </a:ext>
                  </a:extLst>
                </a:gridCol>
                <a:gridCol w="296783">
                  <a:extLst>
                    <a:ext uri="{9D8B030D-6E8A-4147-A177-3AD203B41FA5}">
                      <a16:colId xmlns:a16="http://schemas.microsoft.com/office/drawing/2014/main" val="1004496307"/>
                    </a:ext>
                  </a:extLst>
                </a:gridCol>
                <a:gridCol w="296783">
                  <a:extLst>
                    <a:ext uri="{9D8B030D-6E8A-4147-A177-3AD203B41FA5}">
                      <a16:colId xmlns:a16="http://schemas.microsoft.com/office/drawing/2014/main" val="965009234"/>
                    </a:ext>
                  </a:extLst>
                </a:gridCol>
                <a:gridCol w="296783">
                  <a:extLst>
                    <a:ext uri="{9D8B030D-6E8A-4147-A177-3AD203B41FA5}">
                      <a16:colId xmlns:a16="http://schemas.microsoft.com/office/drawing/2014/main" val="468435241"/>
                    </a:ext>
                  </a:extLst>
                </a:gridCol>
                <a:gridCol w="296783">
                  <a:extLst>
                    <a:ext uri="{9D8B030D-6E8A-4147-A177-3AD203B41FA5}">
                      <a16:colId xmlns:a16="http://schemas.microsoft.com/office/drawing/2014/main" val="3697648999"/>
                    </a:ext>
                  </a:extLst>
                </a:gridCol>
                <a:gridCol w="296783">
                  <a:extLst>
                    <a:ext uri="{9D8B030D-6E8A-4147-A177-3AD203B41FA5}">
                      <a16:colId xmlns:a16="http://schemas.microsoft.com/office/drawing/2014/main" val="2839337886"/>
                    </a:ext>
                  </a:extLst>
                </a:gridCol>
                <a:gridCol w="296783">
                  <a:extLst>
                    <a:ext uri="{9D8B030D-6E8A-4147-A177-3AD203B41FA5}">
                      <a16:colId xmlns:a16="http://schemas.microsoft.com/office/drawing/2014/main" val="2788369730"/>
                    </a:ext>
                  </a:extLst>
                </a:gridCol>
                <a:gridCol w="296783">
                  <a:extLst>
                    <a:ext uri="{9D8B030D-6E8A-4147-A177-3AD203B41FA5}">
                      <a16:colId xmlns:a16="http://schemas.microsoft.com/office/drawing/2014/main" val="595655425"/>
                    </a:ext>
                  </a:extLst>
                </a:gridCol>
                <a:gridCol w="296783">
                  <a:extLst>
                    <a:ext uri="{9D8B030D-6E8A-4147-A177-3AD203B41FA5}">
                      <a16:colId xmlns:a16="http://schemas.microsoft.com/office/drawing/2014/main" val="3663317494"/>
                    </a:ext>
                  </a:extLst>
                </a:gridCol>
                <a:gridCol w="431263">
                  <a:extLst>
                    <a:ext uri="{9D8B030D-6E8A-4147-A177-3AD203B41FA5}">
                      <a16:colId xmlns:a16="http://schemas.microsoft.com/office/drawing/2014/main" val="2995450951"/>
                    </a:ext>
                  </a:extLst>
                </a:gridCol>
              </a:tblGrid>
              <a:tr h="255339">
                <a:tc>
                  <a:txBody>
                    <a:bodyPr/>
                    <a:lstStyle/>
                    <a:p>
                      <a:pPr algn="l" fontAlgn="b"/>
                      <a:r>
                        <a:rPr lang="en-US" sz="1200" b="1" u="none" strike="noStrike" dirty="0">
                          <a:solidFill>
                            <a:srgbClr val="FF0000"/>
                          </a:solidFill>
                          <a:effectLst/>
                          <a:latin typeface="Calibri" panose="020F0502020204030204" pitchFamily="34" charset="0"/>
                          <a:cs typeface="Calibri" panose="020F0502020204030204" pitchFamily="34" charset="0"/>
                        </a:rPr>
                        <a:t>Hours studied</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10</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12</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18</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24</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24</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26</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27</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28</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29</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31</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32</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40</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41</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44</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46</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48</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50</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52</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52</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53</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60</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62</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65</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67</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030469322"/>
                  </a:ext>
                </a:extLst>
              </a:tr>
              <a:tr h="228413">
                <a:tc>
                  <a:txBody>
                    <a:bodyPr/>
                    <a:lstStyle/>
                    <a:p>
                      <a:pPr algn="l" fontAlgn="b"/>
                      <a:r>
                        <a:rPr lang="en-US" sz="1200" b="1" u="none" strike="noStrike" dirty="0">
                          <a:solidFill>
                            <a:srgbClr val="FF0000"/>
                          </a:solidFill>
                          <a:effectLst/>
                          <a:latin typeface="Calibri" panose="020F0502020204030204" pitchFamily="34" charset="0"/>
                          <a:cs typeface="Calibri" panose="020F0502020204030204" pitchFamily="34" charset="0"/>
                        </a:rPr>
                        <a:t>Marks in the examination</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43</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45</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53</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55</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56</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60</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64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69</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70</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75</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77</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79</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73</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78</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78</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79</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81</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82</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84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87</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89</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90</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94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100</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649642832"/>
                  </a:ext>
                </a:extLst>
              </a:tr>
            </a:tbl>
          </a:graphicData>
        </a:graphic>
      </p:graphicFrame>
      <p:graphicFrame>
        <p:nvGraphicFramePr>
          <p:cNvPr id="12" name="Chart 11">
            <a:extLst>
              <a:ext uri="{FF2B5EF4-FFF2-40B4-BE49-F238E27FC236}">
                <a16:creationId xmlns:a16="http://schemas.microsoft.com/office/drawing/2014/main" id="{59817D1D-0CE8-48A7-992F-904C0836ED18}"/>
              </a:ext>
            </a:extLst>
          </p:cNvPr>
          <p:cNvGraphicFramePr>
            <a:graphicFrameLocks/>
          </p:cNvGraphicFramePr>
          <p:nvPr>
            <p:extLst>
              <p:ext uri="{D42A27DB-BD31-4B8C-83A1-F6EECF244321}">
                <p14:modId xmlns:p14="http://schemas.microsoft.com/office/powerpoint/2010/main" val="2417461595"/>
              </p:ext>
            </p:extLst>
          </p:nvPr>
        </p:nvGraphicFramePr>
        <p:xfrm>
          <a:off x="7146758" y="3385195"/>
          <a:ext cx="3981616" cy="260653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116C895D-4840-476F-867B-07F70D60B0D5}"/>
              </a:ext>
            </a:extLst>
          </p:cNvPr>
          <p:cNvSpPr/>
          <p:nvPr/>
        </p:nvSpPr>
        <p:spPr>
          <a:xfrm>
            <a:off x="780148" y="3385196"/>
            <a:ext cx="6631305" cy="1015663"/>
          </a:xfrm>
          <a:prstGeom prst="rect">
            <a:avLst/>
          </a:prstGeom>
        </p:spPr>
        <p:txBody>
          <a:bodyPr wrap="square">
            <a:spAutoFit/>
          </a:bodyPr>
          <a:lstStyle/>
          <a:p>
            <a:r>
              <a:rPr lang="en-US" sz="2000" b="1" dirty="0">
                <a:solidFill>
                  <a:srgbClr val="FF0000"/>
                </a:solidFill>
                <a:latin typeface="Calibri" panose="020F0502020204030204" pitchFamily="34" charset="0"/>
                <a:cs typeface="Calibri" panose="020F0502020204030204" pitchFamily="34" charset="0"/>
              </a:rPr>
              <a:t>We observe:</a:t>
            </a:r>
          </a:p>
          <a:p>
            <a:pPr marL="457200" indent="-457200">
              <a:buAutoNum type="alphaLcPeriod"/>
            </a:pPr>
            <a:r>
              <a:rPr lang="en-US" sz="2000" b="1" dirty="0">
                <a:solidFill>
                  <a:srgbClr val="FF0000"/>
                </a:solidFill>
                <a:latin typeface="Calibri" panose="020F0502020204030204" pitchFamily="34" charset="0"/>
                <a:cs typeface="Calibri" panose="020F0502020204030204" pitchFamily="34" charset="0"/>
              </a:rPr>
              <a:t>Correlation Coefficient to be 0.960954493 </a:t>
            </a:r>
          </a:p>
          <a:p>
            <a:r>
              <a:rPr lang="en-US" sz="2000" b="1" dirty="0">
                <a:solidFill>
                  <a:srgbClr val="FF0000"/>
                </a:solidFill>
                <a:latin typeface="Calibri" panose="020F0502020204030204" pitchFamily="34" charset="0"/>
                <a:cs typeface="Calibri" panose="020F0502020204030204" pitchFamily="34" charset="0"/>
              </a:rPr>
              <a:t>b.     Scatter plot reveals a very strong positive relationship.</a:t>
            </a:r>
          </a:p>
        </p:txBody>
      </p:sp>
      <p:sp>
        <p:nvSpPr>
          <p:cNvPr id="13" name="Rectangle 12">
            <a:extLst>
              <a:ext uri="{FF2B5EF4-FFF2-40B4-BE49-F238E27FC236}">
                <a16:creationId xmlns:a16="http://schemas.microsoft.com/office/drawing/2014/main" id="{A2F840C9-B158-469C-82A0-B4626A4C3248}"/>
              </a:ext>
            </a:extLst>
          </p:cNvPr>
          <p:cNvSpPr/>
          <p:nvPr/>
        </p:nvSpPr>
        <p:spPr>
          <a:xfrm>
            <a:off x="702092" y="4571878"/>
            <a:ext cx="6192004" cy="707886"/>
          </a:xfrm>
          <a:prstGeom prst="rect">
            <a:avLst/>
          </a:prstGeom>
        </p:spPr>
        <p:txBody>
          <a:bodyPr wrap="square">
            <a:spAutoFit/>
          </a:bodyPr>
          <a:lstStyle/>
          <a:p>
            <a:r>
              <a:rPr lang="en-US" sz="2000" b="1" dirty="0">
                <a:solidFill>
                  <a:srgbClr val="FF0000"/>
                </a:solidFill>
                <a:latin typeface="Calibri" panose="020F0502020204030204" pitchFamily="34" charset="0"/>
                <a:cs typeface="Calibri" panose="020F0502020204030204" pitchFamily="34" charset="0"/>
              </a:rPr>
              <a:t>Let us proceed with analysis </a:t>
            </a:r>
            <a:r>
              <a:rPr lang="en-IN" sz="2000" b="1" dirty="0">
                <a:solidFill>
                  <a:srgbClr val="FF0000"/>
                </a:solidFill>
                <a:latin typeface="Calibri" panose="020F0502020204030204" pitchFamily="34" charset="0"/>
                <a:cs typeface="Calibri" panose="020F0502020204030204" pitchFamily="34" charset="0"/>
              </a:rPr>
              <a:t>using Regression in Excel Data Analysis</a:t>
            </a:r>
            <a:r>
              <a:rPr lang="en-US" sz="2000" b="1" dirty="0">
                <a:solidFill>
                  <a:srgbClr val="FF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48809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Rectangle 10">
            <a:extLst>
              <a:ext uri="{FF2B5EF4-FFF2-40B4-BE49-F238E27FC236}">
                <a16:creationId xmlns:a16="http://schemas.microsoft.com/office/drawing/2014/main" id="{94D9E12C-E181-4F2D-AA60-9C02E118D918}"/>
              </a:ext>
            </a:extLst>
          </p:cNvPr>
          <p:cNvSpPr/>
          <p:nvPr/>
        </p:nvSpPr>
        <p:spPr>
          <a:xfrm>
            <a:off x="780149" y="1667103"/>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6"/>
            </a:pPr>
            <a:r>
              <a:rPr lang="en-IN" sz="2400" b="1" dirty="0">
                <a:latin typeface="Calibri" panose="020F0502020204030204" pitchFamily="34" charset="0"/>
                <a:cs typeface="Calibri" panose="020F0502020204030204" pitchFamily="34" charset="0"/>
              </a:rPr>
              <a:t>Fitting a regression line: Model, Error – Example - continued	</a:t>
            </a:r>
            <a:r>
              <a:rPr lang="en-US" sz="2400" b="1" dirty="0">
                <a:latin typeface="Calibri" panose="020F0502020204030204" pitchFamily="34" charset="0"/>
                <a:cs typeface="Calibri" panose="020F0502020204030204" pitchFamily="34" charset="0"/>
              </a:rPr>
              <a:t>	</a:t>
            </a:r>
          </a:p>
        </p:txBody>
      </p:sp>
      <p:sp>
        <p:nvSpPr>
          <p:cNvPr id="2" name="Rectangle 1">
            <a:extLst>
              <a:ext uri="{FF2B5EF4-FFF2-40B4-BE49-F238E27FC236}">
                <a16:creationId xmlns:a16="http://schemas.microsoft.com/office/drawing/2014/main" id="{C392FFB5-22FF-4BAC-9F47-73BE94B90D8C}"/>
              </a:ext>
            </a:extLst>
          </p:cNvPr>
          <p:cNvSpPr/>
          <p:nvPr/>
        </p:nvSpPr>
        <p:spPr>
          <a:xfrm>
            <a:off x="702091" y="2145888"/>
            <a:ext cx="10437976" cy="677108"/>
          </a:xfrm>
          <a:prstGeom prst="rect">
            <a:avLst/>
          </a:prstGeom>
        </p:spPr>
        <p:txBody>
          <a:bodyPr wrap="square">
            <a:spAutoFit/>
          </a:bodyPr>
          <a:lstStyle/>
          <a:p>
            <a:r>
              <a:rPr lang="en-US" sz="2000" b="1" dirty="0">
                <a:solidFill>
                  <a:srgbClr val="FF0000"/>
                </a:solidFill>
                <a:latin typeface="Calibri" panose="020F0502020204030204" pitchFamily="34" charset="0"/>
                <a:cs typeface="Calibri" panose="020F0502020204030204" pitchFamily="34" charset="0"/>
              </a:rPr>
              <a:t>We get the following coefficients table:</a:t>
            </a:r>
          </a:p>
          <a:p>
            <a:r>
              <a:rPr lang="en-US" dirty="0"/>
              <a:t> </a:t>
            </a:r>
          </a:p>
        </p:txBody>
      </p:sp>
      <p:graphicFrame>
        <p:nvGraphicFramePr>
          <p:cNvPr id="8" name="Table 7">
            <a:extLst>
              <a:ext uri="{FF2B5EF4-FFF2-40B4-BE49-F238E27FC236}">
                <a16:creationId xmlns:a16="http://schemas.microsoft.com/office/drawing/2014/main" id="{CD6C1359-6295-476C-830C-94AF5FEBFA3D}"/>
              </a:ext>
            </a:extLst>
          </p:cNvPr>
          <p:cNvGraphicFramePr>
            <a:graphicFrameLocks noGrp="1"/>
          </p:cNvGraphicFramePr>
          <p:nvPr>
            <p:extLst>
              <p:ext uri="{D42A27DB-BD31-4B8C-83A1-F6EECF244321}">
                <p14:modId xmlns:p14="http://schemas.microsoft.com/office/powerpoint/2010/main" val="3202697822"/>
              </p:ext>
            </p:extLst>
          </p:nvPr>
        </p:nvGraphicFramePr>
        <p:xfrm>
          <a:off x="780148" y="2569610"/>
          <a:ext cx="9952015" cy="930828"/>
        </p:xfrm>
        <a:graphic>
          <a:graphicData uri="http://schemas.openxmlformats.org/drawingml/2006/table">
            <a:tbl>
              <a:tblPr>
                <a:tableStyleId>{5C22544A-7EE6-4342-B048-85BDC9FD1C3A}</a:tableStyleId>
              </a:tblPr>
              <a:tblGrid>
                <a:gridCol w="1339153">
                  <a:extLst>
                    <a:ext uri="{9D8B030D-6E8A-4147-A177-3AD203B41FA5}">
                      <a16:colId xmlns:a16="http://schemas.microsoft.com/office/drawing/2014/main" val="487212152"/>
                    </a:ext>
                  </a:extLst>
                </a:gridCol>
                <a:gridCol w="1404330">
                  <a:extLst>
                    <a:ext uri="{9D8B030D-6E8A-4147-A177-3AD203B41FA5}">
                      <a16:colId xmlns:a16="http://schemas.microsoft.com/office/drawing/2014/main" val="1613552552"/>
                    </a:ext>
                  </a:extLst>
                </a:gridCol>
                <a:gridCol w="1410985">
                  <a:extLst>
                    <a:ext uri="{9D8B030D-6E8A-4147-A177-3AD203B41FA5}">
                      <a16:colId xmlns:a16="http://schemas.microsoft.com/office/drawing/2014/main" val="4019820892"/>
                    </a:ext>
                  </a:extLst>
                </a:gridCol>
                <a:gridCol w="1193028">
                  <a:extLst>
                    <a:ext uri="{9D8B030D-6E8A-4147-A177-3AD203B41FA5}">
                      <a16:colId xmlns:a16="http://schemas.microsoft.com/office/drawing/2014/main" val="1352723413"/>
                    </a:ext>
                  </a:extLst>
                </a:gridCol>
                <a:gridCol w="1376572">
                  <a:extLst>
                    <a:ext uri="{9D8B030D-6E8A-4147-A177-3AD203B41FA5}">
                      <a16:colId xmlns:a16="http://schemas.microsoft.com/office/drawing/2014/main" val="1214934514"/>
                    </a:ext>
                  </a:extLst>
                </a:gridCol>
                <a:gridCol w="1514228">
                  <a:extLst>
                    <a:ext uri="{9D8B030D-6E8A-4147-A177-3AD203B41FA5}">
                      <a16:colId xmlns:a16="http://schemas.microsoft.com/office/drawing/2014/main" val="2652665877"/>
                    </a:ext>
                  </a:extLst>
                </a:gridCol>
                <a:gridCol w="1713719">
                  <a:extLst>
                    <a:ext uri="{9D8B030D-6E8A-4147-A177-3AD203B41FA5}">
                      <a16:colId xmlns:a16="http://schemas.microsoft.com/office/drawing/2014/main" val="1617808385"/>
                    </a:ext>
                  </a:extLst>
                </a:gridCol>
              </a:tblGrid>
              <a:tr h="179733">
                <a:tc>
                  <a:txBody>
                    <a:bodyPr/>
                    <a:lstStyle/>
                    <a:p>
                      <a:pPr algn="ctr" fontAlgn="b"/>
                      <a:r>
                        <a:rPr lang="en-US" sz="1600" b="1" u="none" strike="noStrike" dirty="0">
                          <a:solidFill>
                            <a:srgbClr val="FF0000"/>
                          </a:solidFill>
                          <a:effectLst/>
                          <a:latin typeface="Calibri" panose="020F0502020204030204" pitchFamily="34" charset="0"/>
                          <a:cs typeface="Calibri" panose="020F0502020204030204" pitchFamily="34" charset="0"/>
                        </a:rPr>
                        <a:t> </a:t>
                      </a:r>
                      <a:endParaRPr lang="en-US" sz="1600" b="1" i="1"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0000"/>
                          </a:solidFill>
                          <a:effectLst/>
                          <a:latin typeface="Calibri" panose="020F0502020204030204" pitchFamily="34" charset="0"/>
                          <a:cs typeface="Calibri" panose="020F0502020204030204" pitchFamily="34" charset="0"/>
                        </a:rPr>
                        <a:t>Coefficients</a:t>
                      </a:r>
                      <a:endParaRPr lang="en-US" sz="1600" b="1" i="1"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0000"/>
                          </a:solidFill>
                          <a:effectLst/>
                          <a:latin typeface="Calibri" panose="020F0502020204030204" pitchFamily="34" charset="0"/>
                          <a:cs typeface="Calibri" panose="020F0502020204030204" pitchFamily="34" charset="0"/>
                        </a:rPr>
                        <a:t>Standard Error</a:t>
                      </a:r>
                      <a:endParaRPr lang="en-US" sz="1600" b="1" i="1"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0000"/>
                          </a:solidFill>
                          <a:effectLst/>
                          <a:latin typeface="Calibri" panose="020F0502020204030204" pitchFamily="34" charset="0"/>
                          <a:cs typeface="Calibri" panose="020F0502020204030204" pitchFamily="34" charset="0"/>
                        </a:rPr>
                        <a:t>t Stat</a:t>
                      </a:r>
                      <a:endParaRPr lang="en-US" sz="1600" b="1" i="1"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a:solidFill>
                            <a:srgbClr val="FF0000"/>
                          </a:solidFill>
                          <a:effectLst/>
                          <a:latin typeface="Calibri" panose="020F0502020204030204" pitchFamily="34" charset="0"/>
                          <a:cs typeface="Calibri" panose="020F0502020204030204" pitchFamily="34" charset="0"/>
                        </a:rPr>
                        <a:t>P-value</a:t>
                      </a:r>
                      <a:endParaRPr lang="en-US" sz="1600" b="1" i="1"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a:solidFill>
                            <a:srgbClr val="FF0000"/>
                          </a:solidFill>
                          <a:effectLst/>
                          <a:latin typeface="Calibri" panose="020F0502020204030204" pitchFamily="34" charset="0"/>
                          <a:cs typeface="Calibri" panose="020F0502020204030204" pitchFamily="34" charset="0"/>
                        </a:rPr>
                        <a:t>Lower 95%</a:t>
                      </a:r>
                      <a:endParaRPr lang="en-US" sz="1600" b="1" i="1"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a:solidFill>
                            <a:srgbClr val="FF0000"/>
                          </a:solidFill>
                          <a:effectLst/>
                          <a:latin typeface="Calibri" panose="020F0502020204030204" pitchFamily="34" charset="0"/>
                          <a:cs typeface="Calibri" panose="020F0502020204030204" pitchFamily="34" charset="0"/>
                        </a:rPr>
                        <a:t>Upper 95%</a:t>
                      </a:r>
                      <a:endParaRPr lang="en-US" sz="1600" b="1" i="1"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724980"/>
                  </a:ext>
                </a:extLst>
              </a:tr>
              <a:tr h="338928">
                <a:tc>
                  <a:txBody>
                    <a:bodyPr/>
                    <a:lstStyle/>
                    <a:p>
                      <a:pPr algn="l" fontAlgn="b"/>
                      <a:r>
                        <a:rPr lang="en-US" sz="1600" b="1" u="none" strike="noStrike" dirty="0">
                          <a:solidFill>
                            <a:srgbClr val="FF0000"/>
                          </a:solidFill>
                          <a:effectLst/>
                          <a:latin typeface="Calibri" panose="020F0502020204030204" pitchFamily="34" charset="0"/>
                          <a:cs typeface="Calibri" panose="020F0502020204030204" pitchFamily="34" charset="0"/>
                        </a:rPr>
                        <a:t>Intercept</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38.9988127</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2.284845422</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17.06846876</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3.55496E-14</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34.26033332</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43.73729209</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676516"/>
                  </a:ext>
                </a:extLst>
              </a:tr>
              <a:tr h="338928">
                <a:tc>
                  <a:txBody>
                    <a:bodyPr/>
                    <a:lstStyle/>
                    <a:p>
                      <a:pPr algn="l" fontAlgn="b"/>
                      <a:r>
                        <a:rPr lang="en-US" sz="1600" b="1" u="none" strike="noStrike">
                          <a:solidFill>
                            <a:srgbClr val="FF0000"/>
                          </a:solidFill>
                          <a:effectLst/>
                          <a:latin typeface="Calibri" panose="020F0502020204030204" pitchFamily="34" charset="0"/>
                          <a:cs typeface="Calibri" panose="020F0502020204030204" pitchFamily="34" charset="0"/>
                        </a:rPr>
                        <a:t>Hours studied</a:t>
                      </a:r>
                      <a:endParaRPr lang="en-US" sz="1600" b="1" i="0"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0.876757168</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0.053825051</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a:solidFill>
                            <a:srgbClr val="FF0000"/>
                          </a:solidFill>
                          <a:effectLst/>
                          <a:latin typeface="Calibri" panose="020F0502020204030204" pitchFamily="34" charset="0"/>
                          <a:cs typeface="Calibri" panose="020F0502020204030204" pitchFamily="34" charset="0"/>
                        </a:rPr>
                        <a:t>16.28901689</a:t>
                      </a:r>
                      <a:endParaRPr lang="en-US" sz="1600" b="1" i="0"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a:solidFill>
                            <a:srgbClr val="FF0000"/>
                          </a:solidFill>
                          <a:effectLst/>
                          <a:latin typeface="Calibri" panose="020F0502020204030204" pitchFamily="34" charset="0"/>
                          <a:cs typeface="Calibri" panose="020F0502020204030204" pitchFamily="34" charset="0"/>
                        </a:rPr>
                        <a:t>9.24758E-14</a:t>
                      </a:r>
                      <a:endParaRPr lang="en-US" sz="1600" b="1" i="0"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0.765130844</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0.988383492</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4650935"/>
                  </a:ext>
                </a:extLst>
              </a:tr>
            </a:tbl>
          </a:graphicData>
        </a:graphic>
      </p:graphicFrame>
      <p:sp>
        <p:nvSpPr>
          <p:cNvPr id="14" name="Rectangle 13">
            <a:extLst>
              <a:ext uri="{FF2B5EF4-FFF2-40B4-BE49-F238E27FC236}">
                <a16:creationId xmlns:a16="http://schemas.microsoft.com/office/drawing/2014/main" id="{E49361FB-B812-47B7-A8D6-FC09F3151206}"/>
              </a:ext>
            </a:extLst>
          </p:cNvPr>
          <p:cNvSpPr/>
          <p:nvPr/>
        </p:nvSpPr>
        <p:spPr>
          <a:xfrm>
            <a:off x="780148" y="3654098"/>
            <a:ext cx="10353752" cy="2554545"/>
          </a:xfrm>
          <a:prstGeom prst="rect">
            <a:avLst/>
          </a:prstGeom>
        </p:spPr>
        <p:txBody>
          <a:bodyPr wrap="square">
            <a:spAutoFit/>
          </a:bodyPr>
          <a:lstStyle/>
          <a:p>
            <a:pPr marL="541338" indent="-541338">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From the coefficients table, we observe that the p value for the coefficient for the variable, Hours Studied to be very small, 9.25e-14. </a:t>
            </a:r>
          </a:p>
          <a:p>
            <a:pPr marL="541338" indent="-541338">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At 5% level of significance, we conclude that the coefficient for Hours Studied is statistically significant as the p value is less than 0.05 and reject the null hypothesis (H0: Coefficient of the parameter is 0).</a:t>
            </a:r>
          </a:p>
          <a:p>
            <a:pPr marL="541338" indent="-541338">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95% Confidence interval describes the uncertainty inherent in the estimate and describes a range of values containing the true value, on each occasion, if a study were repeated infinite times. If the interval is wider, the uncertainty is greater indicating our poor knowledge about the effect of the independent variable on the dependent variable.</a:t>
            </a:r>
          </a:p>
          <a:p>
            <a:pPr marL="541338" indent="-541338">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We also observe that the 95% confidence interval for the Hours Studied is 0.76513 to 0.98838 is not very wide and does not include 0.</a:t>
            </a:r>
          </a:p>
        </p:txBody>
      </p:sp>
    </p:spTree>
    <p:extLst>
      <p:ext uri="{BB962C8B-B14F-4D97-AF65-F5344CB8AC3E}">
        <p14:creationId xmlns:p14="http://schemas.microsoft.com/office/powerpoint/2010/main" val="195714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Rectangle 10">
            <a:extLst>
              <a:ext uri="{FF2B5EF4-FFF2-40B4-BE49-F238E27FC236}">
                <a16:creationId xmlns:a16="http://schemas.microsoft.com/office/drawing/2014/main" id="{94D9E12C-E181-4F2D-AA60-9C02E118D918}"/>
              </a:ext>
            </a:extLst>
          </p:cNvPr>
          <p:cNvSpPr/>
          <p:nvPr/>
        </p:nvSpPr>
        <p:spPr>
          <a:xfrm>
            <a:off x="799665" y="1560909"/>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6"/>
            </a:pPr>
            <a:r>
              <a:rPr lang="en-IN" sz="2400" b="1" dirty="0">
                <a:latin typeface="Calibri" panose="020F0502020204030204" pitchFamily="34" charset="0"/>
                <a:cs typeface="Calibri" panose="020F0502020204030204" pitchFamily="34" charset="0"/>
              </a:rPr>
              <a:t>Fitting a regression line: Model, Error – Example - continued	</a:t>
            </a:r>
            <a:r>
              <a:rPr lang="en-US" sz="2400" b="1" dirty="0">
                <a:latin typeface="Calibri" panose="020F0502020204030204" pitchFamily="34" charset="0"/>
                <a:cs typeface="Calibri" panose="020F0502020204030204" pitchFamily="34" charset="0"/>
              </a:rPr>
              <a:t>	</a:t>
            </a:r>
          </a:p>
        </p:txBody>
      </p:sp>
      <p:sp>
        <p:nvSpPr>
          <p:cNvPr id="7" name="Rectangle 6">
            <a:extLst>
              <a:ext uri="{FF2B5EF4-FFF2-40B4-BE49-F238E27FC236}">
                <a16:creationId xmlns:a16="http://schemas.microsoft.com/office/drawing/2014/main" id="{26D5214D-9286-4F83-99B2-D310AD2D4478}"/>
              </a:ext>
            </a:extLst>
          </p:cNvPr>
          <p:cNvSpPr/>
          <p:nvPr/>
        </p:nvSpPr>
        <p:spPr>
          <a:xfrm>
            <a:off x="780151" y="2083725"/>
            <a:ext cx="10359916" cy="2677656"/>
          </a:xfrm>
          <a:prstGeom prst="rect">
            <a:avLst/>
          </a:prstGeom>
        </p:spPr>
        <p:txBody>
          <a:bodyPr wrap="square">
            <a:spAutoFit/>
          </a:bodyPr>
          <a:lstStyle/>
          <a:p>
            <a:pPr algn="just"/>
            <a:r>
              <a:rPr lang="en-US" sz="2400" b="1" i="1" dirty="0">
                <a:latin typeface="Calibri" panose="020F0502020204030204" pitchFamily="34" charset="0"/>
                <a:cs typeface="Calibri" panose="020F0502020204030204" pitchFamily="34" charset="0"/>
              </a:rPr>
              <a:t>Coefficients column provides the values for regression coefficients for the regression equation.</a:t>
            </a:r>
          </a:p>
          <a:p>
            <a:pPr algn="just"/>
            <a:endParaRPr lang="en-IN" sz="2400" b="1" i="1" dirty="0">
              <a:latin typeface="Calibri" panose="020F0502020204030204" pitchFamily="34" charset="0"/>
              <a:cs typeface="Calibri" panose="020F0502020204030204" pitchFamily="34" charset="0"/>
            </a:endParaRPr>
          </a:p>
          <a:p>
            <a:pPr algn="just"/>
            <a:endParaRPr lang="en-US" sz="2400" b="1" i="1" dirty="0">
              <a:latin typeface="Calibri" panose="020F0502020204030204" pitchFamily="34" charset="0"/>
              <a:cs typeface="Calibri" panose="020F0502020204030204" pitchFamily="34" charset="0"/>
            </a:endParaRPr>
          </a:p>
          <a:p>
            <a:pPr algn="just"/>
            <a:r>
              <a:rPr lang="en-US" sz="2400" b="1" dirty="0">
                <a:latin typeface="Calibri" panose="020F0502020204030204" pitchFamily="34" charset="0"/>
                <a:cs typeface="Calibri" panose="020F0502020204030204" pitchFamily="34" charset="0"/>
              </a:rPr>
              <a:t>Marks = 38.9988127 + 0.876757168 * Hours Studied.</a:t>
            </a:r>
          </a:p>
          <a:p>
            <a:pPr algn="just"/>
            <a:endParaRPr lang="en-US" sz="2400" b="1" dirty="0">
              <a:latin typeface="Calibri" panose="020F0502020204030204" pitchFamily="34" charset="0"/>
              <a:cs typeface="Calibri" panose="020F0502020204030204" pitchFamily="34" charset="0"/>
            </a:endParaRPr>
          </a:p>
          <a:p>
            <a:pPr marL="722313" indent="-722313" algn="just">
              <a:buFont typeface="Wingdings" panose="05000000000000000000" pitchFamily="2" charset="2"/>
              <a:buChar char="Ø"/>
            </a:pPr>
            <a:r>
              <a:rPr lang="en-US" sz="2400" b="1" i="1" dirty="0">
                <a:latin typeface="Calibri" panose="020F0502020204030204" pitchFamily="34" charset="0"/>
                <a:cs typeface="Calibri" panose="020F0502020204030204" pitchFamily="34" charset="0"/>
              </a:rPr>
              <a:t>Here, the intercept is 38.9988 and slope is 0.8768</a:t>
            </a:r>
          </a:p>
        </p:txBody>
      </p:sp>
      <p:sp>
        <p:nvSpPr>
          <p:cNvPr id="12" name="Rectangle 11">
            <a:extLst>
              <a:ext uri="{FF2B5EF4-FFF2-40B4-BE49-F238E27FC236}">
                <a16:creationId xmlns:a16="http://schemas.microsoft.com/office/drawing/2014/main" id="{50F491C9-4FB0-4CCE-969C-3C1C569D9902}"/>
              </a:ext>
            </a:extLst>
          </p:cNvPr>
          <p:cNvSpPr/>
          <p:nvPr/>
        </p:nvSpPr>
        <p:spPr>
          <a:xfrm>
            <a:off x="1410269" y="5119727"/>
            <a:ext cx="6096000" cy="646331"/>
          </a:xfrm>
          <a:prstGeom prst="rect">
            <a:avLst/>
          </a:prstGeom>
        </p:spPr>
        <p:txBody>
          <a:bodyPr>
            <a:spAutoFit/>
          </a:bodyPr>
          <a:lstStyle/>
          <a:p>
            <a:r>
              <a:rPr lang="en-US" dirty="0"/>
              <a:t>https://www.dummies.com/education/math/statistics/how-to-calculate-a-regression-line/</a:t>
            </a:r>
          </a:p>
        </p:txBody>
      </p:sp>
    </p:spTree>
    <p:extLst>
      <p:ext uri="{BB962C8B-B14F-4D97-AF65-F5344CB8AC3E}">
        <p14:creationId xmlns:p14="http://schemas.microsoft.com/office/powerpoint/2010/main" val="1548209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0" name="Rectangle 9">
            <a:extLst>
              <a:ext uri="{FF2B5EF4-FFF2-40B4-BE49-F238E27FC236}">
                <a16:creationId xmlns:a16="http://schemas.microsoft.com/office/drawing/2014/main" id="{C7E96C3B-570F-4B9C-A84F-6DBE756793DD}"/>
              </a:ext>
            </a:extLst>
          </p:cNvPr>
          <p:cNvSpPr/>
          <p:nvPr/>
        </p:nvSpPr>
        <p:spPr>
          <a:xfrm>
            <a:off x="780148" y="1762979"/>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7"/>
            </a:pPr>
            <a:r>
              <a:rPr lang="en-IN" sz="2400" b="1" dirty="0">
                <a:latin typeface="Calibri" panose="020F0502020204030204" pitchFamily="34" charset="0"/>
                <a:cs typeface="Calibri" panose="020F0502020204030204" pitchFamily="34" charset="0"/>
              </a:rPr>
              <a:t>Value of intercept and slope: Interpretation 	</a:t>
            </a:r>
            <a:r>
              <a:rPr lang="en-US" sz="2400" b="1" dirty="0">
                <a:latin typeface="Calibri" panose="020F0502020204030204" pitchFamily="34" charset="0"/>
                <a:cs typeface="Calibri" panose="020F0502020204030204" pitchFamily="34" charset="0"/>
              </a:rPr>
              <a:t>	</a:t>
            </a:r>
          </a:p>
        </p:txBody>
      </p:sp>
      <p:sp>
        <p:nvSpPr>
          <p:cNvPr id="9" name="Rectangle 8">
            <a:extLst>
              <a:ext uri="{FF2B5EF4-FFF2-40B4-BE49-F238E27FC236}">
                <a16:creationId xmlns:a16="http://schemas.microsoft.com/office/drawing/2014/main" id="{CB8A8940-0D82-4995-B5A8-8DE2CC68874B}"/>
              </a:ext>
            </a:extLst>
          </p:cNvPr>
          <p:cNvSpPr/>
          <p:nvPr/>
        </p:nvSpPr>
        <p:spPr>
          <a:xfrm>
            <a:off x="780151" y="2469510"/>
            <a:ext cx="10359916" cy="3693319"/>
          </a:xfrm>
          <a:prstGeom prst="rect">
            <a:avLst/>
          </a:prstGeom>
        </p:spPr>
        <p:txBody>
          <a:bodyPr wrap="square">
            <a:spAutoFit/>
          </a:bodyPr>
          <a:lstStyle/>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Let the Regression line be y = </a:t>
            </a:r>
            <a:r>
              <a:rPr lang="en-IN" sz="2000" i="1" dirty="0" err="1">
                <a:latin typeface="Calibri" panose="020F0502020204030204" pitchFamily="34" charset="0"/>
                <a:cs typeface="Calibri" panose="020F0502020204030204" pitchFamily="34" charset="0"/>
              </a:rPr>
              <a:t>ax</a:t>
            </a:r>
            <a:r>
              <a:rPr lang="en-IN" sz="2000" i="1" dirty="0">
                <a:latin typeface="Calibri" panose="020F0502020204030204" pitchFamily="34" charset="0"/>
                <a:cs typeface="Calibri" panose="020F0502020204030204" pitchFamily="34" charset="0"/>
              </a:rPr>
              <a:t> + b</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The y intercept is the point where the regression line crosses the y axis (where x = 0) and is denoted by b.</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Here the slope is a. </a:t>
            </a:r>
          </a:p>
          <a:p>
            <a:pPr marL="722313" indent="-722313" algn="jus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These coefficient estimates (and b) reveal the relationship between the intendent variable, Hours Studied and the dependent variable, Marks.  These estimates tell us the amount of increase in Marks for one hour increase in Hours Studied.</a:t>
            </a:r>
          </a:p>
          <a:p>
            <a:pPr algn="just"/>
            <a:endParaRPr lang="en-US" b="1" i="1" dirty="0">
              <a:latin typeface="Calibri" panose="020F0502020204030204" pitchFamily="34" charset="0"/>
              <a:cs typeface="Calibri" panose="020F0502020204030204" pitchFamily="34" charset="0"/>
            </a:endParaRPr>
          </a:p>
          <a:p>
            <a:pPr algn="just"/>
            <a:r>
              <a:rPr lang="en-US" b="1" i="1" dirty="0">
                <a:latin typeface="Calibri" panose="020F0502020204030204" pitchFamily="34" charset="0"/>
                <a:cs typeface="Calibri" panose="020F0502020204030204" pitchFamily="34" charset="0"/>
              </a:rPr>
              <a:t>Interpret slope for the regression equation: </a:t>
            </a:r>
            <a:r>
              <a:rPr lang="en-US" b="1" dirty="0">
                <a:latin typeface="Calibri" panose="020F0502020204030204" pitchFamily="34" charset="0"/>
                <a:cs typeface="Calibri" panose="020F0502020204030204" pitchFamily="34" charset="0"/>
              </a:rPr>
              <a:t>Marks = 38.9988127 + 0.876757168 * Hours Studied.</a:t>
            </a:r>
          </a:p>
          <a:p>
            <a:pPr algn="just"/>
            <a:endParaRPr lang="en-US" b="1" dirty="0">
              <a:latin typeface="Calibri" panose="020F0502020204030204" pitchFamily="34" charset="0"/>
              <a:cs typeface="Calibri" panose="020F0502020204030204" pitchFamily="34" charset="0"/>
            </a:endParaRPr>
          </a:p>
          <a:p>
            <a:pPr marL="722313" indent="-722313" algn="jus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So, for every unit (i.e.., one hour) increase in Hours Studied (holding other variables constant), an increase of 0.88 marks is predicted.</a:t>
            </a:r>
          </a:p>
        </p:txBody>
      </p:sp>
    </p:spTree>
    <p:extLst>
      <p:ext uri="{BB962C8B-B14F-4D97-AF65-F5344CB8AC3E}">
        <p14:creationId xmlns:p14="http://schemas.microsoft.com/office/powerpoint/2010/main" val="81393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4431983"/>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Introduction to Regression</a:t>
            </a:r>
          </a:p>
          <a:p>
            <a:endParaRPr lang="en-IN" sz="1100" b="1" dirty="0"/>
          </a:p>
          <a:p>
            <a:r>
              <a:rPr lang="en-IN" sz="2400" b="1" dirty="0">
                <a:latin typeface="Calibri" panose="020F0502020204030204" pitchFamily="34" charset="0"/>
                <a:cs typeface="Calibri" panose="020F0502020204030204" pitchFamily="34" charset="0"/>
              </a:rPr>
              <a:t>Contents</a:t>
            </a:r>
          </a:p>
          <a:p>
            <a:endParaRPr lang="en-IN" sz="1100" dirty="0"/>
          </a:p>
          <a:p>
            <a:pPr indent="-342900">
              <a:buFont typeface="+mj-lt"/>
              <a:buAutoNum type="arabicPeriod"/>
            </a:pPr>
            <a:r>
              <a:rPr lang="en-IN" sz="2000" b="1" dirty="0">
                <a:latin typeface="Calibri" panose="020F0502020204030204" pitchFamily="34" charset="0"/>
                <a:cs typeface="Calibri" panose="020F0502020204030204" pitchFamily="34" charset="0"/>
              </a:rPr>
              <a:t>Application of regression				</a:t>
            </a:r>
          </a:p>
          <a:p>
            <a:pPr indent="-342900">
              <a:buFont typeface="+mj-lt"/>
              <a:buAutoNum type="arabicPeriod"/>
            </a:pPr>
            <a:r>
              <a:rPr lang="en-IN" sz="2000" b="1" dirty="0">
                <a:latin typeface="Calibri" panose="020F0502020204030204" pitchFamily="34" charset="0"/>
                <a:cs typeface="Calibri" panose="020F0502020204030204" pitchFamily="34" charset="0"/>
              </a:rPr>
              <a:t>What are predictors?				</a:t>
            </a:r>
          </a:p>
          <a:p>
            <a:pPr indent="-342900">
              <a:buFont typeface="+mj-lt"/>
              <a:buAutoNum type="arabicPeriod"/>
            </a:pPr>
            <a:r>
              <a:rPr lang="en-IN" sz="2000" b="1" dirty="0">
                <a:latin typeface="Calibri" panose="020F0502020204030204" pitchFamily="34" charset="0"/>
                <a:cs typeface="Calibri" panose="020F0502020204030204" pitchFamily="34" charset="0"/>
              </a:rPr>
              <a:t>What is response?				</a:t>
            </a:r>
          </a:p>
          <a:p>
            <a:pPr indent="-342900">
              <a:buFont typeface="+mj-lt"/>
              <a:buAutoNum type="arabicPeriod"/>
            </a:pPr>
            <a:r>
              <a:rPr lang="en-IN" sz="2000" b="1" dirty="0">
                <a:latin typeface="Calibri" panose="020F0502020204030204" pitchFamily="34" charset="0"/>
                <a:cs typeface="Calibri" panose="020F0502020204030204" pitchFamily="34" charset="0"/>
              </a:rPr>
              <a:t>Identification of problem				</a:t>
            </a:r>
          </a:p>
          <a:p>
            <a:pPr indent="-342900">
              <a:buFont typeface="+mj-lt"/>
              <a:buAutoNum type="arabicPeriod"/>
            </a:pPr>
            <a:r>
              <a:rPr lang="en-IN" sz="2000" b="1" dirty="0">
                <a:latin typeface="Calibri" panose="020F0502020204030204" pitchFamily="34" charset="0"/>
                <a:cs typeface="Calibri" panose="020F0502020204030204" pitchFamily="34" charset="0"/>
              </a:rPr>
              <a:t>Prediction of response based on predictors				</a:t>
            </a:r>
          </a:p>
          <a:p>
            <a:pPr indent="-342900">
              <a:buFont typeface="+mj-lt"/>
              <a:buAutoNum type="arabicPeriod"/>
            </a:pPr>
            <a:r>
              <a:rPr lang="en-IN" sz="2000" b="1" dirty="0">
                <a:latin typeface="Calibri" panose="020F0502020204030204" pitchFamily="34" charset="0"/>
                <a:cs typeface="Calibri" panose="020F0502020204030204" pitchFamily="34" charset="0"/>
              </a:rPr>
              <a:t>Predictors are known				</a:t>
            </a:r>
          </a:p>
          <a:p>
            <a:pPr indent="-342900">
              <a:buFont typeface="+mj-lt"/>
              <a:buAutoNum type="arabicPeriod"/>
            </a:pPr>
            <a:r>
              <a:rPr lang="en-IN" sz="2000" b="1" dirty="0">
                <a:latin typeface="Calibri" panose="020F0502020204030204" pitchFamily="34" charset="0"/>
                <a:cs typeface="Calibri" panose="020F0502020204030204" pitchFamily="34" charset="0"/>
              </a:rPr>
              <a:t>Regression within the umbrella of machine learning				</a:t>
            </a:r>
          </a:p>
          <a:p>
            <a:pPr indent="-342900">
              <a:buFont typeface="+mj-lt"/>
              <a:buAutoNum type="arabicPeriod"/>
            </a:pPr>
            <a:r>
              <a:rPr lang="en-IN" sz="2000" b="1" dirty="0">
                <a:latin typeface="Calibri" panose="020F0502020204030204" pitchFamily="34" charset="0"/>
                <a:cs typeface="Calibri" panose="020F0502020204030204" pitchFamily="34" charset="0"/>
              </a:rPr>
              <a:t>Supervised learning</a:t>
            </a:r>
          </a:p>
          <a:p>
            <a:pPr marL="342900" indent="-342900">
              <a:buFont typeface="+mj-lt"/>
              <a:buAutoNum type="arabicPeriod"/>
            </a:pPr>
            <a:endParaRPr lang="en-IN" sz="1600" dirty="0"/>
          </a:p>
          <a:p>
            <a:pPr marL="342900" indent="-342900">
              <a:buFont typeface="+mj-lt"/>
              <a:buAutoNum type="arabicPeriod"/>
            </a:pPr>
            <a:endParaRPr lang="en-IN" dirty="0"/>
          </a:p>
          <a:p>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22540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0" name="Rectangle 9">
            <a:extLst>
              <a:ext uri="{FF2B5EF4-FFF2-40B4-BE49-F238E27FC236}">
                <a16:creationId xmlns:a16="http://schemas.microsoft.com/office/drawing/2014/main" id="{C7E96C3B-570F-4B9C-A84F-6DBE756793DD}"/>
              </a:ext>
            </a:extLst>
          </p:cNvPr>
          <p:cNvSpPr/>
          <p:nvPr/>
        </p:nvSpPr>
        <p:spPr>
          <a:xfrm>
            <a:off x="780148" y="1762979"/>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7"/>
            </a:pPr>
            <a:r>
              <a:rPr lang="en-IN" sz="2400" b="1" dirty="0">
                <a:latin typeface="Calibri" panose="020F0502020204030204" pitchFamily="34" charset="0"/>
                <a:cs typeface="Calibri" panose="020F0502020204030204" pitchFamily="34" charset="0"/>
              </a:rPr>
              <a:t>Value of intercept and slope: Interpretation 	</a:t>
            </a:r>
            <a:r>
              <a:rPr lang="en-US" sz="2400" b="1" dirty="0">
                <a:latin typeface="Calibri" panose="020F0502020204030204" pitchFamily="34" charset="0"/>
                <a:cs typeface="Calibri" panose="020F0502020204030204" pitchFamily="34" charset="0"/>
              </a:rPr>
              <a:t>	</a:t>
            </a:r>
          </a:p>
        </p:txBody>
      </p:sp>
      <p:sp>
        <p:nvSpPr>
          <p:cNvPr id="9" name="Rectangle 8">
            <a:extLst>
              <a:ext uri="{FF2B5EF4-FFF2-40B4-BE49-F238E27FC236}">
                <a16:creationId xmlns:a16="http://schemas.microsoft.com/office/drawing/2014/main" id="{CB8A8940-0D82-4995-B5A8-8DE2CC68874B}"/>
              </a:ext>
            </a:extLst>
          </p:cNvPr>
          <p:cNvSpPr/>
          <p:nvPr/>
        </p:nvSpPr>
        <p:spPr>
          <a:xfrm>
            <a:off x="780151" y="2469510"/>
            <a:ext cx="10359916" cy="2862322"/>
          </a:xfrm>
          <a:prstGeom prst="rect">
            <a:avLst/>
          </a:prstGeom>
        </p:spPr>
        <p:txBody>
          <a:bodyPr wrap="square">
            <a:spAutoFit/>
          </a:bodyPr>
          <a:lstStyle/>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Intercept is described as the mean response when all independent variables are set to zero. </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There is always uncertainty in interpreting intercepts unlike slope which is always interpretable.</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This does not make sense in many situations. This intercept can be regarded as a garbage collector for the regression model for any bias that is not accounted for by the terms in the model.</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Regression intercept is not worth interpreting, in general.</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http://blog.minitab.com/blog/adventures-in-statistics-2/regression-analysis-how-to-interpret-the-constant-y-intercept</a:t>
            </a:r>
          </a:p>
        </p:txBody>
      </p:sp>
    </p:spTree>
    <p:extLst>
      <p:ext uri="{BB962C8B-B14F-4D97-AF65-F5344CB8AC3E}">
        <p14:creationId xmlns:p14="http://schemas.microsoft.com/office/powerpoint/2010/main" val="68047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id="{69C1433D-3A10-4755-A029-F6A3DCDBE93B}"/>
              </a:ext>
            </a:extLst>
          </p:cNvPr>
          <p:cNvSpPr/>
          <p:nvPr/>
        </p:nvSpPr>
        <p:spPr>
          <a:xfrm>
            <a:off x="780148" y="1701209"/>
            <a:ext cx="10006739" cy="461665"/>
          </a:xfrm>
          <a:prstGeom prst="rect">
            <a:avLst/>
          </a:prstGeom>
        </p:spPr>
        <p:txBody>
          <a:bodyPr wrap="square">
            <a:spAutoFit/>
          </a:bodyPr>
          <a:lstStyle/>
          <a:p>
            <a:pPr marL="114300" indent="-457200">
              <a:buFont typeface="+mj-lt"/>
              <a:buAutoNum type="arabicParenR" startAt="8"/>
            </a:pPr>
            <a:r>
              <a:rPr lang="en-IN" sz="2400" b="1" dirty="0">
                <a:latin typeface="Calibri" panose="020F0502020204030204" pitchFamily="34" charset="0"/>
                <a:cs typeface="Calibri" panose="020F0502020204030204" pitchFamily="34" charset="0"/>
              </a:rPr>
              <a:t>Value of multiple R-square				</a:t>
            </a:r>
          </a:p>
        </p:txBody>
      </p:sp>
      <p:sp>
        <p:nvSpPr>
          <p:cNvPr id="2" name="Rectangle 1">
            <a:extLst>
              <a:ext uri="{FF2B5EF4-FFF2-40B4-BE49-F238E27FC236}">
                <a16:creationId xmlns:a16="http://schemas.microsoft.com/office/drawing/2014/main" id="{328A2EF7-1F00-4262-935D-DD53972CB1DF}"/>
              </a:ext>
            </a:extLst>
          </p:cNvPr>
          <p:cNvSpPr/>
          <p:nvPr/>
        </p:nvSpPr>
        <p:spPr>
          <a:xfrm>
            <a:off x="780147" y="2184714"/>
            <a:ext cx="10359917" cy="5824671"/>
          </a:xfrm>
          <a:prstGeom prst="rect">
            <a:avLst/>
          </a:prstGeom>
        </p:spPr>
        <p:txBody>
          <a:bodyPr wrap="square">
            <a:spAutoFit/>
          </a:bodyPr>
          <a:lstStyle/>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 squared (or Multiple R</a:t>
            </a:r>
            <a:r>
              <a:rPr lang="en-US" sz="2400" i="1" baseline="1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  for multiple linear regression) is a goodness of fit measure for linear regression models. This statistic indicates the percentage of variance in the response or dependent variable that the model explain  (or independent variables explain collectively).</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 squared is also called the coefficient of determination. It reveals how many data points fall within the results of the regression line.</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 squared is the percentage of the response variable variation that a linear model explains.</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a:t>
            </a:r>
            <a:r>
              <a:rPr lang="en-US" sz="2400" i="1" baseline="1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 = Variance explained by the model / Total variance </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It lies between 0 and 100 and 0% represents the model does not explain any of the variation in the dependent variable around its mean while 100% explains all of the variation in the dependent variable around its mean.</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 squared cannot determine whether the coefficient estimates are biased. So we use residual plots to check bias.</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A high R</a:t>
            </a:r>
            <a:r>
              <a:rPr lang="en-US" sz="2400" i="1" baseline="1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 is necessary for precise predictions in addition to the requirement that the residuals are randomly scattered around 0.</a:t>
            </a:r>
          </a:p>
          <a:p>
            <a:pPr marL="714375" indent="-714375">
              <a:spcBef>
                <a:spcPts val="100"/>
              </a:spcBef>
              <a:spcAft>
                <a:spcPts val="100"/>
              </a:spcAft>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5884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id="{69C1433D-3A10-4755-A029-F6A3DCDBE93B}"/>
              </a:ext>
            </a:extLst>
          </p:cNvPr>
          <p:cNvSpPr/>
          <p:nvPr/>
        </p:nvSpPr>
        <p:spPr>
          <a:xfrm>
            <a:off x="780148" y="1648302"/>
            <a:ext cx="10006739" cy="461665"/>
          </a:xfrm>
          <a:prstGeom prst="rect">
            <a:avLst/>
          </a:prstGeom>
        </p:spPr>
        <p:txBody>
          <a:bodyPr wrap="square">
            <a:spAutoFit/>
          </a:bodyPr>
          <a:lstStyle/>
          <a:p>
            <a:pPr marL="114300" indent="-457200">
              <a:buFont typeface="+mj-lt"/>
              <a:buAutoNum type="arabicParenR" startAt="9"/>
            </a:pPr>
            <a:r>
              <a:rPr lang="en-IN" sz="2400" b="1" dirty="0">
                <a:latin typeface="Calibri" panose="020F0502020204030204" pitchFamily="34" charset="0"/>
                <a:cs typeface="Calibri" panose="020F0502020204030204" pitchFamily="34" charset="0"/>
              </a:rPr>
              <a:t>Correlation coefficient &amp; R-square				</a:t>
            </a:r>
          </a:p>
        </p:txBody>
      </p:sp>
      <p:sp>
        <p:nvSpPr>
          <p:cNvPr id="2" name="Rectangle 1">
            <a:extLst>
              <a:ext uri="{FF2B5EF4-FFF2-40B4-BE49-F238E27FC236}">
                <a16:creationId xmlns:a16="http://schemas.microsoft.com/office/drawing/2014/main" id="{F7B2BFD2-5E0A-4218-91A1-7277A6EC9BAD}"/>
              </a:ext>
            </a:extLst>
          </p:cNvPr>
          <p:cNvSpPr/>
          <p:nvPr/>
        </p:nvSpPr>
        <p:spPr>
          <a:xfrm>
            <a:off x="780148" y="2413337"/>
            <a:ext cx="10359916" cy="2092881"/>
          </a:xfrm>
          <a:prstGeom prst="rect">
            <a:avLst/>
          </a:prstGeom>
        </p:spPr>
        <p:txBody>
          <a:bodyPr wrap="square">
            <a:spAutoFit/>
          </a:bodyPr>
          <a:lstStyle/>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R-squared is the square of the coefficient of correlation.</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For example, correlation coefficient between marks and hours studied is 0.96095. </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From the regression statistics table, we observe that</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 Square is 0.9234 which is same as the square of the correlation coefficient (0.96095) which is 0.9234.</a:t>
            </a:r>
          </a:p>
        </p:txBody>
      </p:sp>
    </p:spTree>
    <p:extLst>
      <p:ext uri="{BB962C8B-B14F-4D97-AF65-F5344CB8AC3E}">
        <p14:creationId xmlns:p14="http://schemas.microsoft.com/office/powerpoint/2010/main" val="862370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id="{69C1433D-3A10-4755-A029-F6A3DCDBE93B}"/>
              </a:ext>
            </a:extLst>
          </p:cNvPr>
          <p:cNvSpPr/>
          <p:nvPr/>
        </p:nvSpPr>
        <p:spPr>
          <a:xfrm>
            <a:off x="780148" y="1701209"/>
            <a:ext cx="10006739"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10)  Sign of correlation coefficient and regression slope</a:t>
            </a:r>
          </a:p>
        </p:txBody>
      </p:sp>
      <p:sp>
        <p:nvSpPr>
          <p:cNvPr id="2" name="Rectangle 1">
            <a:extLst>
              <a:ext uri="{FF2B5EF4-FFF2-40B4-BE49-F238E27FC236}">
                <a16:creationId xmlns:a16="http://schemas.microsoft.com/office/drawing/2014/main" id="{121809E9-CB2A-4724-B362-32A7079F0A31}"/>
              </a:ext>
            </a:extLst>
          </p:cNvPr>
          <p:cNvSpPr/>
          <p:nvPr/>
        </p:nvSpPr>
        <p:spPr>
          <a:xfrm>
            <a:off x="780147" y="2327111"/>
            <a:ext cx="10359917" cy="3939540"/>
          </a:xfrm>
          <a:prstGeom prst="rect">
            <a:avLst/>
          </a:prstGeom>
        </p:spPr>
        <p:txBody>
          <a:bodyPr wrap="square">
            <a:spAutoFit/>
          </a:bodyPr>
          <a:lstStyle/>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When we examine our Least square regression lines and corresponding values of correlation coefficient, r, </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we observe sign of the correlation coefficient and slope of the regression line is same. </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For example, in the marks example, we observe the sign of the correlation coefficient is positive (0.96095) and the slope of the regression line (0.8768) is also positive. </a:t>
            </a:r>
          </a:p>
          <a:p>
            <a:pPr>
              <a:spcBef>
                <a:spcPts val="600"/>
              </a:spcBef>
              <a:spcAft>
                <a:spcPts val="600"/>
              </a:spcAft>
            </a:pPr>
            <a:r>
              <a:rPr lang="en-US" sz="2000" b="1" dirty="0">
                <a:latin typeface="Calibri" panose="020F0502020204030204" pitchFamily="34" charset="0"/>
                <a:cs typeface="Calibri" panose="020F0502020204030204" pitchFamily="34" charset="0"/>
              </a:rPr>
              <a:t>Formula for Slope </a:t>
            </a:r>
          </a:p>
          <a:p>
            <a:pPr marL="714375" indent="-714375">
              <a:spcBef>
                <a:spcPts val="600"/>
              </a:spcBef>
              <a:spcAft>
                <a:spcPts val="600"/>
              </a:spcAft>
              <a:buFont typeface="Wingdings" panose="05000000000000000000" pitchFamily="2" charset="2"/>
              <a:buChar char="Ø"/>
            </a:pPr>
            <a:r>
              <a:rPr lang="el-GR" sz="2000" b="1" dirty="0">
                <a:latin typeface="Calibri" panose="020F0502020204030204" pitchFamily="34" charset="0"/>
                <a:cs typeface="Calibri" panose="020F0502020204030204" pitchFamily="34" charset="0"/>
              </a:rPr>
              <a:t>α</a:t>
            </a:r>
            <a:r>
              <a:rPr lang="en-US" sz="2000" b="1" dirty="0">
                <a:latin typeface="Calibri" panose="020F0502020204030204" pitchFamily="34" charset="0"/>
                <a:cs typeface="Calibri" panose="020F0502020204030204" pitchFamily="34" charset="0"/>
              </a:rPr>
              <a:t> = r(Sy / </a:t>
            </a:r>
            <a:r>
              <a:rPr lang="en-US" sz="2000" b="1" dirty="0" err="1">
                <a:latin typeface="Calibri" panose="020F0502020204030204" pitchFamily="34" charset="0"/>
                <a:cs typeface="Calibri" panose="020F0502020204030204" pitchFamily="34" charset="0"/>
              </a:rPr>
              <a:t>Sx</a:t>
            </a:r>
            <a:r>
              <a:rPr lang="en-US" sz="2000" b="1" dirty="0">
                <a:latin typeface="Calibri" panose="020F0502020204030204" pitchFamily="34" charset="0"/>
                <a:cs typeface="Calibri" panose="020F0502020204030204" pitchFamily="34" charset="0"/>
              </a:rPr>
              <a:t>) where </a:t>
            </a:r>
            <a:r>
              <a:rPr lang="en-US" sz="2000" b="1" dirty="0" err="1">
                <a:latin typeface="Calibri" panose="020F0502020204030204" pitchFamily="34" charset="0"/>
                <a:cs typeface="Calibri" panose="020F0502020204030204" pitchFamily="34" charset="0"/>
              </a:rPr>
              <a:t>Sx</a:t>
            </a:r>
            <a:r>
              <a:rPr lang="en-US" sz="2000" b="1" dirty="0">
                <a:latin typeface="Calibri" panose="020F0502020204030204" pitchFamily="34" charset="0"/>
                <a:cs typeface="Calibri" panose="020F0502020204030204" pitchFamily="34" charset="0"/>
              </a:rPr>
              <a:t> if the standard deviation of x and Sy is the standard deviation of y and r is the correlation coefficient between x and y.</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Since Sy and </a:t>
            </a:r>
            <a:r>
              <a:rPr lang="en-US" sz="2000" b="1" dirty="0" err="1">
                <a:latin typeface="Calibri" panose="020F0502020204030204" pitchFamily="34" charset="0"/>
                <a:cs typeface="Calibri" panose="020F0502020204030204" pitchFamily="34" charset="0"/>
              </a:rPr>
              <a:t>Sx</a:t>
            </a:r>
            <a:r>
              <a:rPr lang="en-US" sz="2000" b="1" dirty="0">
                <a:latin typeface="Calibri" panose="020F0502020204030204" pitchFamily="34" charset="0"/>
                <a:cs typeface="Calibri" panose="020F0502020204030204" pitchFamily="34" charset="0"/>
              </a:rPr>
              <a:t> are positive, both slope, a and r, the correlation coefficient have the same sign</a:t>
            </a:r>
            <a:r>
              <a:rPr lang="en-US" dirty="0"/>
              <a:t>.</a:t>
            </a:r>
          </a:p>
        </p:txBody>
      </p:sp>
    </p:spTree>
    <p:extLst>
      <p:ext uri="{BB962C8B-B14F-4D97-AF65-F5344CB8AC3E}">
        <p14:creationId xmlns:p14="http://schemas.microsoft.com/office/powerpoint/2010/main" val="23162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id="{69C1433D-3A10-4755-A029-F6A3DCDBE93B}"/>
              </a:ext>
            </a:extLst>
          </p:cNvPr>
          <p:cNvSpPr/>
          <p:nvPr/>
        </p:nvSpPr>
        <p:spPr>
          <a:xfrm>
            <a:off x="780148" y="1701209"/>
            <a:ext cx="10006739"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11) Fitted values, predicted value of response for a new X				</a:t>
            </a:r>
          </a:p>
        </p:txBody>
      </p:sp>
      <p:sp>
        <p:nvSpPr>
          <p:cNvPr id="2" name="Rectangle 1">
            <a:extLst>
              <a:ext uri="{FF2B5EF4-FFF2-40B4-BE49-F238E27FC236}">
                <a16:creationId xmlns:a16="http://schemas.microsoft.com/office/drawing/2014/main" id="{C8A161AE-3CA7-4FC9-9A03-3FBCC563C894}"/>
              </a:ext>
            </a:extLst>
          </p:cNvPr>
          <p:cNvSpPr/>
          <p:nvPr/>
        </p:nvSpPr>
        <p:spPr>
          <a:xfrm>
            <a:off x="780147" y="2214756"/>
            <a:ext cx="10359917" cy="3770263"/>
          </a:xfrm>
          <a:prstGeom prst="rect">
            <a:avLst/>
          </a:prstGeom>
        </p:spPr>
        <p:txBody>
          <a:bodyPr wrap="square">
            <a:spAutoFit/>
          </a:bodyPr>
          <a:lstStyle/>
          <a:p>
            <a:pPr algn="just"/>
            <a:r>
              <a:rPr lang="en-US" sz="2400" b="1" dirty="0">
                <a:latin typeface="Calibri" panose="020F0502020204030204" pitchFamily="34" charset="0"/>
                <a:cs typeface="Calibri" panose="020F0502020204030204" pitchFamily="34" charset="0"/>
              </a:rPr>
              <a:t>Regression equation is used to predict the unknown value of the response variable, y when the values of the predictor variables, X are known.</a:t>
            </a:r>
          </a:p>
          <a:p>
            <a:pPr algn="just"/>
            <a:endParaRPr lang="en-IN" sz="2400" b="1" dirty="0">
              <a:latin typeface="Calibri" panose="020F0502020204030204" pitchFamily="34" charset="0"/>
              <a:cs typeface="Calibri" panose="020F0502020204030204" pitchFamily="34" charset="0"/>
            </a:endParaRPr>
          </a:p>
          <a:p>
            <a:pPr marL="714375" indent="-714375" algn="just">
              <a:spcBef>
                <a:spcPts val="300"/>
              </a:spcBef>
              <a:spcAft>
                <a:spcPts val="300"/>
              </a:spcAf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F</a:t>
            </a:r>
            <a:r>
              <a:rPr lang="en-US" sz="2000" b="1" dirty="0">
                <a:latin typeface="Calibri" panose="020F0502020204030204" pitchFamily="34" charset="0"/>
                <a:cs typeface="Calibri" panose="020F0502020204030204" pitchFamily="34" charset="0"/>
              </a:rPr>
              <a:t>or example, you want to predict the marks of a student, who has spent 15 hours for studying the subject.</a:t>
            </a:r>
          </a:p>
          <a:p>
            <a:pPr marL="714375" indent="-714375" algn="just">
              <a:spcBef>
                <a:spcPts val="300"/>
              </a:spcBef>
              <a:spcAft>
                <a:spcPts val="300"/>
              </a:spcAf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W</a:t>
            </a:r>
            <a:r>
              <a:rPr lang="en-US" sz="2000" b="1" dirty="0">
                <a:latin typeface="Calibri" panose="020F0502020204030204" pitchFamily="34" charset="0"/>
                <a:cs typeface="Calibri" panose="020F0502020204030204" pitchFamily="34" charset="0"/>
              </a:rPr>
              <a:t>e know, the regression equation is Marks = 38.9988127 + 0.876757168 * Hours Studied.</a:t>
            </a:r>
          </a:p>
          <a:p>
            <a:pPr marL="714375" indent="-714375" algn="just">
              <a:spcBef>
                <a:spcPts val="300"/>
              </a:spcBef>
              <a:spcAft>
                <a:spcPts val="300"/>
              </a:spcAf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M</a:t>
            </a:r>
            <a:r>
              <a:rPr lang="en-US" sz="2000" b="1" dirty="0">
                <a:latin typeface="Calibri" panose="020F0502020204030204" pitchFamily="34" charset="0"/>
                <a:cs typeface="Calibri" panose="020F0502020204030204" pitchFamily="34" charset="0"/>
              </a:rPr>
              <a:t>arks = 38.9988127 + 0.876757168 X 15 = 52.15017 or 52 Marks</a:t>
            </a:r>
          </a:p>
          <a:p>
            <a:pPr algn="just"/>
            <a:endParaRPr lang="en-US" sz="2400" b="1" dirty="0">
              <a:latin typeface="Calibri" panose="020F0502020204030204" pitchFamily="34" charset="0"/>
              <a:cs typeface="Calibri" panose="020F0502020204030204" pitchFamily="34" charset="0"/>
            </a:endParaRPr>
          </a:p>
          <a:p>
            <a:pPr algn="just"/>
            <a:endParaRPr lang="en-US" sz="2400" b="1" dirty="0">
              <a:latin typeface="Calibri" panose="020F0502020204030204" pitchFamily="34" charset="0"/>
              <a:cs typeface="Calibri" panose="020F0502020204030204" pitchFamily="34" charset="0"/>
            </a:endParaRPr>
          </a:p>
          <a:p>
            <a:pPr algn="just"/>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5135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id="{69C1433D-3A10-4755-A029-F6A3DCDBE93B}"/>
              </a:ext>
            </a:extLst>
          </p:cNvPr>
          <p:cNvSpPr/>
          <p:nvPr/>
        </p:nvSpPr>
        <p:spPr>
          <a:xfrm>
            <a:off x="780148" y="1701209"/>
            <a:ext cx="10006739" cy="4154984"/>
          </a:xfrm>
          <a:prstGeom prst="rect">
            <a:avLst/>
          </a:prstGeom>
        </p:spPr>
        <p:txBody>
          <a:bodyPr wrap="square">
            <a:spAutoFit/>
          </a:bodyPr>
          <a:lstStyle/>
          <a:p>
            <a:pPr marL="457200" indent="-457200">
              <a:buAutoNum type="arabicParenR" startAt="12"/>
            </a:pPr>
            <a:r>
              <a:rPr lang="en-IN" sz="2400" b="1" dirty="0">
                <a:latin typeface="Calibri" panose="020F0502020204030204" pitchFamily="34" charset="0"/>
                <a:cs typeface="Calibri" panose="020F0502020204030204" pitchFamily="34" charset="0"/>
              </a:rPr>
              <a:t>Scope of regression</a:t>
            </a:r>
          </a:p>
          <a:p>
            <a:pPr marL="457200" indent="-457200">
              <a:buAutoNum type="arabicParenR" startAt="12"/>
            </a:pPr>
            <a:endParaRPr lang="en-IN" sz="2400" b="1" dirty="0">
              <a:latin typeface="Calibri" panose="020F0502020204030204" pitchFamily="34" charset="0"/>
              <a:cs typeface="Calibri" panose="020F0502020204030204" pitchFamily="34" charset="0"/>
            </a:endParaRPr>
          </a:p>
          <a:p>
            <a:pPr algn="just"/>
            <a:r>
              <a:rPr lang="en-IN" sz="2400" b="1" dirty="0">
                <a:latin typeface="Calibri" panose="020F0502020204030204" pitchFamily="34" charset="0"/>
                <a:cs typeface="Calibri" panose="020F0502020204030204" pitchFamily="34" charset="0"/>
              </a:rPr>
              <a:t>In Linear regression, we examine the following:</a:t>
            </a:r>
          </a:p>
          <a:p>
            <a:pPr algn="just"/>
            <a:r>
              <a:rPr lang="en-IN" sz="2400" b="1" dirty="0">
                <a:latin typeface="Calibri" panose="020F0502020204030204" pitchFamily="34" charset="0"/>
                <a:cs typeface="Calibri" panose="020F0502020204030204" pitchFamily="34" charset="0"/>
              </a:rPr>
              <a:t>a) Does the set of independent or predictor variables predict a dependent or target or response variable?</a:t>
            </a:r>
          </a:p>
          <a:p>
            <a:pPr algn="just"/>
            <a:r>
              <a:rPr lang="en-IN" sz="2400" b="1" dirty="0">
                <a:latin typeface="Calibri" panose="020F0502020204030204" pitchFamily="34" charset="0"/>
                <a:cs typeface="Calibri" panose="020F0502020204030204" pitchFamily="34" charset="0"/>
              </a:rPr>
              <a:t>b) Which variables in particular are significant predictors of the target variable and how they impact the target variable?</a:t>
            </a:r>
          </a:p>
          <a:p>
            <a:pPr algn="just"/>
            <a:endParaRPr lang="en-IN" sz="2400" b="1" dirty="0">
              <a:latin typeface="Calibri" panose="020F0502020204030204" pitchFamily="34" charset="0"/>
              <a:cs typeface="Calibri" panose="020F0502020204030204" pitchFamily="34" charset="0"/>
            </a:endParaRPr>
          </a:p>
          <a:p>
            <a:pPr algn="just"/>
            <a:r>
              <a:rPr lang="en-IN" sz="2400" b="1" dirty="0">
                <a:latin typeface="Calibri" panose="020F0502020204030204" pitchFamily="34" charset="0"/>
                <a:cs typeface="Calibri" panose="020F0502020204030204" pitchFamily="34" charset="0"/>
              </a:rPr>
              <a:t>We assume that the historically observed data forms the basis for future predictions and the response and predictor variables are associated or related.</a:t>
            </a:r>
          </a:p>
        </p:txBody>
      </p:sp>
    </p:spTree>
    <p:extLst>
      <p:ext uri="{BB962C8B-B14F-4D97-AF65-F5344CB8AC3E}">
        <p14:creationId xmlns:p14="http://schemas.microsoft.com/office/powerpoint/2010/main" val="3420082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id="{69C1433D-3A10-4755-A029-F6A3DCDBE93B}"/>
              </a:ext>
            </a:extLst>
          </p:cNvPr>
          <p:cNvSpPr/>
          <p:nvPr/>
        </p:nvSpPr>
        <p:spPr>
          <a:xfrm>
            <a:off x="780148" y="1701209"/>
            <a:ext cx="10359917" cy="3770263"/>
          </a:xfrm>
          <a:prstGeom prst="rect">
            <a:avLst/>
          </a:prstGeom>
        </p:spPr>
        <p:txBody>
          <a:bodyPr wrap="square">
            <a:spAutoFit/>
          </a:bodyPr>
          <a:lstStyle/>
          <a:p>
            <a:pPr marL="457200" indent="-457200">
              <a:buAutoNum type="arabicParenR" startAt="12"/>
            </a:pPr>
            <a:r>
              <a:rPr lang="en-IN" sz="2400" b="1" dirty="0">
                <a:latin typeface="Calibri" panose="020F0502020204030204" pitchFamily="34" charset="0"/>
                <a:cs typeface="Calibri" panose="020F0502020204030204" pitchFamily="34" charset="0"/>
              </a:rPr>
              <a:t>Scope of regression</a:t>
            </a:r>
          </a:p>
          <a:p>
            <a:pPr algn="just"/>
            <a:endParaRPr lang="en-IN" sz="2000" b="1" dirty="0">
              <a:latin typeface="Calibri" panose="020F0502020204030204" pitchFamily="34" charset="0"/>
              <a:cs typeface="Calibri" panose="020F0502020204030204" pitchFamily="34" charset="0"/>
            </a:endParaRPr>
          </a:p>
          <a:p>
            <a:pPr algn="just"/>
            <a:r>
              <a:rPr lang="en-IN" sz="2000" b="1" dirty="0">
                <a:latin typeface="Calibri" panose="020F0502020204030204" pitchFamily="34" charset="0"/>
                <a:cs typeface="Calibri" panose="020F0502020204030204" pitchFamily="34" charset="0"/>
              </a:rPr>
              <a:t>Assumptions of Linear Regression</a:t>
            </a:r>
          </a:p>
          <a:p>
            <a:pPr algn="just"/>
            <a:endParaRPr lang="en-IN" sz="2000" b="1" dirty="0">
              <a:latin typeface="Calibri" panose="020F0502020204030204" pitchFamily="34" charset="0"/>
              <a:cs typeface="Calibri" panose="020F0502020204030204" pitchFamily="34" charset="0"/>
            </a:endParaRPr>
          </a:p>
          <a:p>
            <a:pPr marL="714375" indent="-714375" algn="just">
              <a:spcBef>
                <a:spcPts val="600"/>
              </a:spcBef>
              <a:spcAft>
                <a:spcPts val="600"/>
              </a:spcAft>
              <a:buFont typeface="+mj-lt"/>
              <a:buAutoNum type="arabicParenR"/>
            </a:pPr>
            <a:r>
              <a:rPr lang="en-IN" sz="2000" b="1" dirty="0">
                <a:latin typeface="Calibri" panose="020F0502020204030204" pitchFamily="34" charset="0"/>
                <a:cs typeface="Calibri" panose="020F0502020204030204" pitchFamily="34" charset="0"/>
              </a:rPr>
              <a:t>Absence of multi-collinearity</a:t>
            </a:r>
          </a:p>
          <a:p>
            <a:pPr marL="714375" indent="-714375" algn="just">
              <a:spcBef>
                <a:spcPts val="600"/>
              </a:spcBef>
              <a:spcAft>
                <a:spcPts val="600"/>
              </a:spcAft>
              <a:buFont typeface="+mj-lt"/>
              <a:buAutoNum type="arabicParenR"/>
            </a:pPr>
            <a:r>
              <a:rPr lang="en-IN" sz="2000" b="1" dirty="0">
                <a:latin typeface="Calibri" panose="020F0502020204030204" pitchFamily="34" charset="0"/>
                <a:cs typeface="Calibri" panose="020F0502020204030204" pitchFamily="34" charset="0"/>
              </a:rPr>
              <a:t>Errors between the observed and predicted values should be normally distributed. For regressions, the test of normality applies to model's residuals and not the variables themselves.</a:t>
            </a:r>
          </a:p>
          <a:p>
            <a:pPr marL="714375" indent="-714375" algn="just">
              <a:spcBef>
                <a:spcPts val="600"/>
              </a:spcBef>
              <a:spcAft>
                <a:spcPts val="600"/>
              </a:spcAft>
              <a:buFont typeface="+mj-lt"/>
              <a:buAutoNum type="arabicParenR"/>
            </a:pPr>
            <a:r>
              <a:rPr lang="en-IN" sz="2000" b="1" dirty="0">
                <a:latin typeface="Calibri" panose="020F0502020204030204" pitchFamily="34" charset="0"/>
                <a:cs typeface="Calibri" panose="020F0502020204030204" pitchFamily="34" charset="0"/>
              </a:rPr>
              <a:t>Homoscedasticity: We check heteroscedasticity using </a:t>
            </a:r>
            <a:r>
              <a:rPr lang="en-IN" sz="2000" b="1" dirty="0" err="1">
                <a:latin typeface="Calibri" panose="020F0502020204030204" pitchFamily="34" charset="0"/>
                <a:cs typeface="Calibri" panose="020F0502020204030204" pitchFamily="34" charset="0"/>
              </a:rPr>
              <a:t>Goldfeld</a:t>
            </a:r>
            <a:r>
              <a:rPr lang="en-IN" sz="2000" b="1" dirty="0">
                <a:latin typeface="Calibri" panose="020F0502020204030204" pitchFamily="34" charset="0"/>
                <a:cs typeface="Calibri" panose="020F0502020204030204" pitchFamily="34" charset="0"/>
              </a:rPr>
              <a:t> </a:t>
            </a:r>
            <a:r>
              <a:rPr lang="en-IN" sz="2000" b="1" dirty="0" err="1">
                <a:latin typeface="Calibri" panose="020F0502020204030204" pitchFamily="34" charset="0"/>
                <a:cs typeface="Calibri" panose="020F0502020204030204" pitchFamily="34" charset="0"/>
              </a:rPr>
              <a:t>Quandt</a:t>
            </a:r>
            <a:r>
              <a:rPr lang="en-IN" sz="2000" b="1" dirty="0">
                <a:latin typeface="Calibri" panose="020F0502020204030204" pitchFamily="34" charset="0"/>
                <a:cs typeface="Calibri" panose="020F0502020204030204" pitchFamily="34" charset="0"/>
              </a:rPr>
              <a:t>.</a:t>
            </a:r>
          </a:p>
          <a:p>
            <a:pPr marL="714375" indent="-714375" algn="just">
              <a:spcBef>
                <a:spcPts val="600"/>
              </a:spcBef>
              <a:spcAft>
                <a:spcPts val="600"/>
              </a:spcAft>
              <a:buFont typeface="+mj-lt"/>
              <a:buAutoNum type="arabicParenR"/>
            </a:pPr>
            <a:r>
              <a:rPr lang="en-IN" sz="2000" b="1" dirty="0">
                <a:latin typeface="Calibri" panose="020F0502020204030204" pitchFamily="34" charset="0"/>
                <a:cs typeface="Calibri" panose="020F0502020204030204" pitchFamily="34" charset="0"/>
              </a:rPr>
              <a:t>Linear and additive relationship exists between the response and predictor variables.</a:t>
            </a:r>
          </a:p>
        </p:txBody>
      </p:sp>
    </p:spTree>
    <p:extLst>
      <p:ext uri="{BB962C8B-B14F-4D97-AF65-F5344CB8AC3E}">
        <p14:creationId xmlns:p14="http://schemas.microsoft.com/office/powerpoint/2010/main" val="2985677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33004A-8F1B-45F2-BEFD-7E8132122B94}"/>
              </a:ext>
            </a:extLst>
          </p:cNvPr>
          <p:cNvSpPr/>
          <p:nvPr/>
        </p:nvSpPr>
        <p:spPr>
          <a:xfrm>
            <a:off x="780150" y="1025240"/>
            <a:ext cx="10631700"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3D90D0A-838C-4479-B5E8-D677908D01C1}"/>
              </a:ext>
            </a:extLst>
          </p:cNvPr>
          <p:cNvSpPr/>
          <p:nvPr/>
        </p:nvSpPr>
        <p:spPr>
          <a:xfrm>
            <a:off x="780149" y="1098246"/>
            <a:ext cx="10631699" cy="5247590"/>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a:t>
            </a:r>
          </a:p>
          <a:p>
            <a:br>
              <a:rPr lang="en-IN" sz="2400" b="1" dirty="0">
                <a:latin typeface="Calibri" panose="020F0502020204030204" pitchFamily="34" charset="0"/>
                <a:cs typeface="Calibri" panose="020F0502020204030204" pitchFamily="34" charset="0"/>
              </a:rPr>
            </a:br>
            <a:r>
              <a:rPr lang="en-IN" sz="2400" b="1" dirty="0">
                <a:latin typeface="Calibri" panose="020F0502020204030204" pitchFamily="34" charset="0"/>
                <a:cs typeface="Calibri" panose="020F0502020204030204" pitchFamily="34" charset="0"/>
              </a:rPr>
              <a:t>Summary</a:t>
            </a:r>
          </a:p>
          <a:p>
            <a:endParaRPr lang="en-IN" sz="1400" b="1" dirty="0">
              <a:latin typeface="Calibri" panose="020F0502020204030204" pitchFamily="34" charset="0"/>
              <a:cs typeface="Calibri" panose="020F0502020204030204" pitchFamily="34" charset="0"/>
            </a:endParaRPr>
          </a:p>
          <a:p>
            <a:pPr marL="457200" indent="-457200" algn="just">
              <a:buAutoNum type="arabicPeriod"/>
            </a:pPr>
            <a:r>
              <a:rPr lang="en-IN" b="1" dirty="0">
                <a:latin typeface="Calibri" panose="020F0502020204030204" pitchFamily="34" charset="0"/>
                <a:cs typeface="Calibri" panose="020F0502020204030204" pitchFamily="34" charset="0"/>
              </a:rPr>
              <a:t>Primary goal of Regression is to establish the existence of an association relationship between a dependent variable and independent variables.</a:t>
            </a:r>
          </a:p>
          <a:p>
            <a:pPr marL="457200" indent="-457200" algn="just">
              <a:buAutoNum type="arabicPeriod"/>
            </a:pPr>
            <a:r>
              <a:rPr lang="en-IN" b="1" dirty="0">
                <a:latin typeface="Calibri" panose="020F0502020204030204" pitchFamily="34" charset="0"/>
                <a:cs typeface="Calibri" panose="020F0502020204030204" pitchFamily="34" charset="0"/>
              </a:rPr>
              <a:t>In Simple Linear Regression, the number of independent variable is one.</a:t>
            </a:r>
          </a:p>
          <a:p>
            <a:pPr marL="457200" indent="-457200" algn="just">
              <a:buAutoNum type="arabicPeriod"/>
            </a:pPr>
            <a:r>
              <a:rPr lang="en-IN" b="1" dirty="0">
                <a:latin typeface="Calibri" panose="020F0502020204030204" pitchFamily="34" charset="0"/>
                <a:cs typeface="Calibri" panose="020F0502020204030204" pitchFamily="34" charset="0"/>
              </a:rPr>
              <a:t>Correlation can suggest there is a relationship between two variables and cannot prove that one variable causes a change in other variables.</a:t>
            </a:r>
          </a:p>
          <a:p>
            <a:pPr marL="457200" indent="-457200" algn="just">
              <a:buAutoNum type="arabicPeriod"/>
            </a:pPr>
            <a:r>
              <a:rPr lang="en-IN" b="1" dirty="0">
                <a:latin typeface="Calibri" panose="020F0502020204030204" pitchFamily="34" charset="0"/>
                <a:cs typeface="Calibri" panose="020F0502020204030204" pitchFamily="34" charset="0"/>
              </a:rPr>
              <a:t>We have seen how to interpret the intercept and slope of a regression line.</a:t>
            </a:r>
          </a:p>
          <a:p>
            <a:pPr marL="457200" indent="-457200" algn="just">
              <a:buAutoNum type="arabicPeriod"/>
            </a:pPr>
            <a:r>
              <a:rPr lang="en-IN" b="1" dirty="0">
                <a:latin typeface="Calibri" panose="020F0502020204030204" pitchFamily="34" charset="0"/>
                <a:cs typeface="Calibri" panose="020F0502020204030204" pitchFamily="34" charset="0"/>
              </a:rPr>
              <a:t>R</a:t>
            </a:r>
            <a:r>
              <a:rPr lang="en-IN" sz="2000" b="1" baseline="30000" dirty="0">
                <a:latin typeface="Calibri" panose="020F0502020204030204" pitchFamily="34" charset="0"/>
                <a:cs typeface="Calibri" panose="020F0502020204030204" pitchFamily="34" charset="0"/>
              </a:rPr>
              <a:t>2</a:t>
            </a:r>
            <a:r>
              <a:rPr lang="en-IN" b="1" dirty="0">
                <a:latin typeface="Calibri" panose="020F0502020204030204" pitchFamily="34" charset="0"/>
                <a:cs typeface="Calibri" panose="020F0502020204030204" pitchFamily="34" charset="0"/>
              </a:rPr>
              <a:t> is a percentage of the variation in the dependent variable explained by the model.</a:t>
            </a:r>
          </a:p>
          <a:p>
            <a:pPr marL="457200" indent="-457200" algn="just">
              <a:buAutoNum type="arabicPeriod"/>
            </a:pPr>
            <a:r>
              <a:rPr lang="en-IN" b="1" dirty="0">
                <a:latin typeface="Calibri" panose="020F0502020204030204" pitchFamily="34" charset="0"/>
                <a:cs typeface="Calibri" panose="020F0502020204030204" pitchFamily="34" charset="0"/>
              </a:rPr>
              <a:t>R</a:t>
            </a:r>
            <a:r>
              <a:rPr lang="en-IN" sz="2000" b="1" baseline="30000" dirty="0">
                <a:latin typeface="Calibri" panose="020F0502020204030204" pitchFamily="34" charset="0"/>
                <a:cs typeface="Calibri" panose="020F0502020204030204" pitchFamily="34" charset="0"/>
              </a:rPr>
              <a:t>2</a:t>
            </a:r>
            <a:r>
              <a:rPr lang="en-IN" b="1" dirty="0">
                <a:latin typeface="Calibri" panose="020F0502020204030204" pitchFamily="34" charset="0"/>
                <a:cs typeface="Calibri" panose="020F0502020204030204" pitchFamily="34" charset="0"/>
              </a:rPr>
              <a:t> is the square of correlation coefficient.</a:t>
            </a:r>
          </a:p>
          <a:p>
            <a:pPr marL="457200" indent="-457200" algn="just">
              <a:buAutoNum type="arabicPeriod"/>
            </a:pPr>
            <a:r>
              <a:rPr lang="en-IN" b="1" dirty="0">
                <a:latin typeface="Calibri" panose="020F0502020204030204" pitchFamily="34" charset="0"/>
                <a:cs typeface="Calibri" panose="020F0502020204030204" pitchFamily="34" charset="0"/>
              </a:rPr>
              <a:t>Sign of the correlation coefficient and slope of the regression line is same.</a:t>
            </a:r>
          </a:p>
          <a:p>
            <a:pPr marL="457200" indent="-457200" algn="just">
              <a:buAutoNum type="arabicPeriod"/>
            </a:pPr>
            <a:endParaRPr lang="en-IN"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Reference</a:t>
            </a:r>
          </a:p>
          <a:p>
            <a:endParaRPr lang="en-IN" sz="500" b="1"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1. Business Statistics – a first course – </a:t>
            </a:r>
            <a:r>
              <a:rPr lang="en-IN" sz="2000" dirty="0" err="1">
                <a:latin typeface="Calibri" panose="020F0502020204030204" pitchFamily="34" charset="0"/>
                <a:cs typeface="Calibri" panose="020F0502020204030204" pitchFamily="34" charset="0"/>
              </a:rPr>
              <a:t>Davind</a:t>
            </a:r>
            <a:r>
              <a:rPr lang="en-IN" sz="2000" dirty="0">
                <a:latin typeface="Calibri" panose="020F0502020204030204" pitchFamily="34" charset="0"/>
                <a:cs typeface="Calibri" panose="020F0502020204030204" pitchFamily="34" charset="0"/>
              </a:rPr>
              <a:t> M. Levine, Kathryn A. </a:t>
            </a:r>
            <a:r>
              <a:rPr lang="en-IN" sz="2000" dirty="0" err="1">
                <a:latin typeface="Calibri" panose="020F0502020204030204" pitchFamily="34" charset="0"/>
                <a:cs typeface="Calibri" panose="020F0502020204030204" pitchFamily="34" charset="0"/>
              </a:rPr>
              <a:t>Szabat</a:t>
            </a:r>
            <a:r>
              <a:rPr lang="en-IN" sz="2000" dirty="0">
                <a:latin typeface="Calibri" panose="020F0502020204030204" pitchFamily="34" charset="0"/>
                <a:cs typeface="Calibri" panose="020F0502020204030204" pitchFamily="34" charset="0"/>
              </a:rPr>
              <a:t>, David F Stephan and Dr P K Viswanathan Chapter 12</a:t>
            </a:r>
            <a:endParaRPr lang="en-IN" sz="2400" b="1" dirty="0">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5EB0C5F2-5A28-46C3-9952-E9B8B6099D23}"/>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C552F7-C48F-4D1D-87D3-A9BE817D105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8376E3B4-8A30-4E44-8E35-286EDAA46F8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924101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3185487"/>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24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Contents</a:t>
            </a:r>
          </a:p>
          <a:p>
            <a:endParaRPr lang="en-IN" sz="1100" dirty="0"/>
          </a:p>
          <a:p>
            <a:pPr indent="-342900">
              <a:buFont typeface="+mj-lt"/>
              <a:buAutoNum type="arabicPeriod"/>
            </a:pPr>
            <a:r>
              <a:rPr lang="en-IN" sz="2000" b="1" dirty="0">
                <a:latin typeface="Calibri" panose="020F0502020204030204" pitchFamily="34" charset="0"/>
                <a:cs typeface="Calibri" panose="020F0502020204030204" pitchFamily="34" charset="0"/>
              </a:rPr>
              <a:t>Regression ANOVA				</a:t>
            </a:r>
          </a:p>
          <a:p>
            <a:pPr indent="-342900">
              <a:buFont typeface="+mj-lt"/>
              <a:buAutoNum type="arabicPeriod"/>
            </a:pPr>
            <a:r>
              <a:rPr lang="en-IN" sz="2000" b="1" dirty="0">
                <a:latin typeface="Calibri" panose="020F0502020204030204" pitchFamily="34" charset="0"/>
                <a:cs typeface="Calibri" panose="020F0502020204030204" pitchFamily="34" charset="0"/>
              </a:rPr>
              <a:t>Significance of t-statistics				</a:t>
            </a:r>
          </a:p>
          <a:p>
            <a:pPr indent="-342900">
              <a:buFont typeface="+mj-lt"/>
              <a:buAutoNum type="arabicPeriod"/>
            </a:pPr>
            <a:r>
              <a:rPr lang="en-IN" sz="2000" b="1" dirty="0">
                <a:latin typeface="Calibri" panose="020F0502020204030204" pitchFamily="34" charset="0"/>
                <a:cs typeface="Calibri" panose="020F0502020204030204" pitchFamily="34" charset="0"/>
              </a:rPr>
              <a:t>R-square as a ratio of Reg SS &amp; TSS				</a:t>
            </a:r>
          </a:p>
          <a:p>
            <a:pPr indent="-342900">
              <a:buFont typeface="+mj-lt"/>
              <a:buAutoNum type="arabicPeriod"/>
            </a:pPr>
            <a:r>
              <a:rPr lang="en-IN" sz="2000" b="1" dirty="0">
                <a:latin typeface="Calibri" panose="020F0502020204030204" pitchFamily="34" charset="0"/>
                <a:cs typeface="Calibri" panose="020F0502020204030204" pitchFamily="34" charset="0"/>
              </a:rPr>
              <a:t>Significant t does not imply high R-square value				</a:t>
            </a:r>
          </a:p>
          <a:p>
            <a:pPr indent="-342900">
              <a:buFont typeface="+mj-lt"/>
              <a:buAutoNum type="arabicPeriod"/>
            </a:pPr>
            <a:r>
              <a:rPr lang="en-IN" sz="2000" b="1" dirty="0">
                <a:latin typeface="Calibri" panose="020F0502020204030204" pitchFamily="34" charset="0"/>
                <a:cs typeface="Calibri" panose="020F0502020204030204" pitchFamily="34" charset="0"/>
              </a:rPr>
              <a:t>Residual Plots	 and Ideal plots</a:t>
            </a:r>
            <a:r>
              <a:rPr lang="en-IN" sz="2000" b="1" dirty="0"/>
              <a:t>	</a:t>
            </a:r>
            <a:endParaRPr lang="en-IN" dirty="0"/>
          </a:p>
          <a:p>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9170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5052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2400" b="1" dirty="0">
              <a:latin typeface="Calibri" panose="020F0502020204030204" pitchFamily="34" charset="0"/>
              <a:cs typeface="Calibri" panose="020F0502020204030204" pitchFamily="34" charset="0"/>
            </a:endParaRPr>
          </a:p>
          <a:p>
            <a:pPr indent="-342900">
              <a:buFont typeface="+mj-lt"/>
              <a:buAutoNum type="arabicPeriod"/>
            </a:pPr>
            <a:r>
              <a:rPr lang="en-IN" sz="2000" b="1" dirty="0">
                <a:latin typeface="Calibri" panose="020F0502020204030204" pitchFamily="34" charset="0"/>
                <a:cs typeface="Calibri" panose="020F0502020204030204" pitchFamily="34" charset="0"/>
              </a:rPr>
              <a:t>Regression ANOVA	</a:t>
            </a:r>
          </a:p>
          <a:p>
            <a:r>
              <a:rPr lang="en-IN" sz="2000" b="1" dirty="0">
                <a:latin typeface="Calibri" panose="020F0502020204030204" pitchFamily="34" charset="0"/>
                <a:cs typeface="Calibri" panose="020F0502020204030204" pitchFamily="34" charset="0"/>
              </a:rPr>
              <a:t>			</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Two techniques for comparing two or more population means to each other are ANOVA and regression . F statistics is used to test hypotheses about relationships between predictor and response variables in both techniques.</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Analysis of Variance (ANOVA) provide information about levels of variability within a regression model. This forms a basis for tests of significance.</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Both ANOVA and regression techniques produce significance tests for each factor. </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ANOVA tests the effect of each factor after controlling for each other, but not controlling for the interaction. </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Regression technique tests the hypothesis that there is an effect of one factor when the other factor is zero (controlling for other factor and interaction). </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We observe that along with coefficients for intercept and for x, there are statistical t tests for each coefficient. These are tests of the null hypothesis that the coefficient is zero. </a:t>
            </a:r>
            <a:endParaRPr lang="en-IN" sz="20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1215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33004A-8F1B-45F2-BEFD-7E8132122B94}"/>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914400"/>
            <a:endParaRPr lang="en-US" sz="1600" i="1" dirty="0">
              <a:solidFill>
                <a:prstClr val="black"/>
              </a:solidFill>
              <a:latin typeface="Lucida Sans Unicode"/>
            </a:endParaRPr>
          </a:p>
        </p:txBody>
      </p:sp>
      <p:sp>
        <p:nvSpPr>
          <p:cNvPr id="10" name="Rectangle 9">
            <a:extLst>
              <a:ext uri="{FF2B5EF4-FFF2-40B4-BE49-F238E27FC236}">
                <a16:creationId xmlns:a16="http://schemas.microsoft.com/office/drawing/2014/main" id="{E00BFB5D-D467-4A59-BDCF-FCB163F31804}"/>
              </a:ext>
            </a:extLst>
          </p:cNvPr>
          <p:cNvSpPr/>
          <p:nvPr/>
        </p:nvSpPr>
        <p:spPr>
          <a:xfrm>
            <a:off x="780150" y="1098245"/>
            <a:ext cx="5681363" cy="461665"/>
          </a:xfrm>
          <a:prstGeom prst="rect">
            <a:avLst/>
          </a:prstGeom>
        </p:spPr>
        <p:txBody>
          <a:bodyPr wrap="none">
            <a:spAutoFit/>
          </a:bodyPr>
          <a:lstStyle/>
          <a:p>
            <a:r>
              <a:rPr lang="en-IN" sz="2400" b="1" dirty="0"/>
              <a:t>Chapter 1  Introduction to Regression</a:t>
            </a:r>
          </a:p>
        </p:txBody>
      </p:sp>
      <p:sp>
        <p:nvSpPr>
          <p:cNvPr id="3" name="Date Placeholder 2">
            <a:extLst>
              <a:ext uri="{FF2B5EF4-FFF2-40B4-BE49-F238E27FC236}">
                <a16:creationId xmlns:a16="http://schemas.microsoft.com/office/drawing/2014/main" id="{50E4F290-B217-4DB2-8909-145755170B36}"/>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3DE7662-9830-48C7-86E6-0C93E8C8EB6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a:extLst>
              <a:ext uri="{FF2B5EF4-FFF2-40B4-BE49-F238E27FC236}">
                <a16:creationId xmlns:a16="http://schemas.microsoft.com/office/drawing/2014/main" id="{9F97D61A-3E02-406A-97D7-17B63EDA40F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pSp>
        <p:nvGrpSpPr>
          <p:cNvPr id="13" name="Group 12">
            <a:extLst>
              <a:ext uri="{FF2B5EF4-FFF2-40B4-BE49-F238E27FC236}">
                <a16:creationId xmlns:a16="http://schemas.microsoft.com/office/drawing/2014/main" id="{AAE9B143-823D-4672-BF26-1A3BF5073A2A}"/>
              </a:ext>
            </a:extLst>
          </p:cNvPr>
          <p:cNvGrpSpPr/>
          <p:nvPr/>
        </p:nvGrpSpPr>
        <p:grpSpPr>
          <a:xfrm>
            <a:off x="780150" y="1604514"/>
            <a:ext cx="10359917" cy="4938561"/>
            <a:chOff x="780150" y="1604514"/>
            <a:chExt cx="10359917" cy="4938561"/>
          </a:xfrm>
        </p:grpSpPr>
        <p:sp>
          <p:nvSpPr>
            <p:cNvPr id="2" name="Rectangle 1">
              <a:extLst>
                <a:ext uri="{FF2B5EF4-FFF2-40B4-BE49-F238E27FC236}">
                  <a16:creationId xmlns:a16="http://schemas.microsoft.com/office/drawing/2014/main" id="{E946B720-44AC-4873-9E3C-8E859AEA2088}"/>
                </a:ext>
              </a:extLst>
            </p:cNvPr>
            <p:cNvSpPr/>
            <p:nvPr/>
          </p:nvSpPr>
          <p:spPr>
            <a:xfrm>
              <a:off x="780150" y="1604514"/>
              <a:ext cx="10359917" cy="1477328"/>
            </a:xfrm>
            <a:prstGeom prst="rect">
              <a:avLst/>
            </a:prstGeom>
          </p:spPr>
          <p:txBody>
            <a:bodyPr wrap="square">
              <a:spAutoFit/>
            </a:bodyPr>
            <a:lstStyle/>
            <a:p>
              <a:pPr marL="463550" lvl="0" indent="-463550" algn="just" defTabSz="914400">
                <a:buFont typeface="Wingdings" pitchFamily="2" charset="2"/>
                <a:buChar char="Ø"/>
              </a:pPr>
              <a:r>
                <a:rPr lang="en-IN" b="1" dirty="0">
                  <a:solidFill>
                    <a:prstClr val="black"/>
                  </a:solidFill>
                  <a:latin typeface="Calibri" panose="020F0502020204030204" pitchFamily="34" charset="0"/>
                  <a:cs typeface="Calibri" panose="020F0502020204030204" pitchFamily="34" charset="0"/>
                </a:rPr>
                <a:t>Linear regression is a mathematical technique for finding the straight line that best fits the values of a linear function, plotted on a scatter graph as data points. - Business Dictionary*</a:t>
              </a:r>
            </a:p>
            <a:p>
              <a:pPr marL="463550" lvl="0" indent="-463550" algn="just" defTabSz="914400">
                <a:buFont typeface="Wingdings" pitchFamily="2" charset="2"/>
                <a:buChar char="Ø"/>
              </a:pPr>
              <a:r>
                <a:rPr lang="en-IN" b="1" dirty="0">
                  <a:solidFill>
                    <a:srgbClr val="FF0000"/>
                  </a:solidFill>
                  <a:latin typeface="Calibri" panose="020F0502020204030204" pitchFamily="34" charset="0"/>
                  <a:cs typeface="Calibri" panose="020F0502020204030204" pitchFamily="34" charset="0"/>
                </a:rPr>
                <a:t>Response variable </a:t>
              </a:r>
              <a:r>
                <a:rPr lang="en-IN" b="1" dirty="0">
                  <a:solidFill>
                    <a:prstClr val="black"/>
                  </a:solidFill>
                  <a:latin typeface="Calibri" panose="020F0502020204030204" pitchFamily="34" charset="0"/>
                  <a:cs typeface="Calibri" panose="020F0502020204030204" pitchFamily="34" charset="0"/>
                </a:rPr>
                <a:t>(aka dependent or outcome or target) is the variable of focus in a research study.  </a:t>
              </a:r>
            </a:p>
            <a:p>
              <a:pPr marL="463550" lvl="0" indent="-463550" algn="just" defTabSz="914400">
                <a:buFont typeface="Wingdings" pitchFamily="2" charset="2"/>
                <a:buChar char="Ø"/>
              </a:pPr>
              <a:r>
                <a:rPr lang="en-IN" b="1" dirty="0">
                  <a:solidFill>
                    <a:srgbClr val="FF0000"/>
                  </a:solidFill>
                  <a:latin typeface="Calibri" panose="020F0502020204030204" pitchFamily="34" charset="0"/>
                  <a:cs typeface="Calibri" panose="020F0502020204030204" pitchFamily="34" charset="0"/>
                </a:rPr>
                <a:t>Predictor variable </a:t>
              </a:r>
              <a:r>
                <a:rPr lang="en-IN" b="1" dirty="0">
                  <a:solidFill>
                    <a:prstClr val="black"/>
                  </a:solidFill>
                  <a:latin typeface="Calibri" panose="020F0502020204030204" pitchFamily="34" charset="0"/>
                  <a:cs typeface="Calibri" panose="020F0502020204030204" pitchFamily="34" charset="0"/>
                </a:rPr>
                <a:t>(aka independent or explanatory) is the variable that explains the variation in the response variable and it might affect the response variable.</a:t>
              </a:r>
            </a:p>
          </p:txBody>
        </p:sp>
        <p:sp>
          <p:nvSpPr>
            <p:cNvPr id="8" name="Rectangle 7">
              <a:extLst>
                <a:ext uri="{FF2B5EF4-FFF2-40B4-BE49-F238E27FC236}">
                  <a16:creationId xmlns:a16="http://schemas.microsoft.com/office/drawing/2014/main" id="{CB3C0E0B-8C48-484A-9728-B03BD1D1EC78}"/>
                </a:ext>
              </a:extLst>
            </p:cNvPr>
            <p:cNvSpPr/>
            <p:nvPr/>
          </p:nvSpPr>
          <p:spPr>
            <a:xfrm>
              <a:off x="806171" y="3071534"/>
              <a:ext cx="6276077" cy="2585323"/>
            </a:xfrm>
            <a:prstGeom prst="rect">
              <a:avLst/>
            </a:prstGeom>
          </p:spPr>
          <p:txBody>
            <a:bodyPr wrap="square">
              <a:spAutoFit/>
            </a:bodyPr>
            <a:lstStyle/>
            <a:p>
              <a:pPr marL="463550" indent="-463550" algn="just" defTabSz="914400">
                <a:buFont typeface="Wingdings" pitchFamily="2" charset="2"/>
                <a:buChar char="Ø"/>
              </a:pPr>
              <a:r>
                <a:rPr lang="en-IN" b="1" dirty="0">
                  <a:solidFill>
                    <a:prstClr val="black"/>
                  </a:solidFill>
                  <a:latin typeface="Calibri" panose="020F0502020204030204" pitchFamily="34" charset="0"/>
                  <a:cs typeface="Calibri" panose="020F0502020204030204" pitchFamily="34" charset="0"/>
                </a:rPr>
                <a:t>For example, the response variable is volume of Sales in thousands on a given day in an online stores and the predictor variable is the advertisement expenses.</a:t>
              </a:r>
            </a:p>
            <a:p>
              <a:pPr marL="463550" indent="-463550" algn="just" defTabSz="914400">
                <a:buFont typeface="Wingdings" pitchFamily="2" charset="2"/>
                <a:buChar char="Ø"/>
              </a:pPr>
              <a:r>
                <a:rPr lang="en-IN" b="1" dirty="0">
                  <a:solidFill>
                    <a:prstClr val="black"/>
                  </a:solidFill>
                  <a:latin typeface="Calibri" panose="020F0502020204030204" pitchFamily="34" charset="0"/>
                  <a:cs typeface="Calibri" panose="020F0502020204030204" pitchFamily="34" charset="0"/>
                </a:rPr>
                <a:t>Focus of the regression analysis is on the relationship between a response variable and one or more predictor variables. To be more specific, this helps one to understand how the typical value of the response variable changes when any one of the predictor variables is varies, keeping other predictor variables constant.</a:t>
              </a:r>
            </a:p>
          </p:txBody>
        </p:sp>
        <p:sp>
          <p:nvSpPr>
            <p:cNvPr id="11" name="Rectangle 10">
              <a:extLst>
                <a:ext uri="{FF2B5EF4-FFF2-40B4-BE49-F238E27FC236}">
                  <a16:creationId xmlns:a16="http://schemas.microsoft.com/office/drawing/2014/main" id="{3849F8C8-9D43-4E47-A1B0-5975948106C3}"/>
                </a:ext>
              </a:extLst>
            </p:cNvPr>
            <p:cNvSpPr/>
            <p:nvPr/>
          </p:nvSpPr>
          <p:spPr>
            <a:xfrm>
              <a:off x="783689" y="5496635"/>
              <a:ext cx="9301348" cy="1046440"/>
            </a:xfrm>
            <a:prstGeom prst="rect">
              <a:avLst/>
            </a:prstGeom>
          </p:spPr>
          <p:txBody>
            <a:bodyPr wrap="square">
              <a:spAutoFit/>
            </a:bodyPr>
            <a:lstStyle/>
            <a:p>
              <a:pPr lvl="0" algn="just" defTabSz="914400"/>
              <a:r>
                <a:rPr lang="en-IN" b="1" dirty="0">
                  <a:solidFill>
                    <a:prstClr val="black"/>
                  </a:solidFill>
                  <a:latin typeface="Calibri" panose="020F0502020204030204" pitchFamily="34" charset="0"/>
                  <a:cs typeface="Calibri" panose="020F0502020204030204" pitchFamily="34" charset="0"/>
                </a:rPr>
                <a:t>Reference:</a:t>
              </a:r>
            </a:p>
            <a:p>
              <a:pPr marL="285750" lvl="0" indent="-285750" algn="just" defTabSz="914400">
                <a:buFont typeface="Arial" panose="020B0604020202020204" pitchFamily="34" charset="0"/>
                <a:buChar char="•"/>
              </a:pPr>
              <a:r>
                <a:rPr lang="en-IN" sz="1400" b="1" i="1" dirty="0">
                  <a:solidFill>
                    <a:srgbClr val="FF000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http://www.businessdictionary.com/definition/linear-regression.html</a:t>
              </a:r>
              <a:endParaRPr lang="en-IN" sz="1400" b="1" i="1" dirty="0">
                <a:solidFill>
                  <a:srgbClr val="FF0000"/>
                </a:solidFill>
                <a:latin typeface="Calibri" panose="020F0502020204030204" pitchFamily="34" charset="0"/>
                <a:cs typeface="Calibri" panose="020F0502020204030204" pitchFamily="34" charset="0"/>
              </a:endParaRPr>
            </a:p>
            <a:p>
              <a:pPr marL="285750" indent="-285750" algn="just" defTabSz="914400">
                <a:buFont typeface="Arial" panose="020B0604020202020204" pitchFamily="34" charset="0"/>
                <a:buChar char="•"/>
              </a:pPr>
              <a:r>
                <a:rPr lang="en-IN" sz="1400" b="1" i="1" dirty="0">
                  <a:solidFill>
                    <a:srgbClr val="FF0000"/>
                  </a:solidFill>
                  <a:latin typeface="Calibri" panose="020F0502020204030204" pitchFamily="34" charset="0"/>
                  <a:cs typeface="Calibri" panose="020F0502020204030204" pitchFamily="34" charset="0"/>
                </a:rPr>
                <a:t>https://en.wikipedia.org/wiki/Regression_analysis </a:t>
              </a:r>
            </a:p>
            <a:p>
              <a:pPr marL="285750" lvl="0" indent="-285750" algn="just" defTabSz="914400">
                <a:buFont typeface="Arial" panose="020B0604020202020204" pitchFamily="34" charset="0"/>
                <a:buChar char="•"/>
              </a:pPr>
              <a:endParaRPr lang="en-US" sz="1600" i="1" dirty="0">
                <a:solidFill>
                  <a:prstClr val="black"/>
                </a:solidFill>
                <a:latin typeface="Lucida Sans Unicode"/>
              </a:endParaRPr>
            </a:p>
          </p:txBody>
        </p:sp>
        <p:pic>
          <p:nvPicPr>
            <p:cNvPr id="12" name="Picture 11">
              <a:extLst>
                <a:ext uri="{FF2B5EF4-FFF2-40B4-BE49-F238E27FC236}">
                  <a16:creationId xmlns:a16="http://schemas.microsoft.com/office/drawing/2014/main" id="{E58789D9-2C8A-41ED-A8B1-9E8E65FD54DC}"/>
                </a:ext>
              </a:extLst>
            </p:cNvPr>
            <p:cNvPicPr>
              <a:picLocks noChangeAspect="1"/>
            </p:cNvPicPr>
            <p:nvPr/>
          </p:nvPicPr>
          <p:blipFill>
            <a:blip r:embed="rId3"/>
            <a:stretch>
              <a:fillRect/>
            </a:stretch>
          </p:blipFill>
          <p:spPr>
            <a:xfrm>
              <a:off x="7056227" y="2920346"/>
              <a:ext cx="3972328" cy="2582013"/>
            </a:xfrm>
            <a:prstGeom prst="rect">
              <a:avLst/>
            </a:prstGeom>
          </p:spPr>
        </p:pic>
      </p:grpSp>
    </p:spTree>
    <p:extLst>
      <p:ext uri="{BB962C8B-B14F-4D97-AF65-F5344CB8AC3E}">
        <p14:creationId xmlns:p14="http://schemas.microsoft.com/office/powerpoint/2010/main" val="3915499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762021"/>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050" b="1" dirty="0">
              <a:latin typeface="Calibri" panose="020F0502020204030204" pitchFamily="34" charset="0"/>
              <a:cs typeface="Calibri" panose="020F0502020204030204" pitchFamily="34" charset="0"/>
            </a:endParaRPr>
          </a:p>
          <a:p>
            <a:pPr indent="-342900">
              <a:buFont typeface="+mj-lt"/>
              <a:buAutoNum type="arabicPeriod"/>
            </a:pPr>
            <a:r>
              <a:rPr lang="en-IN" sz="2000" b="1" dirty="0">
                <a:latin typeface="Calibri" panose="020F0502020204030204" pitchFamily="34" charset="0"/>
                <a:cs typeface="Calibri" panose="020F0502020204030204" pitchFamily="34" charset="0"/>
              </a:rPr>
              <a:t>Regression ANOVA - continued			</a:t>
            </a:r>
          </a:p>
          <a:p>
            <a:pPr indent="-342900">
              <a:buFont typeface="+mj-lt"/>
              <a:buAutoNum type="arabicPeriod"/>
            </a:pPr>
            <a:endParaRPr lang="en-IN" sz="11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ANOVA table</a:t>
            </a:r>
          </a:p>
          <a:p>
            <a:pPr indent="-342900">
              <a:buFont typeface="+mj-lt"/>
              <a:buAutoNum type="arabicPeriod"/>
            </a:pPr>
            <a:endParaRPr lang="en-IN" sz="20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81C4325E-860A-42BD-8239-AC8F696F3307}"/>
              </a:ext>
            </a:extLst>
          </p:cNvPr>
          <p:cNvSpPr/>
          <p:nvPr/>
        </p:nvSpPr>
        <p:spPr>
          <a:xfrm>
            <a:off x="780150" y="3536950"/>
            <a:ext cx="10541566" cy="2554545"/>
          </a:xfrm>
          <a:prstGeom prst="rect">
            <a:avLst/>
          </a:prstGeom>
        </p:spPr>
        <p:txBody>
          <a:bodyPr wrap="square">
            <a:spAutoFit/>
          </a:bodyPr>
          <a:lstStyle/>
          <a:p>
            <a:pPr marL="722313" indent="-722313" algn="just">
              <a:spcBef>
                <a:spcPts val="600"/>
              </a:spcBef>
              <a:spcAft>
                <a:spcPts val="600"/>
              </a:spcAf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 first column labeled Source has three rows: Regression, Residual and Total.</a:t>
            </a:r>
          </a:p>
          <a:p>
            <a:pPr marL="722313" indent="-722313" algn="just">
              <a:spcBef>
                <a:spcPts val="600"/>
              </a:spcBef>
              <a:spcAft>
                <a:spcPts val="600"/>
              </a:spcAf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 third column labeled as SS (Sum of Squares) describes the variability in the response variable, Y.</a:t>
            </a:r>
          </a:p>
          <a:p>
            <a:pPr marL="722313" indent="-722313" algn="just">
              <a:spcBef>
                <a:spcPts val="600"/>
              </a:spcBef>
              <a:spcAft>
                <a:spcPts val="600"/>
              </a:spcAf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 second column has the degrees of freedom associated with SS.</a:t>
            </a:r>
          </a:p>
          <a:p>
            <a:pPr marL="722313" indent="-722313" algn="just">
              <a:spcBef>
                <a:spcPts val="600"/>
              </a:spcBef>
              <a:spcAft>
                <a:spcPts val="600"/>
              </a:spcAf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 total amount of variability in the dependent variable is                        and named as TSS. </a:t>
            </a:r>
          </a:p>
          <a:p>
            <a:pPr marL="722313" indent="-722313" algn="just">
              <a:spcBef>
                <a:spcPts val="600"/>
              </a:spcBef>
              <a:spcAft>
                <a:spcPts val="600"/>
              </a:spcAf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 error term or  is the variability about the regression line                    and named as ESS.</a:t>
            </a:r>
          </a:p>
        </p:txBody>
      </p:sp>
      <p:graphicFrame>
        <p:nvGraphicFramePr>
          <p:cNvPr id="7" name="Table 6">
            <a:extLst>
              <a:ext uri="{FF2B5EF4-FFF2-40B4-BE49-F238E27FC236}">
                <a16:creationId xmlns:a16="http://schemas.microsoft.com/office/drawing/2014/main" id="{F1191BF9-5A8F-41E8-A8A0-22695CCEBC56}"/>
              </a:ext>
            </a:extLst>
          </p:cNvPr>
          <p:cNvGraphicFramePr>
            <a:graphicFrameLocks noGrp="1"/>
          </p:cNvGraphicFramePr>
          <p:nvPr>
            <p:extLst>
              <p:ext uri="{D42A27DB-BD31-4B8C-83A1-F6EECF244321}">
                <p14:modId xmlns:p14="http://schemas.microsoft.com/office/powerpoint/2010/main" val="3754472294"/>
              </p:ext>
            </p:extLst>
          </p:nvPr>
        </p:nvGraphicFramePr>
        <p:xfrm>
          <a:off x="780150" y="2464990"/>
          <a:ext cx="9758489" cy="977265"/>
        </p:xfrm>
        <a:graphic>
          <a:graphicData uri="http://schemas.openxmlformats.org/drawingml/2006/table">
            <a:tbl>
              <a:tblPr>
                <a:tableStyleId>{5C22544A-7EE6-4342-B048-85BDC9FD1C3A}</a:tableStyleId>
              </a:tblPr>
              <a:tblGrid>
                <a:gridCol w="1702536">
                  <a:extLst>
                    <a:ext uri="{9D8B030D-6E8A-4147-A177-3AD203B41FA5}">
                      <a16:colId xmlns:a16="http://schemas.microsoft.com/office/drawing/2014/main" val="1558614566"/>
                    </a:ext>
                  </a:extLst>
                </a:gridCol>
                <a:gridCol w="2557912">
                  <a:extLst>
                    <a:ext uri="{9D8B030D-6E8A-4147-A177-3AD203B41FA5}">
                      <a16:colId xmlns:a16="http://schemas.microsoft.com/office/drawing/2014/main" val="798476789"/>
                    </a:ext>
                  </a:extLst>
                </a:gridCol>
                <a:gridCol w="1131949">
                  <a:extLst>
                    <a:ext uri="{9D8B030D-6E8A-4147-A177-3AD203B41FA5}">
                      <a16:colId xmlns:a16="http://schemas.microsoft.com/office/drawing/2014/main" val="3538102844"/>
                    </a:ext>
                  </a:extLst>
                </a:gridCol>
                <a:gridCol w="926140">
                  <a:extLst>
                    <a:ext uri="{9D8B030D-6E8A-4147-A177-3AD203B41FA5}">
                      <a16:colId xmlns:a16="http://schemas.microsoft.com/office/drawing/2014/main" val="3821605883"/>
                    </a:ext>
                  </a:extLst>
                </a:gridCol>
                <a:gridCol w="1558269">
                  <a:extLst>
                    <a:ext uri="{9D8B030D-6E8A-4147-A177-3AD203B41FA5}">
                      <a16:colId xmlns:a16="http://schemas.microsoft.com/office/drawing/2014/main" val="3863766581"/>
                    </a:ext>
                  </a:extLst>
                </a:gridCol>
                <a:gridCol w="1881683">
                  <a:extLst>
                    <a:ext uri="{9D8B030D-6E8A-4147-A177-3AD203B41FA5}">
                      <a16:colId xmlns:a16="http://schemas.microsoft.com/office/drawing/2014/main" val="3632794701"/>
                    </a:ext>
                  </a:extLst>
                </a:gridCol>
              </a:tblGrid>
              <a:tr h="200025">
                <a:tc>
                  <a:txBody>
                    <a:bodyPr/>
                    <a:lstStyle/>
                    <a:p>
                      <a:pPr algn="ctr" fontAlgn="b"/>
                      <a:r>
                        <a:rPr lang="en-US" sz="1200" b="1" u="none" strike="noStrike" dirty="0">
                          <a:solidFill>
                            <a:srgbClr val="FF0000"/>
                          </a:solidFill>
                          <a:effectLst/>
                          <a:latin typeface="Calibri" panose="020F0502020204030204" pitchFamily="34" charset="0"/>
                          <a:cs typeface="Calibri" panose="020F0502020204030204" pitchFamily="34" charset="0"/>
                        </a:rPr>
                        <a:t>ANOVA</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1808033"/>
                  </a:ext>
                </a:extLst>
              </a:tr>
              <a:tr h="190500">
                <a:tc>
                  <a:txBody>
                    <a:bodyPr/>
                    <a:lstStyle/>
                    <a:p>
                      <a:pPr algn="ctr" fontAlgn="b"/>
                      <a:r>
                        <a:rPr lang="en-US" sz="1200" b="1" u="none" strike="noStrike" dirty="0">
                          <a:solidFill>
                            <a:srgbClr val="FF0000"/>
                          </a:solidFill>
                          <a:effectLst/>
                          <a:latin typeface="Calibri" panose="020F0502020204030204" pitchFamily="34" charset="0"/>
                          <a:cs typeface="Calibri" panose="020F0502020204030204" pitchFamily="34" charset="0"/>
                        </a:rPr>
                        <a:t> Source</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df</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SS</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MS</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F</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Significance F</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766381"/>
                  </a:ext>
                </a:extLst>
              </a:tr>
              <a:tr h="190500">
                <a:tc>
                  <a:txBody>
                    <a:bodyPr/>
                    <a:lstStyle/>
                    <a:p>
                      <a:pPr algn="ctr" fontAlgn="b"/>
                      <a:r>
                        <a:rPr lang="en-US" sz="1200" b="1" u="none" strike="noStrike" dirty="0">
                          <a:solidFill>
                            <a:srgbClr val="FF0000"/>
                          </a:solidFill>
                          <a:effectLst/>
                          <a:latin typeface="Calibri" panose="020F0502020204030204" pitchFamily="34" charset="0"/>
                          <a:cs typeface="Calibri" panose="020F0502020204030204" pitchFamily="34" charset="0"/>
                        </a:rPr>
                        <a:t>Regression</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1</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4882.770264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4882.770264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265.3320713</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9.24758E-14</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3340037"/>
                  </a:ext>
                </a:extLst>
              </a:tr>
              <a:tr h="190500">
                <a:tc>
                  <a:txBody>
                    <a:bodyPr/>
                    <a:lstStyle/>
                    <a:p>
                      <a:pPr algn="ctr" fontAlgn="b"/>
                      <a:r>
                        <a:rPr lang="en-US" sz="1200" b="1" u="none" strike="noStrike" dirty="0">
                          <a:solidFill>
                            <a:srgbClr val="FF0000"/>
                          </a:solidFill>
                          <a:effectLst/>
                          <a:latin typeface="Calibri" panose="020F0502020204030204" pitchFamily="34" charset="0"/>
                          <a:cs typeface="Calibri" panose="020F0502020204030204" pitchFamily="34" charset="0"/>
                        </a:rPr>
                        <a:t>Residual</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22</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404.8547364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18.40248802</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254611"/>
                  </a:ext>
                </a:extLst>
              </a:tr>
              <a:tr h="200025">
                <a:tc>
                  <a:txBody>
                    <a:bodyPr/>
                    <a:lstStyle/>
                    <a:p>
                      <a:pPr algn="ctr" fontAlgn="b"/>
                      <a:r>
                        <a:rPr lang="en-US" sz="1200" b="1" u="none" strike="noStrike" dirty="0">
                          <a:solidFill>
                            <a:srgbClr val="FF0000"/>
                          </a:solidFill>
                          <a:effectLst/>
                          <a:latin typeface="Calibri" panose="020F0502020204030204" pitchFamily="34" charset="0"/>
                          <a:cs typeface="Calibri" panose="020F0502020204030204" pitchFamily="34" charset="0"/>
                        </a:rPr>
                        <a:t>Total</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23</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5287.625</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solidFill>
                            <a:srgbClr val="FF0000"/>
                          </a:solidFill>
                          <a:effectLst/>
                          <a:latin typeface="Calibri" panose="020F0502020204030204" pitchFamily="34" charset="0"/>
                          <a:cs typeface="Calibri" panose="020F0502020204030204" pitchFamily="34" charset="0"/>
                        </a:rPr>
                        <a:t> </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solidFill>
                            <a:srgbClr val="FF0000"/>
                          </a:solidFill>
                          <a:effectLst/>
                          <a:latin typeface="Calibri" panose="020F0502020204030204" pitchFamily="34" charset="0"/>
                          <a:cs typeface="Calibri" panose="020F0502020204030204" pitchFamily="34" charset="0"/>
                        </a:rPr>
                        <a:t> </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solidFill>
                            <a:srgbClr val="FF0000"/>
                          </a:solidFill>
                          <a:effectLst/>
                          <a:latin typeface="Calibri" panose="020F0502020204030204" pitchFamily="34" charset="0"/>
                          <a:cs typeface="Calibri" panose="020F0502020204030204" pitchFamily="34" charset="0"/>
                        </a:rPr>
                        <a:t> </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0760149"/>
                  </a:ext>
                </a:extLst>
              </a:tr>
            </a:tbl>
          </a:graphicData>
        </a:graphic>
      </p:graphicFrame>
      <p:pic>
        <p:nvPicPr>
          <p:cNvPr id="8" name="Picture 7">
            <a:extLst>
              <a:ext uri="{FF2B5EF4-FFF2-40B4-BE49-F238E27FC236}">
                <a16:creationId xmlns:a16="http://schemas.microsoft.com/office/drawing/2014/main" id="{36FAE6A4-FC2A-485E-BD1A-A8295742440E}"/>
              </a:ext>
            </a:extLst>
          </p:cNvPr>
          <p:cNvPicPr>
            <a:picLocks noChangeAspect="1"/>
          </p:cNvPicPr>
          <p:nvPr/>
        </p:nvPicPr>
        <p:blipFill>
          <a:blip r:embed="rId2"/>
          <a:stretch>
            <a:fillRect/>
          </a:stretch>
        </p:blipFill>
        <p:spPr>
          <a:xfrm>
            <a:off x="7787077" y="5298930"/>
            <a:ext cx="1057888" cy="282229"/>
          </a:xfrm>
          <a:prstGeom prst="rect">
            <a:avLst/>
          </a:prstGeom>
        </p:spPr>
      </p:pic>
      <p:pic>
        <p:nvPicPr>
          <p:cNvPr id="9" name="Picture 8">
            <a:extLst>
              <a:ext uri="{FF2B5EF4-FFF2-40B4-BE49-F238E27FC236}">
                <a16:creationId xmlns:a16="http://schemas.microsoft.com/office/drawing/2014/main" id="{23DA4F2D-3B9B-42ED-A3B9-91CE013C79E7}"/>
              </a:ext>
            </a:extLst>
          </p:cNvPr>
          <p:cNvPicPr>
            <a:picLocks noChangeAspect="1"/>
          </p:cNvPicPr>
          <p:nvPr/>
        </p:nvPicPr>
        <p:blipFill>
          <a:blip r:embed="rId3"/>
          <a:stretch>
            <a:fillRect/>
          </a:stretch>
        </p:blipFill>
        <p:spPr>
          <a:xfrm>
            <a:off x="7787076" y="5693637"/>
            <a:ext cx="839565" cy="372178"/>
          </a:xfrm>
          <a:prstGeom prst="rect">
            <a:avLst/>
          </a:prstGeom>
        </p:spPr>
      </p:pic>
    </p:spTree>
    <p:extLst>
      <p:ext uri="{BB962C8B-B14F-4D97-AF65-F5344CB8AC3E}">
        <p14:creationId xmlns:p14="http://schemas.microsoft.com/office/powerpoint/2010/main" val="861299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762021"/>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050" b="1" dirty="0">
              <a:latin typeface="Calibri" panose="020F0502020204030204" pitchFamily="34" charset="0"/>
              <a:cs typeface="Calibri" panose="020F0502020204030204" pitchFamily="34" charset="0"/>
            </a:endParaRPr>
          </a:p>
          <a:p>
            <a:pPr indent="-342900">
              <a:buFont typeface="+mj-lt"/>
              <a:buAutoNum type="arabicPeriod"/>
            </a:pPr>
            <a:r>
              <a:rPr lang="en-IN" sz="2000" b="1" dirty="0">
                <a:latin typeface="Calibri" panose="020F0502020204030204" pitchFamily="34" charset="0"/>
                <a:cs typeface="Calibri" panose="020F0502020204030204" pitchFamily="34" charset="0"/>
              </a:rPr>
              <a:t>Regression ANOVA - continued			</a:t>
            </a:r>
          </a:p>
          <a:p>
            <a:pPr indent="-342900">
              <a:buFont typeface="+mj-lt"/>
              <a:buAutoNum type="arabicPeriod"/>
            </a:pPr>
            <a:endParaRPr lang="en-IN" sz="11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ANOVA table</a:t>
            </a:r>
          </a:p>
          <a:p>
            <a:pPr indent="-342900">
              <a:buFont typeface="+mj-lt"/>
              <a:buAutoNum type="arabicPeriod"/>
            </a:pPr>
            <a:endParaRPr lang="en-IN" sz="20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81C4325E-860A-42BD-8239-AC8F696F3307}"/>
              </a:ext>
            </a:extLst>
          </p:cNvPr>
          <p:cNvSpPr/>
          <p:nvPr/>
        </p:nvSpPr>
        <p:spPr>
          <a:xfrm>
            <a:off x="788705" y="2521059"/>
            <a:ext cx="10359917" cy="3677930"/>
          </a:xfrm>
          <a:prstGeom prst="rect">
            <a:avLst/>
          </a:prstGeom>
        </p:spPr>
        <p:txBody>
          <a:bodyPr wrap="square">
            <a:spAutoFit/>
          </a:bodyPr>
          <a:lstStyle/>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Regression sum of squares (Reg SS) is the difference between TSS and RSS. </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Each Sum of squares has a corresponding degrees of freedom, df  associated with it. </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Total df is n - 1, one less than the number of observations. </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Regression df is the number of independent variables in the model. For SLR, it is 1.</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Error df is the difference between total df and Regression df.</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Mean Squares (MS) are the sum of squares divided by the corresponding df.</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F statistic or F ratio is the ratio of SS divided by the corresponding df.</a:t>
            </a:r>
          </a:p>
          <a:p>
            <a:pPr marL="722313" indent="-722313" algn="just">
              <a:spcBef>
                <a:spcPts val="300"/>
              </a:spcBef>
              <a:spcAft>
                <a:spcPts val="300"/>
              </a:spcAft>
              <a:buFont typeface="Wingdings" panose="05000000000000000000" pitchFamily="2" charset="2"/>
              <a:buChar char="Ø"/>
            </a:pPr>
            <a:r>
              <a:rPr lang="en-IN" i="1" dirty="0">
                <a:latin typeface="Calibri" panose="020F0502020204030204" pitchFamily="34" charset="0"/>
                <a:cs typeface="Calibri" panose="020F0502020204030204" pitchFamily="34" charset="0"/>
              </a:rPr>
              <a:t>In the context of regression, the  p value  reported in the table gives us an overall test for the significance of our model. As p value (9.248 e-14) is less than 0.05, we reject the null hypothesis that there is no relationship between predictor and response and conclude that there is a significant relationship between the predictor and response variables.</a:t>
            </a:r>
            <a:endParaRPr lang="en-US" sz="2000" i="1"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CD31BEF0-475A-4C2F-AE0B-94D9839E93A7}"/>
              </a:ext>
            </a:extLst>
          </p:cNvPr>
          <p:cNvSpPr/>
          <p:nvPr/>
        </p:nvSpPr>
        <p:spPr>
          <a:xfrm>
            <a:off x="879529" y="6015348"/>
            <a:ext cx="10359917" cy="276999"/>
          </a:xfrm>
          <a:prstGeom prst="rect">
            <a:avLst/>
          </a:prstGeom>
        </p:spPr>
        <p:txBody>
          <a:bodyPr wrap="square">
            <a:spAutoFit/>
          </a:bodyPr>
          <a:lstStyle/>
          <a:p>
            <a:r>
              <a:rPr lang="en-US" sz="1200" b="1" dirty="0">
                <a:solidFill>
                  <a:srgbClr val="FF0000"/>
                </a:solidFill>
                <a:latin typeface="Calibri" panose="020F0502020204030204" pitchFamily="34" charset="0"/>
                <a:cs typeface="Calibri" panose="020F0502020204030204" pitchFamily="34" charset="0"/>
              </a:rPr>
              <a:t>http://www.sjsu.edu/people/fred.prochaska/courses/ScWk242Spring2013/s1/ScWk-242-Week-12-Slides---ANOVA-and-Linear-Regression.pdf</a:t>
            </a:r>
          </a:p>
        </p:txBody>
      </p:sp>
    </p:spTree>
    <p:extLst>
      <p:ext uri="{BB962C8B-B14F-4D97-AF65-F5344CB8AC3E}">
        <p14:creationId xmlns:p14="http://schemas.microsoft.com/office/powerpoint/2010/main" val="1307245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15663"/>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4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2.  Significance of t-statistics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AB88FCB0-4F11-4E13-AF95-5410B9F9A92C}"/>
              </a:ext>
            </a:extLst>
          </p:cNvPr>
          <p:cNvSpPr/>
          <p:nvPr/>
        </p:nvSpPr>
        <p:spPr>
          <a:xfrm>
            <a:off x="780150" y="2933750"/>
            <a:ext cx="10359917" cy="3416320"/>
          </a:xfrm>
          <a:prstGeom prst="rect">
            <a:avLst/>
          </a:prstGeom>
        </p:spPr>
        <p:txBody>
          <a:bodyPr wrap="square">
            <a:spAutoFit/>
          </a:bodyPr>
          <a:lstStyle/>
          <a:p>
            <a:pPr marL="722313" indent="-722313">
              <a:buFont typeface="Wingdings" panose="05000000000000000000" pitchFamily="2" charset="2"/>
              <a:buChar char="Ø"/>
            </a:pPr>
            <a:r>
              <a:rPr lang="en-US" i="1" dirty="0">
                <a:latin typeface="Calibri" panose="020F0502020204030204" pitchFamily="34" charset="0"/>
                <a:cs typeface="Calibri" panose="020F0502020204030204" pitchFamily="34" charset="0"/>
              </a:rPr>
              <a:t>t Tests are used to conduct hypothesis tests on the regression coefficients obtained in Simple Linear Regression. </a:t>
            </a:r>
          </a:p>
          <a:p>
            <a:pPr marL="722313" indent="-722313">
              <a:buFont typeface="Wingdings" panose="05000000000000000000" pitchFamily="2" charset="2"/>
              <a:buChar char="Ø"/>
            </a:pPr>
            <a:r>
              <a:rPr lang="en-US" i="1" dirty="0">
                <a:latin typeface="Calibri" panose="020F0502020204030204" pitchFamily="34" charset="0"/>
                <a:cs typeface="Calibri" panose="020F0502020204030204" pitchFamily="34" charset="0"/>
              </a:rPr>
              <a:t>A statistic based on the t distribution is used to test the two-sided hypothesis that the true slope, b1 equals a constant value c. </a:t>
            </a:r>
          </a:p>
          <a:p>
            <a:pPr lvl="2"/>
            <a:r>
              <a:rPr lang="en-US" i="1" dirty="0">
                <a:latin typeface="Calibri" panose="020F0502020204030204" pitchFamily="34" charset="0"/>
                <a:cs typeface="Calibri" panose="020F0502020204030204" pitchFamily="34" charset="0"/>
              </a:rPr>
              <a:t>H</a:t>
            </a:r>
            <a:r>
              <a:rPr lang="en-US" i="1" baseline="-25000" dirty="0">
                <a:latin typeface="Calibri" panose="020F0502020204030204" pitchFamily="34" charset="0"/>
                <a:cs typeface="Calibri" panose="020F0502020204030204" pitchFamily="34" charset="0"/>
              </a:rPr>
              <a:t>0</a:t>
            </a:r>
            <a:r>
              <a:rPr lang="en-US" i="1" dirty="0">
                <a:latin typeface="Calibri" panose="020F0502020204030204" pitchFamily="34" charset="0"/>
                <a:cs typeface="Calibri" panose="020F0502020204030204" pitchFamily="34" charset="0"/>
              </a:rPr>
              <a:t>: </a:t>
            </a:r>
            <a:r>
              <a:rPr lang="el-GR" i="1" dirty="0">
                <a:latin typeface="Calibri" panose="020F0502020204030204" pitchFamily="34" charset="0"/>
                <a:cs typeface="Calibri" panose="020F0502020204030204" pitchFamily="34" charset="0"/>
              </a:rPr>
              <a:t>β</a:t>
            </a:r>
            <a:r>
              <a:rPr lang="en-US" i="1" dirty="0">
                <a:latin typeface="Calibri" panose="020F0502020204030204" pitchFamily="34" charset="0"/>
                <a:cs typeface="Calibri" panose="020F0502020204030204" pitchFamily="34" charset="0"/>
              </a:rPr>
              <a:t>1 = c</a:t>
            </a:r>
          </a:p>
          <a:p>
            <a:pPr lvl="2"/>
            <a:r>
              <a:rPr lang="en-US" i="1" dirty="0">
                <a:latin typeface="Calibri" panose="020F0502020204030204" pitchFamily="34" charset="0"/>
                <a:cs typeface="Calibri" panose="020F0502020204030204" pitchFamily="34" charset="0"/>
              </a:rPr>
              <a:t>H</a:t>
            </a:r>
            <a:r>
              <a:rPr lang="en-US" i="1" baseline="-25000" dirty="0">
                <a:latin typeface="Calibri" panose="020F0502020204030204" pitchFamily="34" charset="0"/>
                <a:cs typeface="Calibri" panose="020F0502020204030204" pitchFamily="34" charset="0"/>
              </a:rPr>
              <a:t>1</a:t>
            </a:r>
            <a:r>
              <a:rPr lang="en-US" i="1" dirty="0">
                <a:latin typeface="Calibri" panose="020F0502020204030204" pitchFamily="34" charset="0"/>
                <a:cs typeface="Calibri" panose="020F0502020204030204" pitchFamily="34" charset="0"/>
              </a:rPr>
              <a:t>: </a:t>
            </a:r>
            <a:r>
              <a:rPr lang="el-GR" i="1" dirty="0">
                <a:latin typeface="Calibri" panose="020F0502020204030204" pitchFamily="34" charset="0"/>
                <a:cs typeface="Calibri" panose="020F0502020204030204" pitchFamily="34" charset="0"/>
              </a:rPr>
              <a:t>β</a:t>
            </a:r>
            <a:r>
              <a:rPr lang="en-US" i="1" dirty="0">
                <a:latin typeface="Calibri" panose="020F0502020204030204" pitchFamily="34" charset="0"/>
                <a:cs typeface="Calibri" panose="020F0502020204030204" pitchFamily="34" charset="0"/>
              </a:rPr>
              <a:t>1 ≠ c</a:t>
            </a:r>
          </a:p>
          <a:p>
            <a:pPr marL="722313" indent="-722313">
              <a:buFont typeface="Wingdings" panose="05000000000000000000" pitchFamily="2" charset="2"/>
              <a:buChar char="Ø"/>
            </a:pPr>
            <a:r>
              <a:rPr lang="en-US" i="1" dirty="0">
                <a:latin typeface="Calibri" panose="020F0502020204030204" pitchFamily="34" charset="0"/>
                <a:cs typeface="Calibri" panose="020F0502020204030204" pitchFamily="34" charset="0"/>
              </a:rPr>
              <a:t>Test statistic used for this test,                            where ^</a:t>
            </a:r>
            <a:r>
              <a:rPr lang="el-GR" i="1" dirty="0">
                <a:latin typeface="Calibri" panose="020F0502020204030204" pitchFamily="34" charset="0"/>
                <a:cs typeface="Calibri" panose="020F0502020204030204" pitchFamily="34" charset="0"/>
              </a:rPr>
              <a:t> β</a:t>
            </a:r>
            <a:r>
              <a:rPr lang="en-US" i="1" dirty="0">
                <a:latin typeface="Calibri" panose="020F0502020204030204" pitchFamily="34" charset="0"/>
                <a:cs typeface="Calibri" panose="020F0502020204030204" pitchFamily="34" charset="0"/>
              </a:rPr>
              <a:t>1 is the least square estimate of </a:t>
            </a:r>
            <a:r>
              <a:rPr lang="el-GR" i="1" dirty="0">
                <a:latin typeface="Calibri" panose="020F0502020204030204" pitchFamily="34" charset="0"/>
                <a:cs typeface="Calibri" panose="020F0502020204030204" pitchFamily="34" charset="0"/>
              </a:rPr>
              <a:t>β</a:t>
            </a:r>
            <a:r>
              <a:rPr lang="en-US" i="1" dirty="0">
                <a:latin typeface="Calibri" panose="020F0502020204030204" pitchFamily="34" charset="0"/>
                <a:cs typeface="Calibri" panose="020F0502020204030204" pitchFamily="34" charset="0"/>
              </a:rPr>
              <a:t>1 and            is the standard error. </a:t>
            </a:r>
          </a:p>
          <a:p>
            <a:pPr marL="722313" indent="-722313">
              <a:buFont typeface="Wingdings" panose="05000000000000000000" pitchFamily="2" charset="2"/>
              <a:buChar char="Ø"/>
            </a:pPr>
            <a:r>
              <a:rPr lang="en-US" i="1" dirty="0">
                <a:latin typeface="Calibri" panose="020F0502020204030204" pitchFamily="34" charset="0"/>
                <a:cs typeface="Calibri" panose="020F0502020204030204" pitchFamily="34" charset="0"/>
              </a:rPr>
              <a:t>Test statistic follows a t distribution with n-2 df where n is the number of observations.</a:t>
            </a:r>
          </a:p>
          <a:p>
            <a:pPr marL="722313" indent="-722313">
              <a:buFont typeface="Wingdings" panose="05000000000000000000" pitchFamily="2" charset="2"/>
              <a:buChar char="Ø"/>
            </a:pPr>
            <a:r>
              <a:rPr lang="en-US" i="1" dirty="0">
                <a:latin typeface="Calibri" panose="020F0502020204030204" pitchFamily="34" charset="0"/>
                <a:cs typeface="Calibri" panose="020F0502020204030204" pitchFamily="34" charset="0"/>
              </a:rPr>
              <a:t>We reject the null hypothesis at 5% level of significance, when the p value corresponding the t statistic &lt; 0.05. Here P value for Hours Studied is 9.248 E-14 &lt; 0.05 and hence we reject the null hypothesis and conclude that regression coefficient of Hours Studied is different from 0.</a:t>
            </a:r>
          </a:p>
        </p:txBody>
      </p:sp>
      <p:pic>
        <p:nvPicPr>
          <p:cNvPr id="8" name="Picture 7">
            <a:extLst>
              <a:ext uri="{FF2B5EF4-FFF2-40B4-BE49-F238E27FC236}">
                <a16:creationId xmlns:a16="http://schemas.microsoft.com/office/drawing/2014/main" id="{1D5963F5-91EA-4AB5-9EE1-EE7F98BB0EB7}"/>
              </a:ext>
            </a:extLst>
          </p:cNvPr>
          <p:cNvPicPr>
            <a:picLocks noChangeAspect="1"/>
          </p:cNvPicPr>
          <p:nvPr/>
        </p:nvPicPr>
        <p:blipFill>
          <a:blip r:embed="rId2"/>
          <a:stretch>
            <a:fillRect/>
          </a:stretch>
        </p:blipFill>
        <p:spPr>
          <a:xfrm>
            <a:off x="4486240" y="4618895"/>
            <a:ext cx="1349076" cy="343515"/>
          </a:xfrm>
          <a:prstGeom prst="rect">
            <a:avLst/>
          </a:prstGeom>
        </p:spPr>
      </p:pic>
      <p:pic>
        <p:nvPicPr>
          <p:cNvPr id="9" name="Picture 8">
            <a:extLst>
              <a:ext uri="{FF2B5EF4-FFF2-40B4-BE49-F238E27FC236}">
                <a16:creationId xmlns:a16="http://schemas.microsoft.com/office/drawing/2014/main" id="{C9D52DA7-9005-47EA-B4CB-E8A357A0EF4E}"/>
              </a:ext>
            </a:extLst>
          </p:cNvPr>
          <p:cNvPicPr>
            <a:picLocks noChangeAspect="1"/>
          </p:cNvPicPr>
          <p:nvPr/>
        </p:nvPicPr>
        <p:blipFill>
          <a:blip r:embed="rId3"/>
          <a:stretch>
            <a:fillRect/>
          </a:stretch>
        </p:blipFill>
        <p:spPr>
          <a:xfrm>
            <a:off x="10504447" y="4665502"/>
            <a:ext cx="465843" cy="290467"/>
          </a:xfrm>
          <a:prstGeom prst="rect">
            <a:avLst/>
          </a:prstGeom>
        </p:spPr>
      </p:pic>
      <p:graphicFrame>
        <p:nvGraphicFramePr>
          <p:cNvPr id="10" name="Table 9">
            <a:extLst>
              <a:ext uri="{FF2B5EF4-FFF2-40B4-BE49-F238E27FC236}">
                <a16:creationId xmlns:a16="http://schemas.microsoft.com/office/drawing/2014/main" id="{BD16734C-F3A4-44E2-B638-8454F4D8FF58}"/>
              </a:ext>
            </a:extLst>
          </p:cNvPr>
          <p:cNvGraphicFramePr>
            <a:graphicFrameLocks noGrp="1"/>
          </p:cNvGraphicFramePr>
          <p:nvPr>
            <p:extLst>
              <p:ext uri="{D42A27DB-BD31-4B8C-83A1-F6EECF244321}">
                <p14:modId xmlns:p14="http://schemas.microsoft.com/office/powerpoint/2010/main" val="2601426681"/>
              </p:ext>
            </p:extLst>
          </p:nvPr>
        </p:nvGraphicFramePr>
        <p:xfrm>
          <a:off x="936791" y="2064145"/>
          <a:ext cx="8171113" cy="817998"/>
        </p:xfrm>
        <a:graphic>
          <a:graphicData uri="http://schemas.openxmlformats.org/drawingml/2006/table">
            <a:tbl>
              <a:tblPr>
                <a:tableStyleId>{5C22544A-7EE6-4342-B048-85BDC9FD1C3A}</a:tableStyleId>
              </a:tblPr>
              <a:tblGrid>
                <a:gridCol w="1507293">
                  <a:extLst>
                    <a:ext uri="{9D8B030D-6E8A-4147-A177-3AD203B41FA5}">
                      <a16:colId xmlns:a16="http://schemas.microsoft.com/office/drawing/2014/main" val="396294210"/>
                    </a:ext>
                  </a:extLst>
                </a:gridCol>
                <a:gridCol w="2760726">
                  <a:extLst>
                    <a:ext uri="{9D8B030D-6E8A-4147-A177-3AD203B41FA5}">
                      <a16:colId xmlns:a16="http://schemas.microsoft.com/office/drawing/2014/main" val="1434762331"/>
                    </a:ext>
                  </a:extLst>
                </a:gridCol>
                <a:gridCol w="1221700">
                  <a:extLst>
                    <a:ext uri="{9D8B030D-6E8A-4147-A177-3AD203B41FA5}">
                      <a16:colId xmlns:a16="http://schemas.microsoft.com/office/drawing/2014/main" val="3162006035"/>
                    </a:ext>
                  </a:extLst>
                </a:gridCol>
                <a:gridCol w="999573">
                  <a:extLst>
                    <a:ext uri="{9D8B030D-6E8A-4147-A177-3AD203B41FA5}">
                      <a16:colId xmlns:a16="http://schemas.microsoft.com/office/drawing/2014/main" val="243734326"/>
                    </a:ext>
                  </a:extLst>
                </a:gridCol>
                <a:gridCol w="1681821">
                  <a:extLst>
                    <a:ext uri="{9D8B030D-6E8A-4147-A177-3AD203B41FA5}">
                      <a16:colId xmlns:a16="http://schemas.microsoft.com/office/drawing/2014/main" val="3604797612"/>
                    </a:ext>
                  </a:extLst>
                </a:gridCol>
              </a:tblGrid>
              <a:tr h="268196">
                <a:tc>
                  <a:txBody>
                    <a:bodyPr/>
                    <a:lstStyle/>
                    <a:p>
                      <a:pPr algn="ctr" fontAlgn="b"/>
                      <a:r>
                        <a:rPr lang="en-US" sz="1400" b="1" u="none" strike="noStrike" dirty="0">
                          <a:effectLst/>
                          <a:latin typeface="Calibri" panose="020F0502020204030204" pitchFamily="34" charset="0"/>
                          <a:cs typeface="Calibri" panose="020F0502020204030204" pitchFamily="34" charset="0"/>
                        </a:rPr>
                        <a:t> </a:t>
                      </a:r>
                      <a:endParaRPr lang="en-US" sz="1400" b="1" i="1"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Coefficients</a:t>
                      </a:r>
                      <a:endParaRPr lang="en-US" sz="1400" b="1" i="1"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Standard Error</a:t>
                      </a:r>
                      <a:endParaRPr lang="en-US" sz="1400" b="1" i="1"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t Stat</a:t>
                      </a:r>
                      <a:endParaRPr lang="en-US" sz="1400" b="1" i="1"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P-value</a:t>
                      </a:r>
                      <a:endParaRPr lang="en-US" sz="1400" b="1" i="1"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562507"/>
                  </a:ext>
                </a:extLst>
              </a:tr>
              <a:tr h="268196">
                <a:tc>
                  <a:txBody>
                    <a:bodyPr/>
                    <a:lstStyle/>
                    <a:p>
                      <a:pPr algn="l" fontAlgn="b"/>
                      <a:r>
                        <a:rPr lang="en-US" sz="1400" b="1" u="none" strike="noStrike">
                          <a:effectLst/>
                          <a:latin typeface="Calibri" panose="020F0502020204030204" pitchFamily="34" charset="0"/>
                          <a:cs typeface="Calibri" panose="020F0502020204030204" pitchFamily="34" charset="0"/>
                        </a:rPr>
                        <a:t>Intercept</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a:effectLst/>
                          <a:latin typeface="Calibri" panose="020F0502020204030204" pitchFamily="34" charset="0"/>
                          <a:cs typeface="Calibri" panose="020F0502020204030204" pitchFamily="34" charset="0"/>
                        </a:rPr>
                        <a:t>38.9988127</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2.284845422</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17.06846876</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3.55496E-14</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3354517"/>
                  </a:ext>
                </a:extLst>
              </a:tr>
              <a:tr h="281606">
                <a:tc>
                  <a:txBody>
                    <a:bodyPr/>
                    <a:lstStyle/>
                    <a:p>
                      <a:pPr algn="l" fontAlgn="b"/>
                      <a:r>
                        <a:rPr lang="en-US" sz="1400" b="1" u="none" strike="noStrike" dirty="0">
                          <a:effectLst/>
                          <a:latin typeface="Calibri" panose="020F0502020204030204" pitchFamily="34" charset="0"/>
                          <a:cs typeface="Calibri" panose="020F0502020204030204" pitchFamily="34" charset="0"/>
                        </a:rPr>
                        <a:t>Hours studied</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a:effectLst/>
                          <a:latin typeface="Calibri" panose="020F0502020204030204" pitchFamily="34" charset="0"/>
                          <a:cs typeface="Calibri" panose="020F0502020204030204" pitchFamily="34" charset="0"/>
                        </a:rPr>
                        <a:t>0.876757168</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a:effectLst/>
                          <a:latin typeface="Calibri" panose="020F0502020204030204" pitchFamily="34" charset="0"/>
                          <a:cs typeface="Calibri" panose="020F0502020204030204" pitchFamily="34" charset="0"/>
                        </a:rPr>
                        <a:t>0.053825051</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a:effectLst/>
                          <a:latin typeface="Calibri" panose="020F0502020204030204" pitchFamily="34" charset="0"/>
                          <a:cs typeface="Calibri" panose="020F0502020204030204" pitchFamily="34" charset="0"/>
                        </a:rPr>
                        <a:t>16.28901689</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9.24758E-14</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4154129"/>
                  </a:ext>
                </a:extLst>
              </a:tr>
            </a:tbl>
          </a:graphicData>
        </a:graphic>
      </p:graphicFrame>
    </p:spTree>
    <p:extLst>
      <p:ext uri="{BB962C8B-B14F-4D97-AF65-F5344CB8AC3E}">
        <p14:creationId xmlns:p14="http://schemas.microsoft.com/office/powerpoint/2010/main" val="1027687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15663"/>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4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3.   R-square as a ratio of Regression SS &amp; Total SS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516A31D2-E209-441E-AA22-F973859B4A06}"/>
              </a:ext>
            </a:extLst>
          </p:cNvPr>
          <p:cNvSpPr/>
          <p:nvPr/>
        </p:nvSpPr>
        <p:spPr>
          <a:xfrm>
            <a:off x="780150" y="2081540"/>
            <a:ext cx="10445313" cy="1631216"/>
          </a:xfrm>
          <a:prstGeom prst="rect">
            <a:avLst/>
          </a:prstGeom>
        </p:spPr>
        <p:txBody>
          <a:bodyPr wrap="square">
            <a:spAutoFit/>
          </a:bodyPr>
          <a:lstStyle/>
          <a:p>
            <a:pPr marL="722313" indent="-722313"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 square is a statistical measure of how close the data are to the fitted regression line. </a:t>
            </a:r>
          </a:p>
          <a:p>
            <a:pPr marL="722313" indent="-722313"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It is the percentage of variation of the dependent variation that is explained by a linear model.</a:t>
            </a:r>
          </a:p>
          <a:p>
            <a:pPr marL="722313" indent="-722313"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 square = Explained variation / Total variation = Reg Sum of squares / Total Sum of Squares</a:t>
            </a:r>
            <a:r>
              <a:rPr lang="en-US" dirty="0"/>
              <a:t>.</a:t>
            </a:r>
          </a:p>
        </p:txBody>
      </p:sp>
      <p:sp>
        <p:nvSpPr>
          <p:cNvPr id="11" name="Rectangle 10">
            <a:extLst>
              <a:ext uri="{FF2B5EF4-FFF2-40B4-BE49-F238E27FC236}">
                <a16:creationId xmlns:a16="http://schemas.microsoft.com/office/drawing/2014/main" id="{97093BF7-110B-4724-A9D3-8A491FA91617}"/>
              </a:ext>
            </a:extLst>
          </p:cNvPr>
          <p:cNvSpPr/>
          <p:nvPr/>
        </p:nvSpPr>
        <p:spPr>
          <a:xfrm>
            <a:off x="694754" y="3741497"/>
            <a:ext cx="5724644" cy="400110"/>
          </a:xfrm>
          <a:prstGeom prst="rect">
            <a:avLst/>
          </a:prstGeom>
        </p:spPr>
        <p:txBody>
          <a:bodyPr wrap="none">
            <a:spAutoFit/>
          </a:bodyPr>
          <a:lstStyle/>
          <a:p>
            <a:r>
              <a:rPr lang="en-IN" b="1" dirty="0">
                <a:latin typeface="Calibri" panose="020F0502020204030204" pitchFamily="34" charset="0"/>
                <a:cs typeface="Calibri" panose="020F0502020204030204" pitchFamily="34" charset="0"/>
              </a:rPr>
              <a:t>4.    </a:t>
            </a:r>
            <a:r>
              <a:rPr lang="en-IN" sz="2000" b="1" dirty="0">
                <a:latin typeface="Calibri" panose="020F0502020204030204" pitchFamily="34" charset="0"/>
                <a:cs typeface="Calibri" panose="020F0502020204030204" pitchFamily="34" charset="0"/>
              </a:rPr>
              <a:t>Significant t does not imply high R</a:t>
            </a:r>
            <a:r>
              <a:rPr lang="en-IN" sz="2000" b="1" baseline="30000" dirty="0">
                <a:latin typeface="Calibri" panose="020F0502020204030204" pitchFamily="34" charset="0"/>
                <a:cs typeface="Calibri" panose="020F0502020204030204" pitchFamily="34" charset="0"/>
              </a:rPr>
              <a:t>2</a:t>
            </a:r>
            <a:r>
              <a:rPr lang="en-IN" sz="2000" b="1" dirty="0">
                <a:latin typeface="Calibri" panose="020F0502020204030204" pitchFamily="34" charset="0"/>
                <a:cs typeface="Calibri" panose="020F0502020204030204" pitchFamily="34" charset="0"/>
              </a:rPr>
              <a:t> value		</a:t>
            </a:r>
            <a:endParaRPr lang="en-US" sz="2000" b="1"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8C995C22-75D9-4594-894D-9DA1182E1A61}"/>
              </a:ext>
            </a:extLst>
          </p:cNvPr>
          <p:cNvSpPr/>
          <p:nvPr/>
        </p:nvSpPr>
        <p:spPr>
          <a:xfrm>
            <a:off x="780149" y="4238207"/>
            <a:ext cx="10445313" cy="2031325"/>
          </a:xfrm>
          <a:prstGeom prst="rect">
            <a:avLst/>
          </a:prstGeom>
        </p:spPr>
        <p:txBody>
          <a:bodyPr wrap="square">
            <a:spAutoFit/>
          </a:bodyPr>
          <a:lstStyle/>
          <a:p>
            <a:pPr marL="722313" indent="-722313" algn="just">
              <a:buFont typeface="Wingdings" panose="05000000000000000000" pitchFamily="2" charset="2"/>
              <a:buChar char="Ø"/>
            </a:pPr>
            <a:r>
              <a:rPr lang="en-US" dirty="0">
                <a:latin typeface="Calibri" panose="020F0502020204030204" pitchFamily="34" charset="0"/>
                <a:cs typeface="Calibri" panose="020F0502020204030204" pitchFamily="34" charset="0"/>
              </a:rPr>
              <a:t>R</a:t>
            </a:r>
            <a:r>
              <a:rPr lang="en-US" b="1" baseline="30000"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 is the proportion of variation in the dependent variable that is accounted for by the model as a whole.</a:t>
            </a:r>
          </a:p>
          <a:p>
            <a:pPr marL="722313" indent="-722313"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P-value for a predictor variable pertains to the contribution of that predictor after the contributions of other predictors have been taken into account. It talks about what the predictor adds to the model.</a:t>
            </a:r>
          </a:p>
          <a:p>
            <a:pPr marL="722313" indent="-722313"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While the independent variables as a whole help predict the dependent variable (e.g. high R</a:t>
            </a:r>
            <a:r>
              <a:rPr lang="en-US" b="1" baseline="30000"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 the explanatory power of individual independent variables cannot </a:t>
            </a:r>
            <a:r>
              <a:rPr lang="en-US" dirty="0">
                <a:latin typeface="Calibri" panose="020F0502020204030204" pitchFamily="34" charset="0"/>
                <a:cs typeface="Calibri" panose="020F0502020204030204" pitchFamily="34" charset="0"/>
              </a:rPr>
              <a:t>be easily partitioned.</a:t>
            </a:r>
          </a:p>
        </p:txBody>
      </p:sp>
    </p:spTree>
    <p:extLst>
      <p:ext uri="{BB962C8B-B14F-4D97-AF65-F5344CB8AC3E}">
        <p14:creationId xmlns:p14="http://schemas.microsoft.com/office/powerpoint/2010/main" val="3240608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15663"/>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4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5. Residual Plots	and ideal plots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007565E6-6B84-402E-A0A8-1616478334F4}"/>
              </a:ext>
            </a:extLst>
          </p:cNvPr>
          <p:cNvSpPr/>
          <p:nvPr/>
        </p:nvSpPr>
        <p:spPr>
          <a:xfrm>
            <a:off x="780150" y="2006310"/>
            <a:ext cx="10359916" cy="1400383"/>
          </a:xfrm>
          <a:prstGeom prst="rect">
            <a:avLst/>
          </a:prstGeom>
        </p:spPr>
        <p:txBody>
          <a:bodyPr wrap="square">
            <a:spAutoFit/>
          </a:bodyPr>
          <a:lstStyle/>
          <a:p>
            <a:pPr marL="714375" indent="-714375" algn="just">
              <a:spcBef>
                <a:spcPts val="300"/>
              </a:spcBef>
              <a:spcAft>
                <a:spcPts val="300"/>
              </a:spcAft>
              <a:buFont typeface="Wingdings" panose="05000000000000000000" pitchFamily="2" charset="2"/>
              <a:buChar char="Ø"/>
            </a:pPr>
            <a:r>
              <a:rPr lang="en-US" sz="2000" dirty="0">
                <a:latin typeface="Calibri" panose="020F0502020204030204" pitchFamily="34" charset="0"/>
                <a:cs typeface="Calibri" panose="020F0502020204030204" pitchFamily="34" charset="0"/>
              </a:rPr>
              <a:t>A residual plot is a graph that shows the residuals on the y axis and the independent variable on the x axis. </a:t>
            </a:r>
          </a:p>
          <a:p>
            <a:pPr marL="714375" indent="-714375" algn="just">
              <a:spcBef>
                <a:spcPts val="300"/>
              </a:spcBef>
              <a:spcAft>
                <a:spcPts val="300"/>
              </a:spcAft>
              <a:buFont typeface="Wingdings" panose="05000000000000000000" pitchFamily="2" charset="2"/>
              <a:buChar char="Ø"/>
            </a:pPr>
            <a:r>
              <a:rPr lang="en-US" sz="2000" dirty="0">
                <a:latin typeface="Calibri" panose="020F0502020204030204" pitchFamily="34" charset="0"/>
                <a:cs typeface="Calibri" panose="020F0502020204030204" pitchFamily="34" charset="0"/>
              </a:rPr>
              <a:t>If the points in a residual plot are randomly spread around the x axis, a linear regression model is appropriate for the data otherwise, a non-linear model is more appropriate.</a:t>
            </a:r>
          </a:p>
        </p:txBody>
      </p:sp>
      <p:graphicFrame>
        <p:nvGraphicFramePr>
          <p:cNvPr id="10" name="Chart 9">
            <a:extLst>
              <a:ext uri="{FF2B5EF4-FFF2-40B4-BE49-F238E27FC236}">
                <a16:creationId xmlns:a16="http://schemas.microsoft.com/office/drawing/2014/main" id="{549AED97-E782-40E3-B7CE-EAF3FF884B56}"/>
              </a:ext>
            </a:extLst>
          </p:cNvPr>
          <p:cNvGraphicFramePr>
            <a:graphicFrameLocks/>
          </p:cNvGraphicFramePr>
          <p:nvPr>
            <p:extLst>
              <p:ext uri="{D42A27DB-BD31-4B8C-83A1-F6EECF244321}">
                <p14:modId xmlns:p14="http://schemas.microsoft.com/office/powerpoint/2010/main" val="2262604866"/>
              </p:ext>
            </p:extLst>
          </p:nvPr>
        </p:nvGraphicFramePr>
        <p:xfrm>
          <a:off x="906533" y="3864140"/>
          <a:ext cx="3643313" cy="1933575"/>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42BA70C4-0F55-4DAF-A889-214EEA133299}"/>
              </a:ext>
            </a:extLst>
          </p:cNvPr>
          <p:cNvSpPr/>
          <p:nvPr/>
        </p:nvSpPr>
        <p:spPr>
          <a:xfrm>
            <a:off x="4700408" y="3864140"/>
            <a:ext cx="6409361" cy="1323439"/>
          </a:xfrm>
          <a:prstGeom prst="rect">
            <a:avLst/>
          </a:prstGeom>
        </p:spPr>
        <p:txBody>
          <a:bodyPr wrap="square">
            <a:spAutoFit/>
          </a:bodyPr>
          <a:lstStyle/>
          <a:p>
            <a:pPr algn="just"/>
            <a:r>
              <a:rPr lang="en-US" sz="2000" b="1" dirty="0">
                <a:solidFill>
                  <a:srgbClr val="FF0000"/>
                </a:solidFill>
                <a:latin typeface="Calibri" panose="020F0502020204030204" pitchFamily="34" charset="0"/>
                <a:cs typeface="Calibri" panose="020F0502020204030204" pitchFamily="34" charset="0"/>
              </a:rPr>
              <a:t>For example, in the Hours studied residual plot, we find the residuals on the y axis are spread randomly spread around the x-axis and linear model is appropriate and ideal.</a:t>
            </a:r>
          </a:p>
        </p:txBody>
      </p:sp>
    </p:spTree>
    <p:extLst>
      <p:ext uri="{BB962C8B-B14F-4D97-AF65-F5344CB8AC3E}">
        <p14:creationId xmlns:p14="http://schemas.microsoft.com/office/powerpoint/2010/main" val="1838546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98488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4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5.     Normal QQ Plot</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67C2346C-C545-42D0-8C3E-A405127950A9}"/>
              </a:ext>
            </a:extLst>
          </p:cNvPr>
          <p:cNvSpPr/>
          <p:nvPr/>
        </p:nvSpPr>
        <p:spPr>
          <a:xfrm>
            <a:off x="780150" y="2035333"/>
            <a:ext cx="7240852" cy="3801041"/>
          </a:xfrm>
          <a:prstGeom prst="rect">
            <a:avLst/>
          </a:prstGeom>
        </p:spPr>
        <p:txBody>
          <a:bodyPr wrap="square">
            <a:spAutoFit/>
          </a:bodyPr>
          <a:lstStyle/>
          <a:p>
            <a:pPr marL="714375" indent="-71437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This plot shows how well the distribution of residuals fit the normal distribution.</a:t>
            </a:r>
          </a:p>
          <a:p>
            <a:pPr marL="714375" indent="-71437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This plots the z score of the residuals against the theoretical normal quantiles.</a:t>
            </a:r>
          </a:p>
          <a:p>
            <a:pPr marL="714375" indent="-71437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Any thing quite off the diagonal lines may be a concern for further investigation.</a:t>
            </a:r>
          </a:p>
          <a:p>
            <a:pPr marL="714375" indent="-714375" algn="just">
              <a:spcBef>
                <a:spcPts val="300"/>
              </a:spcBef>
              <a:spcAft>
                <a:spcPts val="3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QQ plot for the residuals from the regression model applied on the dataset, </a:t>
            </a:r>
            <a:r>
              <a:rPr lang="en-IN" b="1" dirty="0" err="1">
                <a:latin typeface="Calibri" panose="020F0502020204030204" pitchFamily="34" charset="0"/>
                <a:cs typeface="Calibri" panose="020F0502020204030204" pitchFamily="34" charset="0"/>
              </a:rPr>
              <a:t>mtcars</a:t>
            </a:r>
            <a:r>
              <a:rPr lang="en-IN" b="1" dirty="0">
                <a:latin typeface="Calibri" panose="020F0502020204030204" pitchFamily="34" charset="0"/>
                <a:cs typeface="Calibri" panose="020F0502020204030204" pitchFamily="34" charset="0"/>
              </a:rPr>
              <a:t> </a:t>
            </a:r>
          </a:p>
          <a:p>
            <a:pPr marL="714375" indent="-714375" algn="just">
              <a:spcBef>
                <a:spcPts val="300"/>
              </a:spcBef>
              <a:spcAft>
                <a:spcPts val="3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which is an in-built data set about cars which contains 32 observations and 11 variables. </a:t>
            </a:r>
          </a:p>
          <a:p>
            <a:pPr marL="714375" indent="-714375" algn="just">
              <a:spcBef>
                <a:spcPts val="300"/>
              </a:spcBef>
              <a:spcAft>
                <a:spcPts val="3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There are many deviations from the straight line and hence the residuals do not fit the normal distribution. </a:t>
            </a:r>
            <a:endParaRPr lang="en-US"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6C4D3A56-8149-4281-BEC2-0DA981631F56}"/>
              </a:ext>
            </a:extLst>
          </p:cNvPr>
          <p:cNvPicPr>
            <a:picLocks noChangeAspect="1"/>
          </p:cNvPicPr>
          <p:nvPr/>
        </p:nvPicPr>
        <p:blipFill>
          <a:blip r:embed="rId2"/>
          <a:stretch>
            <a:fillRect/>
          </a:stretch>
        </p:blipFill>
        <p:spPr>
          <a:xfrm>
            <a:off x="8207298" y="1153468"/>
            <a:ext cx="2759925" cy="4973466"/>
          </a:xfrm>
          <a:prstGeom prst="rect">
            <a:avLst/>
          </a:prstGeom>
        </p:spPr>
      </p:pic>
    </p:spTree>
    <p:extLst>
      <p:ext uri="{BB962C8B-B14F-4D97-AF65-F5344CB8AC3E}">
        <p14:creationId xmlns:p14="http://schemas.microsoft.com/office/powerpoint/2010/main" val="2958778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15663"/>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4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Summary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007565E6-6B84-402E-A0A8-1616478334F4}"/>
              </a:ext>
            </a:extLst>
          </p:cNvPr>
          <p:cNvSpPr/>
          <p:nvPr/>
        </p:nvSpPr>
        <p:spPr>
          <a:xfrm>
            <a:off x="780150" y="2006310"/>
            <a:ext cx="10359916" cy="4247317"/>
          </a:xfrm>
          <a:prstGeom prst="rect">
            <a:avLst/>
          </a:prstGeom>
        </p:spPr>
        <p:txBody>
          <a:bodyPr wrap="square">
            <a:spAutoFit/>
          </a:bodyPr>
          <a:lstStyle/>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Two techniques for comparing two or more population means to each other are ANOVA and regression.</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ANOVA tests the effect of each factor after controlling for each other, but not controlling for the interaction.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Regression technique tests the hypothesis that there is an effect of one factor when the other factor is zero (controlling for other factor and interaction).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t Tests are used to conduct hypothesis tests on the regression coefficients obtained in Simple Linear Regression.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R square is the percentage of variation of the dependent variation that is explained by a linear model.</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Significant t does not imply high R2 value.</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A residual plot is a graph that shows the residuals on the y axis and the independent variable on the x axis.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If the points in a residual plot are randomly spread around the x axis, a linear regression model is appropriate for the data otherwise, a non-linear model is more appropriate.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7100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10359917" cy="452431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Contents</a:t>
            </a:r>
          </a:p>
          <a:p>
            <a:endParaRPr lang="en-IN" sz="1100" dirty="0"/>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Multiple Linear Regression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Continuous Response, Multiple Predictors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Pairwise scatterplot - Advertising data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Regression with two predictors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Interpretation of regression slopes: </a:t>
            </a:r>
            <a:r>
              <a:rPr lang="en-IN" sz="1600" b="1" i="1" dirty="0">
                <a:latin typeface="Calibri" panose="020F0502020204030204" pitchFamily="34" charset="0"/>
                <a:cs typeface="Calibri" panose="020F0502020204030204" pitchFamily="34" charset="0"/>
              </a:rPr>
              <a:t>rate of change when the other predictor is constant - Auto data	</a:t>
            </a:r>
            <a:endParaRPr lang="en-IN" sz="2000" b="1" i="1" dirty="0">
              <a:latin typeface="Calibri" panose="020F0502020204030204" pitchFamily="34" charset="0"/>
              <a:cs typeface="Calibri" panose="020F0502020204030204" pitchFamily="34" charset="0"/>
            </a:endParaRP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Multiple r-square: increases with additional predictor  - Concrete data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Significance of t-statistics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Multicollinearity  -Baseball data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What does it mean?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Possible problems: VIF, unreliable estimates	</a:t>
            </a:r>
            <a:r>
              <a:rPr lang="en-IN" sz="2000" b="1" dirty="0"/>
              <a:t>	</a:t>
            </a:r>
            <a:endParaRPr lang="en-IN" dirty="0"/>
          </a:p>
          <a:p>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99482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pPr indent="-342900">
              <a:buFont typeface="+mj-lt"/>
              <a:buAutoNum type="arabicPeriod"/>
            </a:pPr>
            <a:r>
              <a:rPr lang="en-IN" sz="2000" b="1" dirty="0">
                <a:latin typeface="Calibri" panose="020F0502020204030204" pitchFamily="34" charset="0"/>
                <a:cs typeface="Calibri" panose="020F0502020204030204" pitchFamily="34" charset="0"/>
              </a:rPr>
              <a:t>Multiple Linear Regression	- Continuous Response, Multiple Predictors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3F6FC1F3-0C54-4486-8B43-E83941B409F7}"/>
              </a:ext>
            </a:extLst>
          </p:cNvPr>
          <p:cNvSpPr/>
          <p:nvPr/>
        </p:nvSpPr>
        <p:spPr>
          <a:xfrm>
            <a:off x="780150" y="1963959"/>
            <a:ext cx="10359916" cy="4116512"/>
          </a:xfrm>
          <a:prstGeom prst="rect">
            <a:avLst/>
          </a:prstGeom>
        </p:spPr>
        <p:txBody>
          <a:bodyPr wrap="square">
            <a:spAutoFit/>
          </a:bodyPr>
          <a:lstStyle/>
          <a:p>
            <a:pPr algn="just"/>
            <a:r>
              <a:rPr lang="en-IN" sz="2000" b="1" dirty="0">
                <a:latin typeface="Calibri" panose="020F0502020204030204" pitchFamily="34" charset="0"/>
                <a:cs typeface="Calibri" panose="020F0502020204030204" pitchFamily="34" charset="0"/>
              </a:rPr>
              <a:t>Multiple Linear Regression (MLR) is a statistical technique that establishes existence of a linear relationship between a continuous numeric dependent variable and several independent variables.</a:t>
            </a:r>
          </a:p>
          <a:p>
            <a:pPr algn="just"/>
            <a:endParaRPr lang="en-IN" sz="1100" b="1" dirty="0">
              <a:latin typeface="Calibri" panose="020F0502020204030204" pitchFamily="34" charset="0"/>
              <a:cs typeface="Calibri" panose="020F0502020204030204" pitchFamily="34" charset="0"/>
            </a:endParaRPr>
          </a:p>
          <a:p>
            <a:pPr algn="just"/>
            <a:r>
              <a:rPr lang="en-IN" sz="2000" b="1" dirty="0">
                <a:latin typeface="Calibri" panose="020F0502020204030204" pitchFamily="34" charset="0"/>
                <a:cs typeface="Calibri" panose="020F0502020204030204" pitchFamily="34" charset="0"/>
              </a:rPr>
              <a:t>Functional form</a:t>
            </a:r>
          </a:p>
          <a:p>
            <a:pPr algn="just"/>
            <a:endParaRPr lang="en-IN" sz="1200" b="1" dirty="0">
              <a:latin typeface="Calibri" panose="020F0502020204030204" pitchFamily="34" charset="0"/>
              <a:cs typeface="Calibri" panose="020F0502020204030204" pitchFamily="34" charset="0"/>
            </a:endParaRPr>
          </a:p>
          <a:p>
            <a:pPr algn="just">
              <a:spcBef>
                <a:spcPts val="600"/>
              </a:spcBef>
              <a:spcAft>
                <a:spcPts val="600"/>
              </a:spcAft>
            </a:pPr>
            <a:r>
              <a:rPr lang="en-IN" b="1" dirty="0">
                <a:latin typeface="Calibri" panose="020F0502020204030204" pitchFamily="34" charset="0"/>
                <a:cs typeface="Calibri" panose="020F0502020204030204" pitchFamily="34" charset="0"/>
              </a:rPr>
              <a:t>Y</a:t>
            </a:r>
            <a:r>
              <a:rPr lang="en-IN" b="1" baseline="-25000" dirty="0">
                <a:latin typeface="Calibri" panose="020F0502020204030204" pitchFamily="34" charset="0"/>
                <a:cs typeface="Calibri" panose="020F0502020204030204" pitchFamily="34" charset="0"/>
              </a:rPr>
              <a:t>i</a:t>
            </a:r>
            <a:r>
              <a:rPr lang="en-IN"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IN" b="1" baseline="-25000" dirty="0">
                <a:latin typeface="Calibri" panose="020F0502020204030204" pitchFamily="34" charset="0"/>
                <a:cs typeface="Calibri" panose="020F0502020204030204" pitchFamily="34" charset="0"/>
              </a:rPr>
              <a:t>0</a:t>
            </a:r>
            <a:r>
              <a:rPr lang="en-IN"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IN" b="1" baseline="-25000" dirty="0">
                <a:latin typeface="Calibri" panose="020F0502020204030204" pitchFamily="34" charset="0"/>
                <a:cs typeface="Calibri" panose="020F0502020204030204" pitchFamily="34" charset="0"/>
              </a:rPr>
              <a:t>1</a:t>
            </a:r>
            <a:r>
              <a:rPr lang="en-IN" b="1" dirty="0">
                <a:latin typeface="Calibri" panose="020F0502020204030204" pitchFamily="34" charset="0"/>
                <a:cs typeface="Calibri" panose="020F0502020204030204" pitchFamily="34" charset="0"/>
              </a:rPr>
              <a:t>X</a:t>
            </a:r>
            <a:r>
              <a:rPr lang="en-IN" b="1" baseline="-25000" dirty="0">
                <a:latin typeface="Calibri" panose="020F0502020204030204" pitchFamily="34" charset="0"/>
                <a:cs typeface="Calibri" panose="020F0502020204030204" pitchFamily="34" charset="0"/>
              </a:rPr>
              <a:t>1i</a:t>
            </a:r>
            <a:r>
              <a:rPr lang="en-IN"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IN" b="1" baseline="-25000" dirty="0">
                <a:latin typeface="Calibri" panose="020F0502020204030204" pitchFamily="34" charset="0"/>
                <a:cs typeface="Calibri" panose="020F0502020204030204" pitchFamily="34" charset="0"/>
              </a:rPr>
              <a:t>2</a:t>
            </a:r>
            <a:r>
              <a:rPr lang="en-IN" b="1" dirty="0">
                <a:latin typeface="Calibri" panose="020F0502020204030204" pitchFamily="34" charset="0"/>
                <a:cs typeface="Calibri" panose="020F0502020204030204" pitchFamily="34" charset="0"/>
              </a:rPr>
              <a:t>X</a:t>
            </a:r>
            <a:r>
              <a:rPr lang="en-IN" b="1" baseline="-25000" dirty="0">
                <a:latin typeface="Calibri" panose="020F0502020204030204" pitchFamily="34" charset="0"/>
                <a:cs typeface="Calibri" panose="020F0502020204030204" pitchFamily="34" charset="0"/>
              </a:rPr>
              <a:t>2i</a:t>
            </a:r>
            <a:r>
              <a:rPr lang="en-IN" b="1" dirty="0">
                <a:latin typeface="Calibri" panose="020F0502020204030204" pitchFamily="34" charset="0"/>
                <a:cs typeface="Calibri" panose="020F0502020204030204" pitchFamily="34" charset="0"/>
              </a:rPr>
              <a:t> + ...  + </a:t>
            </a:r>
            <a:r>
              <a:rPr lang="el-GR" b="1" dirty="0">
                <a:latin typeface="Calibri" panose="020F0502020204030204" pitchFamily="34" charset="0"/>
                <a:cs typeface="Calibri" panose="020F0502020204030204" pitchFamily="34" charset="0"/>
              </a:rPr>
              <a:t>β</a:t>
            </a:r>
            <a:r>
              <a:rPr lang="en-IN" b="1" baseline="-25000" dirty="0" err="1">
                <a:latin typeface="Calibri" panose="020F0502020204030204" pitchFamily="34" charset="0"/>
                <a:cs typeface="Calibri" panose="020F0502020204030204" pitchFamily="34" charset="0"/>
              </a:rPr>
              <a:t>k</a:t>
            </a:r>
            <a:r>
              <a:rPr lang="en-IN" b="1" dirty="0" err="1">
                <a:latin typeface="Calibri" panose="020F0502020204030204" pitchFamily="34" charset="0"/>
                <a:cs typeface="Calibri" panose="020F0502020204030204" pitchFamily="34" charset="0"/>
              </a:rPr>
              <a:t>X</a:t>
            </a:r>
            <a:r>
              <a:rPr lang="en-IN" b="1" baseline="-25000" dirty="0" err="1">
                <a:latin typeface="Calibri" panose="020F0502020204030204" pitchFamily="34" charset="0"/>
                <a:cs typeface="Calibri" panose="020F0502020204030204" pitchFamily="34" charset="0"/>
              </a:rPr>
              <a:t>ki</a:t>
            </a:r>
            <a:r>
              <a:rPr lang="en-IN" b="1" baseline="-25000"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 </a:t>
            </a:r>
            <a:r>
              <a:rPr lang="el-GR" b="1" dirty="0">
                <a:latin typeface="Calibri" panose="020F0502020204030204" pitchFamily="34" charset="0"/>
                <a:cs typeface="Calibri" panose="020F0502020204030204" pitchFamily="34" charset="0"/>
              </a:rPr>
              <a:t>ε</a:t>
            </a:r>
            <a:r>
              <a:rPr lang="en-IN" b="1" baseline="-25000" dirty="0" err="1">
                <a:latin typeface="Calibri" panose="020F0502020204030204" pitchFamily="34" charset="0"/>
                <a:cs typeface="Calibri" panose="020F0502020204030204" pitchFamily="34" charset="0"/>
              </a:rPr>
              <a:t>i</a:t>
            </a:r>
            <a:endParaRPr lang="en-IN" b="1" baseline="-25000" dirty="0">
              <a:latin typeface="Calibri" panose="020F0502020204030204" pitchFamily="34" charset="0"/>
              <a:cs typeface="Calibri" panose="020F0502020204030204" pitchFamily="34" charset="0"/>
            </a:endParaRPr>
          </a:p>
          <a:p>
            <a:pPr algn="just">
              <a:spcBef>
                <a:spcPts val="300"/>
              </a:spcBef>
              <a:spcAft>
                <a:spcPts val="300"/>
              </a:spcAft>
            </a:pPr>
            <a:r>
              <a:rPr lang="en-IN" b="1" dirty="0">
                <a:solidFill>
                  <a:srgbClr val="FF0000"/>
                </a:solidFill>
                <a:latin typeface="Calibri" panose="020F0502020204030204" pitchFamily="34" charset="0"/>
                <a:cs typeface="Calibri" panose="020F0502020204030204" pitchFamily="34" charset="0"/>
              </a:rPr>
              <a:t>where Y</a:t>
            </a:r>
            <a:r>
              <a:rPr lang="en-IN" b="1" baseline="-25000" dirty="0">
                <a:solidFill>
                  <a:srgbClr val="FF0000"/>
                </a:solidFill>
                <a:latin typeface="Calibri" panose="020F0502020204030204" pitchFamily="34" charset="0"/>
                <a:cs typeface="Calibri" panose="020F0502020204030204" pitchFamily="34" charset="0"/>
              </a:rPr>
              <a:t>i</a:t>
            </a:r>
            <a:r>
              <a:rPr lang="en-IN" b="1" dirty="0">
                <a:solidFill>
                  <a:srgbClr val="FF0000"/>
                </a:solidFill>
                <a:latin typeface="Calibri" panose="020F0502020204030204" pitchFamily="34" charset="0"/>
                <a:cs typeface="Calibri" panose="020F0502020204030204" pitchFamily="34" charset="0"/>
              </a:rPr>
              <a:t> is the dependent variable</a:t>
            </a:r>
          </a:p>
          <a:p>
            <a:pPr marL="714375" indent="-714375" algn="just">
              <a:spcBef>
                <a:spcPts val="300"/>
              </a:spcBef>
              <a:spcAft>
                <a:spcPts val="300"/>
              </a:spcAft>
              <a:buFont typeface="Wingdings" panose="05000000000000000000" pitchFamily="2" charset="2"/>
              <a:buChar char="Ø"/>
            </a:pPr>
            <a:r>
              <a:rPr lang="en-IN" b="1" dirty="0">
                <a:solidFill>
                  <a:srgbClr val="FF0000"/>
                </a:solidFill>
                <a:latin typeface="Calibri" panose="020F0502020204030204" pitchFamily="34" charset="0"/>
                <a:cs typeface="Calibri" panose="020F0502020204030204" pitchFamily="34" charset="0"/>
              </a:rPr>
              <a:t>X</a:t>
            </a:r>
            <a:r>
              <a:rPr lang="en-IN" b="1" baseline="-25000" dirty="0">
                <a:solidFill>
                  <a:srgbClr val="FF0000"/>
                </a:solidFill>
                <a:latin typeface="Calibri" panose="020F0502020204030204" pitchFamily="34" charset="0"/>
                <a:cs typeface="Calibri" panose="020F0502020204030204" pitchFamily="34" charset="0"/>
              </a:rPr>
              <a:t>1</a:t>
            </a:r>
            <a:r>
              <a:rPr lang="en-IN" b="1" dirty="0">
                <a:solidFill>
                  <a:srgbClr val="FF0000"/>
                </a:solidFill>
                <a:latin typeface="Calibri" panose="020F0502020204030204" pitchFamily="34" charset="0"/>
                <a:cs typeface="Calibri" panose="020F0502020204030204" pitchFamily="34" charset="0"/>
              </a:rPr>
              <a:t>, X</a:t>
            </a:r>
            <a:r>
              <a:rPr lang="en-IN" b="1" baseline="-25000" dirty="0">
                <a:solidFill>
                  <a:srgbClr val="FF0000"/>
                </a:solidFill>
                <a:latin typeface="Calibri" panose="020F0502020204030204" pitchFamily="34" charset="0"/>
                <a:cs typeface="Calibri" panose="020F0502020204030204" pitchFamily="34" charset="0"/>
              </a:rPr>
              <a:t>2</a:t>
            </a:r>
            <a:r>
              <a:rPr lang="en-IN" b="1" dirty="0">
                <a:solidFill>
                  <a:srgbClr val="FF0000"/>
                </a:solidFill>
                <a:latin typeface="Calibri" panose="020F0502020204030204" pitchFamily="34" charset="0"/>
                <a:cs typeface="Calibri" panose="020F0502020204030204" pitchFamily="34" charset="0"/>
              </a:rPr>
              <a:t>, ... </a:t>
            </a:r>
            <a:r>
              <a:rPr lang="en-IN" b="1" dirty="0" err="1">
                <a:solidFill>
                  <a:srgbClr val="FF0000"/>
                </a:solidFill>
                <a:latin typeface="Calibri" panose="020F0502020204030204" pitchFamily="34" charset="0"/>
                <a:cs typeface="Calibri" panose="020F0502020204030204" pitchFamily="34" charset="0"/>
              </a:rPr>
              <a:t>X</a:t>
            </a:r>
            <a:r>
              <a:rPr lang="en-IN" b="1" baseline="-25000" dirty="0" err="1">
                <a:solidFill>
                  <a:srgbClr val="FF0000"/>
                </a:solidFill>
                <a:latin typeface="Calibri" panose="020F0502020204030204" pitchFamily="34" charset="0"/>
                <a:cs typeface="Calibri" panose="020F0502020204030204" pitchFamily="34" charset="0"/>
              </a:rPr>
              <a:t>k</a:t>
            </a:r>
            <a:r>
              <a:rPr lang="en-IN" b="1" dirty="0">
                <a:solidFill>
                  <a:srgbClr val="FF0000"/>
                </a:solidFill>
                <a:latin typeface="Calibri" panose="020F0502020204030204" pitchFamily="34" charset="0"/>
                <a:cs typeface="Calibri" panose="020F0502020204030204" pitchFamily="34" charset="0"/>
              </a:rPr>
              <a:t> are a group of independent variables</a:t>
            </a:r>
          </a:p>
          <a:p>
            <a:pPr marL="714375" indent="-714375" algn="just">
              <a:spcBef>
                <a:spcPts val="300"/>
              </a:spcBef>
              <a:spcAft>
                <a:spcPts val="300"/>
              </a:spcAft>
              <a:buFont typeface="Wingdings" panose="05000000000000000000" pitchFamily="2" charset="2"/>
              <a:buChar char="Ø"/>
            </a:pPr>
            <a:r>
              <a:rPr lang="el-GR" b="1" dirty="0">
                <a:solidFill>
                  <a:srgbClr val="FF0000"/>
                </a:solidFill>
                <a:latin typeface="Calibri" panose="020F0502020204030204" pitchFamily="34" charset="0"/>
                <a:cs typeface="Calibri" panose="020F0502020204030204" pitchFamily="34" charset="0"/>
              </a:rPr>
              <a:t>β</a:t>
            </a:r>
            <a:r>
              <a:rPr lang="en-IN" b="1" baseline="-25000" dirty="0">
                <a:solidFill>
                  <a:srgbClr val="FF0000"/>
                </a:solidFill>
                <a:latin typeface="Calibri" panose="020F0502020204030204" pitchFamily="34" charset="0"/>
                <a:cs typeface="Calibri" panose="020F0502020204030204" pitchFamily="34" charset="0"/>
              </a:rPr>
              <a:t>0</a:t>
            </a:r>
            <a:r>
              <a:rPr lang="en-IN" b="1" dirty="0">
                <a:solidFill>
                  <a:srgbClr val="FF0000"/>
                </a:solidFill>
                <a:latin typeface="Calibri" panose="020F0502020204030204" pitchFamily="34" charset="0"/>
                <a:cs typeface="Calibri" panose="020F0502020204030204" pitchFamily="34" charset="0"/>
              </a:rPr>
              <a:t> is a constant</a:t>
            </a:r>
          </a:p>
          <a:p>
            <a:pPr marL="714375" indent="-714375" algn="just">
              <a:spcBef>
                <a:spcPts val="300"/>
              </a:spcBef>
              <a:spcAft>
                <a:spcPts val="300"/>
              </a:spcAft>
              <a:buFont typeface="Wingdings" panose="05000000000000000000" pitchFamily="2" charset="2"/>
              <a:buChar char="Ø"/>
            </a:pPr>
            <a:r>
              <a:rPr lang="el-GR" b="1" dirty="0">
                <a:solidFill>
                  <a:srgbClr val="FF0000"/>
                </a:solidFill>
                <a:latin typeface="Calibri" panose="020F0502020204030204" pitchFamily="34" charset="0"/>
                <a:cs typeface="Calibri" panose="020F0502020204030204" pitchFamily="34" charset="0"/>
              </a:rPr>
              <a:t>β</a:t>
            </a:r>
            <a:r>
              <a:rPr lang="en-IN" b="1" baseline="-25000" dirty="0">
                <a:solidFill>
                  <a:srgbClr val="FF0000"/>
                </a:solidFill>
                <a:latin typeface="Calibri" panose="020F0502020204030204" pitchFamily="34" charset="0"/>
                <a:cs typeface="Calibri" panose="020F0502020204030204" pitchFamily="34" charset="0"/>
              </a:rPr>
              <a:t>1</a:t>
            </a:r>
            <a:r>
              <a:rPr lang="en-IN" b="1" dirty="0">
                <a:solidFill>
                  <a:srgbClr val="FF0000"/>
                </a:solidFill>
                <a:latin typeface="Calibri" panose="020F0502020204030204" pitchFamily="34" charset="0"/>
                <a:cs typeface="Calibri" panose="020F0502020204030204" pitchFamily="34" charset="0"/>
              </a:rPr>
              <a:t>, </a:t>
            </a:r>
            <a:r>
              <a:rPr lang="el-GR" b="1" dirty="0">
                <a:solidFill>
                  <a:srgbClr val="FF0000"/>
                </a:solidFill>
                <a:latin typeface="Calibri" panose="020F0502020204030204" pitchFamily="34" charset="0"/>
                <a:cs typeface="Calibri" panose="020F0502020204030204" pitchFamily="34" charset="0"/>
              </a:rPr>
              <a:t>β</a:t>
            </a:r>
            <a:r>
              <a:rPr lang="en-IN" b="1" baseline="-25000" dirty="0">
                <a:solidFill>
                  <a:srgbClr val="FF0000"/>
                </a:solidFill>
                <a:latin typeface="Calibri" panose="020F0502020204030204" pitchFamily="34" charset="0"/>
                <a:cs typeface="Calibri" panose="020F0502020204030204" pitchFamily="34" charset="0"/>
              </a:rPr>
              <a:t>2</a:t>
            </a:r>
            <a:r>
              <a:rPr lang="en-IN" b="1" dirty="0">
                <a:solidFill>
                  <a:srgbClr val="FF0000"/>
                </a:solidFill>
                <a:latin typeface="Calibri" panose="020F0502020204030204" pitchFamily="34" charset="0"/>
                <a:cs typeface="Calibri" panose="020F0502020204030204" pitchFamily="34" charset="0"/>
              </a:rPr>
              <a:t>, …, </a:t>
            </a:r>
            <a:r>
              <a:rPr lang="el-GR" b="1" dirty="0">
                <a:solidFill>
                  <a:srgbClr val="FF0000"/>
                </a:solidFill>
                <a:latin typeface="Calibri" panose="020F0502020204030204" pitchFamily="34" charset="0"/>
                <a:cs typeface="Calibri" panose="020F0502020204030204" pitchFamily="34" charset="0"/>
              </a:rPr>
              <a:t>β</a:t>
            </a:r>
            <a:r>
              <a:rPr lang="en-IN" b="1" baseline="-25000" dirty="0">
                <a:solidFill>
                  <a:srgbClr val="FF0000"/>
                </a:solidFill>
                <a:latin typeface="Calibri" panose="020F0502020204030204" pitchFamily="34" charset="0"/>
                <a:cs typeface="Calibri" panose="020F0502020204030204" pitchFamily="34" charset="0"/>
              </a:rPr>
              <a:t>k </a:t>
            </a:r>
            <a:r>
              <a:rPr lang="en-IN" b="1" dirty="0">
                <a:solidFill>
                  <a:srgbClr val="FF0000"/>
                </a:solidFill>
                <a:latin typeface="Calibri" panose="020F0502020204030204" pitchFamily="34" charset="0"/>
                <a:cs typeface="Calibri" panose="020F0502020204030204" pitchFamily="34" charset="0"/>
              </a:rPr>
              <a:t>are partial regression coefficients corresponding to the predictor variables X</a:t>
            </a:r>
            <a:r>
              <a:rPr lang="en-IN" b="1" baseline="-25000" dirty="0">
                <a:solidFill>
                  <a:srgbClr val="FF0000"/>
                </a:solidFill>
                <a:latin typeface="Calibri" panose="020F0502020204030204" pitchFamily="34" charset="0"/>
                <a:cs typeface="Calibri" panose="020F0502020204030204" pitchFamily="34" charset="0"/>
              </a:rPr>
              <a:t>1</a:t>
            </a:r>
            <a:r>
              <a:rPr lang="en-IN" b="1" dirty="0">
                <a:solidFill>
                  <a:srgbClr val="FF0000"/>
                </a:solidFill>
                <a:latin typeface="Calibri" panose="020F0502020204030204" pitchFamily="34" charset="0"/>
                <a:cs typeface="Calibri" panose="020F0502020204030204" pitchFamily="34" charset="0"/>
              </a:rPr>
              <a:t>, X</a:t>
            </a:r>
            <a:r>
              <a:rPr lang="en-IN" b="1" baseline="-25000" dirty="0">
                <a:solidFill>
                  <a:srgbClr val="FF0000"/>
                </a:solidFill>
                <a:latin typeface="Calibri" panose="020F0502020204030204" pitchFamily="34" charset="0"/>
                <a:cs typeface="Calibri" panose="020F0502020204030204" pitchFamily="34" charset="0"/>
              </a:rPr>
              <a:t>2</a:t>
            </a:r>
            <a:r>
              <a:rPr lang="en-IN" b="1" dirty="0">
                <a:solidFill>
                  <a:srgbClr val="FF0000"/>
                </a:solidFill>
                <a:latin typeface="Calibri" panose="020F0502020204030204" pitchFamily="34" charset="0"/>
                <a:cs typeface="Calibri" panose="020F0502020204030204" pitchFamily="34" charset="0"/>
              </a:rPr>
              <a:t>, ... </a:t>
            </a:r>
            <a:r>
              <a:rPr lang="en-IN" b="1" dirty="0" err="1">
                <a:solidFill>
                  <a:srgbClr val="FF0000"/>
                </a:solidFill>
                <a:latin typeface="Calibri" panose="020F0502020204030204" pitchFamily="34" charset="0"/>
                <a:cs typeface="Calibri" panose="020F0502020204030204" pitchFamily="34" charset="0"/>
              </a:rPr>
              <a:t>X</a:t>
            </a:r>
            <a:r>
              <a:rPr lang="en-IN" b="1" baseline="-25000" dirty="0" err="1">
                <a:solidFill>
                  <a:srgbClr val="FF0000"/>
                </a:solidFill>
                <a:latin typeface="Calibri" panose="020F0502020204030204" pitchFamily="34" charset="0"/>
                <a:cs typeface="Calibri" panose="020F0502020204030204" pitchFamily="34" charset="0"/>
              </a:rPr>
              <a:t>k</a:t>
            </a:r>
            <a:r>
              <a:rPr lang="en-IN" b="1" dirty="0">
                <a:solidFill>
                  <a:srgbClr val="FF0000"/>
                </a:solidFill>
                <a:latin typeface="Calibri" panose="020F0502020204030204" pitchFamily="34" charset="0"/>
                <a:cs typeface="Calibri" panose="020F0502020204030204" pitchFamily="34" charset="0"/>
              </a:rPr>
              <a:t> respectively</a:t>
            </a:r>
          </a:p>
          <a:p>
            <a:pPr marL="714375" indent="-714375" algn="just">
              <a:spcBef>
                <a:spcPts val="300"/>
              </a:spcBef>
              <a:spcAft>
                <a:spcPts val="300"/>
              </a:spcAft>
              <a:buFont typeface="Wingdings" panose="05000000000000000000" pitchFamily="2" charset="2"/>
              <a:buChar char="Ø"/>
            </a:pPr>
            <a:r>
              <a:rPr lang="el-GR" b="1" dirty="0">
                <a:solidFill>
                  <a:srgbClr val="FF0000"/>
                </a:solidFill>
                <a:latin typeface="Calibri" panose="020F0502020204030204" pitchFamily="34" charset="0"/>
                <a:cs typeface="Calibri" panose="020F0502020204030204" pitchFamily="34" charset="0"/>
              </a:rPr>
              <a:t>ε</a:t>
            </a:r>
            <a:r>
              <a:rPr lang="en-IN" b="1" baseline="-25000" dirty="0" err="1">
                <a:solidFill>
                  <a:srgbClr val="FF0000"/>
                </a:solidFill>
                <a:latin typeface="Calibri" panose="020F0502020204030204" pitchFamily="34" charset="0"/>
                <a:cs typeface="Calibri" panose="020F0502020204030204" pitchFamily="34" charset="0"/>
              </a:rPr>
              <a:t>i</a:t>
            </a:r>
            <a:r>
              <a:rPr lang="en-IN" b="1" dirty="0">
                <a:solidFill>
                  <a:srgbClr val="FF0000"/>
                </a:solidFill>
                <a:latin typeface="Calibri" panose="020F0502020204030204" pitchFamily="34" charset="0"/>
                <a:cs typeface="Calibri" panose="020F0502020204030204" pitchFamily="34" charset="0"/>
              </a:rPr>
              <a:t> is the error or residual term </a:t>
            </a:r>
            <a:endParaRPr lang="en-US"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4964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2.  Pairwise scatterplot - Advertising data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9" name="Picture 8">
            <a:extLst>
              <a:ext uri="{FF2B5EF4-FFF2-40B4-BE49-F238E27FC236}">
                <a16:creationId xmlns:a16="http://schemas.microsoft.com/office/drawing/2014/main" id="{026CAB3E-7AE5-49F0-BC3A-2E54C1188C67}"/>
              </a:ext>
            </a:extLst>
          </p:cNvPr>
          <p:cNvPicPr>
            <a:picLocks noChangeAspect="1"/>
          </p:cNvPicPr>
          <p:nvPr/>
        </p:nvPicPr>
        <p:blipFill>
          <a:blip r:embed="rId2"/>
          <a:stretch>
            <a:fillRect/>
          </a:stretch>
        </p:blipFill>
        <p:spPr>
          <a:xfrm>
            <a:off x="7425717" y="1110463"/>
            <a:ext cx="3572292" cy="3742016"/>
          </a:xfrm>
          <a:prstGeom prst="rect">
            <a:avLst/>
          </a:prstGeom>
        </p:spPr>
      </p:pic>
      <p:sp>
        <p:nvSpPr>
          <p:cNvPr id="10" name="Rectangle 9">
            <a:extLst>
              <a:ext uri="{FF2B5EF4-FFF2-40B4-BE49-F238E27FC236}">
                <a16:creationId xmlns:a16="http://schemas.microsoft.com/office/drawing/2014/main" id="{17786CC8-EC38-4049-A2C7-FEA64C9A95AA}"/>
              </a:ext>
            </a:extLst>
          </p:cNvPr>
          <p:cNvSpPr/>
          <p:nvPr/>
        </p:nvSpPr>
        <p:spPr>
          <a:xfrm>
            <a:off x="780149" y="1988613"/>
            <a:ext cx="6503509" cy="4266549"/>
          </a:xfrm>
          <a:prstGeom prst="rect">
            <a:avLst/>
          </a:prstGeom>
        </p:spPr>
        <p:txBody>
          <a:bodyPr wrap="square">
            <a:spAutoFit/>
          </a:bodyPr>
          <a:lstStyle/>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pair plot contains the histogram and the scatter plot. </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histogram on the diagonal allows us to see the distribution of a single variable.</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scatter plots on the lower triangle show the relationship between the variables.</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For example, the left most plot in the fourth row shows the scatter plot of  TV vs Sales. This plot shows a reasonably good relationship as the correlation coefficient is 0.78.</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second plot from the left corner of the last row, shows a very moderate relationship between Radio and Sales as the correlation coefficient is 0.58</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third plot from the left corner of the last row, shows a very poor relationship between Newspaper and Sales as the correlation coefficient is 0.23.</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Distribution of none of the variables is normal as evidenced by the histograms.</a:t>
            </a:r>
          </a:p>
        </p:txBody>
      </p:sp>
      <p:pic>
        <p:nvPicPr>
          <p:cNvPr id="11" name="Picture 10">
            <a:extLst>
              <a:ext uri="{FF2B5EF4-FFF2-40B4-BE49-F238E27FC236}">
                <a16:creationId xmlns:a16="http://schemas.microsoft.com/office/drawing/2014/main" id="{0954DC5E-7427-416F-A316-6523CAE32619}"/>
              </a:ext>
            </a:extLst>
          </p:cNvPr>
          <p:cNvPicPr>
            <a:picLocks noChangeAspect="1"/>
          </p:cNvPicPr>
          <p:nvPr/>
        </p:nvPicPr>
        <p:blipFill>
          <a:blip r:embed="rId3"/>
          <a:stretch>
            <a:fillRect/>
          </a:stretch>
        </p:blipFill>
        <p:spPr>
          <a:xfrm>
            <a:off x="7446056" y="4904821"/>
            <a:ext cx="3531613" cy="1297999"/>
          </a:xfrm>
          <a:prstGeom prst="rect">
            <a:avLst/>
          </a:prstGeom>
        </p:spPr>
      </p:pic>
    </p:spTree>
    <p:extLst>
      <p:ext uri="{BB962C8B-B14F-4D97-AF65-F5344CB8AC3E}">
        <p14:creationId xmlns:p14="http://schemas.microsoft.com/office/powerpoint/2010/main" val="414972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33004A-8F1B-45F2-BEFD-7E8132122B94}"/>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914400"/>
            <a:endParaRPr lang="en-US" sz="1600" i="1" dirty="0">
              <a:solidFill>
                <a:prstClr val="black"/>
              </a:solidFill>
              <a:latin typeface="Lucida Sans Unicode"/>
            </a:endParaRPr>
          </a:p>
        </p:txBody>
      </p:sp>
      <p:sp>
        <p:nvSpPr>
          <p:cNvPr id="10" name="Rectangle 9">
            <a:extLst>
              <a:ext uri="{FF2B5EF4-FFF2-40B4-BE49-F238E27FC236}">
                <a16:creationId xmlns:a16="http://schemas.microsoft.com/office/drawing/2014/main" id="{E00BFB5D-D467-4A59-BDCF-FCB163F31804}"/>
              </a:ext>
            </a:extLst>
          </p:cNvPr>
          <p:cNvSpPr/>
          <p:nvPr/>
        </p:nvSpPr>
        <p:spPr>
          <a:xfrm>
            <a:off x="780150" y="1098245"/>
            <a:ext cx="5681363" cy="461665"/>
          </a:xfrm>
          <a:prstGeom prst="rect">
            <a:avLst/>
          </a:prstGeom>
        </p:spPr>
        <p:txBody>
          <a:bodyPr wrap="none">
            <a:spAutoFit/>
          </a:bodyPr>
          <a:lstStyle/>
          <a:p>
            <a:r>
              <a:rPr lang="en-IN" sz="2400" b="1" dirty="0"/>
              <a:t>Chapter 1   Introduction to Regression</a:t>
            </a:r>
          </a:p>
        </p:txBody>
      </p:sp>
      <p:sp>
        <p:nvSpPr>
          <p:cNvPr id="3" name="Date Placeholder 2">
            <a:extLst>
              <a:ext uri="{FF2B5EF4-FFF2-40B4-BE49-F238E27FC236}">
                <a16:creationId xmlns:a16="http://schemas.microsoft.com/office/drawing/2014/main" id="{50E4F290-B217-4DB2-8909-145755170B36}"/>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3DE7662-9830-48C7-86E6-0C93E8C8EB6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a:extLst>
              <a:ext uri="{FF2B5EF4-FFF2-40B4-BE49-F238E27FC236}">
                <a16:creationId xmlns:a16="http://schemas.microsoft.com/office/drawing/2014/main" id="{9F97D61A-3E02-406A-97D7-17B63EDA40F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Rectangle 5">
            <a:extLst>
              <a:ext uri="{FF2B5EF4-FFF2-40B4-BE49-F238E27FC236}">
                <a16:creationId xmlns:a16="http://schemas.microsoft.com/office/drawing/2014/main" id="{7667B2D9-7742-4FC3-A0E6-198C2D2B896D}"/>
              </a:ext>
            </a:extLst>
          </p:cNvPr>
          <p:cNvSpPr/>
          <p:nvPr/>
        </p:nvSpPr>
        <p:spPr>
          <a:xfrm>
            <a:off x="780150" y="1939180"/>
            <a:ext cx="10359916" cy="3647152"/>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Application of regression	</a:t>
            </a:r>
          </a:p>
          <a:p>
            <a:endParaRPr lang="en-US" sz="2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Primary uses for regression in business:</a:t>
            </a:r>
          </a:p>
          <a:p>
            <a:pPr algn="just"/>
            <a:endParaRPr lang="en-US" sz="2400" b="1" dirty="0">
              <a:latin typeface="Calibri" panose="020F0502020204030204" pitchFamily="34" charset="0"/>
              <a:cs typeface="Calibri" panose="020F0502020204030204" pitchFamily="34" charset="0"/>
            </a:endParaRPr>
          </a:p>
          <a:p>
            <a:pPr algn="just">
              <a:spcBef>
                <a:spcPts val="600"/>
              </a:spcBef>
              <a:spcAft>
                <a:spcPts val="600"/>
              </a:spcAft>
            </a:pPr>
            <a:r>
              <a:rPr lang="en-US" sz="2000" b="1" dirty="0">
                <a:latin typeface="Calibri" panose="020F0502020204030204" pitchFamily="34" charset="0"/>
                <a:cs typeface="Calibri" panose="020F0502020204030204" pitchFamily="34" charset="0"/>
              </a:rPr>
              <a:t>1) Forecasting - 	to predict events that have yet to occur. For example, number of people who 					will	subscribe to a cell phone services, number of people who will watch a 					particular TV program</a:t>
            </a:r>
          </a:p>
          <a:p>
            <a:pPr algn="just">
              <a:spcBef>
                <a:spcPts val="600"/>
              </a:spcBef>
              <a:spcAft>
                <a:spcPts val="600"/>
              </a:spcAft>
            </a:pPr>
            <a:r>
              <a:rPr lang="en-US" sz="2000" b="1" dirty="0">
                <a:latin typeface="Calibri" panose="020F0502020204030204" pitchFamily="34" charset="0"/>
                <a:cs typeface="Calibri" panose="020F0502020204030204" pitchFamily="34" charset="0"/>
              </a:rPr>
              <a:t>2) Optimization  	of business process. For example it is important for a cell phone company to 					know the relationship between the number of calls made to the call center by 				customers and number of customers churned </a:t>
            </a:r>
          </a:p>
        </p:txBody>
      </p:sp>
    </p:spTree>
    <p:extLst>
      <p:ext uri="{BB962C8B-B14F-4D97-AF65-F5344CB8AC3E}">
        <p14:creationId xmlns:p14="http://schemas.microsoft.com/office/powerpoint/2010/main" val="1557863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10359917" cy="124649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3. Regression with two predictors	and interpretation of regression slopes: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aphicFrame>
        <p:nvGraphicFramePr>
          <p:cNvPr id="5" name="Table 4">
            <a:extLst>
              <a:ext uri="{FF2B5EF4-FFF2-40B4-BE49-F238E27FC236}">
                <a16:creationId xmlns:a16="http://schemas.microsoft.com/office/drawing/2014/main" id="{0B6986F1-75E3-4859-8024-46C57EAF9522}"/>
              </a:ext>
            </a:extLst>
          </p:cNvPr>
          <p:cNvGraphicFramePr>
            <a:graphicFrameLocks noGrp="1"/>
          </p:cNvGraphicFramePr>
          <p:nvPr>
            <p:extLst>
              <p:ext uri="{D42A27DB-BD31-4B8C-83A1-F6EECF244321}">
                <p14:modId xmlns:p14="http://schemas.microsoft.com/office/powerpoint/2010/main" val="2070743835"/>
              </p:ext>
            </p:extLst>
          </p:nvPr>
        </p:nvGraphicFramePr>
        <p:xfrm>
          <a:off x="4226441" y="2331179"/>
          <a:ext cx="6913625" cy="3160395"/>
        </p:xfrm>
        <a:graphic>
          <a:graphicData uri="http://schemas.openxmlformats.org/drawingml/2006/table">
            <a:tbl>
              <a:tblPr>
                <a:tableStyleId>{5C22544A-7EE6-4342-B048-85BDC9FD1C3A}</a:tableStyleId>
              </a:tblPr>
              <a:tblGrid>
                <a:gridCol w="1094657">
                  <a:extLst>
                    <a:ext uri="{9D8B030D-6E8A-4147-A177-3AD203B41FA5}">
                      <a16:colId xmlns:a16="http://schemas.microsoft.com/office/drawing/2014/main" val="1772878385"/>
                    </a:ext>
                  </a:extLst>
                </a:gridCol>
                <a:gridCol w="1083135">
                  <a:extLst>
                    <a:ext uri="{9D8B030D-6E8A-4147-A177-3AD203B41FA5}">
                      <a16:colId xmlns:a16="http://schemas.microsoft.com/office/drawing/2014/main" val="1887338900"/>
                    </a:ext>
                  </a:extLst>
                </a:gridCol>
                <a:gridCol w="887249">
                  <a:extLst>
                    <a:ext uri="{9D8B030D-6E8A-4147-A177-3AD203B41FA5}">
                      <a16:colId xmlns:a16="http://schemas.microsoft.com/office/drawing/2014/main" val="2483689838"/>
                    </a:ext>
                  </a:extLst>
                </a:gridCol>
                <a:gridCol w="1129225">
                  <a:extLst>
                    <a:ext uri="{9D8B030D-6E8A-4147-A177-3AD203B41FA5}">
                      <a16:colId xmlns:a16="http://schemas.microsoft.com/office/drawing/2014/main" val="1834574192"/>
                    </a:ext>
                  </a:extLst>
                </a:gridCol>
                <a:gridCol w="725931">
                  <a:extLst>
                    <a:ext uri="{9D8B030D-6E8A-4147-A177-3AD203B41FA5}">
                      <a16:colId xmlns:a16="http://schemas.microsoft.com/office/drawing/2014/main" val="3577091895"/>
                    </a:ext>
                  </a:extLst>
                </a:gridCol>
                <a:gridCol w="1221407">
                  <a:extLst>
                    <a:ext uri="{9D8B030D-6E8A-4147-A177-3AD203B41FA5}">
                      <a16:colId xmlns:a16="http://schemas.microsoft.com/office/drawing/2014/main" val="3820278611"/>
                    </a:ext>
                  </a:extLst>
                </a:gridCol>
                <a:gridCol w="772021">
                  <a:extLst>
                    <a:ext uri="{9D8B030D-6E8A-4147-A177-3AD203B41FA5}">
                      <a16:colId xmlns:a16="http://schemas.microsoft.com/office/drawing/2014/main" val="3665630383"/>
                    </a:ext>
                  </a:extLst>
                </a:gridCol>
              </a:tblGrid>
              <a:tr h="166337">
                <a:tc>
                  <a:txBody>
                    <a:bodyPr/>
                    <a:lstStyle/>
                    <a:p>
                      <a:pPr algn="l" fontAlgn="b"/>
                      <a:r>
                        <a:rPr lang="en-US" sz="1100" u="none" strike="noStrike" dirty="0">
                          <a:solidFill>
                            <a:srgbClr val="FF0000"/>
                          </a:solidFill>
                          <a:effectLst/>
                          <a:latin typeface="Calibri" panose="020F0502020204030204" pitchFamily="34" charset="0"/>
                          <a:cs typeface="Calibri" panose="020F0502020204030204" pitchFamily="34" charset="0"/>
                        </a:rPr>
                        <a:t>R Square</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0.121927138</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4690301"/>
                  </a:ext>
                </a:extLst>
              </a:tr>
              <a:tr h="166337">
                <a:tc>
                  <a:txBody>
                    <a:bodyPr/>
                    <a:lstStyle/>
                    <a:p>
                      <a:pPr algn="l" fontAlgn="b"/>
                      <a:r>
                        <a:rPr lang="en-US" sz="1100" u="none" strike="noStrike" dirty="0">
                          <a:solidFill>
                            <a:srgbClr val="FF0000"/>
                          </a:solidFill>
                          <a:effectLst/>
                          <a:latin typeface="Calibri" panose="020F0502020204030204" pitchFamily="34" charset="0"/>
                          <a:cs typeface="Calibri" panose="020F0502020204030204" pitchFamily="34" charset="0"/>
                        </a:rPr>
                        <a:t>Adjusted R Square</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0.120217161</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0568976"/>
                  </a:ext>
                </a:extLst>
              </a:tr>
              <a:tr h="166337">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Standard Error</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15.66944131</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8927974"/>
                  </a:ext>
                </a:extLst>
              </a:tr>
              <a:tr h="174653">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Observations</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1030</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5723333"/>
                  </a:ext>
                </a:extLst>
              </a:tr>
              <a:tr h="166337">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0296595"/>
                  </a:ext>
                </a:extLst>
              </a:tr>
              <a:tr h="174653">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ANOVA</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31690"/>
                  </a:ext>
                </a:extLst>
              </a:tr>
              <a:tr h="166337">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 </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solidFill>
                            <a:srgbClr val="FF0000"/>
                          </a:solidFill>
                          <a:effectLst/>
                          <a:latin typeface="Calibri" panose="020F0502020204030204" pitchFamily="34" charset="0"/>
                          <a:cs typeface="Calibri" panose="020F0502020204030204" pitchFamily="34" charset="0"/>
                        </a:rPr>
                        <a:t>df</a:t>
                      </a:r>
                      <a:endParaRPr lang="en-US" sz="1100" b="0"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SS</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solidFill>
                            <a:srgbClr val="FF0000"/>
                          </a:solidFill>
                          <a:effectLst/>
                          <a:latin typeface="Calibri" panose="020F0502020204030204" pitchFamily="34" charset="0"/>
                          <a:cs typeface="Calibri" panose="020F0502020204030204" pitchFamily="34" charset="0"/>
                        </a:rPr>
                        <a:t>MS</a:t>
                      </a:r>
                      <a:endParaRPr lang="en-US" sz="1100" b="0"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F</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Significance F</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7824976"/>
                  </a:ext>
                </a:extLst>
              </a:tr>
              <a:tr h="166337">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Regression</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2</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35014.44856</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17507.22428</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71.30340528</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1.00679E-29</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5337449"/>
                  </a:ext>
                </a:extLst>
              </a:tr>
              <a:tr h="166337">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Residual</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1027</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252160.7386</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245.531391</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148166"/>
                  </a:ext>
                </a:extLst>
              </a:tr>
              <a:tr h="174653">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Total</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1029</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287175.1871</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 </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 </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solidFill>
                            <a:srgbClr val="FF0000"/>
                          </a:solidFill>
                          <a:effectLst/>
                          <a:latin typeface="Calibri" panose="020F0502020204030204" pitchFamily="34" charset="0"/>
                          <a:cs typeface="Calibri" panose="020F0502020204030204" pitchFamily="34" charset="0"/>
                        </a:rPr>
                        <a:t> </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171279"/>
                  </a:ext>
                </a:extLst>
              </a:tr>
              <a:tr h="174653">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3542078"/>
                  </a:ext>
                </a:extLst>
              </a:tr>
              <a:tr h="166337">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 </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Coefficients</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Standard Error</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t Stat</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P-value</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Lower 95%</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solidFill>
                            <a:srgbClr val="FF0000"/>
                          </a:solidFill>
                          <a:effectLst/>
                          <a:latin typeface="Calibri" panose="020F0502020204030204" pitchFamily="34" charset="0"/>
                          <a:cs typeface="Calibri" panose="020F0502020204030204" pitchFamily="34" charset="0"/>
                        </a:rPr>
                        <a:t>Upper 95%</a:t>
                      </a:r>
                      <a:endParaRPr lang="en-US" sz="1100" b="0"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4629383"/>
                  </a:ext>
                </a:extLst>
              </a:tr>
              <a:tr h="166337">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Intercept</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51.21950022</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4.864852765</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10.52847901</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1.0962E-24</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41.67331364</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60.7656868</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130442"/>
                  </a:ext>
                </a:extLst>
              </a:tr>
              <a:tr h="166337">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fineagg</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-0.024753691</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0.006168193</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-4.013118448</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6.42734E-05</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-0.036857392</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-0.012649989</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163184"/>
                  </a:ext>
                </a:extLst>
              </a:tr>
              <a:tr h="174653">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age</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0.082068722</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0.007828742</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10.4830022</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1.69399E-24</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0.066706565</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0.097430879</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6918996"/>
                  </a:ext>
                </a:extLst>
              </a:tr>
            </a:tbl>
          </a:graphicData>
        </a:graphic>
      </p:graphicFrame>
      <p:sp>
        <p:nvSpPr>
          <p:cNvPr id="7" name="Rectangle 6">
            <a:extLst>
              <a:ext uri="{FF2B5EF4-FFF2-40B4-BE49-F238E27FC236}">
                <a16:creationId xmlns:a16="http://schemas.microsoft.com/office/drawing/2014/main" id="{D3BF9D8A-95CE-4800-8A6B-714B9B22E4D3}"/>
              </a:ext>
            </a:extLst>
          </p:cNvPr>
          <p:cNvSpPr/>
          <p:nvPr/>
        </p:nvSpPr>
        <p:spPr>
          <a:xfrm>
            <a:off x="780149" y="1946459"/>
            <a:ext cx="10359917" cy="769441"/>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With two independent variables the prediction of Y is expressed by the following equation:</a:t>
            </a:r>
          </a:p>
          <a:p>
            <a:endParaRPr lang="en-US" sz="800" b="1" dirty="0">
              <a:latin typeface="Calibri" panose="020F0502020204030204" pitchFamily="34" charset="0"/>
              <a:cs typeface="Calibri" panose="020F0502020204030204" pitchFamily="34" charset="0"/>
            </a:endParaRPr>
          </a:p>
          <a:p>
            <a:r>
              <a:rPr lang="en-US" b="1" dirty="0" err="1">
                <a:latin typeface="Calibri" panose="020F0502020204030204" pitchFamily="34" charset="0"/>
                <a:cs typeface="Calibri" panose="020F0502020204030204" pitchFamily="34" charset="0"/>
              </a:rPr>
              <a:t>Y'</a:t>
            </a:r>
            <a:r>
              <a:rPr lang="en-US" b="1" baseline="-25000" dirty="0" err="1">
                <a:latin typeface="Calibri" panose="020F0502020204030204" pitchFamily="34" charset="0"/>
                <a:cs typeface="Calibri" panose="020F0502020204030204" pitchFamily="34" charset="0"/>
              </a:rPr>
              <a:t>i</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0</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 </a:t>
            </a:r>
            <a:r>
              <a:rPr lang="en-US" b="1" baseline="-25000" dirty="0">
                <a:latin typeface="Calibri" panose="020F0502020204030204" pitchFamily="34" charset="0"/>
                <a:cs typeface="Calibri" panose="020F0502020204030204" pitchFamily="34" charset="0"/>
              </a:rPr>
              <a:t>1</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1i </a:t>
            </a:r>
            <a:r>
              <a:rPr lang="en-US" b="1" dirty="0">
                <a:latin typeface="Calibri" panose="020F0502020204030204" pitchFamily="34" charset="0"/>
                <a:cs typeface="Calibri" panose="020F0502020204030204" pitchFamily="34" charset="0"/>
              </a:rPr>
              <a:t>+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2i</a:t>
            </a:r>
          </a:p>
        </p:txBody>
      </p:sp>
      <p:sp>
        <p:nvSpPr>
          <p:cNvPr id="8" name="Rectangle 7">
            <a:extLst>
              <a:ext uri="{FF2B5EF4-FFF2-40B4-BE49-F238E27FC236}">
                <a16:creationId xmlns:a16="http://schemas.microsoft.com/office/drawing/2014/main" id="{4A7E951D-F336-4C62-99DF-BF31AA53BAFB}"/>
              </a:ext>
            </a:extLst>
          </p:cNvPr>
          <p:cNvSpPr/>
          <p:nvPr/>
        </p:nvSpPr>
        <p:spPr>
          <a:xfrm>
            <a:off x="799083" y="5337533"/>
            <a:ext cx="10593833" cy="984885"/>
          </a:xfrm>
          <a:prstGeom prst="rect">
            <a:avLst/>
          </a:prstGeom>
        </p:spPr>
        <p:txBody>
          <a:bodyPr wrap="square">
            <a:spAutoFit/>
          </a:bodyPr>
          <a:lstStyle/>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We have the Multiple R</a:t>
            </a:r>
            <a:r>
              <a:rPr lang="en-US" sz="1600" baseline="30000" dirty="0">
                <a:latin typeface="Calibri" panose="020F0502020204030204" pitchFamily="34" charset="0"/>
                <a:cs typeface="Calibri" panose="020F0502020204030204" pitchFamily="34" charset="0"/>
              </a:rPr>
              <a:t>2 </a:t>
            </a:r>
            <a:r>
              <a:rPr lang="en-US" sz="1600" dirty="0">
                <a:latin typeface="Calibri" panose="020F0502020204030204" pitchFamily="34" charset="0"/>
                <a:cs typeface="Calibri" panose="020F0502020204030204" pitchFamily="34" charset="0"/>
              </a:rPr>
              <a:t>=</a:t>
            </a:r>
            <a:r>
              <a:rPr lang="en-US" sz="1600" baseline="30000"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0.1219.</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regression equation is Strength = 51.2195 - 0.02475 </a:t>
            </a:r>
            <a:r>
              <a:rPr lang="en-US" sz="1400" dirty="0" err="1">
                <a:latin typeface="Calibri" panose="020F0502020204030204" pitchFamily="34" charset="0"/>
                <a:cs typeface="Calibri" panose="020F0502020204030204" pitchFamily="34" charset="0"/>
              </a:rPr>
              <a:t>fineagg</a:t>
            </a:r>
            <a:r>
              <a:rPr lang="en-US" sz="1400" dirty="0">
                <a:latin typeface="Calibri" panose="020F0502020204030204" pitchFamily="34" charset="0"/>
                <a:cs typeface="Calibri" panose="020F0502020204030204" pitchFamily="34" charset="0"/>
              </a:rPr>
              <a:t> + 0.08207</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For every unit increase in </a:t>
            </a:r>
            <a:r>
              <a:rPr lang="en-US" sz="1400" dirty="0" err="1">
                <a:latin typeface="Calibri" panose="020F0502020204030204" pitchFamily="34" charset="0"/>
                <a:cs typeface="Calibri" panose="020F0502020204030204" pitchFamily="34" charset="0"/>
              </a:rPr>
              <a:t>fineagg</a:t>
            </a:r>
            <a:r>
              <a:rPr lang="en-US" sz="1400" dirty="0">
                <a:latin typeface="Calibri" panose="020F0502020204030204" pitchFamily="34" charset="0"/>
                <a:cs typeface="Calibri" panose="020F0502020204030204" pitchFamily="34" charset="0"/>
              </a:rPr>
              <a:t>, the strength of the cement is reduced by 0.02475 kg holding age constant.</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For every unit (day) increase in age, the strength of the cement is increased by 0.08207 kg holding </a:t>
            </a:r>
            <a:r>
              <a:rPr lang="en-US" sz="1400" dirty="0" err="1">
                <a:latin typeface="Calibri" panose="020F0502020204030204" pitchFamily="34" charset="0"/>
                <a:cs typeface="Calibri" panose="020F0502020204030204" pitchFamily="34" charset="0"/>
              </a:rPr>
              <a:t>fineagg</a:t>
            </a:r>
            <a:r>
              <a:rPr lang="en-US" sz="1400" dirty="0">
                <a:latin typeface="Calibri" panose="020F0502020204030204" pitchFamily="34" charset="0"/>
                <a:cs typeface="Calibri" panose="020F0502020204030204" pitchFamily="34" charset="0"/>
              </a:rPr>
              <a:t> constant.</a:t>
            </a:r>
          </a:p>
        </p:txBody>
      </p:sp>
      <p:sp>
        <p:nvSpPr>
          <p:cNvPr id="12" name="Rectangle 11">
            <a:extLst>
              <a:ext uri="{FF2B5EF4-FFF2-40B4-BE49-F238E27FC236}">
                <a16:creationId xmlns:a16="http://schemas.microsoft.com/office/drawing/2014/main" id="{B7436152-635C-45C6-9494-85EC3B6CB4D6}"/>
              </a:ext>
            </a:extLst>
          </p:cNvPr>
          <p:cNvSpPr/>
          <p:nvPr/>
        </p:nvSpPr>
        <p:spPr>
          <a:xfrm>
            <a:off x="780149" y="2783659"/>
            <a:ext cx="3310401" cy="1932720"/>
          </a:xfrm>
          <a:prstGeom prst="rect">
            <a:avLst/>
          </a:prstGeom>
        </p:spPr>
        <p:txBody>
          <a:bodyPr wrap="square">
            <a:spAutoFit/>
          </a:bodyPr>
          <a:lstStyle/>
          <a:p>
            <a:pPr algn="just"/>
            <a:r>
              <a:rPr lang="en-US" sz="2000" b="1" dirty="0">
                <a:solidFill>
                  <a:srgbClr val="FF0000"/>
                </a:solidFill>
                <a:latin typeface="Calibri" panose="020F0502020204030204" pitchFamily="34" charset="0"/>
                <a:cs typeface="Calibri" panose="020F0502020204030204" pitchFamily="34" charset="0"/>
              </a:rPr>
              <a:t>For example, while predicting the complete comprehensive strength of cement, let us consider only two predictor variables, Fine Aggregate and Age in days.</a:t>
            </a:r>
          </a:p>
        </p:txBody>
      </p:sp>
    </p:spTree>
    <p:extLst>
      <p:ext uri="{BB962C8B-B14F-4D97-AF65-F5344CB8AC3E}">
        <p14:creationId xmlns:p14="http://schemas.microsoft.com/office/powerpoint/2010/main" val="3945763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4.  Multiple r-square: increases with additional predictor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D3BF9D8A-95CE-4800-8A6B-714B9B22E4D3}"/>
              </a:ext>
            </a:extLst>
          </p:cNvPr>
          <p:cNvSpPr/>
          <p:nvPr/>
        </p:nvSpPr>
        <p:spPr>
          <a:xfrm>
            <a:off x="780149" y="1946459"/>
            <a:ext cx="10359917" cy="769441"/>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With many independent variables the prediction of Y is expressed by the following equation:</a:t>
            </a:r>
          </a:p>
          <a:p>
            <a:endParaRPr lang="en-US" sz="800" b="1" dirty="0">
              <a:latin typeface="Calibri" panose="020F0502020204030204" pitchFamily="34" charset="0"/>
              <a:cs typeface="Calibri" panose="020F0502020204030204" pitchFamily="34" charset="0"/>
            </a:endParaRPr>
          </a:p>
          <a:p>
            <a:r>
              <a:rPr lang="en-US" b="1" dirty="0" err="1">
                <a:latin typeface="Calibri" panose="020F0502020204030204" pitchFamily="34" charset="0"/>
                <a:cs typeface="Calibri" panose="020F0502020204030204" pitchFamily="34" charset="0"/>
              </a:rPr>
              <a:t>Y'</a:t>
            </a:r>
            <a:r>
              <a:rPr lang="en-US" b="1" baseline="-25000" dirty="0" err="1">
                <a:latin typeface="Calibri" panose="020F0502020204030204" pitchFamily="34" charset="0"/>
                <a:cs typeface="Calibri" panose="020F0502020204030204" pitchFamily="34" charset="0"/>
              </a:rPr>
              <a:t>i</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0</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 </a:t>
            </a:r>
            <a:r>
              <a:rPr lang="en-US" b="1" baseline="-25000" dirty="0">
                <a:latin typeface="Calibri" panose="020F0502020204030204" pitchFamily="34" charset="0"/>
                <a:cs typeface="Calibri" panose="020F0502020204030204" pitchFamily="34" charset="0"/>
              </a:rPr>
              <a:t>1</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1i </a:t>
            </a:r>
            <a:r>
              <a:rPr lang="en-US" b="1" dirty="0">
                <a:latin typeface="Calibri" panose="020F0502020204030204" pitchFamily="34" charset="0"/>
                <a:cs typeface="Calibri" panose="020F0502020204030204" pitchFamily="34" charset="0"/>
              </a:rPr>
              <a:t>+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2i </a:t>
            </a:r>
            <a:r>
              <a:rPr lang="en-US" b="1" dirty="0">
                <a:latin typeface="Calibri" panose="020F0502020204030204" pitchFamily="34" charset="0"/>
                <a:cs typeface="Calibri" panose="020F0502020204030204" pitchFamily="34" charset="0"/>
              </a:rPr>
              <a:t>+ … +  </a:t>
            </a:r>
            <a:r>
              <a:rPr lang="el-GR" b="1" dirty="0">
                <a:latin typeface="Calibri" panose="020F0502020204030204" pitchFamily="34" charset="0"/>
                <a:cs typeface="Calibri" panose="020F0502020204030204" pitchFamily="34" charset="0"/>
              </a:rPr>
              <a:t>β</a:t>
            </a:r>
            <a:r>
              <a:rPr lang="en-IN" b="1" baseline="-25000" dirty="0">
                <a:latin typeface="Calibri" panose="020F0502020204030204" pitchFamily="34" charset="0"/>
                <a:cs typeface="Calibri" panose="020F0502020204030204" pitchFamily="34" charset="0"/>
              </a:rPr>
              <a:t>n</a:t>
            </a:r>
            <a:r>
              <a:rPr lang="en-US" b="1" dirty="0" err="1">
                <a:latin typeface="Calibri" panose="020F0502020204030204" pitchFamily="34" charset="0"/>
                <a:cs typeface="Calibri" panose="020F0502020204030204" pitchFamily="34" charset="0"/>
              </a:rPr>
              <a:t>X</a:t>
            </a:r>
            <a:r>
              <a:rPr lang="en-US" b="1" baseline="-25000" dirty="0" err="1">
                <a:latin typeface="Calibri" panose="020F0502020204030204" pitchFamily="34" charset="0"/>
                <a:cs typeface="Calibri" panose="020F0502020204030204" pitchFamily="34" charset="0"/>
              </a:rPr>
              <a:t>ni</a:t>
            </a:r>
            <a:r>
              <a:rPr lang="en-US" b="1" baseline="-25000" dirty="0">
                <a:latin typeface="Calibri" panose="020F0502020204030204" pitchFamily="34" charset="0"/>
                <a:cs typeface="Calibri" panose="020F0502020204030204" pitchFamily="34" charset="0"/>
              </a:rPr>
              <a:t> </a:t>
            </a:r>
          </a:p>
        </p:txBody>
      </p:sp>
      <p:sp>
        <p:nvSpPr>
          <p:cNvPr id="8" name="Rectangle 7">
            <a:extLst>
              <a:ext uri="{FF2B5EF4-FFF2-40B4-BE49-F238E27FC236}">
                <a16:creationId xmlns:a16="http://schemas.microsoft.com/office/drawing/2014/main" id="{4A7E951D-F336-4C62-99DF-BF31AA53BAFB}"/>
              </a:ext>
            </a:extLst>
          </p:cNvPr>
          <p:cNvSpPr/>
          <p:nvPr/>
        </p:nvSpPr>
        <p:spPr>
          <a:xfrm>
            <a:off x="785124" y="4251153"/>
            <a:ext cx="4154433" cy="1938992"/>
          </a:xfrm>
          <a:prstGeom prst="rect">
            <a:avLst/>
          </a:prstGeom>
        </p:spPr>
        <p:txBody>
          <a:bodyPr wrap="square">
            <a:spAutoFit/>
          </a:bodyPr>
          <a:lstStyle/>
          <a:p>
            <a:pPr indent="-285750" algn="just">
              <a:buFont typeface="Wingdings" panose="05000000000000000000" pitchFamily="2" charset="2"/>
              <a:buChar char="Ø"/>
            </a:pPr>
            <a:r>
              <a:rPr lang="en-US" sz="2000" b="1" dirty="0">
                <a:solidFill>
                  <a:srgbClr val="FF0000"/>
                </a:solidFill>
                <a:latin typeface="Calibri" panose="020F0502020204030204" pitchFamily="34" charset="0"/>
                <a:cs typeface="Calibri" panose="020F0502020204030204" pitchFamily="34" charset="0"/>
              </a:rPr>
              <a:t>We observe that Multiple R2 = 0.6155 and it has increased from 0.1219 (for only two predictor variables).</a:t>
            </a:r>
          </a:p>
          <a:p>
            <a:pPr indent="-285750" algn="just">
              <a:buFont typeface="Wingdings" panose="05000000000000000000" pitchFamily="2" charset="2"/>
              <a:buChar char="Ø"/>
            </a:pPr>
            <a:r>
              <a:rPr lang="en-US" sz="2000" b="1" dirty="0">
                <a:solidFill>
                  <a:srgbClr val="FF0000"/>
                </a:solidFill>
                <a:latin typeface="Calibri" panose="020F0502020204030204" pitchFamily="34" charset="0"/>
                <a:cs typeface="Calibri" panose="020F0502020204030204" pitchFamily="34" charset="0"/>
              </a:rPr>
              <a:t>So, multiple R</a:t>
            </a:r>
            <a:r>
              <a:rPr lang="en-US" sz="2000" b="1" baseline="30000" dirty="0">
                <a:solidFill>
                  <a:srgbClr val="FF0000"/>
                </a:solidFill>
                <a:latin typeface="Calibri" panose="020F0502020204030204" pitchFamily="34" charset="0"/>
                <a:cs typeface="Calibri" panose="020F0502020204030204" pitchFamily="34" charset="0"/>
              </a:rPr>
              <a:t>2</a:t>
            </a:r>
            <a:r>
              <a:rPr lang="en-US" sz="2000" b="1" dirty="0">
                <a:solidFill>
                  <a:srgbClr val="FF0000"/>
                </a:solidFill>
                <a:latin typeface="Calibri" panose="020F0502020204030204" pitchFamily="34" charset="0"/>
                <a:cs typeface="Calibri" panose="020F0502020204030204" pitchFamily="34" charset="0"/>
              </a:rPr>
              <a:t>  increases with additional predictor variables</a:t>
            </a:r>
            <a:r>
              <a:rPr lang="en-US" sz="1600"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B7436152-635C-45C6-9494-85EC3B6CB4D6}"/>
              </a:ext>
            </a:extLst>
          </p:cNvPr>
          <p:cNvSpPr/>
          <p:nvPr/>
        </p:nvSpPr>
        <p:spPr>
          <a:xfrm>
            <a:off x="780147" y="2862697"/>
            <a:ext cx="4154433" cy="1323439"/>
          </a:xfrm>
          <a:prstGeom prst="rect">
            <a:avLst/>
          </a:prstGeom>
        </p:spPr>
        <p:txBody>
          <a:bodyPr wrap="square">
            <a:spAutoFit/>
          </a:bodyPr>
          <a:lstStyle/>
          <a:p>
            <a:pPr algn="just"/>
            <a:r>
              <a:rPr lang="en-US" sz="2000" b="1" dirty="0">
                <a:solidFill>
                  <a:srgbClr val="FF0000"/>
                </a:solidFill>
                <a:latin typeface="Calibri" panose="020F0502020204030204" pitchFamily="34" charset="0"/>
                <a:cs typeface="Calibri" panose="020F0502020204030204" pitchFamily="34" charset="0"/>
              </a:rPr>
              <a:t>For example, while predicting the complete comprehensive strength of cement, let us consider all eight predictor variables.</a:t>
            </a:r>
          </a:p>
        </p:txBody>
      </p:sp>
      <p:graphicFrame>
        <p:nvGraphicFramePr>
          <p:cNvPr id="9" name="Table 8">
            <a:extLst>
              <a:ext uri="{FF2B5EF4-FFF2-40B4-BE49-F238E27FC236}">
                <a16:creationId xmlns:a16="http://schemas.microsoft.com/office/drawing/2014/main" id="{6B66A4C6-0A7C-474A-AD02-1AB67B81EAE4}"/>
              </a:ext>
            </a:extLst>
          </p:cNvPr>
          <p:cNvGraphicFramePr>
            <a:graphicFrameLocks noGrp="1"/>
          </p:cNvGraphicFramePr>
          <p:nvPr>
            <p:extLst>
              <p:ext uri="{D42A27DB-BD31-4B8C-83A1-F6EECF244321}">
                <p14:modId xmlns:p14="http://schemas.microsoft.com/office/powerpoint/2010/main" val="4099456946"/>
              </p:ext>
            </p:extLst>
          </p:nvPr>
        </p:nvGraphicFramePr>
        <p:xfrm>
          <a:off x="5355954" y="2256418"/>
          <a:ext cx="5784112" cy="3989469"/>
        </p:xfrm>
        <a:graphic>
          <a:graphicData uri="http://schemas.openxmlformats.org/drawingml/2006/table">
            <a:tbl>
              <a:tblPr>
                <a:tableStyleId>{5C22544A-7EE6-4342-B048-85BDC9FD1C3A}</a:tableStyleId>
              </a:tblPr>
              <a:tblGrid>
                <a:gridCol w="1276353">
                  <a:extLst>
                    <a:ext uri="{9D8B030D-6E8A-4147-A177-3AD203B41FA5}">
                      <a16:colId xmlns:a16="http://schemas.microsoft.com/office/drawing/2014/main" val="1924928755"/>
                    </a:ext>
                  </a:extLst>
                </a:gridCol>
                <a:gridCol w="1266224">
                  <a:extLst>
                    <a:ext uri="{9D8B030D-6E8A-4147-A177-3AD203B41FA5}">
                      <a16:colId xmlns:a16="http://schemas.microsoft.com/office/drawing/2014/main" val="1840426299"/>
                    </a:ext>
                  </a:extLst>
                </a:gridCol>
                <a:gridCol w="648307">
                  <a:extLst>
                    <a:ext uri="{9D8B030D-6E8A-4147-A177-3AD203B41FA5}">
                      <a16:colId xmlns:a16="http://schemas.microsoft.com/office/drawing/2014/main" val="3944851528"/>
                    </a:ext>
                  </a:extLst>
                </a:gridCol>
                <a:gridCol w="648307">
                  <a:extLst>
                    <a:ext uri="{9D8B030D-6E8A-4147-A177-3AD203B41FA5}">
                      <a16:colId xmlns:a16="http://schemas.microsoft.com/office/drawing/2014/main" val="1021956310"/>
                    </a:ext>
                  </a:extLst>
                </a:gridCol>
                <a:gridCol w="648307">
                  <a:extLst>
                    <a:ext uri="{9D8B030D-6E8A-4147-A177-3AD203B41FA5}">
                      <a16:colId xmlns:a16="http://schemas.microsoft.com/office/drawing/2014/main" val="1329319816"/>
                    </a:ext>
                  </a:extLst>
                </a:gridCol>
                <a:gridCol w="648307">
                  <a:extLst>
                    <a:ext uri="{9D8B030D-6E8A-4147-A177-3AD203B41FA5}">
                      <a16:colId xmlns:a16="http://schemas.microsoft.com/office/drawing/2014/main" val="2205766881"/>
                    </a:ext>
                  </a:extLst>
                </a:gridCol>
                <a:gridCol w="648307">
                  <a:extLst>
                    <a:ext uri="{9D8B030D-6E8A-4147-A177-3AD203B41FA5}">
                      <a16:colId xmlns:a16="http://schemas.microsoft.com/office/drawing/2014/main" val="1218369717"/>
                    </a:ext>
                  </a:extLst>
                </a:gridCol>
              </a:tblGrid>
              <a:tr h="151242">
                <a:tc gridSpan="2">
                  <a:txBody>
                    <a:bodyPr/>
                    <a:lstStyle/>
                    <a:p>
                      <a:pPr algn="ctr" fontAlgn="b"/>
                      <a:r>
                        <a:rPr lang="en-US" sz="1000" b="1" u="none" strike="noStrike" dirty="0">
                          <a:effectLst/>
                          <a:latin typeface="Calibri" panose="020F0502020204030204" pitchFamily="34" charset="0"/>
                          <a:cs typeface="Calibri" panose="020F0502020204030204" pitchFamily="34" charset="0"/>
                        </a:rPr>
                        <a:t>Regression Statistics</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hMerge="1">
                  <a:txBody>
                    <a:bodyPr/>
                    <a:lstStyle/>
                    <a:p>
                      <a:endParaRPr lang="en-US"/>
                    </a:p>
                  </a:txBody>
                  <a:tcPr/>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631478958"/>
                  </a:ext>
                </a:extLst>
              </a:tr>
              <a:tr h="151242">
                <a:tc>
                  <a:txBody>
                    <a:bodyPr/>
                    <a:lstStyle/>
                    <a:p>
                      <a:pPr algn="l" fontAlgn="b"/>
                      <a:r>
                        <a:rPr lang="en-US" sz="1000" b="1" u="none" strike="noStrike" dirty="0">
                          <a:effectLst/>
                          <a:latin typeface="Calibri" panose="020F0502020204030204" pitchFamily="34" charset="0"/>
                          <a:cs typeface="Calibri" panose="020F0502020204030204" pitchFamily="34" charset="0"/>
                        </a:rPr>
                        <a:t>Multiple R</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0.784550744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507419489"/>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R Square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0.61551987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276612596"/>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Adjusted R Square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0.612507293</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439130634"/>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Standard Error</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10.39914264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999353657"/>
                  </a:ext>
                </a:extLst>
              </a:tr>
              <a:tr h="158803">
                <a:tc>
                  <a:txBody>
                    <a:bodyPr/>
                    <a:lstStyle/>
                    <a:p>
                      <a:pPr algn="l" fontAlgn="b"/>
                      <a:r>
                        <a:rPr lang="en-US" sz="1000" b="1" u="none" strike="noStrike">
                          <a:effectLst/>
                          <a:latin typeface="Calibri" panose="020F0502020204030204" pitchFamily="34" charset="0"/>
                          <a:cs typeface="Calibri" panose="020F0502020204030204" pitchFamily="34" charset="0"/>
                        </a:rPr>
                        <a:t>Observations</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1030</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502657192"/>
                  </a:ext>
                </a:extLst>
              </a:tr>
              <a:tr h="151242">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568088774"/>
                  </a:ext>
                </a:extLst>
              </a:tr>
              <a:tr h="158803">
                <a:tc>
                  <a:txBody>
                    <a:bodyPr/>
                    <a:lstStyle/>
                    <a:p>
                      <a:pPr algn="l" fontAlgn="b"/>
                      <a:r>
                        <a:rPr lang="en-US" sz="1000" b="1" u="none" strike="noStrike">
                          <a:effectLst/>
                          <a:latin typeface="Calibri" panose="020F0502020204030204" pitchFamily="34" charset="0"/>
                          <a:cs typeface="Calibri" panose="020F0502020204030204" pitchFamily="34" charset="0"/>
                        </a:rPr>
                        <a:t>ANOVA</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521547779"/>
                  </a:ext>
                </a:extLst>
              </a:tr>
              <a:tr h="293416">
                <a:tc>
                  <a:txBody>
                    <a:bodyPr/>
                    <a:lstStyle/>
                    <a:p>
                      <a:pPr algn="ctr" fontAlgn="b"/>
                      <a:r>
                        <a:rPr lang="en-US" sz="1000" b="1" u="none" strike="noStrike">
                          <a:effectLst/>
                          <a:latin typeface="Calibri" panose="020F0502020204030204" pitchFamily="34" charset="0"/>
                          <a:cs typeface="Calibri" panose="020F0502020204030204" pitchFamily="34" charset="0"/>
                        </a:rPr>
                        <a:t> </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df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SS</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dirty="0">
                          <a:effectLst/>
                          <a:latin typeface="Calibri" panose="020F0502020204030204" pitchFamily="34" charset="0"/>
                          <a:cs typeface="Calibri" panose="020F0502020204030204" pitchFamily="34" charset="0"/>
                        </a:rPr>
                        <a:t>MS</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Significance 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734987744"/>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Regression</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176762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22095.25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204.3167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6.3E-206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283311381"/>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Residual</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110413.2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108.1422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934229717"/>
                  </a:ext>
                </a:extLst>
              </a:tr>
              <a:tr h="158803">
                <a:tc>
                  <a:txBody>
                    <a:bodyPr/>
                    <a:lstStyle/>
                    <a:p>
                      <a:pPr algn="l" fontAlgn="b"/>
                      <a:r>
                        <a:rPr lang="en-US" sz="1000" b="1" u="none" strike="noStrike">
                          <a:effectLst/>
                          <a:latin typeface="Calibri" panose="020F0502020204030204" pitchFamily="34" charset="0"/>
                          <a:cs typeface="Calibri" panose="020F0502020204030204" pitchFamily="34" charset="0"/>
                        </a:rPr>
                        <a:t>Total</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287175.2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dirty="0">
                          <a:effectLst/>
                          <a:latin typeface="Calibri" panose="020F0502020204030204" pitchFamily="34" charset="0"/>
                          <a:cs typeface="Calibri" panose="020F0502020204030204" pitchFamily="34" charset="0"/>
                        </a:rPr>
                        <a:t> </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dirty="0">
                          <a:effectLst/>
                          <a:latin typeface="Calibri" panose="020F0502020204030204" pitchFamily="34" charset="0"/>
                          <a:cs typeface="Calibri" panose="020F0502020204030204" pitchFamily="34" charset="0"/>
                        </a:rPr>
                        <a:t> </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a:effectLst/>
                          <a:latin typeface="Calibri" panose="020F0502020204030204" pitchFamily="34" charset="0"/>
                          <a:cs typeface="Calibri" panose="020F0502020204030204" pitchFamily="34" charset="0"/>
                        </a:rPr>
                        <a:t> </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892210720"/>
                  </a:ext>
                </a:extLst>
              </a:tr>
              <a:tr h="158803">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004442935"/>
                  </a:ext>
                </a:extLst>
              </a:tr>
              <a:tr h="293416">
                <a:tc>
                  <a:txBody>
                    <a:bodyPr/>
                    <a:lstStyle/>
                    <a:p>
                      <a:pPr algn="ctr" fontAlgn="b"/>
                      <a:r>
                        <a:rPr lang="en-US" sz="1000" b="1" u="none" strike="noStrike">
                          <a:effectLst/>
                          <a:latin typeface="Calibri" panose="020F0502020204030204" pitchFamily="34" charset="0"/>
                          <a:cs typeface="Calibri" panose="020F0502020204030204" pitchFamily="34" charset="0"/>
                        </a:rPr>
                        <a:t> </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Coefficients</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Standard Error</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t Stat</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dirty="0">
                          <a:effectLst/>
                          <a:latin typeface="Calibri" panose="020F0502020204030204" pitchFamily="34" charset="0"/>
                          <a:cs typeface="Calibri" panose="020F0502020204030204" pitchFamily="34" charset="0"/>
                        </a:rPr>
                        <a:t>P-value</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Lower 95%</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Upper 95%</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19762174"/>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Intercept</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-23.33121358</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26.5855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-0.87759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0.380372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-75.4997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28.83726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231346904"/>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cement</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0.119804334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0.008489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14.11286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1.9E-41</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0.103146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0.136462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679736891"/>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slag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0.103865809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0.010136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10.24742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1.6E-23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0.083976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0.123755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870503760"/>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ash</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0.087934322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0.012583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6.988168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5.02E-12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0.063242</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0.112626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599615257"/>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water</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-0.149918419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0.040177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-3.73145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0.000201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-0.22876</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-0.07108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260016328"/>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superplastic</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0.292224595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0.093424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3.127937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0.00181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0.108899</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0.47555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551822518"/>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coarseagg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0.018086215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0.009392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1.925656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0.054425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-0.00034</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0.036517</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393826042"/>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fineagg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0.020190351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0.010702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1.886652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0.059491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-0.00081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0.04119</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854100294"/>
                  </a:ext>
                </a:extLst>
              </a:tr>
              <a:tr h="158803">
                <a:tc>
                  <a:txBody>
                    <a:bodyPr/>
                    <a:lstStyle/>
                    <a:p>
                      <a:pPr algn="l" fontAlgn="b"/>
                      <a:r>
                        <a:rPr lang="en-US" sz="1000" b="1" u="none" strike="noStrike">
                          <a:effectLst/>
                          <a:latin typeface="Calibri" panose="020F0502020204030204" pitchFamily="34" charset="0"/>
                          <a:cs typeface="Calibri" panose="020F0502020204030204" pitchFamily="34" charset="0"/>
                        </a:rPr>
                        <a:t>age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0.114222068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0.005427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21.04643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5.78E-82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0.103572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0.124872</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679640565"/>
                  </a:ext>
                </a:extLst>
              </a:tr>
            </a:tbl>
          </a:graphicData>
        </a:graphic>
      </p:graphicFrame>
    </p:spTree>
    <p:extLst>
      <p:ext uri="{BB962C8B-B14F-4D97-AF65-F5344CB8AC3E}">
        <p14:creationId xmlns:p14="http://schemas.microsoft.com/office/powerpoint/2010/main" val="1045205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5.   Significance of t-statistics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D3BF9D8A-95CE-4800-8A6B-714B9B22E4D3}"/>
              </a:ext>
            </a:extLst>
          </p:cNvPr>
          <p:cNvSpPr/>
          <p:nvPr/>
        </p:nvSpPr>
        <p:spPr>
          <a:xfrm>
            <a:off x="780149" y="1897052"/>
            <a:ext cx="10359917" cy="769441"/>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With many independent variables the prediction of Y is expressed by the following equation:</a:t>
            </a:r>
          </a:p>
          <a:p>
            <a:endParaRPr lang="en-US" sz="800" b="1" dirty="0">
              <a:latin typeface="Calibri" panose="020F0502020204030204" pitchFamily="34" charset="0"/>
              <a:cs typeface="Calibri" panose="020F0502020204030204" pitchFamily="34" charset="0"/>
            </a:endParaRPr>
          </a:p>
          <a:p>
            <a:r>
              <a:rPr lang="en-US" b="1" dirty="0" err="1">
                <a:latin typeface="Calibri" panose="020F0502020204030204" pitchFamily="34" charset="0"/>
                <a:cs typeface="Calibri" panose="020F0502020204030204" pitchFamily="34" charset="0"/>
              </a:rPr>
              <a:t>Y'</a:t>
            </a:r>
            <a:r>
              <a:rPr lang="en-US" b="1" baseline="-25000" dirty="0" err="1">
                <a:latin typeface="Calibri" panose="020F0502020204030204" pitchFamily="34" charset="0"/>
                <a:cs typeface="Calibri" panose="020F0502020204030204" pitchFamily="34" charset="0"/>
              </a:rPr>
              <a:t>i</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0</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 </a:t>
            </a:r>
            <a:r>
              <a:rPr lang="en-US" b="1" baseline="-25000" dirty="0">
                <a:latin typeface="Calibri" panose="020F0502020204030204" pitchFamily="34" charset="0"/>
                <a:cs typeface="Calibri" panose="020F0502020204030204" pitchFamily="34" charset="0"/>
              </a:rPr>
              <a:t>1</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1i </a:t>
            </a:r>
            <a:r>
              <a:rPr lang="en-US" b="1" dirty="0">
                <a:latin typeface="Calibri" panose="020F0502020204030204" pitchFamily="34" charset="0"/>
                <a:cs typeface="Calibri" panose="020F0502020204030204" pitchFamily="34" charset="0"/>
              </a:rPr>
              <a:t>+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2i </a:t>
            </a:r>
            <a:r>
              <a:rPr lang="en-US" b="1" dirty="0">
                <a:latin typeface="Calibri" panose="020F0502020204030204" pitchFamily="34" charset="0"/>
                <a:cs typeface="Calibri" panose="020F0502020204030204" pitchFamily="34" charset="0"/>
              </a:rPr>
              <a:t>+ … +  </a:t>
            </a:r>
            <a:r>
              <a:rPr lang="el-GR" b="1" dirty="0">
                <a:latin typeface="Calibri" panose="020F0502020204030204" pitchFamily="34" charset="0"/>
                <a:cs typeface="Calibri" panose="020F0502020204030204" pitchFamily="34" charset="0"/>
              </a:rPr>
              <a:t>β</a:t>
            </a:r>
            <a:r>
              <a:rPr lang="en-IN" b="1" baseline="-25000" dirty="0">
                <a:latin typeface="Calibri" panose="020F0502020204030204" pitchFamily="34" charset="0"/>
                <a:cs typeface="Calibri" panose="020F0502020204030204" pitchFamily="34" charset="0"/>
              </a:rPr>
              <a:t>n</a:t>
            </a:r>
            <a:r>
              <a:rPr lang="en-US" b="1" dirty="0" err="1">
                <a:latin typeface="Calibri" panose="020F0502020204030204" pitchFamily="34" charset="0"/>
                <a:cs typeface="Calibri" panose="020F0502020204030204" pitchFamily="34" charset="0"/>
              </a:rPr>
              <a:t>X</a:t>
            </a:r>
            <a:r>
              <a:rPr lang="en-US" b="1" baseline="-25000" dirty="0" err="1">
                <a:latin typeface="Calibri" panose="020F0502020204030204" pitchFamily="34" charset="0"/>
                <a:cs typeface="Calibri" panose="020F0502020204030204" pitchFamily="34" charset="0"/>
              </a:rPr>
              <a:t>ni</a:t>
            </a:r>
            <a:r>
              <a:rPr lang="en-US" b="1" baseline="-25000" dirty="0">
                <a:latin typeface="Calibri" panose="020F0502020204030204" pitchFamily="34" charset="0"/>
                <a:cs typeface="Calibri" panose="020F0502020204030204" pitchFamily="34" charset="0"/>
              </a:rPr>
              <a:t> </a:t>
            </a:r>
          </a:p>
        </p:txBody>
      </p:sp>
      <p:graphicFrame>
        <p:nvGraphicFramePr>
          <p:cNvPr id="9" name="Table 8">
            <a:extLst>
              <a:ext uri="{FF2B5EF4-FFF2-40B4-BE49-F238E27FC236}">
                <a16:creationId xmlns:a16="http://schemas.microsoft.com/office/drawing/2014/main" id="{6B66A4C6-0A7C-474A-AD02-1AB67B81EAE4}"/>
              </a:ext>
            </a:extLst>
          </p:cNvPr>
          <p:cNvGraphicFramePr>
            <a:graphicFrameLocks noGrp="1"/>
          </p:cNvGraphicFramePr>
          <p:nvPr>
            <p:extLst>
              <p:ext uri="{D42A27DB-BD31-4B8C-83A1-F6EECF244321}">
                <p14:modId xmlns:p14="http://schemas.microsoft.com/office/powerpoint/2010/main" val="2065560783"/>
              </p:ext>
            </p:extLst>
          </p:nvPr>
        </p:nvGraphicFramePr>
        <p:xfrm>
          <a:off x="5654842" y="2265693"/>
          <a:ext cx="5413034" cy="3989469"/>
        </p:xfrm>
        <a:graphic>
          <a:graphicData uri="http://schemas.openxmlformats.org/drawingml/2006/table">
            <a:tbl>
              <a:tblPr>
                <a:tableStyleId>{5C22544A-7EE6-4342-B048-85BDC9FD1C3A}</a:tableStyleId>
              </a:tblPr>
              <a:tblGrid>
                <a:gridCol w="1194469">
                  <a:extLst>
                    <a:ext uri="{9D8B030D-6E8A-4147-A177-3AD203B41FA5}">
                      <a16:colId xmlns:a16="http://schemas.microsoft.com/office/drawing/2014/main" val="1924928755"/>
                    </a:ext>
                  </a:extLst>
                </a:gridCol>
                <a:gridCol w="1184990">
                  <a:extLst>
                    <a:ext uri="{9D8B030D-6E8A-4147-A177-3AD203B41FA5}">
                      <a16:colId xmlns:a16="http://schemas.microsoft.com/office/drawing/2014/main" val="1840426299"/>
                    </a:ext>
                  </a:extLst>
                </a:gridCol>
                <a:gridCol w="606715">
                  <a:extLst>
                    <a:ext uri="{9D8B030D-6E8A-4147-A177-3AD203B41FA5}">
                      <a16:colId xmlns:a16="http://schemas.microsoft.com/office/drawing/2014/main" val="3944851528"/>
                    </a:ext>
                  </a:extLst>
                </a:gridCol>
                <a:gridCol w="606715">
                  <a:extLst>
                    <a:ext uri="{9D8B030D-6E8A-4147-A177-3AD203B41FA5}">
                      <a16:colId xmlns:a16="http://schemas.microsoft.com/office/drawing/2014/main" val="1021956310"/>
                    </a:ext>
                  </a:extLst>
                </a:gridCol>
                <a:gridCol w="606715">
                  <a:extLst>
                    <a:ext uri="{9D8B030D-6E8A-4147-A177-3AD203B41FA5}">
                      <a16:colId xmlns:a16="http://schemas.microsoft.com/office/drawing/2014/main" val="1329319816"/>
                    </a:ext>
                  </a:extLst>
                </a:gridCol>
                <a:gridCol w="606715">
                  <a:extLst>
                    <a:ext uri="{9D8B030D-6E8A-4147-A177-3AD203B41FA5}">
                      <a16:colId xmlns:a16="http://schemas.microsoft.com/office/drawing/2014/main" val="2205766881"/>
                    </a:ext>
                  </a:extLst>
                </a:gridCol>
                <a:gridCol w="606715">
                  <a:extLst>
                    <a:ext uri="{9D8B030D-6E8A-4147-A177-3AD203B41FA5}">
                      <a16:colId xmlns:a16="http://schemas.microsoft.com/office/drawing/2014/main" val="1218369717"/>
                    </a:ext>
                  </a:extLst>
                </a:gridCol>
              </a:tblGrid>
              <a:tr h="152018">
                <a:tc gridSpan="2">
                  <a:txBody>
                    <a:bodyPr/>
                    <a:lstStyle/>
                    <a:p>
                      <a:pPr algn="ctr" fontAlgn="b"/>
                      <a:r>
                        <a:rPr lang="en-US" sz="1000" b="1" u="none" strike="noStrike" dirty="0">
                          <a:effectLst/>
                          <a:latin typeface="Calibri" panose="020F0502020204030204" pitchFamily="34" charset="0"/>
                          <a:cs typeface="Calibri" panose="020F0502020204030204" pitchFamily="34" charset="0"/>
                        </a:rPr>
                        <a:t>Regression Statistics</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hMerge="1">
                  <a:txBody>
                    <a:bodyPr/>
                    <a:lstStyle/>
                    <a:p>
                      <a:endParaRPr lang="en-US"/>
                    </a:p>
                  </a:txBody>
                  <a:tcPr/>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631478958"/>
                  </a:ext>
                </a:extLst>
              </a:tr>
              <a:tr h="152018">
                <a:tc>
                  <a:txBody>
                    <a:bodyPr/>
                    <a:lstStyle/>
                    <a:p>
                      <a:pPr algn="l" fontAlgn="b"/>
                      <a:r>
                        <a:rPr lang="en-US" sz="1000" b="1" u="none" strike="noStrike" dirty="0">
                          <a:effectLst/>
                          <a:latin typeface="Calibri" panose="020F0502020204030204" pitchFamily="34" charset="0"/>
                          <a:cs typeface="Calibri" panose="020F0502020204030204" pitchFamily="34" charset="0"/>
                        </a:rPr>
                        <a:t>Multiple R</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0.784550744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507419489"/>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R Square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0.61551987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276612596"/>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Adjusted R Square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0.612507293</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43913063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Standard Error</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10.39914264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999353657"/>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Observations</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1030</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502657192"/>
                  </a:ext>
                </a:extLst>
              </a:tr>
              <a:tr h="152018">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56808877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ANOVA</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521547779"/>
                  </a:ext>
                </a:extLst>
              </a:tr>
              <a:tr h="296633">
                <a:tc>
                  <a:txBody>
                    <a:bodyPr/>
                    <a:lstStyle/>
                    <a:p>
                      <a:pPr algn="ctr" fontAlgn="b"/>
                      <a:r>
                        <a:rPr lang="en-US" sz="1000" b="1" u="none" strike="noStrike" dirty="0">
                          <a:effectLst/>
                          <a:latin typeface="Calibri" panose="020F0502020204030204" pitchFamily="34" charset="0"/>
                          <a:cs typeface="Calibri" panose="020F0502020204030204" pitchFamily="34" charset="0"/>
                        </a:rPr>
                        <a:t> </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df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SS</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dirty="0">
                          <a:effectLst/>
                          <a:latin typeface="Calibri" panose="020F0502020204030204" pitchFamily="34" charset="0"/>
                          <a:cs typeface="Calibri" panose="020F0502020204030204" pitchFamily="34" charset="0"/>
                        </a:rPr>
                        <a:t>MS</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Significance 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73498774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Regression</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176762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22095.25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204.3167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6.3E-206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283311381"/>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Residual</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110413.2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108.1422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934229717"/>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Total</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287175.2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dirty="0">
                          <a:effectLst/>
                          <a:latin typeface="Calibri" panose="020F0502020204030204" pitchFamily="34" charset="0"/>
                          <a:cs typeface="Calibri" panose="020F0502020204030204" pitchFamily="34" charset="0"/>
                        </a:rPr>
                        <a:t> </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dirty="0">
                          <a:effectLst/>
                          <a:latin typeface="Calibri" panose="020F0502020204030204" pitchFamily="34" charset="0"/>
                          <a:cs typeface="Calibri" panose="020F0502020204030204" pitchFamily="34" charset="0"/>
                        </a:rPr>
                        <a:t> </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a:effectLst/>
                          <a:latin typeface="Calibri" panose="020F0502020204030204" pitchFamily="34" charset="0"/>
                          <a:cs typeface="Calibri" panose="020F0502020204030204" pitchFamily="34" charset="0"/>
                        </a:rPr>
                        <a:t> </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892210720"/>
                  </a:ext>
                </a:extLst>
              </a:tr>
              <a:tr h="152018">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004442935"/>
                  </a:ext>
                </a:extLst>
              </a:tr>
              <a:tr h="296633">
                <a:tc>
                  <a:txBody>
                    <a:bodyPr/>
                    <a:lstStyle/>
                    <a:p>
                      <a:pPr algn="ctr" fontAlgn="b"/>
                      <a:r>
                        <a:rPr lang="en-US" sz="1000" b="1" u="none" strike="noStrike">
                          <a:effectLst/>
                          <a:latin typeface="Calibri" panose="020F0502020204030204" pitchFamily="34" charset="0"/>
                          <a:cs typeface="Calibri" panose="020F0502020204030204" pitchFamily="34" charset="0"/>
                        </a:rPr>
                        <a:t> </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Coefficients</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Standard Error</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t Stat</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dirty="0">
                          <a:effectLst/>
                          <a:latin typeface="Calibri" panose="020F0502020204030204" pitchFamily="34" charset="0"/>
                          <a:cs typeface="Calibri" panose="020F0502020204030204" pitchFamily="34" charset="0"/>
                        </a:rPr>
                        <a:t>P-value</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Lower 95%</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Upper 95%</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1976217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Intercept</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-23.33121358</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26.5855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-0.87759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0.380372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-75.4997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28.83726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23134690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cement</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0.119804334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0.008489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14.11286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1.9E-41</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0.103146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0.136462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3679736891"/>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slag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0.103865809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0.010136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10.24742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1.6E-23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0.083976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0.123755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870503760"/>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ash</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0.087934322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0.012583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6.988168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5.02E-12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0.063242</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0.112626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599615257"/>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water</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-0.149918419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0.040177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-3.73145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0.000201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-0.22876</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-0.07108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260016328"/>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superplastic</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0.292224595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0.093424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3.127937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0.00181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0.108899</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0.47555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551822518"/>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coarseagg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0.018086215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0.009392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1.925656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0.054425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-0.00034</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0.036517</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1393826042"/>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fineagg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0.020190351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0.010702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1.886652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0.059491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-0.00081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0.04119</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285410029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age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0.114222068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0.005427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21.04643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5.78E-82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0.103572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0.124872</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val="679640565"/>
                  </a:ext>
                </a:extLst>
              </a:tr>
            </a:tbl>
          </a:graphicData>
        </a:graphic>
      </p:graphicFrame>
      <p:sp>
        <p:nvSpPr>
          <p:cNvPr id="5" name="Rectangle 4">
            <a:extLst>
              <a:ext uri="{FF2B5EF4-FFF2-40B4-BE49-F238E27FC236}">
                <a16:creationId xmlns:a16="http://schemas.microsoft.com/office/drawing/2014/main" id="{2596F4B0-5027-4C1F-9C45-3A92AA926B8B}"/>
              </a:ext>
            </a:extLst>
          </p:cNvPr>
          <p:cNvSpPr/>
          <p:nvPr/>
        </p:nvSpPr>
        <p:spPr>
          <a:xfrm>
            <a:off x="741311" y="2649944"/>
            <a:ext cx="4841342" cy="3539430"/>
          </a:xfrm>
          <a:prstGeom prst="rect">
            <a:avLst/>
          </a:prstGeom>
        </p:spPr>
        <p:txBody>
          <a:bodyPr wrap="square">
            <a:spAutoFit/>
          </a:bodyPr>
          <a:lstStyle/>
          <a:p>
            <a:pPr marL="285750" indent="-285750">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t Tests are used to conduct hypothesis tests on the regression coefficients obtained in Simple Linear Regression. </a:t>
            </a:r>
          </a:p>
          <a:p>
            <a:pPr marL="285750" indent="-285750">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We test the hypothesis that regression coefficient of independent variables is different from 0</a:t>
            </a:r>
          </a:p>
          <a:p>
            <a:pPr marL="285750" indent="-285750">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From the coefficients of regression table, we observe that the following predictor variables are significant at 5% level of significance in predicting the response variable, strength since their p value &lt; 0.05 and their coefficients are not zero:</a:t>
            </a:r>
          </a:p>
          <a:p>
            <a:pPr marL="285750" indent="-285750">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1) cement 2) slag 3) ash 4) water 5) superplastic 6) age</a:t>
            </a:r>
          </a:p>
          <a:p>
            <a:pPr marL="285750" indent="-285750">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The predictor variables, </a:t>
            </a:r>
            <a:r>
              <a:rPr lang="en-US" sz="1600" b="1" dirty="0" err="1">
                <a:latin typeface="Calibri" panose="020F0502020204030204" pitchFamily="34" charset="0"/>
                <a:cs typeface="Calibri" panose="020F0502020204030204" pitchFamily="34" charset="0"/>
              </a:rPr>
              <a:t>coarseagg</a:t>
            </a:r>
            <a:r>
              <a:rPr lang="en-US" sz="1600" b="1" dirty="0">
                <a:latin typeface="Calibri" panose="020F0502020204030204" pitchFamily="34" charset="0"/>
                <a:cs typeface="Calibri" panose="020F0502020204030204" pitchFamily="34" charset="0"/>
              </a:rPr>
              <a:t> and </a:t>
            </a:r>
            <a:r>
              <a:rPr lang="en-US" sz="1600" b="1" dirty="0" err="1">
                <a:latin typeface="Calibri" panose="020F0502020204030204" pitchFamily="34" charset="0"/>
                <a:cs typeface="Calibri" panose="020F0502020204030204" pitchFamily="34" charset="0"/>
              </a:rPr>
              <a:t>fineagg</a:t>
            </a:r>
            <a:r>
              <a:rPr lang="en-US" sz="1600" b="1" dirty="0">
                <a:latin typeface="Calibri" panose="020F0502020204030204" pitchFamily="34" charset="0"/>
                <a:cs typeface="Calibri" panose="020F0502020204030204" pitchFamily="34" charset="0"/>
              </a:rPr>
              <a:t> are not significant at 5% level of significance.</a:t>
            </a:r>
          </a:p>
        </p:txBody>
      </p:sp>
    </p:spTree>
    <p:extLst>
      <p:ext uri="{BB962C8B-B14F-4D97-AF65-F5344CB8AC3E}">
        <p14:creationId xmlns:p14="http://schemas.microsoft.com/office/powerpoint/2010/main" val="15469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6. Multicollinearity , meaning and possible problems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Rectangle 7">
            <a:extLst>
              <a:ext uri="{FF2B5EF4-FFF2-40B4-BE49-F238E27FC236}">
                <a16:creationId xmlns:a16="http://schemas.microsoft.com/office/drawing/2014/main" id="{EF48A32B-3B34-43B5-80EF-59F95E4C0E83}"/>
              </a:ext>
            </a:extLst>
          </p:cNvPr>
          <p:cNvSpPr/>
          <p:nvPr/>
        </p:nvSpPr>
        <p:spPr>
          <a:xfrm>
            <a:off x="780150" y="2007845"/>
            <a:ext cx="10481408" cy="4247317"/>
          </a:xfrm>
          <a:prstGeom prst="rect">
            <a:avLst/>
          </a:prstGeom>
        </p:spPr>
        <p:txBody>
          <a:bodyPr wrap="square">
            <a:spAutoFit/>
          </a:bodyPr>
          <a:lstStyle/>
          <a:p>
            <a:pPr marL="722313" indent="-722313">
              <a:spcBef>
                <a:spcPts val="300"/>
              </a:spcBef>
              <a:spcAft>
                <a:spcPts val="3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When the data set has a large number of independent variables, it is quite likely that some of the independent variables may be associated. </a:t>
            </a:r>
          </a:p>
          <a:p>
            <a:pPr marL="722313" indent="-722313">
              <a:spcBef>
                <a:spcPts val="300"/>
              </a:spcBef>
              <a:spcAft>
                <a:spcPts val="3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Existence of high correlation between independent variables is known as multi-collinearity. </a:t>
            </a:r>
          </a:p>
          <a:p>
            <a:pPr marL="722313" indent="-722313">
              <a:spcBef>
                <a:spcPts val="300"/>
              </a:spcBef>
              <a:spcAft>
                <a:spcPts val="3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Presence of multi-collinearity can destabilize the multiple regression model as shown below:</a:t>
            </a:r>
          </a:p>
          <a:p>
            <a:pPr marL="1071563" lvl="2" indent="-349250">
              <a:spcBef>
                <a:spcPts val="300"/>
              </a:spcBef>
              <a:spcAft>
                <a:spcPts val="300"/>
              </a:spcAft>
              <a:buFont typeface="+mj-lt"/>
              <a:buAutoNum type="arabicParenR"/>
            </a:pPr>
            <a:r>
              <a:rPr lang="en-US" sz="2000" b="1" dirty="0">
                <a:latin typeface="Calibri" panose="020F0502020204030204" pitchFamily="34" charset="0"/>
                <a:cs typeface="Calibri" panose="020F0502020204030204" pitchFamily="34" charset="0"/>
              </a:rPr>
              <a:t>The standard error of estimate of a regression coefficient may be inflated resulting retaining the null hypothesis and rejecting the statistically significant predictor variable. </a:t>
            </a:r>
          </a:p>
          <a:p>
            <a:pPr marL="722313" lvl="2">
              <a:spcBef>
                <a:spcPts val="300"/>
              </a:spcBef>
              <a:spcAft>
                <a:spcPts val="300"/>
              </a:spcAft>
            </a:pPr>
            <a:r>
              <a:rPr lang="en-US" sz="2000" b="1" dirty="0">
                <a:latin typeface="Calibri" panose="020F0502020204030204" pitchFamily="34" charset="0"/>
                <a:cs typeface="Calibri" panose="020F0502020204030204" pitchFamily="34" charset="0"/>
              </a:rPr>
              <a:t>	   t statistic value is                  . If          is inflated, t value under estimated.</a:t>
            </a:r>
          </a:p>
          <a:p>
            <a:pPr marL="1071563" lvl="2" indent="-349250">
              <a:spcBef>
                <a:spcPts val="300"/>
              </a:spcBef>
              <a:spcAft>
                <a:spcPts val="300"/>
              </a:spcAft>
              <a:buFont typeface="+mj-lt"/>
              <a:buAutoNum type="arabicParenR"/>
            </a:pPr>
            <a:r>
              <a:rPr lang="en-US" sz="2000" b="1" dirty="0">
                <a:latin typeface="Calibri" panose="020F0502020204030204" pitchFamily="34" charset="0"/>
                <a:cs typeface="Calibri" panose="020F0502020204030204" pitchFamily="34" charset="0"/>
              </a:rPr>
              <a:t>The sign of the regression coefficient may be different to the actual sign.</a:t>
            </a:r>
          </a:p>
          <a:p>
            <a:pPr marL="1071563" lvl="2" indent="-349250">
              <a:spcBef>
                <a:spcPts val="300"/>
              </a:spcBef>
              <a:spcAft>
                <a:spcPts val="300"/>
              </a:spcAft>
              <a:buFont typeface="+mj-lt"/>
              <a:buAutoNum type="arabicParenR"/>
            </a:pPr>
            <a:r>
              <a:rPr lang="en-US" sz="2000" b="1" dirty="0">
                <a:latin typeface="Calibri" panose="020F0502020204030204" pitchFamily="34" charset="0"/>
                <a:cs typeface="Calibri" panose="020F0502020204030204" pitchFamily="34" charset="0"/>
              </a:rPr>
              <a:t>Adding or removing a predictor variable may result in large variation in regression coefficient estimates.</a:t>
            </a:r>
          </a:p>
        </p:txBody>
      </p:sp>
      <p:pic>
        <p:nvPicPr>
          <p:cNvPr id="10" name="Picture 9">
            <a:extLst>
              <a:ext uri="{FF2B5EF4-FFF2-40B4-BE49-F238E27FC236}">
                <a16:creationId xmlns:a16="http://schemas.microsoft.com/office/drawing/2014/main" id="{36CF6302-C26D-4EBF-BF66-E0AFCFA27B76}"/>
              </a:ext>
            </a:extLst>
          </p:cNvPr>
          <p:cNvPicPr>
            <a:picLocks noChangeAspect="1"/>
          </p:cNvPicPr>
          <p:nvPr/>
        </p:nvPicPr>
        <p:blipFill>
          <a:blip r:embed="rId2"/>
          <a:stretch>
            <a:fillRect/>
          </a:stretch>
        </p:blipFill>
        <p:spPr>
          <a:xfrm>
            <a:off x="3812506" y="4780798"/>
            <a:ext cx="933450" cy="352425"/>
          </a:xfrm>
          <a:prstGeom prst="rect">
            <a:avLst/>
          </a:prstGeom>
        </p:spPr>
      </p:pic>
      <p:pic>
        <p:nvPicPr>
          <p:cNvPr id="11" name="Picture 10">
            <a:extLst>
              <a:ext uri="{FF2B5EF4-FFF2-40B4-BE49-F238E27FC236}">
                <a16:creationId xmlns:a16="http://schemas.microsoft.com/office/drawing/2014/main" id="{C052BD71-37F5-4E53-AFD8-86431F0B356B}"/>
              </a:ext>
            </a:extLst>
          </p:cNvPr>
          <p:cNvPicPr>
            <a:picLocks noChangeAspect="1"/>
          </p:cNvPicPr>
          <p:nvPr/>
        </p:nvPicPr>
        <p:blipFill>
          <a:blip r:embed="rId3"/>
          <a:stretch>
            <a:fillRect/>
          </a:stretch>
        </p:blipFill>
        <p:spPr>
          <a:xfrm>
            <a:off x="5188367" y="4866523"/>
            <a:ext cx="371475" cy="266700"/>
          </a:xfrm>
          <a:prstGeom prst="rect">
            <a:avLst/>
          </a:prstGeom>
        </p:spPr>
      </p:pic>
    </p:spTree>
    <p:extLst>
      <p:ext uri="{BB962C8B-B14F-4D97-AF65-F5344CB8AC3E}">
        <p14:creationId xmlns:p14="http://schemas.microsoft.com/office/powerpoint/2010/main" val="3365593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7.    Variable Inflation Factor</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7" name="Picture 6">
            <a:extLst>
              <a:ext uri="{FF2B5EF4-FFF2-40B4-BE49-F238E27FC236}">
                <a16:creationId xmlns:a16="http://schemas.microsoft.com/office/drawing/2014/main" id="{EFCACBF8-34A8-431F-AC0E-ED576BC120E5}"/>
              </a:ext>
            </a:extLst>
          </p:cNvPr>
          <p:cNvPicPr>
            <a:picLocks noChangeAspect="1"/>
          </p:cNvPicPr>
          <p:nvPr/>
        </p:nvPicPr>
        <p:blipFill>
          <a:blip r:embed="rId2"/>
          <a:stretch>
            <a:fillRect/>
          </a:stretch>
        </p:blipFill>
        <p:spPr>
          <a:xfrm>
            <a:off x="1572878" y="3824670"/>
            <a:ext cx="2428875" cy="361950"/>
          </a:xfrm>
          <a:prstGeom prst="rect">
            <a:avLst/>
          </a:prstGeom>
        </p:spPr>
      </p:pic>
      <p:sp>
        <p:nvSpPr>
          <p:cNvPr id="9" name="Rectangle 8">
            <a:extLst>
              <a:ext uri="{FF2B5EF4-FFF2-40B4-BE49-F238E27FC236}">
                <a16:creationId xmlns:a16="http://schemas.microsoft.com/office/drawing/2014/main" id="{6402C026-4FD9-4C7C-A492-51B19C74177E}"/>
              </a:ext>
            </a:extLst>
          </p:cNvPr>
          <p:cNvSpPr/>
          <p:nvPr/>
        </p:nvSpPr>
        <p:spPr>
          <a:xfrm>
            <a:off x="780149" y="1939851"/>
            <a:ext cx="10264839" cy="2739211"/>
          </a:xfrm>
          <a:prstGeom prst="rect">
            <a:avLst/>
          </a:prstGeom>
        </p:spPr>
        <p:txBody>
          <a:bodyPr wrap="square">
            <a:spAutoFit/>
          </a:bodyPr>
          <a:lstStyle/>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VIF measures the magnitude of multi-collinearity.</a:t>
            </a: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Consider a regression model with two independent variables. We can use the correlation coefficient to calculate R^2 between the two variables.</a:t>
            </a: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VIF = 1 / (1 - R12^2)</a:t>
            </a: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The value 1 - R12^2 is called the tolerance. </a:t>
            </a: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sqrt (VIF) is the value by which t statistic is deflated.</a:t>
            </a: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So, </a:t>
            </a:r>
          </a:p>
          <a:p>
            <a:pPr marL="342900" indent="-342900">
              <a:buFont typeface="Wingdings" panose="05000000000000000000" pitchFamily="2" charset="2"/>
              <a:buChar char="Ø"/>
            </a:pPr>
            <a:endParaRPr lang="en-US" sz="1050" b="1"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The threshold value for VIF is 5 while a few authors suggest 10</a:t>
            </a:r>
          </a:p>
        </p:txBody>
      </p:sp>
    </p:spTree>
    <p:extLst>
      <p:ext uri="{BB962C8B-B14F-4D97-AF65-F5344CB8AC3E}">
        <p14:creationId xmlns:p14="http://schemas.microsoft.com/office/powerpoint/2010/main" val="4093781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Summary</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D77C43F4-B116-4C97-AD4D-386733EAB98D}"/>
              </a:ext>
            </a:extLst>
          </p:cNvPr>
          <p:cNvSpPr/>
          <p:nvPr/>
        </p:nvSpPr>
        <p:spPr>
          <a:xfrm>
            <a:off x="780150" y="1974439"/>
            <a:ext cx="10359916" cy="4042132"/>
          </a:xfrm>
          <a:prstGeom prst="rect">
            <a:avLst/>
          </a:prstGeom>
        </p:spPr>
        <p:txBody>
          <a:bodyPr wrap="square">
            <a:spAutoFit/>
          </a:bodyPr>
          <a:lstStyle/>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1. 	Multiple Linear Regression (MLR) is a statistical technique that establishes existence of a 	linear relationship between a continuous numeric dependent variable and several 	independent variables.</a:t>
            </a:r>
          </a:p>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2. 	The pair plot contains the histogram and the scatter plot.  The histogram on the diagonal 	allows us to see the distribution of a single variable. The scatter plots on the lower 	triangle show the relationship between the variables.</a:t>
            </a:r>
          </a:p>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3. 	Multiple R2  increases with additional predictor variables.</a:t>
            </a:r>
          </a:p>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4. 	Using t tests, we test the hypothesis that regression coefficient of independent variables 	is different from 0</a:t>
            </a:r>
          </a:p>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5. 	Existence of high correlation between independent variables is known as multi-	collinearity. Presence of multi-collinearity can destabilize the multiple regression model.</a:t>
            </a:r>
          </a:p>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6. 	VIF measures the magnitude of multi-collinearity.</a:t>
            </a:r>
          </a:p>
        </p:txBody>
      </p:sp>
    </p:spTree>
    <p:extLst>
      <p:ext uri="{BB962C8B-B14F-4D97-AF65-F5344CB8AC3E}">
        <p14:creationId xmlns:p14="http://schemas.microsoft.com/office/powerpoint/2010/main" val="149157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33004A-8F1B-45F2-BEFD-7E8132122B94}"/>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914400"/>
            <a:endParaRPr lang="en-US" sz="1600" i="1" dirty="0">
              <a:solidFill>
                <a:prstClr val="black"/>
              </a:solidFill>
              <a:latin typeface="Lucida Sans Unicode"/>
            </a:endParaRPr>
          </a:p>
        </p:txBody>
      </p:sp>
      <p:sp>
        <p:nvSpPr>
          <p:cNvPr id="10" name="Rectangle 9">
            <a:extLst>
              <a:ext uri="{FF2B5EF4-FFF2-40B4-BE49-F238E27FC236}">
                <a16:creationId xmlns:a16="http://schemas.microsoft.com/office/drawing/2014/main" id="{E00BFB5D-D467-4A59-BDCF-FCB163F31804}"/>
              </a:ext>
            </a:extLst>
          </p:cNvPr>
          <p:cNvSpPr/>
          <p:nvPr/>
        </p:nvSpPr>
        <p:spPr>
          <a:xfrm>
            <a:off x="780150" y="1098245"/>
            <a:ext cx="5681363" cy="461665"/>
          </a:xfrm>
          <a:prstGeom prst="rect">
            <a:avLst/>
          </a:prstGeom>
        </p:spPr>
        <p:txBody>
          <a:bodyPr wrap="none">
            <a:spAutoFit/>
          </a:bodyPr>
          <a:lstStyle/>
          <a:p>
            <a:r>
              <a:rPr lang="en-IN" sz="2400" b="1" dirty="0"/>
              <a:t>Chapter 1   Introduction to Regression</a:t>
            </a:r>
          </a:p>
        </p:txBody>
      </p:sp>
      <p:sp>
        <p:nvSpPr>
          <p:cNvPr id="3" name="Date Placeholder 2">
            <a:extLst>
              <a:ext uri="{FF2B5EF4-FFF2-40B4-BE49-F238E27FC236}">
                <a16:creationId xmlns:a16="http://schemas.microsoft.com/office/drawing/2014/main" id="{50E4F290-B217-4DB2-8909-145755170B36}"/>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3DE7662-9830-48C7-86E6-0C93E8C8EB6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a:extLst>
              <a:ext uri="{FF2B5EF4-FFF2-40B4-BE49-F238E27FC236}">
                <a16:creationId xmlns:a16="http://schemas.microsoft.com/office/drawing/2014/main" id="{9F97D61A-3E02-406A-97D7-17B63EDA40F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Rectangle 5">
            <a:extLst>
              <a:ext uri="{FF2B5EF4-FFF2-40B4-BE49-F238E27FC236}">
                <a16:creationId xmlns:a16="http://schemas.microsoft.com/office/drawing/2014/main" id="{7667B2D9-7742-4FC3-A0E6-198C2D2B896D}"/>
              </a:ext>
            </a:extLst>
          </p:cNvPr>
          <p:cNvSpPr/>
          <p:nvPr/>
        </p:nvSpPr>
        <p:spPr>
          <a:xfrm>
            <a:off x="780150" y="1654605"/>
            <a:ext cx="10359916" cy="4616648"/>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Identification of problem</a:t>
            </a:r>
          </a:p>
          <a:p>
            <a:r>
              <a:rPr lang="en-US" sz="2400" b="1" dirty="0">
                <a:latin typeface="Calibri" panose="020F0502020204030204" pitchFamily="34" charset="0"/>
                <a:cs typeface="Calibri" panose="020F0502020204030204" pitchFamily="34" charset="0"/>
              </a:rPr>
              <a:t>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Before doing the regression analysis, one must review the literature to develop a deep understanding of the relevant variables, their relationships, and the expected coefficient signs and effect magnitude. </a:t>
            </a:r>
          </a:p>
          <a:p>
            <a:pPr algn="just"/>
            <a:r>
              <a:rPr lang="en-IN" b="1" dirty="0">
                <a:latin typeface="Calibri" panose="020F0502020204030204" pitchFamily="34" charset="0"/>
                <a:cs typeface="Calibri" panose="020F0502020204030204" pitchFamily="34" charset="0"/>
              </a:rPr>
              <a:t>	     </a:t>
            </a:r>
            <a:r>
              <a:rPr lang="en-IN" sz="1600" b="1" i="1" dirty="0">
                <a:solidFill>
                  <a:srgbClr val="FF0000"/>
                </a:solidFill>
                <a:latin typeface="Calibri" panose="020F0502020204030204" pitchFamily="34" charset="0"/>
                <a:cs typeface="Calibri" panose="020F0502020204030204" pitchFamily="34" charset="0"/>
              </a:rPr>
              <a:t>Refer http://statisticsbyjim.com/regression/regression-analysis-tips/ for more details.</a:t>
            </a:r>
          </a:p>
          <a:p>
            <a:pPr algn="just"/>
            <a:endParaRPr lang="en-IN" sz="1600" b="1" i="1" dirty="0">
              <a:solidFill>
                <a:srgbClr val="FF0000"/>
              </a:solidFill>
              <a:latin typeface="Calibri" panose="020F0502020204030204" pitchFamily="34" charset="0"/>
              <a:cs typeface="Calibri" panose="020F0502020204030204" pitchFamily="34" charset="0"/>
            </a:endParaRP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To determine the response variable, </a:t>
            </a:r>
            <a:r>
              <a:rPr lang="en-IN" b="1" dirty="0" err="1">
                <a:latin typeface="Calibri" panose="020F0502020204030204" pitchFamily="34" charset="0"/>
                <a:cs typeface="Calibri" panose="020F0502020204030204" pitchFamily="34" charset="0"/>
              </a:rPr>
              <a:t>Pedhazur</a:t>
            </a:r>
            <a:r>
              <a:rPr lang="en-IN" b="1" dirty="0">
                <a:latin typeface="Calibri" panose="020F0502020204030204" pitchFamily="34" charset="0"/>
                <a:cs typeface="Calibri" panose="020F0502020204030204" pitchFamily="34" charset="0"/>
              </a:rPr>
              <a:t>* suggests that the variable have acceptable measurement qualities (i.e., reliability and validity). </a:t>
            </a:r>
          </a:p>
          <a:p>
            <a:pPr marL="714375" indent="-714375" algn="just">
              <a:buFont typeface="Wingdings" panose="05000000000000000000" pitchFamily="2" charset="2"/>
              <a:buChar char="Ø"/>
            </a:pPr>
            <a:endParaRPr lang="en-IN" b="1" dirty="0">
              <a:latin typeface="Calibri" panose="020F0502020204030204" pitchFamily="34" charset="0"/>
              <a:cs typeface="Calibri" panose="020F0502020204030204" pitchFamily="34" charset="0"/>
            </a:endParaRP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Goal of the model selection is to minimize the number of predictors which account for the maximum variance in the response variable. </a:t>
            </a:r>
          </a:p>
          <a:p>
            <a:pPr algn="just"/>
            <a:r>
              <a:rPr lang="en-IN" b="1" dirty="0">
                <a:latin typeface="Calibri" panose="020F0502020204030204" pitchFamily="34" charset="0"/>
                <a:cs typeface="Calibri" panose="020F0502020204030204" pitchFamily="34" charset="0"/>
              </a:rPr>
              <a:t>	     </a:t>
            </a:r>
            <a:r>
              <a:rPr lang="en-IN" sz="1600" b="1" i="1" dirty="0">
                <a:solidFill>
                  <a:srgbClr val="FF0000"/>
                </a:solidFill>
                <a:latin typeface="Calibri" panose="020F0502020204030204" pitchFamily="34" charset="0"/>
                <a:cs typeface="Calibri" panose="020F0502020204030204" pitchFamily="34" charset="0"/>
              </a:rPr>
              <a:t>Refer https://www.ncbi.nlm.nih.gov/pmc/articles/PMC2845248/#B15 for more details.</a:t>
            </a:r>
          </a:p>
          <a:p>
            <a:pPr marL="714375" indent="-714375" algn="just">
              <a:buFont typeface="Wingdings" panose="05000000000000000000" pitchFamily="2" charset="2"/>
              <a:buChar char="Ø"/>
            </a:pPr>
            <a:endParaRPr lang="en-IN" b="1" dirty="0">
              <a:latin typeface="Calibri" panose="020F0502020204030204" pitchFamily="34" charset="0"/>
              <a:cs typeface="Calibri" panose="020F0502020204030204" pitchFamily="34" charset="0"/>
            </a:endParaRPr>
          </a:p>
          <a:p>
            <a:r>
              <a:rPr lang="en-IN" sz="1600" i="1" dirty="0">
                <a:solidFill>
                  <a:srgbClr val="FF0000"/>
                </a:solidFill>
                <a:latin typeface="Calibri" panose="020F0502020204030204" pitchFamily="34" charset="0"/>
                <a:cs typeface="Calibri" panose="020F0502020204030204" pitchFamily="34" charset="0"/>
              </a:rPr>
              <a:t>Reference:</a:t>
            </a:r>
          </a:p>
          <a:p>
            <a:r>
              <a:rPr lang="en-IN" sz="1600" i="1" dirty="0">
                <a:solidFill>
                  <a:srgbClr val="FF0000"/>
                </a:solidFill>
                <a:latin typeface="Calibri" panose="020F0502020204030204" pitchFamily="34" charset="0"/>
                <a:cs typeface="Calibri" panose="020F0502020204030204" pitchFamily="34" charset="0"/>
              </a:rPr>
              <a:t>* </a:t>
            </a:r>
            <a:r>
              <a:rPr lang="en-IN" sz="1600" i="1" dirty="0" err="1">
                <a:solidFill>
                  <a:srgbClr val="FF0000"/>
                </a:solidFill>
                <a:latin typeface="Calibri" panose="020F0502020204030204" pitchFamily="34" charset="0"/>
                <a:cs typeface="Calibri" panose="020F0502020204030204" pitchFamily="34" charset="0"/>
              </a:rPr>
              <a:t>Pedhazur</a:t>
            </a:r>
            <a:r>
              <a:rPr lang="en-IN" sz="1600" i="1" dirty="0">
                <a:solidFill>
                  <a:srgbClr val="FF0000"/>
                </a:solidFill>
                <a:latin typeface="Calibri" panose="020F0502020204030204" pitchFamily="34" charset="0"/>
                <a:cs typeface="Calibri" panose="020F0502020204030204" pitchFamily="34" charset="0"/>
              </a:rPr>
              <a:t> EJ. Multiple Regression in </a:t>
            </a:r>
            <a:r>
              <a:rPr lang="en-IN" sz="1600" i="1" dirty="0" err="1">
                <a:solidFill>
                  <a:srgbClr val="FF0000"/>
                </a:solidFill>
                <a:latin typeface="Calibri" panose="020F0502020204030204" pitchFamily="34" charset="0"/>
                <a:cs typeface="Calibri" panose="020F0502020204030204" pitchFamily="34" charset="0"/>
              </a:rPr>
              <a:t>Behavioral</a:t>
            </a:r>
            <a:r>
              <a:rPr lang="en-IN" sz="1600" i="1" dirty="0">
                <a:solidFill>
                  <a:srgbClr val="FF0000"/>
                </a:solidFill>
                <a:latin typeface="Calibri" panose="020F0502020204030204" pitchFamily="34" charset="0"/>
                <a:cs typeface="Calibri" panose="020F0502020204030204" pitchFamily="34" charset="0"/>
              </a:rPr>
              <a:t> Research. 3rd. ed. Fort Worth, TX: Harcourt Brace College Publishers; 1997. </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889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33004A-8F1B-45F2-BEFD-7E8132122B94}"/>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914400"/>
            <a:endParaRPr lang="en-US" sz="1600" i="1" dirty="0">
              <a:solidFill>
                <a:prstClr val="black"/>
              </a:solidFill>
              <a:latin typeface="Lucida Sans Unicode"/>
            </a:endParaRPr>
          </a:p>
        </p:txBody>
      </p:sp>
      <p:sp>
        <p:nvSpPr>
          <p:cNvPr id="10" name="Rectangle 9">
            <a:extLst>
              <a:ext uri="{FF2B5EF4-FFF2-40B4-BE49-F238E27FC236}">
                <a16:creationId xmlns:a16="http://schemas.microsoft.com/office/drawing/2014/main" id="{E00BFB5D-D467-4A59-BDCF-FCB163F31804}"/>
              </a:ext>
            </a:extLst>
          </p:cNvPr>
          <p:cNvSpPr/>
          <p:nvPr/>
        </p:nvSpPr>
        <p:spPr>
          <a:xfrm>
            <a:off x="780150" y="1098245"/>
            <a:ext cx="5681363" cy="461665"/>
          </a:xfrm>
          <a:prstGeom prst="rect">
            <a:avLst/>
          </a:prstGeom>
        </p:spPr>
        <p:txBody>
          <a:bodyPr wrap="none">
            <a:spAutoFit/>
          </a:bodyPr>
          <a:lstStyle/>
          <a:p>
            <a:r>
              <a:rPr lang="en-IN" sz="2400" b="1" dirty="0"/>
              <a:t>Chapter 1   Introduction to Regression</a:t>
            </a:r>
          </a:p>
        </p:txBody>
      </p:sp>
      <p:sp>
        <p:nvSpPr>
          <p:cNvPr id="3" name="Date Placeholder 2">
            <a:extLst>
              <a:ext uri="{FF2B5EF4-FFF2-40B4-BE49-F238E27FC236}">
                <a16:creationId xmlns:a16="http://schemas.microsoft.com/office/drawing/2014/main" id="{50E4F290-B217-4DB2-8909-145755170B36}"/>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3DE7662-9830-48C7-86E6-0C93E8C8EB6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a:extLst>
              <a:ext uri="{FF2B5EF4-FFF2-40B4-BE49-F238E27FC236}">
                <a16:creationId xmlns:a16="http://schemas.microsoft.com/office/drawing/2014/main" id="{9F97D61A-3E02-406A-97D7-17B63EDA40F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Rectangle 5">
            <a:extLst>
              <a:ext uri="{FF2B5EF4-FFF2-40B4-BE49-F238E27FC236}">
                <a16:creationId xmlns:a16="http://schemas.microsoft.com/office/drawing/2014/main" id="{7667B2D9-7742-4FC3-A0E6-198C2D2B896D}"/>
              </a:ext>
            </a:extLst>
          </p:cNvPr>
          <p:cNvSpPr/>
          <p:nvPr/>
        </p:nvSpPr>
        <p:spPr>
          <a:xfrm>
            <a:off x="780150" y="1632915"/>
            <a:ext cx="10359916"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Prediction of response based on predictors</a:t>
            </a:r>
            <a:endParaRPr lang="en-US" sz="24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631DCCED-33ED-4B61-87E4-608684722EE9}"/>
              </a:ext>
            </a:extLst>
          </p:cNvPr>
          <p:cNvSpPr/>
          <p:nvPr/>
        </p:nvSpPr>
        <p:spPr>
          <a:xfrm>
            <a:off x="791738" y="2117927"/>
            <a:ext cx="10359916" cy="938719"/>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Simple Linear Regression (SLR) </a:t>
            </a:r>
          </a:p>
          <a:p>
            <a:endParaRPr lang="en-US" sz="11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It is a statistical model in which there is only one predictor variable and one response variable. </a:t>
            </a:r>
            <a:endParaRPr lang="en-IN"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FDE7992-FF0D-4BC0-8AB7-23B7A9CD1147}"/>
              </a:ext>
            </a:extLst>
          </p:cNvPr>
          <p:cNvPicPr>
            <a:picLocks noChangeAspect="1"/>
          </p:cNvPicPr>
          <p:nvPr/>
        </p:nvPicPr>
        <p:blipFill>
          <a:blip r:embed="rId2"/>
          <a:stretch>
            <a:fillRect/>
          </a:stretch>
        </p:blipFill>
        <p:spPr>
          <a:xfrm>
            <a:off x="6867145" y="3151341"/>
            <a:ext cx="4090527" cy="3067895"/>
          </a:xfrm>
          <a:prstGeom prst="rect">
            <a:avLst/>
          </a:prstGeom>
        </p:spPr>
      </p:pic>
      <p:sp>
        <p:nvSpPr>
          <p:cNvPr id="8" name="Rectangle 7">
            <a:extLst>
              <a:ext uri="{FF2B5EF4-FFF2-40B4-BE49-F238E27FC236}">
                <a16:creationId xmlns:a16="http://schemas.microsoft.com/office/drawing/2014/main" id="{588FAB4F-9A0D-4A84-8EFE-D5F043009D28}"/>
              </a:ext>
            </a:extLst>
          </p:cNvPr>
          <p:cNvSpPr/>
          <p:nvPr/>
        </p:nvSpPr>
        <p:spPr>
          <a:xfrm>
            <a:off x="759558" y="3117032"/>
            <a:ext cx="6096000" cy="3211135"/>
          </a:xfrm>
          <a:prstGeom prst="rect">
            <a:avLst/>
          </a:prstGeom>
        </p:spPr>
        <p:txBody>
          <a:bodyPr>
            <a:spAutoFit/>
          </a:bodyPr>
          <a:lstStyle/>
          <a:p>
            <a:pPr marL="714375" indent="-714375">
              <a:buFont typeface="Wingdings" panose="05000000000000000000" pitchFamily="2" charset="2"/>
              <a:buChar char="Ø"/>
            </a:pPr>
            <a:r>
              <a:rPr lang="en-IN" dirty="0">
                <a:latin typeface="Calibri" panose="020F0502020204030204" pitchFamily="34" charset="0"/>
                <a:cs typeface="Calibri" panose="020F0502020204030204" pitchFamily="34" charset="0"/>
              </a:rPr>
              <a:t>Let (X</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Y</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where </a:t>
            </a:r>
            <a:r>
              <a:rPr lang="en-IN" dirty="0" err="1">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is ranging from 1 to n be a dataset of n observations.</a:t>
            </a:r>
          </a:p>
          <a:p>
            <a:pPr marL="714375" indent="-714375">
              <a:buFont typeface="Wingdings" panose="05000000000000000000" pitchFamily="2" charset="2"/>
              <a:buChar char="Ø"/>
            </a:pPr>
            <a:r>
              <a:rPr lang="en-IN" dirty="0">
                <a:latin typeface="Calibri" panose="020F0502020204030204" pitchFamily="34" charset="0"/>
                <a:cs typeface="Calibri" panose="020F0502020204030204" pitchFamily="34" charset="0"/>
              </a:rPr>
              <a:t>Then the regression equation can be written as </a:t>
            </a:r>
          </a:p>
          <a:p>
            <a:r>
              <a:rPr lang="en-IN" dirty="0">
                <a:latin typeface="Calibri" panose="020F0502020204030204" pitchFamily="34" charset="0"/>
                <a:cs typeface="Calibri" panose="020F0502020204030204" pitchFamily="34" charset="0"/>
              </a:rPr>
              <a:t>	     Y</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0</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1</a:t>
            </a:r>
            <a:r>
              <a:rPr lang="en-IN" dirty="0">
                <a:latin typeface="Calibri" panose="020F0502020204030204" pitchFamily="34" charset="0"/>
                <a:cs typeface="Calibri" panose="020F0502020204030204" pitchFamily="34" charset="0"/>
              </a:rPr>
              <a:t>X</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ε</a:t>
            </a:r>
            <a:r>
              <a:rPr lang="en-IN" sz="2800" baseline="-15000" dirty="0" err="1">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where</a:t>
            </a:r>
          </a:p>
          <a:p>
            <a:pPr marL="714375" indent="-714375">
              <a:buFont typeface="Wingdings" panose="05000000000000000000" pitchFamily="2" charset="2"/>
              <a:buChar char="Ø"/>
            </a:pPr>
            <a:r>
              <a:rPr lang="en-IN" dirty="0">
                <a:latin typeface="Calibri" panose="020F0502020204030204" pitchFamily="34" charset="0"/>
                <a:cs typeface="Calibri" panose="020F0502020204030204" pitchFamily="34" charset="0"/>
              </a:rPr>
              <a:t>Y</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is the </a:t>
            </a:r>
            <a:r>
              <a:rPr lang="en-IN" dirty="0" err="1">
                <a:latin typeface="Calibri" panose="020F0502020204030204" pitchFamily="34" charset="0"/>
                <a:cs typeface="Calibri" panose="020F0502020204030204" pitchFamily="34" charset="0"/>
              </a:rPr>
              <a:t>i</a:t>
            </a:r>
            <a:r>
              <a:rPr lang="en-IN" sz="2000" baseline="15000" dirty="0" err="1">
                <a:latin typeface="Calibri" panose="020F0502020204030204" pitchFamily="34" charset="0"/>
                <a:cs typeface="Calibri" panose="020F0502020204030204" pitchFamily="34" charset="0"/>
              </a:rPr>
              <a:t>th</a:t>
            </a:r>
            <a:r>
              <a:rPr lang="en-IN" dirty="0">
                <a:latin typeface="Calibri" panose="020F0502020204030204" pitchFamily="34" charset="0"/>
                <a:cs typeface="Calibri" panose="020F0502020204030204" pitchFamily="34" charset="0"/>
              </a:rPr>
              <a:t> observation of the response variable in the sample</a:t>
            </a:r>
          </a:p>
          <a:p>
            <a:pPr marL="714375" indent="-714375">
              <a:buFont typeface="Wingdings" panose="05000000000000000000" pitchFamily="2" charset="2"/>
              <a:buChar char="Ø"/>
            </a:pPr>
            <a:r>
              <a:rPr lang="en-IN" dirty="0">
                <a:latin typeface="Calibri" panose="020F0502020204030204" pitchFamily="34" charset="0"/>
                <a:cs typeface="Calibri" panose="020F0502020204030204" pitchFamily="34" charset="0"/>
              </a:rPr>
              <a:t>X</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is the </a:t>
            </a:r>
            <a:r>
              <a:rPr lang="en-IN" dirty="0" err="1">
                <a:latin typeface="Calibri" panose="020F0502020204030204" pitchFamily="34" charset="0"/>
                <a:cs typeface="Calibri" panose="020F0502020204030204" pitchFamily="34" charset="0"/>
              </a:rPr>
              <a:t>i</a:t>
            </a:r>
            <a:r>
              <a:rPr lang="en-IN" sz="2000" baseline="15000" dirty="0" err="1">
                <a:latin typeface="Calibri" panose="020F0502020204030204" pitchFamily="34" charset="0"/>
                <a:cs typeface="Calibri" panose="020F0502020204030204" pitchFamily="34" charset="0"/>
              </a:rPr>
              <a:t>th</a:t>
            </a:r>
            <a:r>
              <a:rPr lang="en-IN" dirty="0">
                <a:latin typeface="Calibri" panose="020F0502020204030204" pitchFamily="34" charset="0"/>
                <a:cs typeface="Calibri" panose="020F0502020204030204" pitchFamily="34" charset="0"/>
              </a:rPr>
              <a:t> observation of the predictor variable in the sample</a:t>
            </a:r>
          </a:p>
          <a:p>
            <a:pPr marL="714375" indent="-714375">
              <a:buFont typeface="Wingdings" panose="05000000000000000000" pitchFamily="2" charset="2"/>
              <a:buChar char="Ø"/>
            </a:pPr>
            <a:r>
              <a:rPr lang="el-GR" dirty="0">
                <a:latin typeface="Calibri" panose="020F0502020204030204" pitchFamily="34" charset="0"/>
                <a:cs typeface="Calibri" panose="020F0502020204030204" pitchFamily="34" charset="0"/>
              </a:rPr>
              <a:t>ε</a:t>
            </a:r>
            <a:r>
              <a:rPr lang="en-IN" sz="2800" baseline="-15000" dirty="0" err="1">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is the random error or residuals</a:t>
            </a:r>
          </a:p>
          <a:p>
            <a:pPr marL="714375" indent="-714375">
              <a:buFont typeface="Wingdings" panose="05000000000000000000" pitchFamily="2" charset="2"/>
              <a:buChar char="Ø"/>
            </a:pP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0</a:t>
            </a:r>
            <a:r>
              <a:rPr lang="en-IN" dirty="0">
                <a:latin typeface="Calibri" panose="020F0502020204030204" pitchFamily="34" charset="0"/>
                <a:cs typeface="Calibri" panose="020F0502020204030204" pitchFamily="34" charset="0"/>
              </a:rPr>
              <a:t>, </a:t>
            </a: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1</a:t>
            </a:r>
            <a:r>
              <a:rPr lang="en-IN" dirty="0">
                <a:latin typeface="Calibri" panose="020F0502020204030204" pitchFamily="34" charset="0"/>
                <a:cs typeface="Calibri" panose="020F0502020204030204" pitchFamily="34" charset="0"/>
              </a:rPr>
              <a:t> are the regression parameters or regression coefficients</a:t>
            </a:r>
          </a:p>
        </p:txBody>
      </p:sp>
    </p:spTree>
    <p:extLst>
      <p:ext uri="{BB962C8B-B14F-4D97-AF65-F5344CB8AC3E}">
        <p14:creationId xmlns:p14="http://schemas.microsoft.com/office/powerpoint/2010/main" val="373004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33004A-8F1B-45F2-BEFD-7E8132122B94}"/>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914400"/>
            <a:endParaRPr lang="en-US" sz="1600" i="1" dirty="0">
              <a:solidFill>
                <a:prstClr val="black"/>
              </a:solidFill>
              <a:latin typeface="Lucida Sans Unicode"/>
            </a:endParaRPr>
          </a:p>
        </p:txBody>
      </p:sp>
      <p:sp>
        <p:nvSpPr>
          <p:cNvPr id="10" name="Rectangle 9">
            <a:extLst>
              <a:ext uri="{FF2B5EF4-FFF2-40B4-BE49-F238E27FC236}">
                <a16:creationId xmlns:a16="http://schemas.microsoft.com/office/drawing/2014/main" id="{E00BFB5D-D467-4A59-BDCF-FCB163F31804}"/>
              </a:ext>
            </a:extLst>
          </p:cNvPr>
          <p:cNvSpPr/>
          <p:nvPr/>
        </p:nvSpPr>
        <p:spPr>
          <a:xfrm>
            <a:off x="780150" y="1098245"/>
            <a:ext cx="5681363" cy="461665"/>
          </a:xfrm>
          <a:prstGeom prst="rect">
            <a:avLst/>
          </a:prstGeom>
        </p:spPr>
        <p:txBody>
          <a:bodyPr wrap="none">
            <a:spAutoFit/>
          </a:bodyPr>
          <a:lstStyle/>
          <a:p>
            <a:r>
              <a:rPr lang="en-IN" sz="2400" b="1" dirty="0"/>
              <a:t>Chapter 1   Introduction to Regression</a:t>
            </a:r>
          </a:p>
        </p:txBody>
      </p:sp>
      <p:sp>
        <p:nvSpPr>
          <p:cNvPr id="3" name="Date Placeholder 2">
            <a:extLst>
              <a:ext uri="{FF2B5EF4-FFF2-40B4-BE49-F238E27FC236}">
                <a16:creationId xmlns:a16="http://schemas.microsoft.com/office/drawing/2014/main" id="{50E4F290-B217-4DB2-8909-145755170B36}"/>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3DE7662-9830-48C7-86E6-0C93E8C8EB6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a:extLst>
              <a:ext uri="{FF2B5EF4-FFF2-40B4-BE49-F238E27FC236}">
                <a16:creationId xmlns:a16="http://schemas.microsoft.com/office/drawing/2014/main" id="{9F97D61A-3E02-406A-97D7-17B63EDA40F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Rectangle 5">
            <a:extLst>
              <a:ext uri="{FF2B5EF4-FFF2-40B4-BE49-F238E27FC236}">
                <a16:creationId xmlns:a16="http://schemas.microsoft.com/office/drawing/2014/main" id="{7667B2D9-7742-4FC3-A0E6-198C2D2B896D}"/>
              </a:ext>
            </a:extLst>
          </p:cNvPr>
          <p:cNvSpPr/>
          <p:nvPr/>
        </p:nvSpPr>
        <p:spPr>
          <a:xfrm>
            <a:off x="780150" y="1632915"/>
            <a:ext cx="10359916"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Prediction of response based on predictors</a:t>
            </a:r>
            <a:endParaRPr lang="en-US" sz="24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631DCCED-33ED-4B61-87E4-608684722EE9}"/>
              </a:ext>
            </a:extLst>
          </p:cNvPr>
          <p:cNvSpPr/>
          <p:nvPr/>
        </p:nvSpPr>
        <p:spPr>
          <a:xfrm>
            <a:off x="791737" y="2117929"/>
            <a:ext cx="10270271" cy="2626360"/>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Simple Linear Regression (SLR) - continued</a:t>
            </a:r>
          </a:p>
          <a:p>
            <a:endParaRPr lang="en-IN" sz="9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Note:</a:t>
            </a:r>
          </a:p>
          <a:p>
            <a:pPr marL="714375" indent="-714375">
              <a:buFont typeface="+mj-lt"/>
              <a:buAutoNum type="arabicParenR"/>
              <a:tabLst>
                <a:tab pos="892175" algn="l"/>
              </a:tabLst>
            </a:pPr>
            <a:r>
              <a:rPr lang="en-IN" dirty="0">
                <a:latin typeface="Calibri" panose="020F0502020204030204" pitchFamily="34" charset="0"/>
                <a:cs typeface="Calibri" panose="020F0502020204030204" pitchFamily="34" charset="0"/>
              </a:rPr>
              <a:t>The relationship is not a mathematical model relationship and hence the error term.</a:t>
            </a:r>
          </a:p>
          <a:p>
            <a:pPr marL="714375" indent="-714375">
              <a:buFont typeface="+mj-lt"/>
              <a:buAutoNum type="arabicParenR"/>
            </a:pPr>
            <a:r>
              <a:rPr lang="en-IN" dirty="0">
                <a:latin typeface="Calibri" panose="020F0502020204030204" pitchFamily="34" charset="0"/>
                <a:cs typeface="Calibri" panose="020F0502020204030204" pitchFamily="34" charset="0"/>
              </a:rPr>
              <a:t>The linearity condition is defined with respect to the regression coefficients and not with respect to the predictor variables. Thus Y</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0</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1log(</a:t>
            </a:r>
            <a:r>
              <a:rPr lang="en-IN" dirty="0">
                <a:latin typeface="Calibri" panose="020F0502020204030204" pitchFamily="34" charset="0"/>
                <a:cs typeface="Calibri" panose="020F0502020204030204" pitchFamily="34" charset="0"/>
              </a:rPr>
              <a:t>X</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ε</a:t>
            </a:r>
            <a:r>
              <a:rPr lang="en-IN" sz="2800" baseline="-15000" dirty="0" err="1">
                <a:latin typeface="Calibri" panose="020F0502020204030204" pitchFamily="34" charset="0"/>
                <a:cs typeface="Calibri" panose="020F0502020204030204" pitchFamily="34" charset="0"/>
              </a:rPr>
              <a:t>i</a:t>
            </a:r>
            <a:r>
              <a:rPr lang="en-IN" sz="2800" baseline="-15000"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is a linear model but relationship between Y and X is not linear.</a:t>
            </a:r>
          </a:p>
          <a:p>
            <a:pPr marL="714375" indent="-714375" algn="just">
              <a:buFont typeface="+mj-lt"/>
              <a:buAutoNum type="arabicParenR"/>
              <a:tabLst>
                <a:tab pos="892175" algn="l"/>
                <a:tab pos="1081088" algn="l"/>
              </a:tabLst>
            </a:pPr>
            <a:r>
              <a:rPr lang="en-IN" dirty="0">
                <a:latin typeface="Calibri" panose="020F0502020204030204" pitchFamily="34" charset="0"/>
                <a:cs typeface="Calibri" panose="020F0502020204030204" pitchFamily="34" charset="0"/>
              </a:rPr>
              <a:t>Regression calculates the most likely outcome based on a trend of one or more known independent variables and the impact of changing one of the independent variables.</a:t>
            </a:r>
          </a:p>
        </p:txBody>
      </p:sp>
    </p:spTree>
    <p:extLst>
      <p:ext uri="{BB962C8B-B14F-4D97-AF65-F5344CB8AC3E}">
        <p14:creationId xmlns:p14="http://schemas.microsoft.com/office/powerpoint/2010/main" val="96054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33004A-8F1B-45F2-BEFD-7E8132122B94}"/>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914400"/>
            <a:endParaRPr lang="en-US" sz="1600" i="1" dirty="0">
              <a:solidFill>
                <a:prstClr val="black"/>
              </a:solidFill>
              <a:latin typeface="Lucida Sans Unicode"/>
            </a:endParaRPr>
          </a:p>
        </p:txBody>
      </p:sp>
      <p:sp>
        <p:nvSpPr>
          <p:cNvPr id="10" name="Rectangle 9">
            <a:extLst>
              <a:ext uri="{FF2B5EF4-FFF2-40B4-BE49-F238E27FC236}">
                <a16:creationId xmlns:a16="http://schemas.microsoft.com/office/drawing/2014/main" id="{E00BFB5D-D467-4A59-BDCF-FCB163F31804}"/>
              </a:ext>
            </a:extLst>
          </p:cNvPr>
          <p:cNvSpPr/>
          <p:nvPr/>
        </p:nvSpPr>
        <p:spPr>
          <a:xfrm>
            <a:off x="780150" y="1098245"/>
            <a:ext cx="5681363" cy="461665"/>
          </a:xfrm>
          <a:prstGeom prst="rect">
            <a:avLst/>
          </a:prstGeom>
        </p:spPr>
        <p:txBody>
          <a:bodyPr wrap="none">
            <a:spAutoFit/>
          </a:bodyPr>
          <a:lstStyle/>
          <a:p>
            <a:r>
              <a:rPr lang="en-IN" sz="2400" b="1" dirty="0"/>
              <a:t>Chapter 1   Introduction to Regression</a:t>
            </a:r>
          </a:p>
        </p:txBody>
      </p:sp>
      <p:sp>
        <p:nvSpPr>
          <p:cNvPr id="3" name="Date Placeholder 2">
            <a:extLst>
              <a:ext uri="{FF2B5EF4-FFF2-40B4-BE49-F238E27FC236}">
                <a16:creationId xmlns:a16="http://schemas.microsoft.com/office/drawing/2014/main" id="{50E4F290-B217-4DB2-8909-145755170B36}"/>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3DE7662-9830-48C7-86E6-0C93E8C8EB6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a:extLst>
              <a:ext uri="{FF2B5EF4-FFF2-40B4-BE49-F238E27FC236}">
                <a16:creationId xmlns:a16="http://schemas.microsoft.com/office/drawing/2014/main" id="{9F97D61A-3E02-406A-97D7-17B63EDA40F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Rectangle 5">
            <a:extLst>
              <a:ext uri="{FF2B5EF4-FFF2-40B4-BE49-F238E27FC236}">
                <a16:creationId xmlns:a16="http://schemas.microsoft.com/office/drawing/2014/main" id="{7667B2D9-7742-4FC3-A0E6-198C2D2B896D}"/>
              </a:ext>
            </a:extLst>
          </p:cNvPr>
          <p:cNvSpPr/>
          <p:nvPr/>
        </p:nvSpPr>
        <p:spPr>
          <a:xfrm>
            <a:off x="780150" y="1632915"/>
            <a:ext cx="10359916"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Regression within the umbrella of machine learning</a:t>
            </a:r>
            <a:endParaRPr lang="en-US" sz="24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631DCCED-33ED-4B61-87E4-608684722EE9}"/>
              </a:ext>
            </a:extLst>
          </p:cNvPr>
          <p:cNvSpPr/>
          <p:nvPr/>
        </p:nvSpPr>
        <p:spPr>
          <a:xfrm>
            <a:off x="791737" y="2117929"/>
            <a:ext cx="10270271" cy="3970318"/>
          </a:xfrm>
          <a:prstGeom prst="rect">
            <a:avLst/>
          </a:prstGeom>
        </p:spPr>
        <p:txBody>
          <a:bodyPr wrap="square">
            <a:spAutoFit/>
          </a:bodyPr>
          <a:lstStyle/>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Regression and classification are branded under the same umbrella of supervised machine learning.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Both utilize known datasets to make predictions.</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In supervised learning, an algorithm is employed to learn the mapping function from X (input) to Y (output), Y = f(X).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The objective is to approximate the mapping function, f as accurately as possible so that we can predict output variable, Y for a new input X as close as possible to the actual value.</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The response variable in the regression is continuous numerical variable and for classification it is categorical.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In machine learning, regression algorithms attempt to estimate the mapping function, f from the predictor variables (X) to continuous numerical response variable, Y</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Supervised learning is used to predict a certain target variable from a model you trained with known data.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Regression is a kind of supervised learning where you predict numerical variable in interval scale</a:t>
            </a:r>
            <a:r>
              <a:rPr lang="en-IN"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0452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33004A-8F1B-45F2-BEFD-7E8132122B94}"/>
              </a:ext>
            </a:extLst>
          </p:cNvPr>
          <p:cNvSpPr/>
          <p:nvPr/>
        </p:nvSpPr>
        <p:spPr>
          <a:xfrm>
            <a:off x="780150" y="1025240"/>
            <a:ext cx="10631700"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3D90D0A-838C-4479-B5E8-D677908D01C1}"/>
              </a:ext>
            </a:extLst>
          </p:cNvPr>
          <p:cNvSpPr/>
          <p:nvPr/>
        </p:nvSpPr>
        <p:spPr>
          <a:xfrm>
            <a:off x="780149" y="1098246"/>
            <a:ext cx="10631699" cy="4970591"/>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a:t>
            </a:r>
          </a:p>
          <a:p>
            <a:br>
              <a:rPr lang="en-IN" sz="2400" b="1" dirty="0">
                <a:latin typeface="Calibri" panose="020F0502020204030204" pitchFamily="34" charset="0"/>
                <a:cs typeface="Calibri" panose="020F0502020204030204" pitchFamily="34" charset="0"/>
              </a:rPr>
            </a:br>
            <a:r>
              <a:rPr lang="en-IN" sz="2400" b="1" dirty="0">
                <a:latin typeface="Calibri" panose="020F0502020204030204" pitchFamily="34" charset="0"/>
                <a:cs typeface="Calibri" panose="020F0502020204030204" pitchFamily="34" charset="0"/>
              </a:rPr>
              <a:t>Summary</a:t>
            </a:r>
          </a:p>
          <a:p>
            <a:endParaRPr lang="en-IN" sz="1400" b="1" dirty="0">
              <a:latin typeface="Calibri" panose="020F0502020204030204" pitchFamily="34" charset="0"/>
              <a:cs typeface="Calibri" panose="020F0502020204030204" pitchFamily="34" charset="0"/>
            </a:endParaRPr>
          </a:p>
          <a:p>
            <a:pPr marL="457200" indent="-457200" algn="just">
              <a:buAutoNum type="arabicPeriod"/>
            </a:pPr>
            <a:r>
              <a:rPr lang="en-IN" b="1" dirty="0">
                <a:latin typeface="Calibri" panose="020F0502020204030204" pitchFamily="34" charset="0"/>
                <a:cs typeface="Calibri" panose="020F0502020204030204" pitchFamily="34" charset="0"/>
              </a:rPr>
              <a:t>The main objective of regression is to establish the existence of a relationship between an target (response) variable and explanatory (predictor) variables.</a:t>
            </a:r>
          </a:p>
          <a:p>
            <a:pPr marL="457200" indent="-457200" algn="just">
              <a:buAutoNum type="arabicPeriod"/>
            </a:pPr>
            <a:r>
              <a:rPr lang="en-IN" b="1" dirty="0">
                <a:latin typeface="Calibri" panose="020F0502020204030204" pitchFamily="34" charset="0"/>
                <a:cs typeface="Calibri" panose="020F0502020204030204" pitchFamily="34" charset="0"/>
              </a:rPr>
              <a:t>Before doing the regression analysis, one must review the literature to develop a deep understanding of the relevant variables, their relationships, and the expected coefficient signs and effect magnitude. </a:t>
            </a:r>
          </a:p>
          <a:p>
            <a:pPr marL="457200" indent="-457200" algn="just">
              <a:buAutoNum type="arabicPeriod"/>
            </a:pPr>
            <a:r>
              <a:rPr lang="en-IN" b="1" dirty="0">
                <a:latin typeface="Calibri" panose="020F0502020204030204" pitchFamily="34" charset="0"/>
                <a:cs typeface="Calibri" panose="020F0502020204030204" pitchFamily="34" charset="0"/>
              </a:rPr>
              <a:t>In machine learning, regression algorithms attempt to estimate the mapping function, f from the predictor variables (X) to continuous numerical response variable, Y</a:t>
            </a:r>
          </a:p>
          <a:p>
            <a:pPr marL="457200" indent="-457200" algn="just">
              <a:buAutoNum type="arabicPeriod"/>
            </a:pPr>
            <a:r>
              <a:rPr lang="en-IN" b="1" dirty="0">
                <a:latin typeface="Calibri" panose="020F0502020204030204" pitchFamily="34" charset="0"/>
                <a:cs typeface="Calibri" panose="020F0502020204030204" pitchFamily="34" charset="0"/>
              </a:rPr>
              <a:t>Linear regression implies that the relationship between the response variable and the regression parameters (</a:t>
            </a:r>
            <a:r>
              <a:rPr lang="el-GR" b="1" dirty="0">
                <a:latin typeface="Calibri" panose="020F0502020204030204" pitchFamily="34" charset="0"/>
                <a:cs typeface="Calibri" panose="020F0502020204030204" pitchFamily="34" charset="0"/>
              </a:rPr>
              <a:t>β</a:t>
            </a:r>
            <a:r>
              <a:rPr lang="en-IN" b="1" dirty="0">
                <a:latin typeface="Calibri" panose="020F0502020204030204" pitchFamily="34" charset="0"/>
                <a:cs typeface="Calibri" panose="020F0502020204030204" pitchFamily="34" charset="0"/>
              </a:rPr>
              <a:t>0, </a:t>
            </a:r>
            <a:r>
              <a:rPr lang="el-GR" b="1" dirty="0">
                <a:latin typeface="Calibri" panose="020F0502020204030204" pitchFamily="34" charset="0"/>
                <a:cs typeface="Calibri" panose="020F0502020204030204" pitchFamily="34" charset="0"/>
              </a:rPr>
              <a:t>β</a:t>
            </a:r>
            <a:r>
              <a:rPr lang="en-IN" b="1" dirty="0">
                <a:latin typeface="Calibri" panose="020F0502020204030204" pitchFamily="34" charset="0"/>
                <a:cs typeface="Calibri" panose="020F0502020204030204" pitchFamily="34" charset="0"/>
              </a:rPr>
              <a:t>1) is linear.</a:t>
            </a:r>
          </a:p>
          <a:p>
            <a:pPr marL="457200" indent="-457200" algn="just">
              <a:buAutoNum type="arabicPeriod"/>
            </a:pPr>
            <a:endParaRPr lang="en-IN"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Reference</a:t>
            </a:r>
          </a:p>
          <a:p>
            <a:endParaRPr lang="en-IN" sz="500" b="1"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1. Business Statistics – a first course – </a:t>
            </a:r>
            <a:r>
              <a:rPr lang="en-IN" sz="2000" dirty="0" err="1">
                <a:latin typeface="Calibri" panose="020F0502020204030204" pitchFamily="34" charset="0"/>
                <a:cs typeface="Calibri" panose="020F0502020204030204" pitchFamily="34" charset="0"/>
              </a:rPr>
              <a:t>Davind</a:t>
            </a:r>
            <a:r>
              <a:rPr lang="en-IN" sz="2000" dirty="0">
                <a:latin typeface="Calibri" panose="020F0502020204030204" pitchFamily="34" charset="0"/>
                <a:cs typeface="Calibri" panose="020F0502020204030204" pitchFamily="34" charset="0"/>
              </a:rPr>
              <a:t> M. Levine, Kathryn A. </a:t>
            </a:r>
            <a:r>
              <a:rPr lang="en-IN" sz="2000" dirty="0" err="1">
                <a:latin typeface="Calibri" panose="020F0502020204030204" pitchFamily="34" charset="0"/>
                <a:cs typeface="Calibri" panose="020F0502020204030204" pitchFamily="34" charset="0"/>
              </a:rPr>
              <a:t>Szabat</a:t>
            </a:r>
            <a:r>
              <a:rPr lang="en-IN" sz="2000" dirty="0">
                <a:latin typeface="Calibri" panose="020F0502020204030204" pitchFamily="34" charset="0"/>
                <a:cs typeface="Calibri" panose="020F0502020204030204" pitchFamily="34" charset="0"/>
              </a:rPr>
              <a:t>, David F Stephan and Dr P K Viswanathan Chapter 12</a:t>
            </a:r>
            <a:endParaRPr lang="en-IN" sz="2400" b="1" dirty="0">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5EB0C5F2-5A28-46C3-9952-E9B8B6099D23}"/>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C552F7-C48F-4D1D-87D3-A9BE817D105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8376E3B4-8A30-4E44-8E35-286EDAA46F8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964314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4221</TotalTime>
  <Words>4479</Words>
  <Application>Microsoft Office PowerPoint</Application>
  <PresentationFormat>Widescreen</PresentationFormat>
  <Paragraphs>920</Paragraphs>
  <Slides>45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Franklin Gothic Book</vt:lpstr>
      <vt:lpstr>Lucida Sans Unicode</vt:lpstr>
      <vt:lpstr>Trebuchet MS</vt:lpstr>
      <vt:lpstr>Wingdings</vt:lpstr>
      <vt:lpstr>Wingdings 3</vt:lpstr>
      <vt:lpstr>Crop</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Subramanian Palamarneri</dc:creator>
  <cp:lastModifiedBy>Subramanian Palamarneri</cp:lastModifiedBy>
  <cp:revision>256</cp:revision>
  <dcterms:created xsi:type="dcterms:W3CDTF">2019-01-15T03:22:05Z</dcterms:created>
  <dcterms:modified xsi:type="dcterms:W3CDTF">2019-02-14T01:31:16Z</dcterms:modified>
</cp:coreProperties>
</file>