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  <p:sldMasterId id="2147483678" r:id="rId2"/>
  </p:sldMasterIdLst>
  <p:notesMasterIdLst>
    <p:notesMasterId r:id="rId29"/>
  </p:notesMasterIdLst>
  <p:sldIdLst>
    <p:sldId id="293" r:id="rId3"/>
    <p:sldId id="256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6" r:id="rId12"/>
    <p:sldId id="313" r:id="rId13"/>
    <p:sldId id="367" r:id="rId14"/>
    <p:sldId id="405" r:id="rId15"/>
    <p:sldId id="407" r:id="rId16"/>
    <p:sldId id="408" r:id="rId17"/>
    <p:sldId id="410" r:id="rId18"/>
    <p:sldId id="412" r:id="rId19"/>
    <p:sldId id="409" r:id="rId20"/>
    <p:sldId id="390" r:id="rId21"/>
    <p:sldId id="368" r:id="rId22"/>
    <p:sldId id="413" r:id="rId23"/>
    <p:sldId id="414" r:id="rId24"/>
    <p:sldId id="415" r:id="rId25"/>
    <p:sldId id="416" r:id="rId26"/>
    <p:sldId id="417" r:id="rId27"/>
    <p:sldId id="39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204" y="90"/>
      </p:cViewPr>
      <p:guideLst>
        <p:guide orient="horz" pos="2251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6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L\Dsc_FullTime\Course_Workbook\Regression\PPTs\short_Pine_leaves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L\Dsc_FullTime\Course_Workbook\Regression\PPTs\short_Pine_leaves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L\Dsc_FullTime\Course_Workbook\Regression\PPTs\short_Pine_leaves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L\Dsc_FullTime\Course_Workbook\Regression\PPTs\short_Pine_leaves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L\Dsc_FullTime\Course_Workbook\Regression\PPTs\short_Pine_leaves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L\Dsc_FullTime\Course_Workbook\Regression\PPTs\short_Pine_leave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Diam  Residual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xVal>
            <c:numRef>
              <c:f>short_Pine_leaves!$A$2:$A$71</c:f>
              <c:numCache>
                <c:formatCode>General</c:formatCode>
                <c:ptCount val="70"/>
                <c:pt idx="0">
                  <c:v>4.4000000000000004</c:v>
                </c:pt>
                <c:pt idx="1">
                  <c:v>4.5999999999999996</c:v>
                </c:pt>
                <c:pt idx="2">
                  <c:v>5</c:v>
                </c:pt>
                <c:pt idx="3">
                  <c:v>5.0999999999999996</c:v>
                </c:pt>
                <c:pt idx="4">
                  <c:v>5.0999999999999996</c:v>
                </c:pt>
                <c:pt idx="5">
                  <c:v>5.2</c:v>
                </c:pt>
                <c:pt idx="6">
                  <c:v>5.2</c:v>
                </c:pt>
                <c:pt idx="7">
                  <c:v>5.5</c:v>
                </c:pt>
                <c:pt idx="8">
                  <c:v>5.5</c:v>
                </c:pt>
                <c:pt idx="9">
                  <c:v>5.6</c:v>
                </c:pt>
                <c:pt idx="10">
                  <c:v>5.9</c:v>
                </c:pt>
                <c:pt idx="11">
                  <c:v>5.9</c:v>
                </c:pt>
                <c:pt idx="12">
                  <c:v>7.5</c:v>
                </c:pt>
                <c:pt idx="13">
                  <c:v>7.6</c:v>
                </c:pt>
                <c:pt idx="14">
                  <c:v>7.6</c:v>
                </c:pt>
                <c:pt idx="15">
                  <c:v>7.8</c:v>
                </c:pt>
                <c:pt idx="16">
                  <c:v>8</c:v>
                </c:pt>
                <c:pt idx="17">
                  <c:v>8.1</c:v>
                </c:pt>
                <c:pt idx="18">
                  <c:v>8.4</c:v>
                </c:pt>
                <c:pt idx="19">
                  <c:v>8.6</c:v>
                </c:pt>
                <c:pt idx="20">
                  <c:v>8.9</c:v>
                </c:pt>
                <c:pt idx="21">
                  <c:v>9.1</c:v>
                </c:pt>
                <c:pt idx="22">
                  <c:v>9.1999999999999993</c:v>
                </c:pt>
                <c:pt idx="23">
                  <c:v>9.3000000000000007</c:v>
                </c:pt>
                <c:pt idx="24">
                  <c:v>9.3000000000000007</c:v>
                </c:pt>
                <c:pt idx="25">
                  <c:v>9.8000000000000007</c:v>
                </c:pt>
                <c:pt idx="26">
                  <c:v>9.9</c:v>
                </c:pt>
                <c:pt idx="27">
                  <c:v>9.9</c:v>
                </c:pt>
                <c:pt idx="28">
                  <c:v>9.9</c:v>
                </c:pt>
                <c:pt idx="29">
                  <c:v>10.1</c:v>
                </c:pt>
                <c:pt idx="30">
                  <c:v>10.199999999999999</c:v>
                </c:pt>
                <c:pt idx="31">
                  <c:v>10.199999999999999</c:v>
                </c:pt>
                <c:pt idx="32">
                  <c:v>10.3</c:v>
                </c:pt>
                <c:pt idx="33">
                  <c:v>10.4</c:v>
                </c:pt>
                <c:pt idx="34">
                  <c:v>10.6</c:v>
                </c:pt>
                <c:pt idx="35">
                  <c:v>11</c:v>
                </c:pt>
                <c:pt idx="36">
                  <c:v>11.1</c:v>
                </c:pt>
                <c:pt idx="37">
                  <c:v>11.2</c:v>
                </c:pt>
                <c:pt idx="38">
                  <c:v>11.5</c:v>
                </c:pt>
                <c:pt idx="39">
                  <c:v>11.7</c:v>
                </c:pt>
                <c:pt idx="40">
                  <c:v>12</c:v>
                </c:pt>
                <c:pt idx="41">
                  <c:v>12.2</c:v>
                </c:pt>
                <c:pt idx="42">
                  <c:v>12.2</c:v>
                </c:pt>
                <c:pt idx="43">
                  <c:v>12.5</c:v>
                </c:pt>
                <c:pt idx="44">
                  <c:v>12.9</c:v>
                </c:pt>
                <c:pt idx="45">
                  <c:v>13</c:v>
                </c:pt>
                <c:pt idx="46">
                  <c:v>13.1</c:v>
                </c:pt>
                <c:pt idx="47">
                  <c:v>13.1</c:v>
                </c:pt>
                <c:pt idx="48">
                  <c:v>13.4</c:v>
                </c:pt>
                <c:pt idx="49">
                  <c:v>13.8</c:v>
                </c:pt>
                <c:pt idx="50">
                  <c:v>13.8</c:v>
                </c:pt>
                <c:pt idx="51">
                  <c:v>14.3</c:v>
                </c:pt>
                <c:pt idx="52">
                  <c:v>14.3</c:v>
                </c:pt>
                <c:pt idx="53">
                  <c:v>14.6</c:v>
                </c:pt>
                <c:pt idx="54">
                  <c:v>14.8</c:v>
                </c:pt>
                <c:pt idx="55">
                  <c:v>14.9</c:v>
                </c:pt>
                <c:pt idx="56">
                  <c:v>15.1</c:v>
                </c:pt>
                <c:pt idx="57">
                  <c:v>15.2</c:v>
                </c:pt>
                <c:pt idx="58">
                  <c:v>15.2</c:v>
                </c:pt>
                <c:pt idx="59">
                  <c:v>15.3</c:v>
                </c:pt>
                <c:pt idx="60">
                  <c:v>15.4</c:v>
                </c:pt>
                <c:pt idx="61">
                  <c:v>15.7</c:v>
                </c:pt>
                <c:pt idx="62">
                  <c:v>15.9</c:v>
                </c:pt>
                <c:pt idx="63">
                  <c:v>16</c:v>
                </c:pt>
                <c:pt idx="64">
                  <c:v>16.8</c:v>
                </c:pt>
                <c:pt idx="65">
                  <c:v>17.8</c:v>
                </c:pt>
                <c:pt idx="66">
                  <c:v>18.3</c:v>
                </c:pt>
                <c:pt idx="67">
                  <c:v>18.3</c:v>
                </c:pt>
                <c:pt idx="68">
                  <c:v>19.399999999999999</c:v>
                </c:pt>
                <c:pt idx="69">
                  <c:v>23.4</c:v>
                </c:pt>
              </c:numCache>
            </c:numRef>
          </c:xVal>
          <c:yVal>
            <c:numRef>
              <c:f>'Model before transformation'!$D$27:$D$96</c:f>
              <c:numCache>
                <c:formatCode>0.000</c:formatCode>
                <c:ptCount val="70"/>
                <c:pt idx="0">
                  <c:v>13.48653205983673</c:v>
                </c:pt>
                <c:pt idx="1">
                  <c:v>12.31918851627448</c:v>
                </c:pt>
                <c:pt idx="2">
                  <c:v>10.384501429149971</c:v>
                </c:pt>
                <c:pt idx="3">
                  <c:v>11.000829657368843</c:v>
                </c:pt>
                <c:pt idx="4">
                  <c:v>9.7008296573688426</c:v>
                </c:pt>
                <c:pt idx="5">
                  <c:v>8.9171578855877147</c:v>
                </c:pt>
                <c:pt idx="6">
                  <c:v>9.5171578855877144</c:v>
                </c:pt>
                <c:pt idx="7">
                  <c:v>7.3661425702443299</c:v>
                </c:pt>
                <c:pt idx="8">
                  <c:v>8.9661425702443296</c:v>
                </c:pt>
                <c:pt idx="9">
                  <c:v>10.482470798463208</c:v>
                </c:pt>
                <c:pt idx="10">
                  <c:v>7.6314554831198169</c:v>
                </c:pt>
                <c:pt idx="11">
                  <c:v>6.8314554831198162</c:v>
                </c:pt>
                <c:pt idx="12">
                  <c:v>-2.0072928653782212</c:v>
                </c:pt>
                <c:pt idx="13">
                  <c:v>-9.0964637159341777E-2</c:v>
                </c:pt>
                <c:pt idx="14">
                  <c:v>-2.3909646371593425</c:v>
                </c:pt>
                <c:pt idx="15">
                  <c:v>0.34169181927840064</c:v>
                </c:pt>
                <c:pt idx="16">
                  <c:v>-2.0256517242838559</c:v>
                </c:pt>
                <c:pt idx="17">
                  <c:v>2.9906765039350169</c:v>
                </c:pt>
                <c:pt idx="18">
                  <c:v>-2.2603388114083689</c:v>
                </c:pt>
                <c:pt idx="19">
                  <c:v>-0.62768235497061653</c:v>
                </c:pt>
                <c:pt idx="20">
                  <c:v>0.92130232968599657</c:v>
                </c:pt>
                <c:pt idx="21">
                  <c:v>-3.6460412138762521</c:v>
                </c:pt>
                <c:pt idx="22">
                  <c:v>-3.6297129856573811</c:v>
                </c:pt>
                <c:pt idx="23">
                  <c:v>-2.6133847574385172</c:v>
                </c:pt>
                <c:pt idx="24">
                  <c:v>-4.9133847574385143</c:v>
                </c:pt>
                <c:pt idx="25">
                  <c:v>-1.5317436163441585</c:v>
                </c:pt>
                <c:pt idx="26">
                  <c:v>-4.1154153881252782</c:v>
                </c:pt>
                <c:pt idx="27">
                  <c:v>-3.0154153881252768</c:v>
                </c:pt>
                <c:pt idx="28">
                  <c:v>-3.5154153881252768</c:v>
                </c:pt>
                <c:pt idx="29">
                  <c:v>-5.4827589316875347</c:v>
                </c:pt>
                <c:pt idx="30">
                  <c:v>-1.1664307034686558</c:v>
                </c:pt>
                <c:pt idx="31">
                  <c:v>-1.1664307034686558</c:v>
                </c:pt>
                <c:pt idx="32">
                  <c:v>-1.4501024752497926</c:v>
                </c:pt>
                <c:pt idx="33">
                  <c:v>-4.3337742470309131</c:v>
                </c:pt>
                <c:pt idx="34">
                  <c:v>-5.4011177905931689</c:v>
                </c:pt>
                <c:pt idx="35">
                  <c:v>-7.8358048777176812</c:v>
                </c:pt>
                <c:pt idx="36">
                  <c:v>-1.5194766494988059</c:v>
                </c:pt>
                <c:pt idx="37">
                  <c:v>0.39685157872007437</c:v>
                </c:pt>
                <c:pt idx="38">
                  <c:v>-11.054163736623316</c:v>
                </c:pt>
                <c:pt idx="39">
                  <c:v>-9.4215072801855726</c:v>
                </c:pt>
                <c:pt idx="40">
                  <c:v>-10.272522595528951</c:v>
                </c:pt>
                <c:pt idx="41">
                  <c:v>-13.639866139091207</c:v>
                </c:pt>
                <c:pt idx="42">
                  <c:v>-9.4398661390912082</c:v>
                </c:pt>
                <c:pt idx="43">
                  <c:v>-2.5908814544345873</c:v>
                </c:pt>
                <c:pt idx="44">
                  <c:v>-1.4255685415590946</c:v>
                </c:pt>
                <c:pt idx="45">
                  <c:v>-15.809240313340233</c:v>
                </c:pt>
                <c:pt idx="46">
                  <c:v>-10.192912085121357</c:v>
                </c:pt>
                <c:pt idx="47">
                  <c:v>-16.392912085121353</c:v>
                </c:pt>
                <c:pt idx="48">
                  <c:v>-6.9439274004647444</c:v>
                </c:pt>
                <c:pt idx="49">
                  <c:v>-16.278614487589259</c:v>
                </c:pt>
                <c:pt idx="50">
                  <c:v>-9.4786144875892617</c:v>
                </c:pt>
                <c:pt idx="51">
                  <c:v>-14.896973346494896</c:v>
                </c:pt>
                <c:pt idx="52">
                  <c:v>2.7030266535051055</c:v>
                </c:pt>
                <c:pt idx="53">
                  <c:v>7.3520113381617236</c:v>
                </c:pt>
                <c:pt idx="54">
                  <c:v>-0.31533220540053009</c:v>
                </c:pt>
                <c:pt idx="55">
                  <c:v>-18.89900397718165</c:v>
                </c:pt>
                <c:pt idx="56">
                  <c:v>-0.16634752074390491</c:v>
                </c:pt>
                <c:pt idx="57">
                  <c:v>4.3499807074749768</c:v>
                </c:pt>
                <c:pt idx="58">
                  <c:v>5.8499807074749768</c:v>
                </c:pt>
                <c:pt idx="59">
                  <c:v>10.166308935693841</c:v>
                </c:pt>
                <c:pt idx="60">
                  <c:v>2.1826371639127089</c:v>
                </c:pt>
                <c:pt idx="61">
                  <c:v>-10.268378151430653</c:v>
                </c:pt>
                <c:pt idx="62">
                  <c:v>6.4642783050070705</c:v>
                </c:pt>
                <c:pt idx="63">
                  <c:v>-1.9193934667740393</c:v>
                </c:pt>
                <c:pt idx="64">
                  <c:v>-1.8887676410230654</c:v>
                </c:pt>
                <c:pt idx="65">
                  <c:v>7.451464116566342E-2</c:v>
                </c:pt>
                <c:pt idx="66">
                  <c:v>10.256155782259995</c:v>
                </c:pt>
                <c:pt idx="67">
                  <c:v>14.356155782260004</c:v>
                </c:pt>
                <c:pt idx="68">
                  <c:v>15.935766292667608</c:v>
                </c:pt>
                <c:pt idx="69">
                  <c:v>45.088895421422507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A3-4C8D-92B5-24A1936E02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8183952"/>
        <c:axId val="568186904"/>
      </c:scatterChart>
      <c:valAx>
        <c:axId val="568183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Diam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68186904"/>
        <c:crosses val="autoZero"/>
        <c:crossBetween val="midCat"/>
      </c:valAx>
      <c:valAx>
        <c:axId val="56818690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Residuals</a:t>
                </a:r>
              </a:p>
            </c:rich>
          </c:tx>
          <c:overlay val="0"/>
        </c:title>
        <c:numFmt formatCode="0.000" sourceLinked="1"/>
        <c:majorTickMark val="out"/>
        <c:minorTickMark val="none"/>
        <c:tickLblPos val="nextTo"/>
        <c:crossAx val="568183952"/>
        <c:crosses val="autoZero"/>
        <c:crossBetween val="midCat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Diam Line Fit 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Vol</c:v>
          </c:tx>
          <c:spPr>
            <a:ln w="19050">
              <a:noFill/>
            </a:ln>
          </c:spPr>
          <c:xVal>
            <c:numRef>
              <c:f>short_Pine_leaves!$A$2:$A$71</c:f>
              <c:numCache>
                <c:formatCode>General</c:formatCode>
                <c:ptCount val="70"/>
                <c:pt idx="0">
                  <c:v>4.4000000000000004</c:v>
                </c:pt>
                <c:pt idx="1">
                  <c:v>4.5999999999999996</c:v>
                </c:pt>
                <c:pt idx="2">
                  <c:v>5</c:v>
                </c:pt>
                <c:pt idx="3">
                  <c:v>5.0999999999999996</c:v>
                </c:pt>
                <c:pt idx="4">
                  <c:v>5.0999999999999996</c:v>
                </c:pt>
                <c:pt idx="5">
                  <c:v>5.2</c:v>
                </c:pt>
                <c:pt idx="6">
                  <c:v>5.2</c:v>
                </c:pt>
                <c:pt idx="7">
                  <c:v>5.5</c:v>
                </c:pt>
                <c:pt idx="8">
                  <c:v>5.5</c:v>
                </c:pt>
                <c:pt idx="9">
                  <c:v>5.6</c:v>
                </c:pt>
                <c:pt idx="10">
                  <c:v>5.9</c:v>
                </c:pt>
                <c:pt idx="11">
                  <c:v>5.9</c:v>
                </c:pt>
                <c:pt idx="12">
                  <c:v>7.5</c:v>
                </c:pt>
                <c:pt idx="13">
                  <c:v>7.6</c:v>
                </c:pt>
                <c:pt idx="14">
                  <c:v>7.6</c:v>
                </c:pt>
                <c:pt idx="15">
                  <c:v>7.8</c:v>
                </c:pt>
                <c:pt idx="16">
                  <c:v>8</c:v>
                </c:pt>
                <c:pt idx="17">
                  <c:v>8.1</c:v>
                </c:pt>
                <c:pt idx="18">
                  <c:v>8.4</c:v>
                </c:pt>
                <c:pt idx="19">
                  <c:v>8.6</c:v>
                </c:pt>
                <c:pt idx="20">
                  <c:v>8.9</c:v>
                </c:pt>
                <c:pt idx="21">
                  <c:v>9.1</c:v>
                </c:pt>
                <c:pt idx="22">
                  <c:v>9.1999999999999993</c:v>
                </c:pt>
                <c:pt idx="23">
                  <c:v>9.3000000000000007</c:v>
                </c:pt>
                <c:pt idx="24">
                  <c:v>9.3000000000000007</c:v>
                </c:pt>
                <c:pt idx="25">
                  <c:v>9.8000000000000007</c:v>
                </c:pt>
                <c:pt idx="26">
                  <c:v>9.9</c:v>
                </c:pt>
                <c:pt idx="27">
                  <c:v>9.9</c:v>
                </c:pt>
                <c:pt idx="28">
                  <c:v>9.9</c:v>
                </c:pt>
                <c:pt idx="29">
                  <c:v>10.1</c:v>
                </c:pt>
                <c:pt idx="30">
                  <c:v>10.199999999999999</c:v>
                </c:pt>
                <c:pt idx="31">
                  <c:v>10.199999999999999</c:v>
                </c:pt>
                <c:pt idx="32">
                  <c:v>10.3</c:v>
                </c:pt>
                <c:pt idx="33">
                  <c:v>10.4</c:v>
                </c:pt>
                <c:pt idx="34">
                  <c:v>10.6</c:v>
                </c:pt>
                <c:pt idx="35">
                  <c:v>11</c:v>
                </c:pt>
                <c:pt idx="36">
                  <c:v>11.1</c:v>
                </c:pt>
                <c:pt idx="37">
                  <c:v>11.2</c:v>
                </c:pt>
                <c:pt idx="38">
                  <c:v>11.5</c:v>
                </c:pt>
                <c:pt idx="39">
                  <c:v>11.7</c:v>
                </c:pt>
                <c:pt idx="40">
                  <c:v>12</c:v>
                </c:pt>
                <c:pt idx="41">
                  <c:v>12.2</c:v>
                </c:pt>
                <c:pt idx="42">
                  <c:v>12.2</c:v>
                </c:pt>
                <c:pt idx="43">
                  <c:v>12.5</c:v>
                </c:pt>
                <c:pt idx="44">
                  <c:v>12.9</c:v>
                </c:pt>
                <c:pt idx="45">
                  <c:v>13</c:v>
                </c:pt>
                <c:pt idx="46">
                  <c:v>13.1</c:v>
                </c:pt>
                <c:pt idx="47">
                  <c:v>13.1</c:v>
                </c:pt>
                <c:pt idx="48">
                  <c:v>13.4</c:v>
                </c:pt>
                <c:pt idx="49">
                  <c:v>13.8</c:v>
                </c:pt>
                <c:pt idx="50">
                  <c:v>13.8</c:v>
                </c:pt>
                <c:pt idx="51">
                  <c:v>14.3</c:v>
                </c:pt>
                <c:pt idx="52">
                  <c:v>14.3</c:v>
                </c:pt>
                <c:pt idx="53">
                  <c:v>14.6</c:v>
                </c:pt>
                <c:pt idx="54">
                  <c:v>14.8</c:v>
                </c:pt>
                <c:pt idx="55">
                  <c:v>14.9</c:v>
                </c:pt>
                <c:pt idx="56">
                  <c:v>15.1</c:v>
                </c:pt>
                <c:pt idx="57">
                  <c:v>15.2</c:v>
                </c:pt>
                <c:pt idx="58">
                  <c:v>15.2</c:v>
                </c:pt>
                <c:pt idx="59">
                  <c:v>15.3</c:v>
                </c:pt>
                <c:pt idx="60">
                  <c:v>15.4</c:v>
                </c:pt>
                <c:pt idx="61">
                  <c:v>15.7</c:v>
                </c:pt>
                <c:pt idx="62">
                  <c:v>15.9</c:v>
                </c:pt>
                <c:pt idx="63">
                  <c:v>16</c:v>
                </c:pt>
                <c:pt idx="64">
                  <c:v>16.8</c:v>
                </c:pt>
                <c:pt idx="65">
                  <c:v>17.8</c:v>
                </c:pt>
                <c:pt idx="66">
                  <c:v>18.3</c:v>
                </c:pt>
                <c:pt idx="67">
                  <c:v>18.3</c:v>
                </c:pt>
                <c:pt idx="68">
                  <c:v>19.399999999999999</c:v>
                </c:pt>
                <c:pt idx="69">
                  <c:v>23.4</c:v>
                </c:pt>
              </c:numCache>
            </c:numRef>
          </c:xVal>
          <c:yVal>
            <c:numRef>
              <c:f>short_Pine_leaves!$B$2:$B$71</c:f>
              <c:numCache>
                <c:formatCode>General</c:formatCode>
                <c:ptCount val="70"/>
                <c:pt idx="0">
                  <c:v>2</c:v>
                </c:pt>
                <c:pt idx="1">
                  <c:v>2.2000000000000002</c:v>
                </c:pt>
                <c:pt idx="2">
                  <c:v>3</c:v>
                </c:pt>
                <c:pt idx="3">
                  <c:v>4.3</c:v>
                </c:pt>
                <c:pt idx="4">
                  <c:v>3</c:v>
                </c:pt>
                <c:pt idx="5">
                  <c:v>2.9</c:v>
                </c:pt>
                <c:pt idx="6">
                  <c:v>3.5</c:v>
                </c:pt>
                <c:pt idx="7">
                  <c:v>3.4</c:v>
                </c:pt>
                <c:pt idx="8">
                  <c:v>5</c:v>
                </c:pt>
                <c:pt idx="9">
                  <c:v>7.2</c:v>
                </c:pt>
                <c:pt idx="10">
                  <c:v>6.4</c:v>
                </c:pt>
                <c:pt idx="11">
                  <c:v>5.6</c:v>
                </c:pt>
                <c:pt idx="12">
                  <c:v>7.7</c:v>
                </c:pt>
                <c:pt idx="13">
                  <c:v>10.3</c:v>
                </c:pt>
                <c:pt idx="14">
                  <c:v>8</c:v>
                </c:pt>
                <c:pt idx="15">
                  <c:v>12.1</c:v>
                </c:pt>
                <c:pt idx="16">
                  <c:v>11.1</c:v>
                </c:pt>
                <c:pt idx="17">
                  <c:v>16.8</c:v>
                </c:pt>
                <c:pt idx="18">
                  <c:v>13.6</c:v>
                </c:pt>
                <c:pt idx="19">
                  <c:v>16.600000000000001</c:v>
                </c:pt>
                <c:pt idx="20">
                  <c:v>20.2</c:v>
                </c:pt>
                <c:pt idx="21">
                  <c:v>17</c:v>
                </c:pt>
                <c:pt idx="22">
                  <c:v>17.7</c:v>
                </c:pt>
                <c:pt idx="23">
                  <c:v>19.399999999999999</c:v>
                </c:pt>
                <c:pt idx="24">
                  <c:v>17.100000000000001</c:v>
                </c:pt>
                <c:pt idx="25">
                  <c:v>23.9</c:v>
                </c:pt>
                <c:pt idx="26">
                  <c:v>22</c:v>
                </c:pt>
                <c:pt idx="27">
                  <c:v>23.1</c:v>
                </c:pt>
                <c:pt idx="28">
                  <c:v>22.6</c:v>
                </c:pt>
                <c:pt idx="29">
                  <c:v>22</c:v>
                </c:pt>
                <c:pt idx="30">
                  <c:v>27</c:v>
                </c:pt>
                <c:pt idx="31">
                  <c:v>27</c:v>
                </c:pt>
                <c:pt idx="32">
                  <c:v>27.4</c:v>
                </c:pt>
                <c:pt idx="33">
                  <c:v>25.2</c:v>
                </c:pt>
                <c:pt idx="34">
                  <c:v>25.5</c:v>
                </c:pt>
                <c:pt idx="35">
                  <c:v>25.8</c:v>
                </c:pt>
                <c:pt idx="36">
                  <c:v>32.799999999999997</c:v>
                </c:pt>
                <c:pt idx="37">
                  <c:v>35.4</c:v>
                </c:pt>
                <c:pt idx="38">
                  <c:v>26</c:v>
                </c:pt>
                <c:pt idx="39">
                  <c:v>29</c:v>
                </c:pt>
                <c:pt idx="40">
                  <c:v>30.2</c:v>
                </c:pt>
                <c:pt idx="41">
                  <c:v>28.2</c:v>
                </c:pt>
                <c:pt idx="42">
                  <c:v>32.4</c:v>
                </c:pt>
                <c:pt idx="43">
                  <c:v>41.3</c:v>
                </c:pt>
                <c:pt idx="44">
                  <c:v>45.2</c:v>
                </c:pt>
                <c:pt idx="45">
                  <c:v>31.5</c:v>
                </c:pt>
                <c:pt idx="46">
                  <c:v>37.799999999999997</c:v>
                </c:pt>
                <c:pt idx="47">
                  <c:v>31.6</c:v>
                </c:pt>
                <c:pt idx="48">
                  <c:v>43.1</c:v>
                </c:pt>
                <c:pt idx="49">
                  <c:v>36.5</c:v>
                </c:pt>
                <c:pt idx="50">
                  <c:v>43.3</c:v>
                </c:pt>
                <c:pt idx="51">
                  <c:v>41.3</c:v>
                </c:pt>
                <c:pt idx="52">
                  <c:v>58.9</c:v>
                </c:pt>
                <c:pt idx="53">
                  <c:v>65.599999999999994</c:v>
                </c:pt>
                <c:pt idx="54">
                  <c:v>59.3</c:v>
                </c:pt>
                <c:pt idx="55">
                  <c:v>41.4</c:v>
                </c:pt>
                <c:pt idx="56">
                  <c:v>61.5</c:v>
                </c:pt>
                <c:pt idx="57">
                  <c:v>66.7</c:v>
                </c:pt>
                <c:pt idx="58">
                  <c:v>68.2</c:v>
                </c:pt>
                <c:pt idx="59">
                  <c:v>73.2</c:v>
                </c:pt>
                <c:pt idx="60">
                  <c:v>65.900000000000006</c:v>
                </c:pt>
                <c:pt idx="61">
                  <c:v>55.5</c:v>
                </c:pt>
                <c:pt idx="62">
                  <c:v>73.599999999999994</c:v>
                </c:pt>
                <c:pt idx="63">
                  <c:v>65.900000000000006</c:v>
                </c:pt>
                <c:pt idx="64">
                  <c:v>71.400000000000006</c:v>
                </c:pt>
                <c:pt idx="65">
                  <c:v>80.2</c:v>
                </c:pt>
                <c:pt idx="66">
                  <c:v>93.8</c:v>
                </c:pt>
                <c:pt idx="67">
                  <c:v>97.9</c:v>
                </c:pt>
                <c:pt idx="68">
                  <c:v>107</c:v>
                </c:pt>
                <c:pt idx="69">
                  <c:v>163.5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F5-449C-B508-EF205E01B1C2}"/>
            </c:ext>
          </c:extLst>
        </c:ser>
        <c:ser>
          <c:idx val="1"/>
          <c:order val="1"/>
          <c:tx>
            <c:v>Predicted Vol</c:v>
          </c:tx>
          <c:spPr>
            <a:ln w="19050">
              <a:noFill/>
            </a:ln>
          </c:spPr>
          <c:xVal>
            <c:numRef>
              <c:f>short_Pine_leaves!$A$2:$A$71</c:f>
              <c:numCache>
                <c:formatCode>General</c:formatCode>
                <c:ptCount val="70"/>
                <c:pt idx="0">
                  <c:v>4.4000000000000004</c:v>
                </c:pt>
                <c:pt idx="1">
                  <c:v>4.5999999999999996</c:v>
                </c:pt>
                <c:pt idx="2">
                  <c:v>5</c:v>
                </c:pt>
                <c:pt idx="3">
                  <c:v>5.0999999999999996</c:v>
                </c:pt>
                <c:pt idx="4">
                  <c:v>5.0999999999999996</c:v>
                </c:pt>
                <c:pt idx="5">
                  <c:v>5.2</c:v>
                </c:pt>
                <c:pt idx="6">
                  <c:v>5.2</c:v>
                </c:pt>
                <c:pt idx="7">
                  <c:v>5.5</c:v>
                </c:pt>
                <c:pt idx="8">
                  <c:v>5.5</c:v>
                </c:pt>
                <c:pt idx="9">
                  <c:v>5.6</c:v>
                </c:pt>
                <c:pt idx="10">
                  <c:v>5.9</c:v>
                </c:pt>
                <c:pt idx="11">
                  <c:v>5.9</c:v>
                </c:pt>
                <c:pt idx="12">
                  <c:v>7.5</c:v>
                </c:pt>
                <c:pt idx="13">
                  <c:v>7.6</c:v>
                </c:pt>
                <c:pt idx="14">
                  <c:v>7.6</c:v>
                </c:pt>
                <c:pt idx="15">
                  <c:v>7.8</c:v>
                </c:pt>
                <c:pt idx="16">
                  <c:v>8</c:v>
                </c:pt>
                <c:pt idx="17">
                  <c:v>8.1</c:v>
                </c:pt>
                <c:pt idx="18">
                  <c:v>8.4</c:v>
                </c:pt>
                <c:pt idx="19">
                  <c:v>8.6</c:v>
                </c:pt>
                <c:pt idx="20">
                  <c:v>8.9</c:v>
                </c:pt>
                <c:pt idx="21">
                  <c:v>9.1</c:v>
                </c:pt>
                <c:pt idx="22">
                  <c:v>9.1999999999999993</c:v>
                </c:pt>
                <c:pt idx="23">
                  <c:v>9.3000000000000007</c:v>
                </c:pt>
                <c:pt idx="24">
                  <c:v>9.3000000000000007</c:v>
                </c:pt>
                <c:pt idx="25">
                  <c:v>9.8000000000000007</c:v>
                </c:pt>
                <c:pt idx="26">
                  <c:v>9.9</c:v>
                </c:pt>
                <c:pt idx="27">
                  <c:v>9.9</c:v>
                </c:pt>
                <c:pt idx="28">
                  <c:v>9.9</c:v>
                </c:pt>
                <c:pt idx="29">
                  <c:v>10.1</c:v>
                </c:pt>
                <c:pt idx="30">
                  <c:v>10.199999999999999</c:v>
                </c:pt>
                <c:pt idx="31">
                  <c:v>10.199999999999999</c:v>
                </c:pt>
                <c:pt idx="32">
                  <c:v>10.3</c:v>
                </c:pt>
                <c:pt idx="33">
                  <c:v>10.4</c:v>
                </c:pt>
                <c:pt idx="34">
                  <c:v>10.6</c:v>
                </c:pt>
                <c:pt idx="35">
                  <c:v>11</c:v>
                </c:pt>
                <c:pt idx="36">
                  <c:v>11.1</c:v>
                </c:pt>
                <c:pt idx="37">
                  <c:v>11.2</c:v>
                </c:pt>
                <c:pt idx="38">
                  <c:v>11.5</c:v>
                </c:pt>
                <c:pt idx="39">
                  <c:v>11.7</c:v>
                </c:pt>
                <c:pt idx="40">
                  <c:v>12</c:v>
                </c:pt>
                <c:pt idx="41">
                  <c:v>12.2</c:v>
                </c:pt>
                <c:pt idx="42">
                  <c:v>12.2</c:v>
                </c:pt>
                <c:pt idx="43">
                  <c:v>12.5</c:v>
                </c:pt>
                <c:pt idx="44">
                  <c:v>12.9</c:v>
                </c:pt>
                <c:pt idx="45">
                  <c:v>13</c:v>
                </c:pt>
                <c:pt idx="46">
                  <c:v>13.1</c:v>
                </c:pt>
                <c:pt idx="47">
                  <c:v>13.1</c:v>
                </c:pt>
                <c:pt idx="48">
                  <c:v>13.4</c:v>
                </c:pt>
                <c:pt idx="49">
                  <c:v>13.8</c:v>
                </c:pt>
                <c:pt idx="50">
                  <c:v>13.8</c:v>
                </c:pt>
                <c:pt idx="51">
                  <c:v>14.3</c:v>
                </c:pt>
                <c:pt idx="52">
                  <c:v>14.3</c:v>
                </c:pt>
                <c:pt idx="53">
                  <c:v>14.6</c:v>
                </c:pt>
                <c:pt idx="54">
                  <c:v>14.8</c:v>
                </c:pt>
                <c:pt idx="55">
                  <c:v>14.9</c:v>
                </c:pt>
                <c:pt idx="56">
                  <c:v>15.1</c:v>
                </c:pt>
                <c:pt idx="57">
                  <c:v>15.2</c:v>
                </c:pt>
                <c:pt idx="58">
                  <c:v>15.2</c:v>
                </c:pt>
                <c:pt idx="59">
                  <c:v>15.3</c:v>
                </c:pt>
                <c:pt idx="60">
                  <c:v>15.4</c:v>
                </c:pt>
                <c:pt idx="61">
                  <c:v>15.7</c:v>
                </c:pt>
                <c:pt idx="62">
                  <c:v>15.9</c:v>
                </c:pt>
                <c:pt idx="63">
                  <c:v>16</c:v>
                </c:pt>
                <c:pt idx="64">
                  <c:v>16.8</c:v>
                </c:pt>
                <c:pt idx="65">
                  <c:v>17.8</c:v>
                </c:pt>
                <c:pt idx="66">
                  <c:v>18.3</c:v>
                </c:pt>
                <c:pt idx="67">
                  <c:v>18.3</c:v>
                </c:pt>
                <c:pt idx="68">
                  <c:v>19.399999999999999</c:v>
                </c:pt>
                <c:pt idx="69">
                  <c:v>23.4</c:v>
                </c:pt>
              </c:numCache>
            </c:numRef>
          </c:xVal>
          <c:yVal>
            <c:numRef>
              <c:f>'Model before transformation'!$C$27:$C$96</c:f>
              <c:numCache>
                <c:formatCode>0.000</c:formatCode>
                <c:ptCount val="70"/>
                <c:pt idx="0">
                  <c:v>-11.48653205983673</c:v>
                </c:pt>
                <c:pt idx="1">
                  <c:v>-10.11918851627448</c:v>
                </c:pt>
                <c:pt idx="2">
                  <c:v>-7.3845014291499709</c:v>
                </c:pt>
                <c:pt idx="3">
                  <c:v>-6.7008296573688426</c:v>
                </c:pt>
                <c:pt idx="4">
                  <c:v>-6.7008296573688426</c:v>
                </c:pt>
                <c:pt idx="5">
                  <c:v>-6.0171578855877144</c:v>
                </c:pt>
                <c:pt idx="6">
                  <c:v>-6.0171578855877144</c:v>
                </c:pt>
                <c:pt idx="7">
                  <c:v>-3.9661425702443296</c:v>
                </c:pt>
                <c:pt idx="8">
                  <c:v>-3.9661425702443296</c:v>
                </c:pt>
                <c:pt idx="9">
                  <c:v>-3.2824707984632084</c:v>
                </c:pt>
                <c:pt idx="10">
                  <c:v>-1.2314554831198166</c:v>
                </c:pt>
                <c:pt idx="11">
                  <c:v>-1.2314554831198166</c:v>
                </c:pt>
                <c:pt idx="12">
                  <c:v>9.7072928653782213</c:v>
                </c:pt>
                <c:pt idx="13">
                  <c:v>10.390964637159342</c:v>
                </c:pt>
                <c:pt idx="14">
                  <c:v>10.390964637159342</c:v>
                </c:pt>
                <c:pt idx="15">
                  <c:v>11.758308180721599</c:v>
                </c:pt>
                <c:pt idx="16">
                  <c:v>13.125651724283856</c:v>
                </c:pt>
                <c:pt idx="17">
                  <c:v>13.809323496064984</c:v>
                </c:pt>
                <c:pt idx="18">
                  <c:v>15.860338811408369</c:v>
                </c:pt>
                <c:pt idx="19">
                  <c:v>17.227682354970618</c:v>
                </c:pt>
                <c:pt idx="20">
                  <c:v>19.278697670314003</c:v>
                </c:pt>
                <c:pt idx="21">
                  <c:v>20.646041213876252</c:v>
                </c:pt>
                <c:pt idx="22">
                  <c:v>21.32971298565738</c:v>
                </c:pt>
                <c:pt idx="23">
                  <c:v>22.013384757438516</c:v>
                </c:pt>
                <c:pt idx="24">
                  <c:v>22.013384757438516</c:v>
                </c:pt>
                <c:pt idx="25">
                  <c:v>25.431743616344157</c:v>
                </c:pt>
                <c:pt idx="26">
                  <c:v>26.115415388125278</c:v>
                </c:pt>
                <c:pt idx="27">
                  <c:v>26.115415388125278</c:v>
                </c:pt>
                <c:pt idx="28">
                  <c:v>26.115415388125278</c:v>
                </c:pt>
                <c:pt idx="29">
                  <c:v>27.482758931687535</c:v>
                </c:pt>
                <c:pt idx="30">
                  <c:v>28.166430703468656</c:v>
                </c:pt>
                <c:pt idx="31">
                  <c:v>28.166430703468656</c:v>
                </c:pt>
                <c:pt idx="32">
                  <c:v>28.850102475249791</c:v>
                </c:pt>
                <c:pt idx="33">
                  <c:v>29.533774247030912</c:v>
                </c:pt>
                <c:pt idx="34">
                  <c:v>30.901117790593169</c:v>
                </c:pt>
                <c:pt idx="35">
                  <c:v>33.635804877717682</c:v>
                </c:pt>
                <c:pt idx="36">
                  <c:v>34.319476649498803</c:v>
                </c:pt>
                <c:pt idx="37">
                  <c:v>35.003148421279924</c:v>
                </c:pt>
                <c:pt idx="38">
                  <c:v>37.054163736623316</c:v>
                </c:pt>
                <c:pt idx="39">
                  <c:v>38.421507280185573</c:v>
                </c:pt>
                <c:pt idx="40">
                  <c:v>40.47252259552895</c:v>
                </c:pt>
                <c:pt idx="41">
                  <c:v>41.839866139091207</c:v>
                </c:pt>
                <c:pt idx="42">
                  <c:v>41.839866139091207</c:v>
                </c:pt>
                <c:pt idx="43">
                  <c:v>43.890881454434584</c:v>
                </c:pt>
                <c:pt idx="44">
                  <c:v>46.625568541559097</c:v>
                </c:pt>
                <c:pt idx="45">
                  <c:v>47.309240313340233</c:v>
                </c:pt>
                <c:pt idx="46">
                  <c:v>47.992912085121354</c:v>
                </c:pt>
                <c:pt idx="47">
                  <c:v>47.992912085121354</c:v>
                </c:pt>
                <c:pt idx="48">
                  <c:v>50.043927400464746</c:v>
                </c:pt>
                <c:pt idx="49">
                  <c:v>52.778614487589259</c:v>
                </c:pt>
                <c:pt idx="50">
                  <c:v>52.778614487589259</c:v>
                </c:pt>
                <c:pt idx="51">
                  <c:v>56.196973346494893</c:v>
                </c:pt>
                <c:pt idx="52">
                  <c:v>56.196973346494893</c:v>
                </c:pt>
                <c:pt idx="53">
                  <c:v>58.247988661838271</c:v>
                </c:pt>
                <c:pt idx="54">
                  <c:v>59.615332205400527</c:v>
                </c:pt>
                <c:pt idx="55">
                  <c:v>60.299003977181648</c:v>
                </c:pt>
                <c:pt idx="56">
                  <c:v>61.666347520743905</c:v>
                </c:pt>
                <c:pt idx="57">
                  <c:v>62.350019292525026</c:v>
                </c:pt>
                <c:pt idx="58">
                  <c:v>62.350019292525026</c:v>
                </c:pt>
                <c:pt idx="59">
                  <c:v>63.033691064306161</c:v>
                </c:pt>
                <c:pt idx="60">
                  <c:v>63.717362836087297</c:v>
                </c:pt>
                <c:pt idx="61">
                  <c:v>65.768378151430653</c:v>
                </c:pt>
                <c:pt idx="62">
                  <c:v>67.135721694992924</c:v>
                </c:pt>
                <c:pt idx="63">
                  <c:v>67.819393466774045</c:v>
                </c:pt>
                <c:pt idx="64">
                  <c:v>73.288767641023071</c:v>
                </c:pt>
                <c:pt idx="65">
                  <c:v>80.125485358834339</c:v>
                </c:pt>
                <c:pt idx="66">
                  <c:v>83.543844217740002</c:v>
                </c:pt>
                <c:pt idx="67">
                  <c:v>83.543844217740002</c:v>
                </c:pt>
                <c:pt idx="68">
                  <c:v>91.064233707332392</c:v>
                </c:pt>
                <c:pt idx="69">
                  <c:v>118.41110457857749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F5-449C-B508-EF205E01B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8181984"/>
        <c:axId val="568179688"/>
      </c:scatterChart>
      <c:valAx>
        <c:axId val="568181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Diam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68179688"/>
        <c:crosses val="autoZero"/>
        <c:crossBetween val="midCat"/>
      </c:valAx>
      <c:valAx>
        <c:axId val="56817968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Vol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68181984"/>
        <c:crosses val="autoZero"/>
        <c:crossBetween val="midCat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ln(Diam)  Residual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xVal>
            <c:numRef>
              <c:f>short_Pine_leaves!$C$2:$C$71</c:f>
              <c:numCache>
                <c:formatCode>0.00</c:formatCode>
                <c:ptCount val="70"/>
                <c:pt idx="0">
                  <c:v>1.4816045409242156</c:v>
                </c:pt>
                <c:pt idx="1">
                  <c:v>1.5260563034950492</c:v>
                </c:pt>
                <c:pt idx="2">
                  <c:v>1.6094379124341003</c:v>
                </c:pt>
                <c:pt idx="3">
                  <c:v>1.62924053973028</c:v>
                </c:pt>
                <c:pt idx="4">
                  <c:v>1.62924053973028</c:v>
                </c:pt>
                <c:pt idx="5">
                  <c:v>1.6486586255873816</c:v>
                </c:pt>
                <c:pt idx="6">
                  <c:v>1.6486586255873816</c:v>
                </c:pt>
                <c:pt idx="7">
                  <c:v>1.7047480922384253</c:v>
                </c:pt>
                <c:pt idx="8">
                  <c:v>1.7047480922384253</c:v>
                </c:pt>
                <c:pt idx="9">
                  <c:v>1.7227665977411035</c:v>
                </c:pt>
                <c:pt idx="10">
                  <c:v>1.7749523509116738</c:v>
                </c:pt>
                <c:pt idx="11">
                  <c:v>1.7749523509116738</c:v>
                </c:pt>
                <c:pt idx="12">
                  <c:v>2.0149030205422647</c:v>
                </c:pt>
                <c:pt idx="13">
                  <c:v>2.0281482472922852</c:v>
                </c:pt>
                <c:pt idx="14">
                  <c:v>2.0281482472922852</c:v>
                </c:pt>
                <c:pt idx="15">
                  <c:v>2.0541237336955462</c:v>
                </c:pt>
                <c:pt idx="16">
                  <c:v>2.0794415416798357</c:v>
                </c:pt>
                <c:pt idx="17">
                  <c:v>2.0918640616783932</c:v>
                </c:pt>
                <c:pt idx="18">
                  <c:v>2.1282317058492679</c:v>
                </c:pt>
                <c:pt idx="19">
                  <c:v>2.1517622032594619</c:v>
                </c:pt>
                <c:pt idx="20">
                  <c:v>2.1860512767380942</c:v>
                </c:pt>
                <c:pt idx="21">
                  <c:v>2.2082744135228043</c:v>
                </c:pt>
                <c:pt idx="22">
                  <c:v>2.2192034840549946</c:v>
                </c:pt>
                <c:pt idx="23">
                  <c:v>2.2300144001592104</c:v>
                </c:pt>
                <c:pt idx="24">
                  <c:v>2.2300144001592104</c:v>
                </c:pt>
                <c:pt idx="25">
                  <c:v>2.2823823856765264</c:v>
                </c:pt>
                <c:pt idx="26">
                  <c:v>2.2925347571405443</c:v>
                </c:pt>
                <c:pt idx="27">
                  <c:v>2.2925347571405443</c:v>
                </c:pt>
                <c:pt idx="28">
                  <c:v>2.2925347571405443</c:v>
                </c:pt>
                <c:pt idx="29">
                  <c:v>2.3125354238472138</c:v>
                </c:pt>
                <c:pt idx="30">
                  <c:v>2.3223877202902252</c:v>
                </c:pt>
                <c:pt idx="31">
                  <c:v>2.3223877202902252</c:v>
                </c:pt>
                <c:pt idx="32">
                  <c:v>2.33214389523559</c:v>
                </c:pt>
                <c:pt idx="33">
                  <c:v>2.341805806147327</c:v>
                </c:pt>
                <c:pt idx="34">
                  <c:v>2.3608540011180215</c:v>
                </c:pt>
                <c:pt idx="35">
                  <c:v>2.3978952727983707</c:v>
                </c:pt>
                <c:pt idx="36">
                  <c:v>2.4069451083182885</c:v>
                </c:pt>
                <c:pt idx="37">
                  <c:v>2.4159137783010487</c:v>
                </c:pt>
                <c:pt idx="38">
                  <c:v>2.4423470353692043</c:v>
                </c:pt>
                <c:pt idx="39">
                  <c:v>2.4595888418037104</c:v>
                </c:pt>
                <c:pt idx="40">
                  <c:v>2.4849066497880004</c:v>
                </c:pt>
                <c:pt idx="41">
                  <c:v>2.5014359517392109</c:v>
                </c:pt>
                <c:pt idx="42">
                  <c:v>2.5014359517392109</c:v>
                </c:pt>
                <c:pt idx="43">
                  <c:v>2.5257286443082556</c:v>
                </c:pt>
                <c:pt idx="44">
                  <c:v>2.5572273113676265</c:v>
                </c:pt>
                <c:pt idx="45">
                  <c:v>2.5649493574615367</c:v>
                </c:pt>
                <c:pt idx="46">
                  <c:v>2.5726122302071057</c:v>
                </c:pt>
                <c:pt idx="47">
                  <c:v>2.5726122302071057</c:v>
                </c:pt>
                <c:pt idx="48">
                  <c:v>2.5952547069568657</c:v>
                </c:pt>
                <c:pt idx="49">
                  <c:v>2.6246685921631592</c:v>
                </c:pt>
                <c:pt idx="50">
                  <c:v>2.6246685921631592</c:v>
                </c:pt>
                <c:pt idx="51">
                  <c:v>2.6602595372658615</c:v>
                </c:pt>
                <c:pt idx="52">
                  <c:v>2.6602595372658615</c:v>
                </c:pt>
                <c:pt idx="53">
                  <c:v>2.6810215287142909</c:v>
                </c:pt>
                <c:pt idx="54">
                  <c:v>2.6946271807700692</c:v>
                </c:pt>
                <c:pt idx="55">
                  <c:v>2.7013612129514133</c:v>
                </c:pt>
                <c:pt idx="56">
                  <c:v>2.7146947438208788</c:v>
                </c:pt>
                <c:pt idx="57">
                  <c:v>2.7212954278522306</c:v>
                </c:pt>
                <c:pt idx="58">
                  <c:v>2.7212954278522306</c:v>
                </c:pt>
                <c:pt idx="59">
                  <c:v>2.7278528283983898</c:v>
                </c:pt>
                <c:pt idx="60">
                  <c:v>2.7343675094195836</c:v>
                </c:pt>
                <c:pt idx="61">
                  <c:v>2.7536607123542622</c:v>
                </c:pt>
                <c:pt idx="62">
                  <c:v>2.7663191092261861</c:v>
                </c:pt>
                <c:pt idx="63">
                  <c:v>2.7725887222397811</c:v>
                </c:pt>
                <c:pt idx="64">
                  <c:v>2.8213788864092133</c:v>
                </c:pt>
                <c:pt idx="65">
                  <c:v>2.8791984572980396</c:v>
                </c:pt>
                <c:pt idx="66">
                  <c:v>2.9069010598473755</c:v>
                </c:pt>
                <c:pt idx="67">
                  <c:v>2.9069010598473755</c:v>
                </c:pt>
                <c:pt idx="68">
                  <c:v>2.9652730660692823</c:v>
                </c:pt>
                <c:pt idx="69">
                  <c:v>3.1527360223636558</c:v>
                </c:pt>
              </c:numCache>
            </c:numRef>
          </c:xVal>
          <c:yVal>
            <c:numRef>
              <c:f>'Model after log transformation'!$D$27:$D$96</c:f>
              <c:numCache>
                <c:formatCode>0.00</c:formatCode>
                <c:ptCount val="70"/>
                <c:pt idx="0">
                  <c:v>22.54532884699492</c:v>
                </c:pt>
                <c:pt idx="1">
                  <c:v>19.876599473777727</c:v>
                </c:pt>
                <c:pt idx="2">
                  <c:v>15.29550192183244</c:v>
                </c:pt>
                <c:pt idx="3">
                  <c:v>15.317523832641943</c:v>
                </c:pt>
                <c:pt idx="4">
                  <c:v>14.017523832641942</c:v>
                </c:pt>
                <c:pt idx="5">
                  <c:v>12.664362426923669</c:v>
                </c:pt>
                <c:pt idx="6">
                  <c:v>13.264362426923668</c:v>
                </c:pt>
                <c:pt idx="7">
                  <c:v>9.544584690247115</c:v>
                </c:pt>
                <c:pt idx="8">
                  <c:v>11.144584690247115</c:v>
                </c:pt>
                <c:pt idx="9">
                  <c:v>12.181746300776265</c:v>
                </c:pt>
                <c:pt idx="10">
                  <c:v>8.0138977763151562</c:v>
                </c:pt>
                <c:pt idx="11">
                  <c:v>7.2138977763151555</c:v>
                </c:pt>
                <c:pt idx="12">
                  <c:v>-6.1715069474126265</c:v>
                </c:pt>
                <c:pt idx="13">
                  <c:v>-4.4262980475890963</c:v>
                </c:pt>
                <c:pt idx="14">
                  <c:v>-6.726298047589097</c:v>
                </c:pt>
                <c:pt idx="15">
                  <c:v>-4.3026464423214126</c:v>
                </c:pt>
                <c:pt idx="16">
                  <c:v>-6.9365510442878477</c:v>
                </c:pt>
                <c:pt idx="17">
                  <c:v>-2.0382481187840931</c:v>
                </c:pt>
                <c:pt idx="18">
                  <c:v>-7.5852625684688011</c:v>
                </c:pt>
                <c:pt idx="19">
                  <c:v>-6.1038216802581005</c:v>
                </c:pt>
                <c:pt idx="20">
                  <c:v>-4.7166939395258858</c:v>
                </c:pt>
                <c:pt idx="21">
                  <c:v>-9.3508815076281167</c:v>
                </c:pt>
                <c:pt idx="22">
                  <c:v>-9.3561976490903653</c:v>
                </c:pt>
                <c:pt idx="23">
                  <c:v>-8.3538886018423639</c:v>
                </c:pt>
                <c:pt idx="24">
                  <c:v>-10.653888601842361</c:v>
                </c:pt>
                <c:pt idx="25">
                  <c:v>-7.233497633775535</c:v>
                </c:pt>
                <c:pt idx="26">
                  <c:v>-9.788688891495184</c:v>
                </c:pt>
                <c:pt idx="27">
                  <c:v>-8.6886888914951825</c:v>
                </c:pt>
                <c:pt idx="28">
                  <c:v>-9.1886888914951825</c:v>
                </c:pt>
                <c:pt idx="29">
                  <c:v>-11.079447609418253</c:v>
                </c:pt>
                <c:pt idx="30">
                  <c:v>-6.7152732902261505</c:v>
                </c:pt>
                <c:pt idx="31">
                  <c:v>-6.7152732902261505</c:v>
                </c:pt>
                <c:pt idx="32">
                  <c:v>-6.944895694768924</c:v>
                </c:pt>
                <c:pt idx="33">
                  <c:v>-9.768434695944439</c:v>
                </c:pt>
                <c:pt idx="34">
                  <c:v>-10.697724903101545</c:v>
                </c:pt>
                <c:pt idx="35">
                  <c:v>-12.788212432620963</c:v>
                </c:pt>
                <c:pt idx="36">
                  <c:v>-6.3722506681668136</c:v>
                </c:pt>
                <c:pt idx="37">
                  <c:v>-4.3510508220918283</c:v>
                </c:pt>
                <c:pt idx="38">
                  <c:v>-15.45694180583817</c:v>
                </c:pt>
                <c:pt idx="39">
                  <c:v>-13.569655311566436</c:v>
                </c:pt>
                <c:pt idx="40">
                  <c:v>-14.0035599135329</c:v>
                </c:pt>
                <c:pt idx="41">
                  <c:v>-17.070291383419022</c:v>
                </c:pt>
                <c:pt idx="42">
                  <c:v>-12.870291383419023</c:v>
                </c:pt>
                <c:pt idx="43">
                  <c:v>-5.5380393577834894</c:v>
                </c:pt>
                <c:pt idx="44">
                  <c:v>-3.6708305495031794</c:v>
                </c:pt>
                <c:pt idx="45">
                  <c:v>-17.869178852692244</c:v>
                </c:pt>
                <c:pt idx="46">
                  <c:v>-12.063708357420197</c:v>
                </c:pt>
                <c:pt idx="47">
                  <c:v>-18.263708357420192</c:v>
                </c:pt>
                <c:pt idx="48">
                  <c:v>-8.224958359170266</c:v>
                </c:pt>
                <c:pt idx="49">
                  <c:v>-16.723206518335445</c:v>
                </c:pt>
                <c:pt idx="50">
                  <c:v>-9.9232065183354479</c:v>
                </c:pt>
                <c:pt idx="51">
                  <c:v>-14.220096084277529</c:v>
                </c:pt>
                <c:pt idx="52">
                  <c:v>3.3799039157224726</c:v>
                </c:pt>
                <c:pt idx="53">
                  <c:v>8.7400125082741056</c:v>
                </c:pt>
                <c:pt idx="54">
                  <c:v>1.5619610782101603</c:v>
                </c:pt>
                <c:pt idx="55">
                  <c:v>-16.772624971961172</c:v>
                </c:pt>
                <c:pt idx="56">
                  <c:v>2.4668851522328623</c:v>
                </c:pt>
                <c:pt idx="57">
                  <c:v>7.2409048295428278</c:v>
                </c:pt>
                <c:pt idx="58">
                  <c:v>8.7409048295428278</c:v>
                </c:pt>
                <c:pt idx="59">
                  <c:v>13.3177178405288</c:v>
                </c:pt>
                <c:pt idx="60">
                  <c:v>5.5972877895750628</c:v>
                </c:pt>
                <c:pt idx="61">
                  <c:v>-6.0478141987647405</c:v>
                </c:pt>
                <c:pt idx="62">
                  <c:v>11.235266227653369</c:v>
                </c:pt>
                <c:pt idx="63">
                  <c:v>3.1306518328440802</c:v>
                </c:pt>
                <c:pt idx="64">
                  <c:v>5.4819403086631269</c:v>
                </c:pt>
                <c:pt idx="65">
                  <c:v>10.550508937606011</c:v>
                </c:pt>
                <c:pt idx="66">
                  <c:v>22.362699747335895</c:v>
                </c:pt>
                <c:pt idx="67">
                  <c:v>26.462699747335904</c:v>
                </c:pt>
                <c:pt idx="68">
                  <c:v>31.795616528631911</c:v>
                </c:pt>
                <c:pt idx="69">
                  <c:v>76.197547565565458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FC0-4CC3-8AB3-0507ADC5AC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8192808"/>
        <c:axId val="568194776"/>
      </c:scatterChart>
      <c:valAx>
        <c:axId val="5681928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ln(Diam)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crossAx val="568194776"/>
        <c:crosses val="autoZero"/>
        <c:crossBetween val="midCat"/>
      </c:valAx>
      <c:valAx>
        <c:axId val="56819477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Residuals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crossAx val="568192808"/>
        <c:crosses val="autoZero"/>
        <c:crossBetween val="midCat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ln(Diam) Line Fit 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Vol</c:v>
          </c:tx>
          <c:spPr>
            <a:ln w="19050">
              <a:noFill/>
            </a:ln>
          </c:spPr>
          <c:xVal>
            <c:numRef>
              <c:f>short_Pine_leaves!$C$2:$C$71</c:f>
              <c:numCache>
                <c:formatCode>0.00</c:formatCode>
                <c:ptCount val="70"/>
                <c:pt idx="0">
                  <c:v>1.4816045409242156</c:v>
                </c:pt>
                <c:pt idx="1">
                  <c:v>1.5260563034950492</c:v>
                </c:pt>
                <c:pt idx="2">
                  <c:v>1.6094379124341003</c:v>
                </c:pt>
                <c:pt idx="3">
                  <c:v>1.62924053973028</c:v>
                </c:pt>
                <c:pt idx="4">
                  <c:v>1.62924053973028</c:v>
                </c:pt>
                <c:pt idx="5">
                  <c:v>1.6486586255873816</c:v>
                </c:pt>
                <c:pt idx="6">
                  <c:v>1.6486586255873816</c:v>
                </c:pt>
                <c:pt idx="7">
                  <c:v>1.7047480922384253</c:v>
                </c:pt>
                <c:pt idx="8">
                  <c:v>1.7047480922384253</c:v>
                </c:pt>
                <c:pt idx="9">
                  <c:v>1.7227665977411035</c:v>
                </c:pt>
                <c:pt idx="10">
                  <c:v>1.7749523509116738</c:v>
                </c:pt>
                <c:pt idx="11">
                  <c:v>1.7749523509116738</c:v>
                </c:pt>
                <c:pt idx="12">
                  <c:v>2.0149030205422647</c:v>
                </c:pt>
                <c:pt idx="13">
                  <c:v>2.0281482472922852</c:v>
                </c:pt>
                <c:pt idx="14">
                  <c:v>2.0281482472922852</c:v>
                </c:pt>
                <c:pt idx="15">
                  <c:v>2.0541237336955462</c:v>
                </c:pt>
                <c:pt idx="16">
                  <c:v>2.0794415416798357</c:v>
                </c:pt>
                <c:pt idx="17">
                  <c:v>2.0918640616783932</c:v>
                </c:pt>
                <c:pt idx="18">
                  <c:v>2.1282317058492679</c:v>
                </c:pt>
                <c:pt idx="19">
                  <c:v>2.1517622032594619</c:v>
                </c:pt>
                <c:pt idx="20">
                  <c:v>2.1860512767380942</c:v>
                </c:pt>
                <c:pt idx="21">
                  <c:v>2.2082744135228043</c:v>
                </c:pt>
                <c:pt idx="22">
                  <c:v>2.2192034840549946</c:v>
                </c:pt>
                <c:pt idx="23">
                  <c:v>2.2300144001592104</c:v>
                </c:pt>
                <c:pt idx="24">
                  <c:v>2.2300144001592104</c:v>
                </c:pt>
                <c:pt idx="25">
                  <c:v>2.2823823856765264</c:v>
                </c:pt>
                <c:pt idx="26">
                  <c:v>2.2925347571405443</c:v>
                </c:pt>
                <c:pt idx="27">
                  <c:v>2.2925347571405443</c:v>
                </c:pt>
                <c:pt idx="28">
                  <c:v>2.2925347571405443</c:v>
                </c:pt>
                <c:pt idx="29">
                  <c:v>2.3125354238472138</c:v>
                </c:pt>
                <c:pt idx="30">
                  <c:v>2.3223877202902252</c:v>
                </c:pt>
                <c:pt idx="31">
                  <c:v>2.3223877202902252</c:v>
                </c:pt>
                <c:pt idx="32">
                  <c:v>2.33214389523559</c:v>
                </c:pt>
                <c:pt idx="33">
                  <c:v>2.341805806147327</c:v>
                </c:pt>
                <c:pt idx="34">
                  <c:v>2.3608540011180215</c:v>
                </c:pt>
                <c:pt idx="35">
                  <c:v>2.3978952727983707</c:v>
                </c:pt>
                <c:pt idx="36">
                  <c:v>2.4069451083182885</c:v>
                </c:pt>
                <c:pt idx="37">
                  <c:v>2.4159137783010487</c:v>
                </c:pt>
                <c:pt idx="38">
                  <c:v>2.4423470353692043</c:v>
                </c:pt>
                <c:pt idx="39">
                  <c:v>2.4595888418037104</c:v>
                </c:pt>
                <c:pt idx="40">
                  <c:v>2.4849066497880004</c:v>
                </c:pt>
                <c:pt idx="41">
                  <c:v>2.5014359517392109</c:v>
                </c:pt>
                <c:pt idx="42">
                  <c:v>2.5014359517392109</c:v>
                </c:pt>
                <c:pt idx="43">
                  <c:v>2.5257286443082556</c:v>
                </c:pt>
                <c:pt idx="44">
                  <c:v>2.5572273113676265</c:v>
                </c:pt>
                <c:pt idx="45">
                  <c:v>2.5649493574615367</c:v>
                </c:pt>
                <c:pt idx="46">
                  <c:v>2.5726122302071057</c:v>
                </c:pt>
                <c:pt idx="47">
                  <c:v>2.5726122302071057</c:v>
                </c:pt>
                <c:pt idx="48">
                  <c:v>2.5952547069568657</c:v>
                </c:pt>
                <c:pt idx="49">
                  <c:v>2.6246685921631592</c:v>
                </c:pt>
                <c:pt idx="50">
                  <c:v>2.6246685921631592</c:v>
                </c:pt>
                <c:pt idx="51">
                  <c:v>2.6602595372658615</c:v>
                </c:pt>
                <c:pt idx="52">
                  <c:v>2.6602595372658615</c:v>
                </c:pt>
                <c:pt idx="53">
                  <c:v>2.6810215287142909</c:v>
                </c:pt>
                <c:pt idx="54">
                  <c:v>2.6946271807700692</c:v>
                </c:pt>
                <c:pt idx="55">
                  <c:v>2.7013612129514133</c:v>
                </c:pt>
                <c:pt idx="56">
                  <c:v>2.7146947438208788</c:v>
                </c:pt>
                <c:pt idx="57">
                  <c:v>2.7212954278522306</c:v>
                </c:pt>
                <c:pt idx="58">
                  <c:v>2.7212954278522306</c:v>
                </c:pt>
                <c:pt idx="59">
                  <c:v>2.7278528283983898</c:v>
                </c:pt>
                <c:pt idx="60">
                  <c:v>2.7343675094195836</c:v>
                </c:pt>
                <c:pt idx="61">
                  <c:v>2.7536607123542622</c:v>
                </c:pt>
                <c:pt idx="62">
                  <c:v>2.7663191092261861</c:v>
                </c:pt>
                <c:pt idx="63">
                  <c:v>2.7725887222397811</c:v>
                </c:pt>
                <c:pt idx="64">
                  <c:v>2.8213788864092133</c:v>
                </c:pt>
                <c:pt idx="65">
                  <c:v>2.8791984572980396</c:v>
                </c:pt>
                <c:pt idx="66">
                  <c:v>2.9069010598473755</c:v>
                </c:pt>
                <c:pt idx="67">
                  <c:v>2.9069010598473755</c:v>
                </c:pt>
                <c:pt idx="68">
                  <c:v>2.9652730660692823</c:v>
                </c:pt>
                <c:pt idx="69">
                  <c:v>3.1527360223636558</c:v>
                </c:pt>
              </c:numCache>
            </c:numRef>
          </c:xVal>
          <c:yVal>
            <c:numRef>
              <c:f>short_Pine_leaves!$B$2:$B$71</c:f>
              <c:numCache>
                <c:formatCode>General</c:formatCode>
                <c:ptCount val="70"/>
                <c:pt idx="0">
                  <c:v>2</c:v>
                </c:pt>
                <c:pt idx="1">
                  <c:v>2.2000000000000002</c:v>
                </c:pt>
                <c:pt idx="2">
                  <c:v>3</c:v>
                </c:pt>
                <c:pt idx="3">
                  <c:v>4.3</c:v>
                </c:pt>
                <c:pt idx="4">
                  <c:v>3</c:v>
                </c:pt>
                <c:pt idx="5">
                  <c:v>2.9</c:v>
                </c:pt>
                <c:pt idx="6">
                  <c:v>3.5</c:v>
                </c:pt>
                <c:pt idx="7">
                  <c:v>3.4</c:v>
                </c:pt>
                <c:pt idx="8">
                  <c:v>5</c:v>
                </c:pt>
                <c:pt idx="9">
                  <c:v>7.2</c:v>
                </c:pt>
                <c:pt idx="10">
                  <c:v>6.4</c:v>
                </c:pt>
                <c:pt idx="11">
                  <c:v>5.6</c:v>
                </c:pt>
                <c:pt idx="12">
                  <c:v>7.7</c:v>
                </c:pt>
                <c:pt idx="13">
                  <c:v>10.3</c:v>
                </c:pt>
                <c:pt idx="14">
                  <c:v>8</c:v>
                </c:pt>
                <c:pt idx="15">
                  <c:v>12.1</c:v>
                </c:pt>
                <c:pt idx="16">
                  <c:v>11.1</c:v>
                </c:pt>
                <c:pt idx="17">
                  <c:v>16.8</c:v>
                </c:pt>
                <c:pt idx="18">
                  <c:v>13.6</c:v>
                </c:pt>
                <c:pt idx="19">
                  <c:v>16.600000000000001</c:v>
                </c:pt>
                <c:pt idx="20">
                  <c:v>20.2</c:v>
                </c:pt>
                <c:pt idx="21">
                  <c:v>17</c:v>
                </c:pt>
                <c:pt idx="22">
                  <c:v>17.7</c:v>
                </c:pt>
                <c:pt idx="23">
                  <c:v>19.399999999999999</c:v>
                </c:pt>
                <c:pt idx="24">
                  <c:v>17.100000000000001</c:v>
                </c:pt>
                <c:pt idx="25">
                  <c:v>23.9</c:v>
                </c:pt>
                <c:pt idx="26">
                  <c:v>22</c:v>
                </c:pt>
                <c:pt idx="27">
                  <c:v>23.1</c:v>
                </c:pt>
                <c:pt idx="28">
                  <c:v>22.6</c:v>
                </c:pt>
                <c:pt idx="29">
                  <c:v>22</c:v>
                </c:pt>
                <c:pt idx="30">
                  <c:v>27</c:v>
                </c:pt>
                <c:pt idx="31">
                  <c:v>27</c:v>
                </c:pt>
                <c:pt idx="32">
                  <c:v>27.4</c:v>
                </c:pt>
                <c:pt idx="33">
                  <c:v>25.2</c:v>
                </c:pt>
                <c:pt idx="34">
                  <c:v>25.5</c:v>
                </c:pt>
                <c:pt idx="35">
                  <c:v>25.8</c:v>
                </c:pt>
                <c:pt idx="36">
                  <c:v>32.799999999999997</c:v>
                </c:pt>
                <c:pt idx="37">
                  <c:v>35.4</c:v>
                </c:pt>
                <c:pt idx="38">
                  <c:v>26</c:v>
                </c:pt>
                <c:pt idx="39">
                  <c:v>29</c:v>
                </c:pt>
                <c:pt idx="40">
                  <c:v>30.2</c:v>
                </c:pt>
                <c:pt idx="41">
                  <c:v>28.2</c:v>
                </c:pt>
                <c:pt idx="42">
                  <c:v>32.4</c:v>
                </c:pt>
                <c:pt idx="43">
                  <c:v>41.3</c:v>
                </c:pt>
                <c:pt idx="44">
                  <c:v>45.2</c:v>
                </c:pt>
                <c:pt idx="45">
                  <c:v>31.5</c:v>
                </c:pt>
                <c:pt idx="46">
                  <c:v>37.799999999999997</c:v>
                </c:pt>
                <c:pt idx="47">
                  <c:v>31.6</c:v>
                </c:pt>
                <c:pt idx="48">
                  <c:v>43.1</c:v>
                </c:pt>
                <c:pt idx="49">
                  <c:v>36.5</c:v>
                </c:pt>
                <c:pt idx="50">
                  <c:v>43.3</c:v>
                </c:pt>
                <c:pt idx="51">
                  <c:v>41.3</c:v>
                </c:pt>
                <c:pt idx="52">
                  <c:v>58.9</c:v>
                </c:pt>
                <c:pt idx="53">
                  <c:v>65.599999999999994</c:v>
                </c:pt>
                <c:pt idx="54">
                  <c:v>59.3</c:v>
                </c:pt>
                <c:pt idx="55">
                  <c:v>41.4</c:v>
                </c:pt>
                <c:pt idx="56">
                  <c:v>61.5</c:v>
                </c:pt>
                <c:pt idx="57">
                  <c:v>66.7</c:v>
                </c:pt>
                <c:pt idx="58">
                  <c:v>68.2</c:v>
                </c:pt>
                <c:pt idx="59">
                  <c:v>73.2</c:v>
                </c:pt>
                <c:pt idx="60">
                  <c:v>65.900000000000006</c:v>
                </c:pt>
                <c:pt idx="61">
                  <c:v>55.5</c:v>
                </c:pt>
                <c:pt idx="62">
                  <c:v>73.599999999999994</c:v>
                </c:pt>
                <c:pt idx="63">
                  <c:v>65.900000000000006</c:v>
                </c:pt>
                <c:pt idx="64">
                  <c:v>71.400000000000006</c:v>
                </c:pt>
                <c:pt idx="65">
                  <c:v>80.2</c:v>
                </c:pt>
                <c:pt idx="66">
                  <c:v>93.8</c:v>
                </c:pt>
                <c:pt idx="67">
                  <c:v>97.9</c:v>
                </c:pt>
                <c:pt idx="68">
                  <c:v>107</c:v>
                </c:pt>
                <c:pt idx="69">
                  <c:v>163.5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FD6-4046-A597-70CFF259BA17}"/>
            </c:ext>
          </c:extLst>
        </c:ser>
        <c:ser>
          <c:idx val="1"/>
          <c:order val="1"/>
          <c:tx>
            <c:v>Predicted Vol</c:v>
          </c:tx>
          <c:spPr>
            <a:ln w="19050">
              <a:noFill/>
            </a:ln>
          </c:spPr>
          <c:xVal>
            <c:numRef>
              <c:f>short_Pine_leaves!$C$2:$C$71</c:f>
              <c:numCache>
                <c:formatCode>0.00</c:formatCode>
                <c:ptCount val="70"/>
                <c:pt idx="0">
                  <c:v>1.4816045409242156</c:v>
                </c:pt>
                <c:pt idx="1">
                  <c:v>1.5260563034950492</c:v>
                </c:pt>
                <c:pt idx="2">
                  <c:v>1.6094379124341003</c:v>
                </c:pt>
                <c:pt idx="3">
                  <c:v>1.62924053973028</c:v>
                </c:pt>
                <c:pt idx="4">
                  <c:v>1.62924053973028</c:v>
                </c:pt>
                <c:pt idx="5">
                  <c:v>1.6486586255873816</c:v>
                </c:pt>
                <c:pt idx="6">
                  <c:v>1.6486586255873816</c:v>
                </c:pt>
                <c:pt idx="7">
                  <c:v>1.7047480922384253</c:v>
                </c:pt>
                <c:pt idx="8">
                  <c:v>1.7047480922384253</c:v>
                </c:pt>
                <c:pt idx="9">
                  <c:v>1.7227665977411035</c:v>
                </c:pt>
                <c:pt idx="10">
                  <c:v>1.7749523509116738</c:v>
                </c:pt>
                <c:pt idx="11">
                  <c:v>1.7749523509116738</c:v>
                </c:pt>
                <c:pt idx="12">
                  <c:v>2.0149030205422647</c:v>
                </c:pt>
                <c:pt idx="13">
                  <c:v>2.0281482472922852</c:v>
                </c:pt>
                <c:pt idx="14">
                  <c:v>2.0281482472922852</c:v>
                </c:pt>
                <c:pt idx="15">
                  <c:v>2.0541237336955462</c:v>
                </c:pt>
                <c:pt idx="16">
                  <c:v>2.0794415416798357</c:v>
                </c:pt>
                <c:pt idx="17">
                  <c:v>2.0918640616783932</c:v>
                </c:pt>
                <c:pt idx="18">
                  <c:v>2.1282317058492679</c:v>
                </c:pt>
                <c:pt idx="19">
                  <c:v>2.1517622032594619</c:v>
                </c:pt>
                <c:pt idx="20">
                  <c:v>2.1860512767380942</c:v>
                </c:pt>
                <c:pt idx="21">
                  <c:v>2.2082744135228043</c:v>
                </c:pt>
                <c:pt idx="22">
                  <c:v>2.2192034840549946</c:v>
                </c:pt>
                <c:pt idx="23">
                  <c:v>2.2300144001592104</c:v>
                </c:pt>
                <c:pt idx="24">
                  <c:v>2.2300144001592104</c:v>
                </c:pt>
                <c:pt idx="25">
                  <c:v>2.2823823856765264</c:v>
                </c:pt>
                <c:pt idx="26">
                  <c:v>2.2925347571405443</c:v>
                </c:pt>
                <c:pt idx="27">
                  <c:v>2.2925347571405443</c:v>
                </c:pt>
                <c:pt idx="28">
                  <c:v>2.2925347571405443</c:v>
                </c:pt>
                <c:pt idx="29">
                  <c:v>2.3125354238472138</c:v>
                </c:pt>
                <c:pt idx="30">
                  <c:v>2.3223877202902252</c:v>
                </c:pt>
                <c:pt idx="31">
                  <c:v>2.3223877202902252</c:v>
                </c:pt>
                <c:pt idx="32">
                  <c:v>2.33214389523559</c:v>
                </c:pt>
                <c:pt idx="33">
                  <c:v>2.341805806147327</c:v>
                </c:pt>
                <c:pt idx="34">
                  <c:v>2.3608540011180215</c:v>
                </c:pt>
                <c:pt idx="35">
                  <c:v>2.3978952727983707</c:v>
                </c:pt>
                <c:pt idx="36">
                  <c:v>2.4069451083182885</c:v>
                </c:pt>
                <c:pt idx="37">
                  <c:v>2.4159137783010487</c:v>
                </c:pt>
                <c:pt idx="38">
                  <c:v>2.4423470353692043</c:v>
                </c:pt>
                <c:pt idx="39">
                  <c:v>2.4595888418037104</c:v>
                </c:pt>
                <c:pt idx="40">
                  <c:v>2.4849066497880004</c:v>
                </c:pt>
                <c:pt idx="41">
                  <c:v>2.5014359517392109</c:v>
                </c:pt>
                <c:pt idx="42">
                  <c:v>2.5014359517392109</c:v>
                </c:pt>
                <c:pt idx="43">
                  <c:v>2.5257286443082556</c:v>
                </c:pt>
                <c:pt idx="44">
                  <c:v>2.5572273113676265</c:v>
                </c:pt>
                <c:pt idx="45">
                  <c:v>2.5649493574615367</c:v>
                </c:pt>
                <c:pt idx="46">
                  <c:v>2.5726122302071057</c:v>
                </c:pt>
                <c:pt idx="47">
                  <c:v>2.5726122302071057</c:v>
                </c:pt>
                <c:pt idx="48">
                  <c:v>2.5952547069568657</c:v>
                </c:pt>
                <c:pt idx="49">
                  <c:v>2.6246685921631592</c:v>
                </c:pt>
                <c:pt idx="50">
                  <c:v>2.6246685921631592</c:v>
                </c:pt>
                <c:pt idx="51">
                  <c:v>2.6602595372658615</c:v>
                </c:pt>
                <c:pt idx="52">
                  <c:v>2.6602595372658615</c:v>
                </c:pt>
                <c:pt idx="53">
                  <c:v>2.6810215287142909</c:v>
                </c:pt>
                <c:pt idx="54">
                  <c:v>2.6946271807700692</c:v>
                </c:pt>
                <c:pt idx="55">
                  <c:v>2.7013612129514133</c:v>
                </c:pt>
                <c:pt idx="56">
                  <c:v>2.7146947438208788</c:v>
                </c:pt>
                <c:pt idx="57">
                  <c:v>2.7212954278522306</c:v>
                </c:pt>
                <c:pt idx="58">
                  <c:v>2.7212954278522306</c:v>
                </c:pt>
                <c:pt idx="59">
                  <c:v>2.7278528283983898</c:v>
                </c:pt>
                <c:pt idx="60">
                  <c:v>2.7343675094195836</c:v>
                </c:pt>
                <c:pt idx="61">
                  <c:v>2.7536607123542622</c:v>
                </c:pt>
                <c:pt idx="62">
                  <c:v>2.7663191092261861</c:v>
                </c:pt>
                <c:pt idx="63">
                  <c:v>2.7725887222397811</c:v>
                </c:pt>
                <c:pt idx="64">
                  <c:v>2.8213788864092133</c:v>
                </c:pt>
                <c:pt idx="65">
                  <c:v>2.8791984572980396</c:v>
                </c:pt>
                <c:pt idx="66">
                  <c:v>2.9069010598473755</c:v>
                </c:pt>
                <c:pt idx="67">
                  <c:v>2.9069010598473755</c:v>
                </c:pt>
                <c:pt idx="68">
                  <c:v>2.9652730660692823</c:v>
                </c:pt>
                <c:pt idx="69">
                  <c:v>3.1527360223636558</c:v>
                </c:pt>
              </c:numCache>
            </c:numRef>
          </c:xVal>
          <c:yVal>
            <c:numRef>
              <c:f>'Model after log transformation'!$C$27:$C$96</c:f>
              <c:numCache>
                <c:formatCode>0.00</c:formatCode>
                <c:ptCount val="70"/>
                <c:pt idx="0">
                  <c:v>-20.54532884699492</c:v>
                </c:pt>
                <c:pt idx="1">
                  <c:v>-17.676599473777728</c:v>
                </c:pt>
                <c:pt idx="2">
                  <c:v>-12.29550192183244</c:v>
                </c:pt>
                <c:pt idx="3">
                  <c:v>-11.017523832641942</c:v>
                </c:pt>
                <c:pt idx="4">
                  <c:v>-11.017523832641942</c:v>
                </c:pt>
                <c:pt idx="5">
                  <c:v>-9.7643624269236682</c:v>
                </c:pt>
                <c:pt idx="6">
                  <c:v>-9.7643624269236682</c:v>
                </c:pt>
                <c:pt idx="7">
                  <c:v>-6.1445846902471146</c:v>
                </c:pt>
                <c:pt idx="8">
                  <c:v>-6.1445846902471146</c:v>
                </c:pt>
                <c:pt idx="9">
                  <c:v>-4.9817463007762655</c:v>
                </c:pt>
                <c:pt idx="10">
                  <c:v>-1.6138977763151559</c:v>
                </c:pt>
                <c:pt idx="11">
                  <c:v>-1.6138977763151559</c:v>
                </c:pt>
                <c:pt idx="12">
                  <c:v>13.871506947412627</c:v>
                </c:pt>
                <c:pt idx="13">
                  <c:v>14.726298047589097</c:v>
                </c:pt>
                <c:pt idx="14">
                  <c:v>14.726298047589097</c:v>
                </c:pt>
                <c:pt idx="15">
                  <c:v>16.402646442321412</c:v>
                </c:pt>
                <c:pt idx="16">
                  <c:v>18.036551044287847</c:v>
                </c:pt>
                <c:pt idx="17">
                  <c:v>18.838248118784094</c:v>
                </c:pt>
                <c:pt idx="18">
                  <c:v>21.185262568468801</c:v>
                </c:pt>
                <c:pt idx="19">
                  <c:v>22.703821680258102</c:v>
                </c:pt>
                <c:pt idx="20">
                  <c:v>24.916693939525885</c:v>
                </c:pt>
                <c:pt idx="21">
                  <c:v>26.350881507628117</c:v>
                </c:pt>
                <c:pt idx="22">
                  <c:v>27.056197649090365</c:v>
                </c:pt>
                <c:pt idx="23">
                  <c:v>27.753888601842363</c:v>
                </c:pt>
                <c:pt idx="24">
                  <c:v>27.753888601842363</c:v>
                </c:pt>
                <c:pt idx="25">
                  <c:v>31.133497633775534</c:v>
                </c:pt>
                <c:pt idx="26">
                  <c:v>31.788688891495184</c:v>
                </c:pt>
                <c:pt idx="27">
                  <c:v>31.788688891495184</c:v>
                </c:pt>
                <c:pt idx="28">
                  <c:v>31.788688891495184</c:v>
                </c:pt>
                <c:pt idx="29">
                  <c:v>33.079447609418253</c:v>
                </c:pt>
                <c:pt idx="30">
                  <c:v>33.71527329022615</c:v>
                </c:pt>
                <c:pt idx="31">
                  <c:v>33.71527329022615</c:v>
                </c:pt>
                <c:pt idx="32">
                  <c:v>34.344895694768923</c:v>
                </c:pt>
                <c:pt idx="33">
                  <c:v>34.968434695944438</c:v>
                </c:pt>
                <c:pt idx="34">
                  <c:v>36.197724903101545</c:v>
                </c:pt>
                <c:pt idx="35">
                  <c:v>38.588212432620963</c:v>
                </c:pt>
                <c:pt idx="36">
                  <c:v>39.172250668166811</c:v>
                </c:pt>
                <c:pt idx="37">
                  <c:v>39.751050822091827</c:v>
                </c:pt>
                <c:pt idx="38">
                  <c:v>41.45694180583817</c:v>
                </c:pt>
                <c:pt idx="39">
                  <c:v>42.569655311566436</c:v>
                </c:pt>
                <c:pt idx="40">
                  <c:v>44.203559913532899</c:v>
                </c:pt>
                <c:pt idx="41">
                  <c:v>45.270291383419021</c:v>
                </c:pt>
                <c:pt idx="42">
                  <c:v>45.270291383419021</c:v>
                </c:pt>
                <c:pt idx="43">
                  <c:v>46.838039357783487</c:v>
                </c:pt>
                <c:pt idx="44">
                  <c:v>48.870830549503182</c:v>
                </c:pt>
                <c:pt idx="45">
                  <c:v>49.369178852692244</c:v>
                </c:pt>
                <c:pt idx="46">
                  <c:v>49.863708357420194</c:v>
                </c:pt>
                <c:pt idx="47">
                  <c:v>49.863708357420194</c:v>
                </c:pt>
                <c:pt idx="48">
                  <c:v>51.324958359170267</c:v>
                </c:pt>
                <c:pt idx="49">
                  <c:v>53.223206518335445</c:v>
                </c:pt>
                <c:pt idx="50">
                  <c:v>53.223206518335445</c:v>
                </c:pt>
                <c:pt idx="51">
                  <c:v>55.520096084277526</c:v>
                </c:pt>
                <c:pt idx="52">
                  <c:v>55.520096084277526</c:v>
                </c:pt>
                <c:pt idx="53">
                  <c:v>56.859987491725889</c:v>
                </c:pt>
                <c:pt idx="54">
                  <c:v>57.738038921789837</c:v>
                </c:pt>
                <c:pt idx="55">
                  <c:v>58.17262497196117</c:v>
                </c:pt>
                <c:pt idx="56">
                  <c:v>59.033114847767138</c:v>
                </c:pt>
                <c:pt idx="57">
                  <c:v>59.459095170457175</c:v>
                </c:pt>
                <c:pt idx="58">
                  <c:v>59.459095170457175</c:v>
                </c:pt>
                <c:pt idx="59">
                  <c:v>59.882282159471202</c:v>
                </c:pt>
                <c:pt idx="60">
                  <c:v>60.302712210424943</c:v>
                </c:pt>
                <c:pt idx="61">
                  <c:v>61.54781419876474</c:v>
                </c:pt>
                <c:pt idx="62">
                  <c:v>62.364733772346625</c:v>
                </c:pt>
                <c:pt idx="63">
                  <c:v>62.769348167155925</c:v>
                </c:pt>
                <c:pt idx="64">
                  <c:v>65.918059691336879</c:v>
                </c:pt>
                <c:pt idx="65">
                  <c:v>69.649491062393992</c:v>
                </c:pt>
                <c:pt idx="66">
                  <c:v>71.437300252664102</c:v>
                </c:pt>
                <c:pt idx="67">
                  <c:v>71.437300252664102</c:v>
                </c:pt>
                <c:pt idx="68">
                  <c:v>75.204383471368089</c:v>
                </c:pt>
                <c:pt idx="69">
                  <c:v>87.302452434434542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FD6-4046-A597-70CFF259BA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8170832"/>
        <c:axId val="568171488"/>
      </c:scatterChart>
      <c:valAx>
        <c:axId val="568170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ln(Diam)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crossAx val="568171488"/>
        <c:crosses val="autoZero"/>
        <c:crossBetween val="midCat"/>
      </c:valAx>
      <c:valAx>
        <c:axId val="56817148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Vol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68170832"/>
        <c:crosses val="autoZero"/>
        <c:crossBetween val="midCat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ln(Diam)  Residual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xVal>
            <c:numRef>
              <c:f>short_Pine_leaves!$C$2:$C$71</c:f>
              <c:numCache>
                <c:formatCode>0.00</c:formatCode>
                <c:ptCount val="70"/>
                <c:pt idx="0">
                  <c:v>1.4816045409242156</c:v>
                </c:pt>
                <c:pt idx="1">
                  <c:v>1.5260563034950492</c:v>
                </c:pt>
                <c:pt idx="2">
                  <c:v>1.6094379124341003</c:v>
                </c:pt>
                <c:pt idx="3">
                  <c:v>1.62924053973028</c:v>
                </c:pt>
                <c:pt idx="4">
                  <c:v>1.62924053973028</c:v>
                </c:pt>
                <c:pt idx="5">
                  <c:v>1.6486586255873816</c:v>
                </c:pt>
                <c:pt idx="6">
                  <c:v>1.6486586255873816</c:v>
                </c:pt>
                <c:pt idx="7">
                  <c:v>1.7047480922384253</c:v>
                </c:pt>
                <c:pt idx="8">
                  <c:v>1.7047480922384253</c:v>
                </c:pt>
                <c:pt idx="9">
                  <c:v>1.7227665977411035</c:v>
                </c:pt>
                <c:pt idx="10">
                  <c:v>1.7749523509116738</c:v>
                </c:pt>
                <c:pt idx="11">
                  <c:v>1.7749523509116738</c:v>
                </c:pt>
                <c:pt idx="12">
                  <c:v>2.0149030205422647</c:v>
                </c:pt>
                <c:pt idx="13">
                  <c:v>2.0281482472922852</c:v>
                </c:pt>
                <c:pt idx="14">
                  <c:v>2.0281482472922852</c:v>
                </c:pt>
                <c:pt idx="15">
                  <c:v>2.0541237336955462</c:v>
                </c:pt>
                <c:pt idx="16">
                  <c:v>2.0794415416798357</c:v>
                </c:pt>
                <c:pt idx="17">
                  <c:v>2.0918640616783932</c:v>
                </c:pt>
                <c:pt idx="18">
                  <c:v>2.1282317058492679</c:v>
                </c:pt>
                <c:pt idx="19">
                  <c:v>2.1517622032594619</c:v>
                </c:pt>
                <c:pt idx="20">
                  <c:v>2.1860512767380942</c:v>
                </c:pt>
                <c:pt idx="21">
                  <c:v>2.2082744135228043</c:v>
                </c:pt>
                <c:pt idx="22">
                  <c:v>2.2192034840549946</c:v>
                </c:pt>
                <c:pt idx="23">
                  <c:v>2.2300144001592104</c:v>
                </c:pt>
                <c:pt idx="24">
                  <c:v>2.2300144001592104</c:v>
                </c:pt>
                <c:pt idx="25">
                  <c:v>2.2823823856765264</c:v>
                </c:pt>
                <c:pt idx="26">
                  <c:v>2.2925347571405443</c:v>
                </c:pt>
                <c:pt idx="27">
                  <c:v>2.2925347571405443</c:v>
                </c:pt>
                <c:pt idx="28">
                  <c:v>2.2925347571405443</c:v>
                </c:pt>
                <c:pt idx="29">
                  <c:v>2.3125354238472138</c:v>
                </c:pt>
                <c:pt idx="30">
                  <c:v>2.3223877202902252</c:v>
                </c:pt>
                <c:pt idx="31">
                  <c:v>2.3223877202902252</c:v>
                </c:pt>
                <c:pt idx="32">
                  <c:v>2.33214389523559</c:v>
                </c:pt>
                <c:pt idx="33">
                  <c:v>2.341805806147327</c:v>
                </c:pt>
                <c:pt idx="34">
                  <c:v>2.3608540011180215</c:v>
                </c:pt>
                <c:pt idx="35">
                  <c:v>2.3978952727983707</c:v>
                </c:pt>
                <c:pt idx="36">
                  <c:v>2.4069451083182885</c:v>
                </c:pt>
                <c:pt idx="37">
                  <c:v>2.4159137783010487</c:v>
                </c:pt>
                <c:pt idx="38">
                  <c:v>2.4423470353692043</c:v>
                </c:pt>
                <c:pt idx="39">
                  <c:v>2.4595888418037104</c:v>
                </c:pt>
                <c:pt idx="40">
                  <c:v>2.4849066497880004</c:v>
                </c:pt>
                <c:pt idx="41">
                  <c:v>2.5014359517392109</c:v>
                </c:pt>
                <c:pt idx="42">
                  <c:v>2.5014359517392109</c:v>
                </c:pt>
                <c:pt idx="43">
                  <c:v>2.5257286443082556</c:v>
                </c:pt>
                <c:pt idx="44">
                  <c:v>2.5572273113676265</c:v>
                </c:pt>
                <c:pt idx="45">
                  <c:v>2.5649493574615367</c:v>
                </c:pt>
                <c:pt idx="46">
                  <c:v>2.5726122302071057</c:v>
                </c:pt>
                <c:pt idx="47">
                  <c:v>2.5726122302071057</c:v>
                </c:pt>
                <c:pt idx="48">
                  <c:v>2.5952547069568657</c:v>
                </c:pt>
                <c:pt idx="49">
                  <c:v>2.6246685921631592</c:v>
                </c:pt>
                <c:pt idx="50">
                  <c:v>2.6246685921631592</c:v>
                </c:pt>
                <c:pt idx="51">
                  <c:v>2.6602595372658615</c:v>
                </c:pt>
                <c:pt idx="52">
                  <c:v>2.6602595372658615</c:v>
                </c:pt>
                <c:pt idx="53">
                  <c:v>2.6810215287142909</c:v>
                </c:pt>
                <c:pt idx="54">
                  <c:v>2.6946271807700692</c:v>
                </c:pt>
                <c:pt idx="55">
                  <c:v>2.7013612129514133</c:v>
                </c:pt>
                <c:pt idx="56">
                  <c:v>2.7146947438208788</c:v>
                </c:pt>
                <c:pt idx="57">
                  <c:v>2.7212954278522306</c:v>
                </c:pt>
                <c:pt idx="58">
                  <c:v>2.7212954278522306</c:v>
                </c:pt>
                <c:pt idx="59">
                  <c:v>2.7278528283983898</c:v>
                </c:pt>
                <c:pt idx="60">
                  <c:v>2.7343675094195836</c:v>
                </c:pt>
                <c:pt idx="61">
                  <c:v>2.7536607123542622</c:v>
                </c:pt>
                <c:pt idx="62">
                  <c:v>2.7663191092261861</c:v>
                </c:pt>
                <c:pt idx="63">
                  <c:v>2.7725887222397811</c:v>
                </c:pt>
                <c:pt idx="64">
                  <c:v>2.8213788864092133</c:v>
                </c:pt>
                <c:pt idx="65">
                  <c:v>2.8791984572980396</c:v>
                </c:pt>
                <c:pt idx="66">
                  <c:v>2.9069010598473755</c:v>
                </c:pt>
                <c:pt idx="67">
                  <c:v>2.9069010598473755</c:v>
                </c:pt>
                <c:pt idx="68">
                  <c:v>2.9652730660692823</c:v>
                </c:pt>
                <c:pt idx="69">
                  <c:v>3.1527360223636558</c:v>
                </c:pt>
              </c:numCache>
            </c:numRef>
          </c:xVal>
          <c:yVal>
            <c:numRef>
              <c:f>'model after log transformations'!$D$26:$D$95</c:f>
              <c:numCache>
                <c:formatCode>General</c:formatCode>
                <c:ptCount val="70"/>
                <c:pt idx="0">
                  <c:v>-0.23451352977006901</c:v>
                </c:pt>
                <c:pt idx="1">
                  <c:v>-0.25319615873177204</c:v>
                </c:pt>
                <c:pt idx="2">
                  <c:v>-0.15686635799732884</c:v>
                </c:pt>
                <c:pt idx="3">
                  <c:v>0.15235420282235679</c:v>
                </c:pt>
                <c:pt idx="4">
                  <c:v>-0.20764853120905014</c:v>
                </c:pt>
                <c:pt idx="5">
                  <c:v>-0.29134613189816827</c:v>
                </c:pt>
                <c:pt idx="6">
                  <c:v>-0.10329390039522846</c:v>
                </c:pt>
                <c:pt idx="7">
                  <c:v>-0.27611815995304223</c:v>
                </c:pt>
                <c:pt idx="8">
                  <c:v>0.10954432085894239</c:v>
                </c:pt>
                <c:pt idx="9">
                  <c:v>0.42798049161205598</c:v>
                </c:pt>
                <c:pt idx="10">
                  <c:v>0.17637147836919076</c:v>
                </c:pt>
                <c:pt idx="11">
                  <c:v>4.2840085744668022E-2</c:v>
                </c:pt>
                <c:pt idx="12">
                  <c:v>-0.25403950659937369</c:v>
                </c:pt>
                <c:pt idx="13">
                  <c:v>2.9177890899703129E-3</c:v>
                </c:pt>
                <c:pt idx="14">
                  <c:v>-0.2497845644657839</c:v>
                </c:pt>
                <c:pt idx="15">
                  <c:v>9.736739491852564E-2</c:v>
                </c:pt>
                <c:pt idx="16">
                  <c:v>-5.3818339879458055E-2</c:v>
                </c:pt>
                <c:pt idx="17">
                  <c:v>0.32875892983722155</c:v>
                </c:pt>
                <c:pt idx="18">
                  <c:v>2.4188069538479517E-2</c:v>
                </c:pt>
                <c:pt idx="19">
                  <c:v>0.16317898938212316</c:v>
                </c:pt>
                <c:pt idx="20">
                  <c:v>0.27152745162339809</c:v>
                </c:pt>
                <c:pt idx="21">
                  <c:v>4.2068824930817428E-2</c:v>
                </c:pt>
                <c:pt idx="22">
                  <c:v>5.4393437706289571E-2</c:v>
                </c:pt>
                <c:pt idx="23">
                  <c:v>0.11837817854688559</c:v>
                </c:pt>
                <c:pt idx="24">
                  <c:v>-7.8164240137823526E-3</c:v>
                </c:pt>
                <c:pt idx="25">
                  <c:v>0.19269027429270835</c:v>
                </c:pt>
                <c:pt idx="26">
                  <c:v>8.3819365441156535E-2</c:v>
                </c:pt>
                <c:pt idx="27">
                  <c:v>0.13260952961058825</c:v>
                </c:pt>
                <c:pt idx="28">
                  <c:v>0.11072681836108078</c:v>
                </c:pt>
                <c:pt idx="29">
                  <c:v>3.2529336807232134E-2</c:v>
                </c:pt>
                <c:pt idx="30">
                  <c:v>0.21205836334971817</c:v>
                </c:pt>
                <c:pt idx="31">
                  <c:v>0.21205836334971817</c:v>
                </c:pt>
                <c:pt idx="32">
                  <c:v>0.20174562013720898</c:v>
                </c:pt>
                <c:pt idx="33">
                  <c:v>9.3269442849329032E-2</c:v>
                </c:pt>
                <c:pt idx="34">
                  <c:v>5.6256405570290102E-2</c:v>
                </c:pt>
                <c:pt idx="35">
                  <c:v>-2.7036782425037931E-2</c:v>
                </c:pt>
                <c:pt idx="36">
                  <c:v>0.18980969852121321</c:v>
                </c:pt>
                <c:pt idx="37">
                  <c:v>0.24309360295232407</c:v>
                </c:pt>
                <c:pt idx="38">
                  <c:v>-0.1333075450971557</c:v>
                </c:pt>
                <c:pt idx="39">
                  <c:v>-6.8323416491268052E-2</c:v>
                </c:pt>
                <c:pt idx="40">
                  <c:v>-9.2702712610496008E-2</c:v>
                </c:pt>
                <c:pt idx="41">
                  <c:v>-0.20361066454777088</c:v>
                </c:pt>
                <c:pt idx="42">
                  <c:v>-6.4774219693555235E-2</c:v>
                </c:pt>
                <c:pt idx="43">
                  <c:v>0.11563328927895222</c:v>
                </c:pt>
                <c:pt idx="44">
                  <c:v>0.12509219206423783</c:v>
                </c:pt>
                <c:pt idx="45">
                  <c:v>-0.2558198870816053</c:v>
                </c:pt>
                <c:pt idx="46">
                  <c:v>-9.3149123348827523E-2</c:v>
                </c:pt>
                <c:pt idx="47">
                  <c:v>-0.27230110538150321</c:v>
                </c:pt>
                <c:pt idx="48">
                  <c:v>-1.9999957299489335E-2</c:v>
                </c:pt>
                <c:pt idx="49">
                  <c:v>-0.26164013007862108</c:v>
                </c:pt>
                <c:pt idx="50">
                  <c:v>-9.079975565862286E-2</c:v>
                </c:pt>
                <c:pt idx="51">
                  <c:v>-0.22935987785592316</c:v>
                </c:pt>
                <c:pt idx="52">
                  <c:v>0.12561871283463066</c:v>
                </c:pt>
                <c:pt idx="53">
                  <c:v>0.18011093618532925</c:v>
                </c:pt>
                <c:pt idx="54">
                  <c:v>4.4253995150916658E-2</c:v>
                </c:pt>
                <c:pt idx="55">
                  <c:v>-0.3323432895284486</c:v>
                </c:pt>
                <c:pt idx="56">
                  <c:v>2.9220285274140778E-2</c:v>
                </c:pt>
                <c:pt idx="57">
                  <c:v>9.3461163998506791E-2</c:v>
                </c:pt>
                <c:pt idx="58">
                  <c:v>0.11570077592634487</c:v>
                </c:pt>
                <c:pt idx="59">
                  <c:v>0.16963572951908201</c:v>
                </c:pt>
                <c:pt idx="60">
                  <c:v>4.7872398166193264E-2</c:v>
                </c:pt>
                <c:pt idx="61">
                  <c:v>-0.17335881984566726</c:v>
                </c:pt>
                <c:pt idx="62">
                  <c:v>7.6441790347167249E-2</c:v>
                </c:pt>
                <c:pt idx="63">
                  <c:v>-5.0142689466736279E-2</c:v>
                </c:pt>
                <c:pt idx="64">
                  <c:v>-9.5101536635438855E-2</c:v>
                </c:pt>
                <c:pt idx="65">
                  <c:v>-0.12714932068874418</c:v>
                </c:pt>
                <c:pt idx="66">
                  <c:v>-4.1548975273233424E-2</c:v>
                </c:pt>
                <c:pt idx="67">
                  <c:v>1.2327182510523116E-3</c:v>
                </c:pt>
                <c:pt idx="68">
                  <c:v>-5.9575100381046298E-2</c:v>
                </c:pt>
                <c:pt idx="69">
                  <c:v>-0.11632393891788517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91D-46BE-82C3-815E0F0C4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8173456"/>
        <c:axId val="568173784"/>
      </c:scatterChart>
      <c:valAx>
        <c:axId val="5681734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ln(Diam)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crossAx val="568173784"/>
        <c:crosses val="autoZero"/>
        <c:crossBetween val="midCat"/>
      </c:valAx>
      <c:valAx>
        <c:axId val="56817378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Residuals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68173456"/>
        <c:crosses val="autoZero"/>
        <c:crossBetween val="midCat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ln(Diam) Line Fit 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ln(Vol)</c:v>
          </c:tx>
          <c:spPr>
            <a:ln w="19050">
              <a:noFill/>
            </a:ln>
          </c:spPr>
          <c:xVal>
            <c:numRef>
              <c:f>short_Pine_leaves!$C$2:$C$71</c:f>
              <c:numCache>
                <c:formatCode>0.00</c:formatCode>
                <c:ptCount val="70"/>
                <c:pt idx="0">
                  <c:v>1.4816045409242156</c:v>
                </c:pt>
                <c:pt idx="1">
                  <c:v>1.5260563034950492</c:v>
                </c:pt>
                <c:pt idx="2">
                  <c:v>1.6094379124341003</c:v>
                </c:pt>
                <c:pt idx="3">
                  <c:v>1.62924053973028</c:v>
                </c:pt>
                <c:pt idx="4">
                  <c:v>1.62924053973028</c:v>
                </c:pt>
                <c:pt idx="5">
                  <c:v>1.6486586255873816</c:v>
                </c:pt>
                <c:pt idx="6">
                  <c:v>1.6486586255873816</c:v>
                </c:pt>
                <c:pt idx="7">
                  <c:v>1.7047480922384253</c:v>
                </c:pt>
                <c:pt idx="8">
                  <c:v>1.7047480922384253</c:v>
                </c:pt>
                <c:pt idx="9">
                  <c:v>1.7227665977411035</c:v>
                </c:pt>
                <c:pt idx="10">
                  <c:v>1.7749523509116738</c:v>
                </c:pt>
                <c:pt idx="11">
                  <c:v>1.7749523509116738</c:v>
                </c:pt>
                <c:pt idx="12">
                  <c:v>2.0149030205422647</c:v>
                </c:pt>
                <c:pt idx="13">
                  <c:v>2.0281482472922852</c:v>
                </c:pt>
                <c:pt idx="14">
                  <c:v>2.0281482472922852</c:v>
                </c:pt>
                <c:pt idx="15">
                  <c:v>2.0541237336955462</c:v>
                </c:pt>
                <c:pt idx="16">
                  <c:v>2.0794415416798357</c:v>
                </c:pt>
                <c:pt idx="17">
                  <c:v>2.0918640616783932</c:v>
                </c:pt>
                <c:pt idx="18">
                  <c:v>2.1282317058492679</c:v>
                </c:pt>
                <c:pt idx="19">
                  <c:v>2.1517622032594619</c:v>
                </c:pt>
                <c:pt idx="20">
                  <c:v>2.1860512767380942</c:v>
                </c:pt>
                <c:pt idx="21">
                  <c:v>2.2082744135228043</c:v>
                </c:pt>
                <c:pt idx="22">
                  <c:v>2.2192034840549946</c:v>
                </c:pt>
                <c:pt idx="23">
                  <c:v>2.2300144001592104</c:v>
                </c:pt>
                <c:pt idx="24">
                  <c:v>2.2300144001592104</c:v>
                </c:pt>
                <c:pt idx="25">
                  <c:v>2.2823823856765264</c:v>
                </c:pt>
                <c:pt idx="26">
                  <c:v>2.2925347571405443</c:v>
                </c:pt>
                <c:pt idx="27">
                  <c:v>2.2925347571405443</c:v>
                </c:pt>
                <c:pt idx="28">
                  <c:v>2.2925347571405443</c:v>
                </c:pt>
                <c:pt idx="29">
                  <c:v>2.3125354238472138</c:v>
                </c:pt>
                <c:pt idx="30">
                  <c:v>2.3223877202902252</c:v>
                </c:pt>
                <c:pt idx="31">
                  <c:v>2.3223877202902252</c:v>
                </c:pt>
                <c:pt idx="32">
                  <c:v>2.33214389523559</c:v>
                </c:pt>
                <c:pt idx="33">
                  <c:v>2.341805806147327</c:v>
                </c:pt>
                <c:pt idx="34">
                  <c:v>2.3608540011180215</c:v>
                </c:pt>
                <c:pt idx="35">
                  <c:v>2.3978952727983707</c:v>
                </c:pt>
                <c:pt idx="36">
                  <c:v>2.4069451083182885</c:v>
                </c:pt>
                <c:pt idx="37">
                  <c:v>2.4159137783010487</c:v>
                </c:pt>
                <c:pt idx="38">
                  <c:v>2.4423470353692043</c:v>
                </c:pt>
                <c:pt idx="39">
                  <c:v>2.4595888418037104</c:v>
                </c:pt>
                <c:pt idx="40">
                  <c:v>2.4849066497880004</c:v>
                </c:pt>
                <c:pt idx="41">
                  <c:v>2.5014359517392109</c:v>
                </c:pt>
                <c:pt idx="42">
                  <c:v>2.5014359517392109</c:v>
                </c:pt>
                <c:pt idx="43">
                  <c:v>2.5257286443082556</c:v>
                </c:pt>
                <c:pt idx="44">
                  <c:v>2.5572273113676265</c:v>
                </c:pt>
                <c:pt idx="45">
                  <c:v>2.5649493574615367</c:v>
                </c:pt>
                <c:pt idx="46">
                  <c:v>2.5726122302071057</c:v>
                </c:pt>
                <c:pt idx="47">
                  <c:v>2.5726122302071057</c:v>
                </c:pt>
                <c:pt idx="48">
                  <c:v>2.5952547069568657</c:v>
                </c:pt>
                <c:pt idx="49">
                  <c:v>2.6246685921631592</c:v>
                </c:pt>
                <c:pt idx="50">
                  <c:v>2.6246685921631592</c:v>
                </c:pt>
                <c:pt idx="51">
                  <c:v>2.6602595372658615</c:v>
                </c:pt>
                <c:pt idx="52">
                  <c:v>2.6602595372658615</c:v>
                </c:pt>
                <c:pt idx="53">
                  <c:v>2.6810215287142909</c:v>
                </c:pt>
                <c:pt idx="54">
                  <c:v>2.6946271807700692</c:v>
                </c:pt>
                <c:pt idx="55">
                  <c:v>2.7013612129514133</c:v>
                </c:pt>
                <c:pt idx="56">
                  <c:v>2.7146947438208788</c:v>
                </c:pt>
                <c:pt idx="57">
                  <c:v>2.7212954278522306</c:v>
                </c:pt>
                <c:pt idx="58">
                  <c:v>2.7212954278522306</c:v>
                </c:pt>
                <c:pt idx="59">
                  <c:v>2.7278528283983898</c:v>
                </c:pt>
                <c:pt idx="60">
                  <c:v>2.7343675094195836</c:v>
                </c:pt>
                <c:pt idx="61">
                  <c:v>2.7536607123542622</c:v>
                </c:pt>
                <c:pt idx="62">
                  <c:v>2.7663191092261861</c:v>
                </c:pt>
                <c:pt idx="63">
                  <c:v>2.7725887222397811</c:v>
                </c:pt>
                <c:pt idx="64">
                  <c:v>2.8213788864092133</c:v>
                </c:pt>
                <c:pt idx="65">
                  <c:v>2.8791984572980396</c:v>
                </c:pt>
                <c:pt idx="66">
                  <c:v>2.9069010598473755</c:v>
                </c:pt>
                <c:pt idx="67">
                  <c:v>2.9069010598473755</c:v>
                </c:pt>
                <c:pt idx="68">
                  <c:v>2.9652730660692823</c:v>
                </c:pt>
                <c:pt idx="69">
                  <c:v>3.1527360223636558</c:v>
                </c:pt>
              </c:numCache>
            </c:numRef>
          </c:xVal>
          <c:yVal>
            <c:numRef>
              <c:f>short_Pine_leaves!$D$2:$D$71</c:f>
              <c:numCache>
                <c:formatCode>0.00</c:formatCode>
                <c:ptCount val="70"/>
                <c:pt idx="0">
                  <c:v>0.69314718055994529</c:v>
                </c:pt>
                <c:pt idx="1">
                  <c:v>0.78845736036427028</c:v>
                </c:pt>
                <c:pt idx="2">
                  <c:v>1.0986122886681098</c:v>
                </c:pt>
                <c:pt idx="3">
                  <c:v>1.4586150226995167</c:v>
                </c:pt>
                <c:pt idx="4">
                  <c:v>1.0986122886681098</c:v>
                </c:pt>
                <c:pt idx="5">
                  <c:v>1.0647107369924282</c:v>
                </c:pt>
                <c:pt idx="6">
                  <c:v>1.2527629684953681</c:v>
                </c:pt>
                <c:pt idx="7">
                  <c:v>1.2237754316221157</c:v>
                </c:pt>
                <c:pt idx="8">
                  <c:v>1.6094379124341003</c:v>
                </c:pt>
                <c:pt idx="9">
                  <c:v>1.9740810260220096</c:v>
                </c:pt>
                <c:pt idx="10">
                  <c:v>1.8562979903656263</c:v>
                </c:pt>
                <c:pt idx="11">
                  <c:v>1.7227665977411035</c:v>
                </c:pt>
                <c:pt idx="12">
                  <c:v>2.0412203288596382</c:v>
                </c:pt>
                <c:pt idx="13">
                  <c:v>2.33214389523559</c:v>
                </c:pt>
                <c:pt idx="14">
                  <c:v>2.0794415416798357</c:v>
                </c:pt>
                <c:pt idx="15">
                  <c:v>2.4932054526026954</c:v>
                </c:pt>
                <c:pt idx="16">
                  <c:v>2.4069451083182885</c:v>
                </c:pt>
                <c:pt idx="17">
                  <c:v>2.8213788864092133</c:v>
                </c:pt>
                <c:pt idx="18">
                  <c:v>2.6100697927420065</c:v>
                </c:pt>
                <c:pt idx="19">
                  <c:v>2.8094026953624978</c:v>
                </c:pt>
                <c:pt idx="20">
                  <c:v>3.0056826044071592</c:v>
                </c:pt>
                <c:pt idx="21">
                  <c:v>2.8332133440562162</c:v>
                </c:pt>
                <c:pt idx="22">
                  <c:v>2.8735646395797834</c:v>
                </c:pt>
                <c:pt idx="23">
                  <c:v>2.9652730660692823</c:v>
                </c:pt>
                <c:pt idx="24">
                  <c:v>2.8390784635086144</c:v>
                </c:pt>
                <c:pt idx="25">
                  <c:v>3.1738784589374651</c:v>
                </c:pt>
                <c:pt idx="26">
                  <c:v>3.0910424533583161</c:v>
                </c:pt>
                <c:pt idx="27">
                  <c:v>3.1398326175277478</c:v>
                </c:pt>
                <c:pt idx="28">
                  <c:v>3.1179499062782403</c:v>
                </c:pt>
                <c:pt idx="29">
                  <c:v>3.0910424533583161</c:v>
                </c:pt>
                <c:pt idx="30">
                  <c:v>3.2958368660043291</c:v>
                </c:pt>
                <c:pt idx="31">
                  <c:v>3.2958368660043291</c:v>
                </c:pt>
                <c:pt idx="32">
                  <c:v>3.3105430133940246</c:v>
                </c:pt>
                <c:pt idx="33">
                  <c:v>3.2268439945173775</c:v>
                </c:pt>
                <c:pt idx="34">
                  <c:v>3.2386784521643803</c:v>
                </c:pt>
                <c:pt idx="35">
                  <c:v>3.2503744919275719</c:v>
                </c:pt>
                <c:pt idx="36">
                  <c:v>3.4904285153900978</c:v>
                </c:pt>
                <c:pt idx="37">
                  <c:v>3.5667118201397288</c:v>
                </c:pt>
                <c:pt idx="38">
                  <c:v>3.2580965380214821</c:v>
                </c:pt>
                <c:pt idx="39">
                  <c:v>3.3672958299864741</c:v>
                </c:pt>
                <c:pt idx="40">
                  <c:v>3.4078419243808238</c:v>
                </c:pt>
                <c:pt idx="41">
                  <c:v>3.3393219779440679</c:v>
                </c:pt>
                <c:pt idx="42">
                  <c:v>3.4781584227982836</c:v>
                </c:pt>
                <c:pt idx="43">
                  <c:v>3.7208624999669868</c:v>
                </c:pt>
                <c:pt idx="44">
                  <c:v>3.8110970868381857</c:v>
                </c:pt>
                <c:pt idx="45">
                  <c:v>3.4499875458315872</c:v>
                </c:pt>
                <c:pt idx="46">
                  <c:v>3.6323091026255421</c:v>
                </c:pt>
                <c:pt idx="47">
                  <c:v>3.4531571205928664</c:v>
                </c:pt>
                <c:pt idx="48">
                  <c:v>3.763522997109702</c:v>
                </c:pt>
                <c:pt idx="49">
                  <c:v>3.597312260588446</c:v>
                </c:pt>
                <c:pt idx="50">
                  <c:v>3.7681526350084442</c:v>
                </c:pt>
                <c:pt idx="51">
                  <c:v>3.7208624999669868</c:v>
                </c:pt>
                <c:pt idx="52">
                  <c:v>4.0758410906575406</c:v>
                </c:pt>
                <c:pt idx="53">
                  <c:v>4.1835756959500436</c:v>
                </c:pt>
                <c:pt idx="54">
                  <c:v>4.0826093060036799</c:v>
                </c:pt>
                <c:pt idx="55">
                  <c:v>3.7232808808312687</c:v>
                </c:pt>
                <c:pt idx="56">
                  <c:v>4.1190371748124726</c:v>
                </c:pt>
                <c:pt idx="57">
                  <c:v>4.2002049529215784</c:v>
                </c:pt>
                <c:pt idx="58">
                  <c:v>4.2224445648494164</c:v>
                </c:pt>
                <c:pt idx="59">
                  <c:v>4.2931954209672663</c:v>
                </c:pt>
                <c:pt idx="60">
                  <c:v>4.1881384415084613</c:v>
                </c:pt>
                <c:pt idx="61">
                  <c:v>4.0163830207523885</c:v>
                </c:pt>
                <c:pt idx="62">
                  <c:v>4.2986450257348308</c:v>
                </c:pt>
                <c:pt idx="63">
                  <c:v>4.1881384415084613</c:v>
                </c:pt>
                <c:pt idx="64">
                  <c:v>4.2682978693455391</c:v>
                </c:pt>
                <c:pt idx="65">
                  <c:v>4.3845235148724688</c:v>
                </c:pt>
                <c:pt idx="66">
                  <c:v>4.5411648560121787</c:v>
                </c:pt>
                <c:pt idx="67">
                  <c:v>4.5839465495364644</c:v>
                </c:pt>
                <c:pt idx="68">
                  <c:v>4.6728288344619058</c:v>
                </c:pt>
                <c:pt idx="69">
                  <c:v>5.0968129903373081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E33-405B-A4CB-6F725AD41C62}"/>
            </c:ext>
          </c:extLst>
        </c:ser>
        <c:ser>
          <c:idx val="1"/>
          <c:order val="1"/>
          <c:tx>
            <c:v>Predicted ln(Vol)</c:v>
          </c:tx>
          <c:spPr>
            <a:ln w="19050">
              <a:noFill/>
            </a:ln>
          </c:spPr>
          <c:xVal>
            <c:numRef>
              <c:f>short_Pine_leaves!$C$2:$C$71</c:f>
              <c:numCache>
                <c:formatCode>0.00</c:formatCode>
                <c:ptCount val="70"/>
                <c:pt idx="0">
                  <c:v>1.4816045409242156</c:v>
                </c:pt>
                <c:pt idx="1">
                  <c:v>1.5260563034950492</c:v>
                </c:pt>
                <c:pt idx="2">
                  <c:v>1.6094379124341003</c:v>
                </c:pt>
                <c:pt idx="3">
                  <c:v>1.62924053973028</c:v>
                </c:pt>
                <c:pt idx="4">
                  <c:v>1.62924053973028</c:v>
                </c:pt>
                <c:pt idx="5">
                  <c:v>1.6486586255873816</c:v>
                </c:pt>
                <c:pt idx="6">
                  <c:v>1.6486586255873816</c:v>
                </c:pt>
                <c:pt idx="7">
                  <c:v>1.7047480922384253</c:v>
                </c:pt>
                <c:pt idx="8">
                  <c:v>1.7047480922384253</c:v>
                </c:pt>
                <c:pt idx="9">
                  <c:v>1.7227665977411035</c:v>
                </c:pt>
                <c:pt idx="10">
                  <c:v>1.7749523509116738</c:v>
                </c:pt>
                <c:pt idx="11">
                  <c:v>1.7749523509116738</c:v>
                </c:pt>
                <c:pt idx="12">
                  <c:v>2.0149030205422647</c:v>
                </c:pt>
                <c:pt idx="13">
                  <c:v>2.0281482472922852</c:v>
                </c:pt>
                <c:pt idx="14">
                  <c:v>2.0281482472922852</c:v>
                </c:pt>
                <c:pt idx="15">
                  <c:v>2.0541237336955462</c:v>
                </c:pt>
                <c:pt idx="16">
                  <c:v>2.0794415416798357</c:v>
                </c:pt>
                <c:pt idx="17">
                  <c:v>2.0918640616783932</c:v>
                </c:pt>
                <c:pt idx="18">
                  <c:v>2.1282317058492679</c:v>
                </c:pt>
                <c:pt idx="19">
                  <c:v>2.1517622032594619</c:v>
                </c:pt>
                <c:pt idx="20">
                  <c:v>2.1860512767380942</c:v>
                </c:pt>
                <c:pt idx="21">
                  <c:v>2.2082744135228043</c:v>
                </c:pt>
                <c:pt idx="22">
                  <c:v>2.2192034840549946</c:v>
                </c:pt>
                <c:pt idx="23">
                  <c:v>2.2300144001592104</c:v>
                </c:pt>
                <c:pt idx="24">
                  <c:v>2.2300144001592104</c:v>
                </c:pt>
                <c:pt idx="25">
                  <c:v>2.2823823856765264</c:v>
                </c:pt>
                <c:pt idx="26">
                  <c:v>2.2925347571405443</c:v>
                </c:pt>
                <c:pt idx="27">
                  <c:v>2.2925347571405443</c:v>
                </c:pt>
                <c:pt idx="28">
                  <c:v>2.2925347571405443</c:v>
                </c:pt>
                <c:pt idx="29">
                  <c:v>2.3125354238472138</c:v>
                </c:pt>
                <c:pt idx="30">
                  <c:v>2.3223877202902252</c:v>
                </c:pt>
                <c:pt idx="31">
                  <c:v>2.3223877202902252</c:v>
                </c:pt>
                <c:pt idx="32">
                  <c:v>2.33214389523559</c:v>
                </c:pt>
                <c:pt idx="33">
                  <c:v>2.341805806147327</c:v>
                </c:pt>
                <c:pt idx="34">
                  <c:v>2.3608540011180215</c:v>
                </c:pt>
                <c:pt idx="35">
                  <c:v>2.3978952727983707</c:v>
                </c:pt>
                <c:pt idx="36">
                  <c:v>2.4069451083182885</c:v>
                </c:pt>
                <c:pt idx="37">
                  <c:v>2.4159137783010487</c:v>
                </c:pt>
                <c:pt idx="38">
                  <c:v>2.4423470353692043</c:v>
                </c:pt>
                <c:pt idx="39">
                  <c:v>2.4595888418037104</c:v>
                </c:pt>
                <c:pt idx="40">
                  <c:v>2.4849066497880004</c:v>
                </c:pt>
                <c:pt idx="41">
                  <c:v>2.5014359517392109</c:v>
                </c:pt>
                <c:pt idx="42">
                  <c:v>2.5014359517392109</c:v>
                </c:pt>
                <c:pt idx="43">
                  <c:v>2.5257286443082556</c:v>
                </c:pt>
                <c:pt idx="44">
                  <c:v>2.5572273113676265</c:v>
                </c:pt>
                <c:pt idx="45">
                  <c:v>2.5649493574615367</c:v>
                </c:pt>
                <c:pt idx="46">
                  <c:v>2.5726122302071057</c:v>
                </c:pt>
                <c:pt idx="47">
                  <c:v>2.5726122302071057</c:v>
                </c:pt>
                <c:pt idx="48">
                  <c:v>2.5952547069568657</c:v>
                </c:pt>
                <c:pt idx="49">
                  <c:v>2.6246685921631592</c:v>
                </c:pt>
                <c:pt idx="50">
                  <c:v>2.6246685921631592</c:v>
                </c:pt>
                <c:pt idx="51">
                  <c:v>2.6602595372658615</c:v>
                </c:pt>
                <c:pt idx="52">
                  <c:v>2.6602595372658615</c:v>
                </c:pt>
                <c:pt idx="53">
                  <c:v>2.6810215287142909</c:v>
                </c:pt>
                <c:pt idx="54">
                  <c:v>2.6946271807700692</c:v>
                </c:pt>
                <c:pt idx="55">
                  <c:v>2.7013612129514133</c:v>
                </c:pt>
                <c:pt idx="56">
                  <c:v>2.7146947438208788</c:v>
                </c:pt>
                <c:pt idx="57">
                  <c:v>2.7212954278522306</c:v>
                </c:pt>
                <c:pt idx="58">
                  <c:v>2.7212954278522306</c:v>
                </c:pt>
                <c:pt idx="59">
                  <c:v>2.7278528283983898</c:v>
                </c:pt>
                <c:pt idx="60">
                  <c:v>2.7343675094195836</c:v>
                </c:pt>
                <c:pt idx="61">
                  <c:v>2.7536607123542622</c:v>
                </c:pt>
                <c:pt idx="62">
                  <c:v>2.7663191092261861</c:v>
                </c:pt>
                <c:pt idx="63">
                  <c:v>2.7725887222397811</c:v>
                </c:pt>
                <c:pt idx="64">
                  <c:v>2.8213788864092133</c:v>
                </c:pt>
                <c:pt idx="65">
                  <c:v>2.8791984572980396</c:v>
                </c:pt>
                <c:pt idx="66">
                  <c:v>2.9069010598473755</c:v>
                </c:pt>
                <c:pt idx="67">
                  <c:v>2.9069010598473755</c:v>
                </c:pt>
                <c:pt idx="68">
                  <c:v>2.9652730660692823</c:v>
                </c:pt>
                <c:pt idx="69">
                  <c:v>3.1527360223636558</c:v>
                </c:pt>
              </c:numCache>
            </c:numRef>
          </c:xVal>
          <c:yVal>
            <c:numRef>
              <c:f>'model after log transformations'!$C$26:$C$95</c:f>
              <c:numCache>
                <c:formatCode>General</c:formatCode>
                <c:ptCount val="70"/>
                <c:pt idx="0">
                  <c:v>0.92766071033001429</c:v>
                </c:pt>
                <c:pt idx="1">
                  <c:v>1.0416535190960423</c:v>
                </c:pt>
                <c:pt idx="2">
                  <c:v>1.2554786466654386</c:v>
                </c:pt>
                <c:pt idx="3">
                  <c:v>1.3062608198771599</c:v>
                </c:pt>
                <c:pt idx="4">
                  <c:v>1.3062608198771599</c:v>
                </c:pt>
                <c:pt idx="5">
                  <c:v>1.3560568688905965</c:v>
                </c:pt>
                <c:pt idx="6">
                  <c:v>1.3560568688905965</c:v>
                </c:pt>
                <c:pt idx="7">
                  <c:v>1.4998935915751579</c:v>
                </c:pt>
                <c:pt idx="8">
                  <c:v>1.4998935915751579</c:v>
                </c:pt>
                <c:pt idx="9">
                  <c:v>1.5461005344099537</c:v>
                </c:pt>
                <c:pt idx="10">
                  <c:v>1.6799265119964355</c:v>
                </c:pt>
                <c:pt idx="11">
                  <c:v>1.6799265119964355</c:v>
                </c:pt>
                <c:pt idx="12">
                  <c:v>2.2952598354590119</c:v>
                </c:pt>
                <c:pt idx="13">
                  <c:v>2.3292261061456196</c:v>
                </c:pt>
                <c:pt idx="14">
                  <c:v>2.3292261061456196</c:v>
                </c:pt>
                <c:pt idx="15">
                  <c:v>2.3958380576841698</c:v>
                </c:pt>
                <c:pt idx="16">
                  <c:v>2.4607634481977465</c:v>
                </c:pt>
                <c:pt idx="17">
                  <c:v>2.4926199565719918</c:v>
                </c:pt>
                <c:pt idx="18">
                  <c:v>2.5858817232035269</c:v>
                </c:pt>
                <c:pt idx="19">
                  <c:v>2.6462237059803746</c:v>
                </c:pt>
                <c:pt idx="20">
                  <c:v>2.7341551527837611</c:v>
                </c:pt>
                <c:pt idx="21">
                  <c:v>2.7911445191253987</c:v>
                </c:pt>
                <c:pt idx="22">
                  <c:v>2.8191712018734938</c:v>
                </c:pt>
                <c:pt idx="23">
                  <c:v>2.8468948875223967</c:v>
                </c:pt>
                <c:pt idx="24">
                  <c:v>2.8468948875223967</c:v>
                </c:pt>
                <c:pt idx="25">
                  <c:v>2.9811881846447568</c:v>
                </c:pt>
                <c:pt idx="26">
                  <c:v>3.0072230879171595</c:v>
                </c:pt>
                <c:pt idx="27">
                  <c:v>3.0072230879171595</c:v>
                </c:pt>
                <c:pt idx="28">
                  <c:v>3.0072230879171595</c:v>
                </c:pt>
                <c:pt idx="29">
                  <c:v>3.0585131165510839</c:v>
                </c:pt>
                <c:pt idx="30">
                  <c:v>3.083778502654611</c:v>
                </c:pt>
                <c:pt idx="31">
                  <c:v>3.083778502654611</c:v>
                </c:pt>
                <c:pt idx="32">
                  <c:v>3.1087973932568156</c:v>
                </c:pt>
                <c:pt idx="33">
                  <c:v>3.1335745516680484</c:v>
                </c:pt>
                <c:pt idx="34">
                  <c:v>3.1824220465940902</c:v>
                </c:pt>
                <c:pt idx="35">
                  <c:v>3.2774112743526098</c:v>
                </c:pt>
                <c:pt idx="36">
                  <c:v>3.3006188168688846</c:v>
                </c:pt>
                <c:pt idx="37">
                  <c:v>3.3236182171874047</c:v>
                </c:pt>
                <c:pt idx="38">
                  <c:v>3.3914040831186378</c:v>
                </c:pt>
                <c:pt idx="39">
                  <c:v>3.4356192464777422</c:v>
                </c:pt>
                <c:pt idx="40">
                  <c:v>3.5005446369913198</c:v>
                </c:pt>
                <c:pt idx="41">
                  <c:v>3.5429326424918388</c:v>
                </c:pt>
                <c:pt idx="42">
                  <c:v>3.5429326424918388</c:v>
                </c:pt>
                <c:pt idx="43">
                  <c:v>3.6052292106880346</c:v>
                </c:pt>
                <c:pt idx="44">
                  <c:v>3.6860048947739479</c:v>
                </c:pt>
                <c:pt idx="45">
                  <c:v>3.7058074329131925</c:v>
                </c:pt>
                <c:pt idx="46">
                  <c:v>3.7254582259743696</c:v>
                </c:pt>
                <c:pt idx="47">
                  <c:v>3.7254582259743696</c:v>
                </c:pt>
                <c:pt idx="48">
                  <c:v>3.7835229544091913</c:v>
                </c:pt>
                <c:pt idx="49">
                  <c:v>3.8589523906670671</c:v>
                </c:pt>
                <c:pt idx="50">
                  <c:v>3.8589523906670671</c:v>
                </c:pt>
                <c:pt idx="51">
                  <c:v>3.95022237782291</c:v>
                </c:pt>
                <c:pt idx="52">
                  <c:v>3.95022237782291</c:v>
                </c:pt>
                <c:pt idx="53">
                  <c:v>4.0034647597647144</c:v>
                </c:pt>
                <c:pt idx="54">
                  <c:v>4.0383553108527632</c:v>
                </c:pt>
                <c:pt idx="55">
                  <c:v>4.0556241703597173</c:v>
                </c:pt>
                <c:pt idx="56">
                  <c:v>4.0898168895383318</c:v>
                </c:pt>
                <c:pt idx="57">
                  <c:v>4.1067437889230716</c:v>
                </c:pt>
                <c:pt idx="58">
                  <c:v>4.1067437889230716</c:v>
                </c:pt>
                <c:pt idx="59">
                  <c:v>4.1235596914481842</c:v>
                </c:pt>
                <c:pt idx="60">
                  <c:v>4.140266043342268</c:v>
                </c:pt>
                <c:pt idx="61">
                  <c:v>4.1897418405980558</c:v>
                </c:pt>
                <c:pt idx="62">
                  <c:v>4.2222032353876635</c:v>
                </c:pt>
                <c:pt idx="63">
                  <c:v>4.2382811309751975</c:v>
                </c:pt>
                <c:pt idx="64">
                  <c:v>4.363399405980978</c:v>
                </c:pt>
                <c:pt idx="65">
                  <c:v>4.511672835561213</c:v>
                </c:pt>
                <c:pt idx="66">
                  <c:v>4.5827138312854121</c:v>
                </c:pt>
                <c:pt idx="67">
                  <c:v>4.5827138312854121</c:v>
                </c:pt>
                <c:pt idx="68">
                  <c:v>4.7324039348429521</c:v>
                </c:pt>
                <c:pt idx="69">
                  <c:v>5.2131369292551932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E33-405B-A4CB-6F725AD41C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2671000"/>
        <c:axId val="482669688"/>
      </c:scatterChart>
      <c:valAx>
        <c:axId val="482671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ln(Diam)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crossAx val="482669688"/>
        <c:crosses val="autoZero"/>
        <c:crossBetween val="midCat"/>
      </c:valAx>
      <c:valAx>
        <c:axId val="48266968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ln(Vol)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crossAx val="482671000"/>
        <c:crosses val="autoZero"/>
        <c:crossBetween val="midCat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55ED5-AABD-4977-9816-72EFFE69C8E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92992-2140-4CB3-929D-EE1F0D6AB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6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DF9A9D-BF5D-450E-A3DF-E0B737343F19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51158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343D76-2761-4EC7-854E-BECE4EBC0360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272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FDA732-0D2F-422A-8CCE-5978D61E7C6E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531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37000">
              <a:srgbClr val="D5E0F2"/>
            </a:gs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510492-88E5-415D-B98F-2F6D027DA5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8229" y="143018"/>
            <a:ext cx="2743200" cy="612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D2045C-EF23-4AF5-AB15-9DE0FC5238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97623" y="6406055"/>
            <a:ext cx="4114284" cy="2657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49EC6A2-1FF3-4BA5-85F6-D99B4104FC79}"/>
              </a:ext>
            </a:extLst>
          </p:cNvPr>
          <p:cNvSpPr/>
          <p:nvPr userDrawn="1"/>
        </p:nvSpPr>
        <p:spPr>
          <a:xfrm>
            <a:off x="4397623" y="264381"/>
            <a:ext cx="24346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STATISTICS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16EE7-F0D7-41DC-95DA-74EFFF2A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C05E6C-A803-4B7B-AF2A-9B9823CEB9AE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F93B8-5277-4EF6-B202-608780AC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E24A91D-646C-4EC0-8FEB-565BF690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565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F2F1A-AE62-4B2C-A42C-62BDEEB3311E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319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91341-C5B3-4F9F-A96D-513C35EDD4EB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710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0A7CAC-A64E-47A9-9BE2-8E3748094AD7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EFEDE3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EFEDE3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EFEDE3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EFEDE3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EFEDE3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774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66EBB-EAD1-48C5-BC63-14619A9238D8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693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E0134-C290-4DA8-AC6E-5C5C44BDBBB8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297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B69A9-4FA9-49BC-B373-014C385712B7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768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7ADAA-9FEA-4533-9A69-0B4E32BB60EF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85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56C17A-6C39-4EAE-9AB3-4B20005CB74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4986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1EB611-AEBB-45EC-B394-03BFD85645A8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125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9CCEBC-68EF-4347-BA0D-A347B6FE6848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172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CF96C-CE2B-41A9-BE9E-A80B99737647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82239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AC5436-4504-41B4-8461-CDBC9C4D846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2393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B5373-7B94-493D-BA38-B5CDD319DD3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7260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05BA89-12BF-466A-B5D0-C5D55B2DAA4E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76184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E13201-B2B1-466E-90FC-F78DDA9A086E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05372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66595-E810-4E17-A13D-0964ED8A5F59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974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FAC85-0587-4629-9D2A-C33815E3D2E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1365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>
          <a:gsLst>
            <a:gs pos="37000">
              <a:srgbClr val="D5E0F2"/>
            </a:gs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510492-88E5-415D-B98F-2F6D027DA5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8229" y="143018"/>
            <a:ext cx="2743200" cy="612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D2045C-EF23-4AF5-AB15-9DE0FC5238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6406055"/>
            <a:ext cx="4114284" cy="2657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49EC6A2-1FF3-4BA5-85F6-D99B4104FC79}"/>
              </a:ext>
            </a:extLst>
          </p:cNvPr>
          <p:cNvSpPr/>
          <p:nvPr userDrawn="1"/>
        </p:nvSpPr>
        <p:spPr>
          <a:xfrm>
            <a:off x="4397623" y="264381"/>
            <a:ext cx="25884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Regression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16EE7-F0D7-41DC-95DA-74EFFF2A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5089" y="6349857"/>
            <a:ext cx="1306774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8BDB77-F101-41DB-9039-23769E70F038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E24A91D-646C-4EC0-8FEB-565BF690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8159" y="6339695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EEFD0-DCAD-4705-A8F3-8C95732B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0617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35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8D9B41-FDC1-4EDE-B7ED-1F4BC365ACCE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EFEDE3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EFEDE3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EFEDE3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EFEDE3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EFEDE3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11169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C26BDF-D8D5-4BDA-B7B5-1F9BBDF36AD8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89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2576E-AF4D-4F3A-A238-41B191D72850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26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6E5747-EDC7-47BA-BFBE-F5BAFAC7BDA3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821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958BBF-AB85-4816-891A-10AE86959425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84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26F16-52C3-4AE5-9721-0A6FC7B4DF57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687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CFC86-B7B1-426B-80B9-5AC357050214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854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306EC1-E082-4672-A0C8-A30BD89ADAD5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088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 ft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42B194-F68C-48F8-A380-0EE55B13634D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762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ours_Studied_Regression_ANOVA.xlsx" TargetMode="Externa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ours_Studied_Gender_Interaction_Regression.xlsx" TargetMode="Externa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car_mpg_data_updated.xlsx" TargetMode="Externa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short_Pine_leaves_model.xlsx" TargetMode="External"/><Relationship Id="rId1" Type="http://schemas.openxmlformats.org/officeDocument/2006/relationships/slideLayout" Target="../slideLayouts/slideLayout29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1D8FF5-161F-4A89-8F4A-44D1EB61FA23}"/>
              </a:ext>
            </a:extLst>
          </p:cNvPr>
          <p:cNvSpPr/>
          <p:nvPr/>
        </p:nvSpPr>
        <p:spPr>
          <a:xfrm>
            <a:off x="780150" y="958333"/>
            <a:ext cx="9724297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Chapter 1, 2, 3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r>
              <a:rPr lang="en-IN" sz="2400" b="1" dirty="0"/>
              <a:t>Learning Objectives</a:t>
            </a:r>
          </a:p>
          <a:p>
            <a:pPr marL="342900" indent="-342900">
              <a:buFont typeface="+mj-lt"/>
              <a:buAutoNum type="arabicPeriod"/>
            </a:pPr>
            <a:endParaRPr lang="en-IN" sz="1100" dirty="0"/>
          </a:p>
          <a:p>
            <a:r>
              <a:rPr lang="en-IN" sz="2000" b="1" dirty="0"/>
              <a:t>a. Understand the VIF problem and how to eliminate</a:t>
            </a:r>
          </a:p>
          <a:p>
            <a:r>
              <a:rPr lang="en-IN" sz="2000" b="1" dirty="0"/>
              <a:t>b. Understand how to improve model with transformation</a:t>
            </a:r>
          </a:p>
          <a:p>
            <a:r>
              <a:rPr lang="en-IN" sz="2000" b="1" dirty="0"/>
              <a:t>c. Understand and interpret Multiple R square and Adjusted R square</a:t>
            </a:r>
          </a:p>
          <a:p>
            <a:r>
              <a:rPr lang="en-IN" sz="2000" b="1" dirty="0"/>
              <a:t>d. Understand binary and multinomial predictors</a:t>
            </a:r>
          </a:p>
          <a:p>
            <a:r>
              <a:rPr lang="en-IN" sz="2000" b="1" dirty="0"/>
              <a:t>e. Understand automatic model building – Forward, Backward and stepwise selection</a:t>
            </a:r>
          </a:p>
          <a:p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1921A-D17B-4DF0-A1CE-236721A21B78}"/>
              </a:ext>
            </a:extLst>
          </p:cNvPr>
          <p:cNvSpPr/>
          <p:nvPr/>
        </p:nvSpPr>
        <p:spPr>
          <a:xfrm>
            <a:off x="780150" y="1025240"/>
            <a:ext cx="10359917" cy="5229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78B41-C867-4888-A6FC-7438D2CE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A54D45-1A37-47A0-8F0C-53E1339E3924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B429CA-4CC6-456E-A132-36505BB9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6708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1D8FF5-161F-4A89-8F4A-44D1EB61FA23}"/>
              </a:ext>
            </a:extLst>
          </p:cNvPr>
          <p:cNvSpPr/>
          <p:nvPr/>
        </p:nvSpPr>
        <p:spPr>
          <a:xfrm>
            <a:off x="780150" y="958333"/>
            <a:ext cx="972429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Chapter 1 – Continuation with VIF </a:t>
            </a:r>
          </a:p>
          <a:p>
            <a:endParaRPr lang="en-IN" sz="1100" b="1" dirty="0"/>
          </a:p>
          <a:p>
            <a:pPr marL="457200" indent="-457200">
              <a:buAutoNum type="arabicPeriod" startAt="2"/>
            </a:pP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1921A-D17B-4DF0-A1CE-236721A21B78}"/>
              </a:ext>
            </a:extLst>
          </p:cNvPr>
          <p:cNvSpPr/>
          <p:nvPr/>
        </p:nvSpPr>
        <p:spPr>
          <a:xfrm>
            <a:off x="780150" y="1025240"/>
            <a:ext cx="10359917" cy="5229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3FF25-D36D-4EED-8B71-96319114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915C50-ECB6-45B9-97BA-A3843573C418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D19030-44AA-4470-8607-1E5FD928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90F17-0CB5-4355-8AE1-8B4036AE39EC}"/>
              </a:ext>
            </a:extLst>
          </p:cNvPr>
          <p:cNvSpPr/>
          <p:nvPr/>
        </p:nvSpPr>
        <p:spPr>
          <a:xfrm>
            <a:off x="780150" y="1427692"/>
            <a:ext cx="3867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4.  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R square and adjusted R square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E6D9115-7018-463E-9BAE-E6199750A8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51933" y="4688628"/>
          <a:ext cx="9724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697">
                  <a:extLst>
                    <a:ext uri="{9D8B030D-6E8A-4147-A177-3AD203B41FA5}">
                      <a16:colId xmlns:a16="http://schemas.microsoft.com/office/drawing/2014/main" val="842731780"/>
                    </a:ext>
                  </a:extLst>
                </a:gridCol>
                <a:gridCol w="1271239">
                  <a:extLst>
                    <a:ext uri="{9D8B030D-6E8A-4147-A177-3AD203B41FA5}">
                      <a16:colId xmlns:a16="http://schemas.microsoft.com/office/drawing/2014/main" val="4245679058"/>
                    </a:ext>
                  </a:extLst>
                </a:gridCol>
                <a:gridCol w="2121360">
                  <a:extLst>
                    <a:ext uri="{9D8B030D-6E8A-4147-A177-3AD203B41FA5}">
                      <a16:colId xmlns:a16="http://schemas.microsoft.com/office/drawing/2014/main" val="382036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  <a:endParaRPr 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 square</a:t>
                      </a:r>
                      <a:endParaRPr 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Adjusted R square</a:t>
                      </a:r>
                      <a:endParaRPr 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3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transformation </a:t>
                      </a:r>
                      <a:endParaRPr 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11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 transformation to predictor variable</a:t>
                      </a:r>
                      <a:endParaRPr 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8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 transformation to both target and predictor variable</a:t>
                      </a:r>
                      <a:endParaRPr 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0.9732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8164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6CEE01A-998D-4257-BD17-976BBFAE1F9B}"/>
              </a:ext>
            </a:extLst>
          </p:cNvPr>
          <p:cNvSpPr/>
          <p:nvPr/>
        </p:nvSpPr>
        <p:spPr>
          <a:xfrm>
            <a:off x="780150" y="2044781"/>
            <a:ext cx="1035991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375" indent="-714375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square gives the percentage of variation in the dependent variable explained by the model. It assumes that every independent variable in the model explains the variation in the dependent variable.</a:t>
            </a:r>
          </a:p>
          <a:p>
            <a:pPr marL="714375" indent="-714375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Adjusted R square gives the percentage of variation explained by only those independent variables that in reality affect the dependent variable.</a:t>
            </a:r>
          </a:p>
        </p:txBody>
      </p:sp>
    </p:spTree>
    <p:extLst>
      <p:ext uri="{BB962C8B-B14F-4D97-AF65-F5344CB8AC3E}">
        <p14:creationId xmlns:p14="http://schemas.microsoft.com/office/powerpoint/2010/main" val="131888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33004A-8F1B-45F2-BEFD-7E8132122B94}"/>
              </a:ext>
            </a:extLst>
          </p:cNvPr>
          <p:cNvSpPr/>
          <p:nvPr/>
        </p:nvSpPr>
        <p:spPr>
          <a:xfrm>
            <a:off x="780150" y="1025240"/>
            <a:ext cx="10631700" cy="5229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D90D0A-838C-4479-B5E8-D677908D01C1}"/>
              </a:ext>
            </a:extLst>
          </p:cNvPr>
          <p:cNvSpPr/>
          <p:nvPr/>
        </p:nvSpPr>
        <p:spPr>
          <a:xfrm>
            <a:off x="780149" y="1098246"/>
            <a:ext cx="10631699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Chapter 1</a:t>
            </a:r>
          </a:p>
          <a:p>
            <a:b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  <a:p>
            <a:endParaRPr lang="en-IN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We have seen example where VIF is a problem and how to eliminate it.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We have seen how applying transformation such as log, removes non-linearity.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R square gives the percentage of variation in the dependent variable explained by the model.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Adjusted R square gives the percentage of variation explained by only those independent variables that in reality affect the dependent variable.</a:t>
            </a: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  <a:p>
            <a:endParaRPr lang="en-IN"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Business Statistics – a first course –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Davind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M. Levine, Kathryn A.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Szabat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, David F Stephan and Dr P K Viswanathan Chapter 12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Business Analytics – The Science of Data Driven Decision Making – U  Dinesh Kumar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B0C5F2-5A28-46C3-9952-E9B8B609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C552F7-C48F-4D1D-87D3-A9BE817D105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E3B4-8A30-4E44-8E35-286EDAA4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43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1D8FF5-161F-4A89-8F4A-44D1EB61FA23}"/>
              </a:ext>
            </a:extLst>
          </p:cNvPr>
          <p:cNvSpPr/>
          <p:nvPr/>
        </p:nvSpPr>
        <p:spPr>
          <a:xfrm>
            <a:off x="780150" y="958333"/>
            <a:ext cx="972429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Chapter 2 – Binary &amp; Multinomial Predictor</a:t>
            </a:r>
          </a:p>
          <a:p>
            <a:endParaRPr lang="en-IN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</a:p>
          <a:p>
            <a:endParaRPr lang="en-IN" sz="1100" dirty="0"/>
          </a:p>
          <a:p>
            <a:pPr indent="-342900">
              <a:buFont typeface="+mj-lt"/>
              <a:buAutoNum type="arabicPeriod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Dummy variable				</a:t>
            </a:r>
          </a:p>
          <a:p>
            <a:pPr indent="-342900">
              <a:buFont typeface="+mj-lt"/>
              <a:buAutoNum type="arabicPeriod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Interpretation of regression coefficients				</a:t>
            </a:r>
          </a:p>
          <a:p>
            <a:pPr indent="-342900">
              <a:buFont typeface="+mj-lt"/>
              <a:buAutoNum type="arabicPeriod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Interaction effects				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1921A-D17B-4DF0-A1CE-236721A21B78}"/>
              </a:ext>
            </a:extLst>
          </p:cNvPr>
          <p:cNvSpPr/>
          <p:nvPr/>
        </p:nvSpPr>
        <p:spPr>
          <a:xfrm>
            <a:off x="780150" y="1025240"/>
            <a:ext cx="10359917" cy="5229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A3BB8-C3B8-4E56-9CFC-0789EA9D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7073A2-63D6-4D11-9AC6-FE5DBBC0015D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7DC91-EF09-4082-AE55-12DE80CA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48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1D8FF5-161F-4A89-8F4A-44D1EB61FA23}"/>
              </a:ext>
            </a:extLst>
          </p:cNvPr>
          <p:cNvSpPr/>
          <p:nvPr/>
        </p:nvSpPr>
        <p:spPr>
          <a:xfrm>
            <a:off x="780150" y="958333"/>
            <a:ext cx="972429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Chapter 2 – Binary &amp; Multinomial Predictor</a:t>
            </a:r>
          </a:p>
          <a:p>
            <a:endParaRPr lang="en-IN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42900">
              <a:buFont typeface="+mj-lt"/>
              <a:buAutoNum type="arabicPeriod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Dummy variable				</a:t>
            </a: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1921A-D17B-4DF0-A1CE-236721A21B78}"/>
              </a:ext>
            </a:extLst>
          </p:cNvPr>
          <p:cNvSpPr/>
          <p:nvPr/>
        </p:nvSpPr>
        <p:spPr>
          <a:xfrm>
            <a:off x="780150" y="1025240"/>
            <a:ext cx="10359917" cy="5229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A3BB8-C3B8-4E56-9CFC-0789EA9D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7073A2-63D6-4D11-9AC6-FE5DBBC0015D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7DC91-EF09-4082-AE55-12DE80CA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9FB2AF-67C8-45BA-92F5-74C2AB148075}"/>
              </a:ext>
            </a:extLst>
          </p:cNvPr>
          <p:cNvSpPr/>
          <p:nvPr/>
        </p:nvSpPr>
        <p:spPr>
          <a:xfrm>
            <a:off x="695093" y="1897052"/>
            <a:ext cx="10444974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375" indent="-71437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 dummy variable (aka indicator variable) is an variable artificially  created to represent an attribute with two or more distinct levels / categories.</a:t>
            </a:r>
          </a:p>
          <a:p>
            <a:pPr marL="714375" indent="-71437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Since Regression Analysis treats all independent variables in the analysis as numeric variables, we need dummy variables created for categorical variables.</a:t>
            </a:r>
          </a:p>
          <a:p>
            <a:pPr marL="714375" indent="-71437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Dummy variables assign numbers 0 or 1 to indicate membership to the category which is mutually exclusive and exhaustive.</a:t>
            </a:r>
          </a:p>
          <a:p>
            <a:pPr marL="714375" indent="-71437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number of dummy variables necessary to represent a single attribute variable is equal to the number of levels minus 1.</a:t>
            </a:r>
          </a:p>
          <a:p>
            <a:pPr marL="714375" indent="-71437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One dummy variable cannot be a linear combination of another.</a:t>
            </a:r>
          </a:p>
          <a:p>
            <a:pPr marL="714375" indent="-71437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interaction of two attribute variables is represented by a third dummy variable is the product of two individual dummy variables.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1D8FF5-161F-4A89-8F4A-44D1EB61FA23}"/>
              </a:ext>
            </a:extLst>
          </p:cNvPr>
          <p:cNvSpPr/>
          <p:nvPr/>
        </p:nvSpPr>
        <p:spPr>
          <a:xfrm>
            <a:off x="780149" y="1025240"/>
            <a:ext cx="10359915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Chapter 2 – Binary &amp; Multinomial Predictor</a:t>
            </a:r>
          </a:p>
          <a:p>
            <a:endParaRPr lang="en-IN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2.  Dummy variable - Interpretation of regression coefficients				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1921A-D17B-4DF0-A1CE-236721A21B78}"/>
              </a:ext>
            </a:extLst>
          </p:cNvPr>
          <p:cNvSpPr/>
          <p:nvPr/>
        </p:nvSpPr>
        <p:spPr>
          <a:xfrm>
            <a:off x="780150" y="1025240"/>
            <a:ext cx="10359917" cy="5229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A3BB8-C3B8-4E56-9CFC-0789EA9D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7073A2-63D6-4D11-9AC6-FE5DBBC0015D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7DC91-EF09-4082-AE55-12DE80CA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642531-C44E-4074-8EE8-C61DD0D3D2B7}"/>
              </a:ext>
            </a:extLst>
          </p:cNvPr>
          <p:cNvSpPr/>
          <p:nvPr/>
        </p:nvSpPr>
        <p:spPr>
          <a:xfrm>
            <a:off x="780149" y="3165021"/>
            <a:ext cx="10359917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algn="just"/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Consider the marks vs hours study problem. Let us introduce a dummy variable Gender with values 0 for Female and 1 for Males students and fit a linear regression model.</a:t>
            </a:r>
          </a:p>
          <a:p>
            <a:pPr algn="just"/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Refer to the excel sheet: </a:t>
            </a:r>
            <a:r>
              <a:rPr lang="en-I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Hours_Studied_Regression_ANOVA.xlsx</a:t>
            </a:r>
            <a:endParaRPr lang="en-US" sz="16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algn="just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3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1D8FF5-161F-4A89-8F4A-44D1EB61FA23}"/>
              </a:ext>
            </a:extLst>
          </p:cNvPr>
          <p:cNvSpPr/>
          <p:nvPr/>
        </p:nvSpPr>
        <p:spPr>
          <a:xfrm>
            <a:off x="780150" y="958333"/>
            <a:ext cx="97242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Chapter 2 – Binary &amp; Multinomial Predictor</a:t>
            </a:r>
          </a:p>
          <a:p>
            <a:endParaRPr lang="en-IN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</a:p>
          <a:p>
            <a:endParaRPr lang="en-IN" sz="1100" dirty="0"/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    Dummy variable - Interaction effects				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1921A-D17B-4DF0-A1CE-236721A21B78}"/>
              </a:ext>
            </a:extLst>
          </p:cNvPr>
          <p:cNvSpPr/>
          <p:nvPr/>
        </p:nvSpPr>
        <p:spPr>
          <a:xfrm>
            <a:off x="844604" y="1001804"/>
            <a:ext cx="10359917" cy="5229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A3BB8-C3B8-4E56-9CFC-0789EA9D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7073A2-63D6-4D11-9AC6-FE5DBBC0015D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7DC91-EF09-4082-AE55-12DE80CA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A9CE60-DFB6-4D63-B436-66BDF5EC29D5}"/>
              </a:ext>
            </a:extLst>
          </p:cNvPr>
          <p:cNvSpPr/>
          <p:nvPr/>
        </p:nvSpPr>
        <p:spPr>
          <a:xfrm>
            <a:off x="780149" y="2561844"/>
            <a:ext cx="10359917" cy="3036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 regression, an interaction effect exists when the effect of a predictor variable on a response variable changes, depending on the values of one or more other predictor variables.</a:t>
            </a: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Regression equation with an interaction for two variables X</a:t>
            </a:r>
            <a:r>
              <a:rPr lang="en-US" sz="20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&amp;X</a:t>
            </a:r>
            <a:r>
              <a:rPr lang="en-US" sz="20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y = </a:t>
            </a:r>
            <a:r>
              <a:rPr lang="el-GR" sz="2000" b="1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0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l-GR" sz="2000" b="1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0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l-GR" sz="2000" b="1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IN" sz="20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l-G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l-GR" sz="2000" b="1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0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endParaRPr lang="en-US" sz="2000" b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where 	</a:t>
            </a:r>
            <a:r>
              <a:rPr lang="el-GR" sz="2000" b="1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0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2000" b="1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0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2000" b="1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IN" sz="20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l-GR" sz="2000" b="1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0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are regression coefficients, X</a:t>
            </a:r>
            <a:r>
              <a:rPr lang="en-US" sz="20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are predictor variables and X</a:t>
            </a:r>
            <a:r>
              <a:rPr lang="en-US" sz="20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is the 		interaction between two predictor variables, X</a:t>
            </a:r>
            <a:r>
              <a:rPr lang="en-US" sz="20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&amp;X</a:t>
            </a:r>
            <a:r>
              <a:rPr lang="en-US" sz="20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23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1D8FF5-161F-4A89-8F4A-44D1EB61FA23}"/>
              </a:ext>
            </a:extLst>
          </p:cNvPr>
          <p:cNvSpPr/>
          <p:nvPr/>
        </p:nvSpPr>
        <p:spPr>
          <a:xfrm>
            <a:off x="780150" y="958333"/>
            <a:ext cx="97242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Chapter 2 – Binary &amp; Multinomial Predictor</a:t>
            </a:r>
          </a:p>
          <a:p>
            <a:endParaRPr lang="en-IN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</a:p>
          <a:p>
            <a:endParaRPr lang="en-IN" sz="1100" dirty="0"/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    Dummy variable - Interaction effects				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1921A-D17B-4DF0-A1CE-236721A21B78}"/>
              </a:ext>
            </a:extLst>
          </p:cNvPr>
          <p:cNvSpPr/>
          <p:nvPr/>
        </p:nvSpPr>
        <p:spPr>
          <a:xfrm>
            <a:off x="844604" y="1001804"/>
            <a:ext cx="10359917" cy="5229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A3BB8-C3B8-4E56-9CFC-0789EA9D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7073A2-63D6-4D11-9AC6-FE5DBBC0015D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7DC91-EF09-4082-AE55-12DE80CA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D7409-2A6C-4840-B3E4-B109BBC6FEDB}"/>
              </a:ext>
            </a:extLst>
          </p:cNvPr>
          <p:cNvSpPr/>
          <p:nvPr/>
        </p:nvSpPr>
        <p:spPr>
          <a:xfrm>
            <a:off x="844604" y="2462603"/>
            <a:ext cx="103599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algn="just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Consider the marks vs hours study problem. Let us introduce a dummy variable Gender with values 0 for Female and 1 for Males students and also the interaction term between Gender and Hours studied and fit a linear regression model.</a:t>
            </a:r>
          </a:p>
          <a:p>
            <a:pPr algn="just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Refer to the excel sheet: </a:t>
            </a:r>
            <a:r>
              <a:rPr lang="en-IN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Hours_Studied_Gender_Interaction_Regression.xlsx</a:t>
            </a:r>
            <a:endParaRPr lang="en-IN" b="1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60A00-93CA-4AA3-82F6-9B0117BB2254}"/>
              </a:ext>
            </a:extLst>
          </p:cNvPr>
          <p:cNvSpPr/>
          <p:nvPr/>
        </p:nvSpPr>
        <p:spPr>
          <a:xfrm>
            <a:off x="844603" y="4624380"/>
            <a:ext cx="103599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observe that for the interaction model, R Square	0.92 and Adjusted R Square	0.92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the coefficients table, we observe that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only the predictor variable, hours studied is significant at 5% level of significance.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Other predictor variables Gender and interaction term are not significant at 5% level of significance.</a:t>
            </a:r>
          </a:p>
        </p:txBody>
      </p:sp>
    </p:spTree>
    <p:extLst>
      <p:ext uri="{BB962C8B-B14F-4D97-AF65-F5344CB8AC3E}">
        <p14:creationId xmlns:p14="http://schemas.microsoft.com/office/powerpoint/2010/main" val="351132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1D8FF5-161F-4A89-8F4A-44D1EB61FA23}"/>
              </a:ext>
            </a:extLst>
          </p:cNvPr>
          <p:cNvSpPr/>
          <p:nvPr/>
        </p:nvSpPr>
        <p:spPr>
          <a:xfrm>
            <a:off x="780151" y="958333"/>
            <a:ext cx="6351082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Chapter 2 – Binary &amp; Multinomial Predictor</a:t>
            </a:r>
          </a:p>
          <a:p>
            <a:endParaRPr lang="en-IN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2.  Dummy variable - Interpretation of regression coefficients				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1921A-D17B-4DF0-A1CE-236721A21B78}"/>
              </a:ext>
            </a:extLst>
          </p:cNvPr>
          <p:cNvSpPr/>
          <p:nvPr/>
        </p:nvSpPr>
        <p:spPr>
          <a:xfrm>
            <a:off x="780150" y="1025240"/>
            <a:ext cx="10359917" cy="5229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A3BB8-C3B8-4E56-9CFC-0789EA9D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7073A2-63D6-4D11-9AC6-FE5DBBC0015D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7DC91-EF09-4082-AE55-12DE80CA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642531-C44E-4074-8EE8-C61DD0D3D2B7}"/>
              </a:ext>
            </a:extLst>
          </p:cNvPr>
          <p:cNvSpPr/>
          <p:nvPr/>
        </p:nvSpPr>
        <p:spPr>
          <a:xfrm>
            <a:off x="780148" y="2306377"/>
            <a:ext cx="100317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375" indent="-71437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Value for R square  is 0.93 and Adjusted R square is 0.92.</a:t>
            </a:r>
          </a:p>
          <a:p>
            <a:pPr marL="714375" indent="-71437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From the coefficients table, we observe that Gender, hours studied and interaction are  significant variables in predicting Marks scored.</a:t>
            </a:r>
          </a:p>
          <a:p>
            <a:pPr marL="714375" indent="-71437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Regression equation: Marks = 6.21 + 41.30 Gender + 1.03 Hours Studied - 0.70 Interaction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B7376D-127A-4620-B208-26F7E541B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63414"/>
              </p:ext>
            </p:extLst>
          </p:nvPr>
        </p:nvGraphicFramePr>
        <p:xfrm>
          <a:off x="916516" y="4106870"/>
          <a:ext cx="9709151" cy="1938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0597">
                  <a:extLst>
                    <a:ext uri="{9D8B030D-6E8A-4147-A177-3AD203B41FA5}">
                      <a16:colId xmlns:a16="http://schemas.microsoft.com/office/drawing/2014/main" val="4112372524"/>
                    </a:ext>
                  </a:extLst>
                </a:gridCol>
                <a:gridCol w="1951926">
                  <a:extLst>
                    <a:ext uri="{9D8B030D-6E8A-4147-A177-3AD203B41FA5}">
                      <a16:colId xmlns:a16="http://schemas.microsoft.com/office/drawing/2014/main" val="1313136073"/>
                    </a:ext>
                  </a:extLst>
                </a:gridCol>
                <a:gridCol w="1682695">
                  <a:extLst>
                    <a:ext uri="{9D8B030D-6E8A-4147-A177-3AD203B41FA5}">
                      <a16:colId xmlns:a16="http://schemas.microsoft.com/office/drawing/2014/main" val="1334488192"/>
                    </a:ext>
                  </a:extLst>
                </a:gridCol>
                <a:gridCol w="1032053">
                  <a:extLst>
                    <a:ext uri="{9D8B030D-6E8A-4147-A177-3AD203B41FA5}">
                      <a16:colId xmlns:a16="http://schemas.microsoft.com/office/drawing/2014/main" val="3412616116"/>
                    </a:ext>
                  </a:extLst>
                </a:gridCol>
                <a:gridCol w="3171880">
                  <a:extLst>
                    <a:ext uri="{9D8B030D-6E8A-4147-A177-3AD203B41FA5}">
                      <a16:colId xmlns:a16="http://schemas.microsoft.com/office/drawing/2014/main" val="504427532"/>
                    </a:ext>
                  </a:extLst>
                </a:gridCol>
              </a:tblGrid>
              <a:tr h="244055"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605413"/>
                  </a:ext>
                </a:extLst>
              </a:tr>
              <a:tr h="4810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b="1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Coefficients</a:t>
                      </a:r>
                      <a:endParaRPr lang="en-IN" sz="1400" b="1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IN" sz="1400" b="1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 Stat</a:t>
                      </a:r>
                      <a:endParaRPr lang="en-IN" sz="1400" b="1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P-value</a:t>
                      </a:r>
                      <a:endParaRPr lang="en-IN" sz="1400" b="1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94588"/>
                  </a:ext>
                </a:extLst>
              </a:tr>
              <a:tr h="24405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Intercept</a:t>
                      </a:r>
                      <a:endParaRPr lang="en-IN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6.21</a:t>
                      </a:r>
                      <a:endParaRPr lang="en-IN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3.31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1.88</a:t>
                      </a:r>
                      <a:endParaRPr lang="en-IN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0.08</a:t>
                      </a:r>
                      <a:endParaRPr lang="en-IN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979255"/>
                  </a:ext>
                </a:extLst>
              </a:tr>
              <a:tr h="24405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Gender</a:t>
                      </a:r>
                      <a:endParaRPr lang="en-IN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41.30</a:t>
                      </a:r>
                      <a:endParaRPr lang="en-IN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5.02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8.22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IN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29989"/>
                  </a:ext>
                </a:extLst>
              </a:tr>
              <a:tr h="24405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Hours studied</a:t>
                      </a:r>
                      <a:endParaRPr lang="en-IN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1.03</a:t>
                      </a:r>
                      <a:endParaRPr lang="en-IN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0.07</a:t>
                      </a:r>
                      <a:endParaRPr lang="en-IN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14.46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227777"/>
                  </a:ext>
                </a:extLst>
              </a:tr>
              <a:tr h="48105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Interaction Term</a:t>
                      </a:r>
                      <a:endParaRPr lang="en-IN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-0.70</a:t>
                      </a:r>
                      <a:endParaRPr lang="en-IN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0.11</a:t>
                      </a:r>
                      <a:endParaRPr lang="en-IN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-6.53</a:t>
                      </a:r>
                      <a:endParaRPr lang="en-IN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674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624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1D8FF5-161F-4A89-8F4A-44D1EB61FA23}"/>
              </a:ext>
            </a:extLst>
          </p:cNvPr>
          <p:cNvSpPr/>
          <p:nvPr/>
        </p:nvSpPr>
        <p:spPr>
          <a:xfrm>
            <a:off x="780151" y="958333"/>
            <a:ext cx="6351082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Chapter 2 – Binary &amp; Multinomial Predictor</a:t>
            </a:r>
          </a:p>
          <a:p>
            <a:endParaRPr lang="en-IN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2.  Dummy variable - Interpretation of regression coefficients				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1921A-D17B-4DF0-A1CE-236721A21B78}"/>
              </a:ext>
            </a:extLst>
          </p:cNvPr>
          <p:cNvSpPr/>
          <p:nvPr/>
        </p:nvSpPr>
        <p:spPr>
          <a:xfrm>
            <a:off x="780150" y="1025240"/>
            <a:ext cx="10359917" cy="5229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A3BB8-C3B8-4E56-9CFC-0789EA9D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7073A2-63D6-4D11-9AC6-FE5DBBC0015D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7DC91-EF09-4082-AE55-12DE80CA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642531-C44E-4074-8EE8-C61DD0D3D2B7}"/>
              </a:ext>
            </a:extLst>
          </p:cNvPr>
          <p:cNvSpPr/>
          <p:nvPr/>
        </p:nvSpPr>
        <p:spPr>
          <a:xfrm>
            <a:off x="802962" y="4472368"/>
            <a:ext cx="10337106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Interpretation for the dummy variable, Gender</a:t>
            </a:r>
          </a:p>
          <a:p>
            <a:endParaRPr lang="en-US" sz="9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4375" indent="-714375"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After effects of hours studied are taken into account, males will score 0.33 points lower than the female students (reference group).</a:t>
            </a:r>
          </a:p>
          <a:p>
            <a:pPr marL="714375" indent="-714375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Male regression line, the slope is -0.33; meaning marks decrease only by 0.33 per hour of study</a:t>
            </a:r>
          </a:p>
          <a:p>
            <a:pPr marL="714375" indent="-714375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Female regression line, the slope is 1.03; meaning marks increase only by 1.03 per hour of study</a:t>
            </a:r>
          </a:p>
          <a:p>
            <a:pPr marL="714375" indent="-714375" algn="just">
              <a:buFont typeface="Wingdings" panose="05000000000000000000" pitchFamily="2" charset="2"/>
              <a:buChar char="Ø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4375" indent="-714375" algn="just">
              <a:buFont typeface="Wingdings" panose="05000000000000000000" pitchFamily="2" charset="2"/>
              <a:buChar char="Ø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4375" indent="-714375">
              <a:buFont typeface="Wingdings" panose="05000000000000000000" pitchFamily="2" charset="2"/>
              <a:buChar char="Ø"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algn="just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DF0F04-83FF-4434-B3C3-6236A2315FE7}"/>
              </a:ext>
            </a:extLst>
          </p:cNvPr>
          <p:cNvSpPr/>
          <p:nvPr/>
        </p:nvSpPr>
        <p:spPr>
          <a:xfrm>
            <a:off x="798381" y="2285887"/>
            <a:ext cx="10466172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375" indent="-71437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Regression equation: Marks = 6.21 + 41.30 Gender + 1.03 Hours Studied - 0.70 Interaction</a:t>
            </a:r>
          </a:p>
          <a:p>
            <a:pPr marL="714375" indent="-714375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Male,</a:t>
            </a:r>
          </a:p>
          <a:p>
            <a:pPr marL="714375" indent="-714375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      Marks = 6.21 + 41.30 * 1 + 1.03 Hours Studied - 0.70 * 1 * Hours studied</a:t>
            </a:r>
          </a:p>
          <a:p>
            <a:pPr marL="714375" indent="-714375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= 47.51 - 0.33 Hours Studied</a:t>
            </a:r>
          </a:p>
          <a:p>
            <a:pPr marL="714375" indent="-714375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Female,</a:t>
            </a:r>
          </a:p>
          <a:p>
            <a:pPr marL="714375" indent="-714375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      Marks = 6.21 + 41.30 * 0 + 1.03 Hours Studied - 0.70 * 0 * Hours studied</a:t>
            </a:r>
          </a:p>
          <a:p>
            <a:pPr marL="714375" indent="-714375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= 6.21 + 1.03 Hours Studied</a:t>
            </a:r>
          </a:p>
        </p:txBody>
      </p:sp>
    </p:spTree>
    <p:extLst>
      <p:ext uri="{BB962C8B-B14F-4D97-AF65-F5344CB8AC3E}">
        <p14:creationId xmlns:p14="http://schemas.microsoft.com/office/powerpoint/2010/main" val="2835295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33004A-8F1B-45F2-BEFD-7E8132122B94}"/>
              </a:ext>
            </a:extLst>
          </p:cNvPr>
          <p:cNvSpPr/>
          <p:nvPr/>
        </p:nvSpPr>
        <p:spPr>
          <a:xfrm>
            <a:off x="780150" y="1025240"/>
            <a:ext cx="10631700" cy="5229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D90D0A-838C-4479-B5E8-D677908D01C1}"/>
              </a:ext>
            </a:extLst>
          </p:cNvPr>
          <p:cNvSpPr/>
          <p:nvPr/>
        </p:nvSpPr>
        <p:spPr>
          <a:xfrm>
            <a:off x="780149" y="1098246"/>
            <a:ext cx="10631699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Chapter 2</a:t>
            </a:r>
          </a:p>
          <a:p>
            <a:b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  <a:p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 dummy variable (aka indicator variable) is an variable artificially  created to represent an attribute with two or more distinct levels / categories.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We have seen how to interpret the regression coefficients of a dummy variable.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We have seen how to interpret the regression coefficients of a interaction effects of a dummy variable.</a:t>
            </a:r>
          </a:p>
          <a:p>
            <a:pPr marL="457200" indent="-457200" algn="just">
              <a:buAutoNum type="arabicPeriod"/>
            </a:pP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  <a:p>
            <a:endParaRPr lang="en-IN"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1. Business Statistics – a first course –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Davind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M. Levine, Kathryn A.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Szabat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, David F Stephan and Dr P K Viswanathan Chapter 12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B0C5F2-5A28-46C3-9952-E9B8B609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C552F7-C48F-4D1D-87D3-A9BE817D105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E3B4-8A30-4E44-8E35-286EDAA4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10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1D8FF5-161F-4A89-8F4A-44D1EB61FA23}"/>
              </a:ext>
            </a:extLst>
          </p:cNvPr>
          <p:cNvSpPr/>
          <p:nvPr/>
        </p:nvSpPr>
        <p:spPr>
          <a:xfrm>
            <a:off x="780150" y="958333"/>
            <a:ext cx="972429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Chapter 1 – Continuation with VIF </a:t>
            </a:r>
          </a:p>
          <a:p>
            <a:endParaRPr lang="en-IN" sz="1100" b="1" dirty="0"/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</a:p>
          <a:p>
            <a:endParaRPr lang="en-IN" sz="1100" dirty="0"/>
          </a:p>
          <a:p>
            <a:pPr indent="-342900">
              <a:buFont typeface="+mj-lt"/>
              <a:buAutoNum type="arabicPeriod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Examples where VIF is a problem and how to eliminate	</a:t>
            </a:r>
          </a:p>
          <a:p>
            <a:pPr indent="-342900">
              <a:buFont typeface="+mj-lt"/>
              <a:buAutoNum type="arabicPeriod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Final model for Auto data - Baseball data				</a:t>
            </a:r>
          </a:p>
          <a:p>
            <a:pPr indent="-342900">
              <a:buFont typeface="+mj-lt"/>
              <a:buAutoNum type="arabicPeriod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Improving the model with transformation</a:t>
            </a:r>
          </a:p>
          <a:p>
            <a:pPr indent="-342900">
              <a:buFont typeface="+mj-lt"/>
              <a:buAutoNum type="arabicPeriod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R-square, </a:t>
            </a:r>
            <a:r>
              <a:rPr lang="en-I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adj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R-square</a:t>
            </a:r>
            <a:endParaRPr lang="en-IN" sz="1600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1921A-D17B-4DF0-A1CE-236721A21B78}"/>
              </a:ext>
            </a:extLst>
          </p:cNvPr>
          <p:cNvSpPr/>
          <p:nvPr/>
        </p:nvSpPr>
        <p:spPr>
          <a:xfrm>
            <a:off x="780150" y="1025240"/>
            <a:ext cx="10359917" cy="5229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3FF25-D36D-4EED-8B71-96319114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915C50-ECB6-45B9-97BA-A3843573C418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D19030-44AA-4470-8607-1E5FD928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403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1D8FF5-161F-4A89-8F4A-44D1EB61FA23}"/>
              </a:ext>
            </a:extLst>
          </p:cNvPr>
          <p:cNvSpPr/>
          <p:nvPr/>
        </p:nvSpPr>
        <p:spPr>
          <a:xfrm>
            <a:off x="780150" y="958333"/>
            <a:ext cx="9724297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Chapter 3  - Automatic Model Building</a:t>
            </a:r>
          </a:p>
          <a:p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</a:p>
          <a:p>
            <a:endParaRPr lang="en-IN" sz="1100" dirty="0"/>
          </a:p>
          <a:p>
            <a:pPr indent="-342900">
              <a:buFont typeface="+mj-lt"/>
              <a:buAutoNum type="arabicPeriod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Variable selection in Regression model building</a:t>
            </a:r>
          </a:p>
          <a:p>
            <a:pPr indent="-342900">
              <a:buFont typeface="+mj-lt"/>
              <a:buAutoNum type="arabicPeriod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Forward selection: criteria					</a:t>
            </a:r>
          </a:p>
          <a:p>
            <a:pPr indent="-342900">
              <a:buFont typeface="+mj-lt"/>
              <a:buAutoNum type="arabicPeriod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Backward elimination: criteria</a:t>
            </a:r>
          </a:p>
          <a:p>
            <a:pPr indent="-342900">
              <a:buFont typeface="+mj-lt"/>
              <a:buAutoNum type="arabicPeriod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Stepwise regression				</a:t>
            </a:r>
          </a:p>
          <a:p>
            <a:pPr indent="-342900">
              <a:buFont typeface="+mj-lt"/>
              <a:buAutoNum type="arabicPeriod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Best subset selection				</a:t>
            </a:r>
          </a:p>
          <a:p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1921A-D17B-4DF0-A1CE-236721A21B78}"/>
              </a:ext>
            </a:extLst>
          </p:cNvPr>
          <p:cNvSpPr/>
          <p:nvPr/>
        </p:nvSpPr>
        <p:spPr>
          <a:xfrm>
            <a:off x="780150" y="1025240"/>
            <a:ext cx="10359917" cy="5229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4548F-F2B9-4D03-AF43-688DBDCF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0C6543-1CDE-488A-97EA-BB8F73A5FE47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03CF4-315E-45B6-A5F9-DDA2E304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704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1D8FF5-161F-4A89-8F4A-44D1EB61FA23}"/>
              </a:ext>
            </a:extLst>
          </p:cNvPr>
          <p:cNvSpPr/>
          <p:nvPr/>
        </p:nvSpPr>
        <p:spPr>
          <a:xfrm>
            <a:off x="780150" y="958333"/>
            <a:ext cx="972429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Chapter 3  - Automatic Model Building</a:t>
            </a:r>
          </a:p>
          <a:p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4375" indent="-714375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How do you select variables or features to build the model, when the data has a large number of independent variables?</a:t>
            </a:r>
          </a:p>
          <a:p>
            <a:pPr marL="714375" indent="-714375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Stepwise regression includes regression models in which the choice of predictive variables is carried out by an automatic procedure.</a:t>
            </a:r>
          </a:p>
          <a:p>
            <a:pPr marL="714375" indent="-714375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Such procedures ensure that only statistically significant variables at a significance value of </a:t>
            </a:r>
            <a:r>
              <a:rPr lang="el-GR" sz="2000" b="1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are included in the model.</a:t>
            </a:r>
          </a:p>
          <a:p>
            <a:pPr marL="714375" indent="-714375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“first step” will identify the “best” one-variable model.  Subsequent steps will identify the “best” two-variable, three-variable, etc. models. </a:t>
            </a:r>
          </a:p>
          <a:p>
            <a:pPr marL="714375" indent="-714375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Apply an F-test on each independent variable in the model </a:t>
            </a:r>
          </a:p>
          <a:p>
            <a:pPr marL="714375" indent="-714375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“best” models are typically identified as those that maximize a criterion such as R</a:t>
            </a:r>
            <a:r>
              <a:rPr lang="en-IN" sz="20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4375" indent="-714375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Variations of stepwise regression models include Forward Selection Method and the Backward Elimination Method.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1921A-D17B-4DF0-A1CE-236721A21B78}"/>
              </a:ext>
            </a:extLst>
          </p:cNvPr>
          <p:cNvSpPr/>
          <p:nvPr/>
        </p:nvSpPr>
        <p:spPr>
          <a:xfrm>
            <a:off x="780150" y="1025240"/>
            <a:ext cx="10359917" cy="5229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4548F-F2B9-4D03-AF43-688DBDCF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0C6543-1CDE-488A-97EA-BB8F73A5FE47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03CF4-315E-45B6-A5F9-DDA2E304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22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1D8FF5-161F-4A89-8F4A-44D1EB61FA23}"/>
              </a:ext>
            </a:extLst>
          </p:cNvPr>
          <p:cNvSpPr/>
          <p:nvPr/>
        </p:nvSpPr>
        <p:spPr>
          <a:xfrm>
            <a:off x="780150" y="958333"/>
            <a:ext cx="972429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Chapter 3  - Automatic Model Building</a:t>
            </a:r>
          </a:p>
          <a:p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42900">
              <a:buFont typeface="+mj-lt"/>
              <a:buAutoNum type="arabicPeriod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Forward selection: criteria					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1921A-D17B-4DF0-A1CE-236721A21B78}"/>
              </a:ext>
            </a:extLst>
          </p:cNvPr>
          <p:cNvSpPr/>
          <p:nvPr/>
        </p:nvSpPr>
        <p:spPr>
          <a:xfrm>
            <a:off x="780150" y="1025240"/>
            <a:ext cx="10359917" cy="5229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4548F-F2B9-4D03-AF43-688DBDCF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0C6543-1CDE-488A-97EA-BB8F73A5FE47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03CF4-315E-45B6-A5F9-DDA2E304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22390-E573-43B5-928E-7FBD454BCC88}"/>
              </a:ext>
            </a:extLst>
          </p:cNvPr>
          <p:cNvSpPr/>
          <p:nvPr/>
        </p:nvSpPr>
        <p:spPr>
          <a:xfrm>
            <a:off x="780149" y="2190668"/>
            <a:ext cx="1035991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375" indent="-714375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Assume that the data has k independent variables. In forward selection, at each step one variable is added to the model.</a:t>
            </a:r>
          </a:p>
          <a:p>
            <a:pPr marL="714375" indent="-714375" algn="just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Steps:</a:t>
            </a:r>
          </a:p>
          <a:p>
            <a:pPr marL="714375" indent="-714375" algn="just"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Start with a null model with no predictors and just one intercept (mean of Y).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Calculate the correlation between dependent and all independent variables.</a:t>
            </a:r>
          </a:p>
          <a:p>
            <a:pPr marL="714375" indent="-714375" algn="just">
              <a:buFont typeface="+mj-lt"/>
              <a:buAutoNum type="arabicParenR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Select the single variable (X</a:t>
            </a:r>
            <a:r>
              <a:rPr lang="en-I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 that is having the correlation coefficient is highest with the dependent variable (Y).</a:t>
            </a:r>
          </a:p>
          <a:p>
            <a:pPr marL="1257300" lvl="2" indent="-542925" algn="just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Let the model be Y =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I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I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257300" lvl="2" indent="-542925" algn="just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Create a new model Y =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I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I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 </a:t>
            </a:r>
            <a:r>
              <a:rPr lang="en-I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j≠i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); there will be k - 1 such models. Conduct a partial F test to check whether the variable j is statistically significant at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4375" indent="-714375" algn="just">
              <a:buFont typeface="+mj-lt"/>
              <a:buAutoNum type="arabicParenR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Search through the remaining k  - 1 variables and add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Xj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from step 2 with smallest p value based on partial F test if the p value is less than the level of significance, α</a:t>
            </a:r>
          </a:p>
          <a:p>
            <a:pPr marL="714375" indent="-714375" algn="just">
              <a:buFont typeface="+mj-lt"/>
              <a:buAutoNum type="arabicParenR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Repeat step 3 till the smallest p value based on partial F test &gt; α or all variables are exhausted.</a:t>
            </a:r>
          </a:p>
        </p:txBody>
      </p:sp>
    </p:spTree>
    <p:extLst>
      <p:ext uri="{BB962C8B-B14F-4D97-AF65-F5344CB8AC3E}">
        <p14:creationId xmlns:p14="http://schemas.microsoft.com/office/powerpoint/2010/main" val="2713142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1D8FF5-161F-4A89-8F4A-44D1EB61FA23}"/>
              </a:ext>
            </a:extLst>
          </p:cNvPr>
          <p:cNvSpPr/>
          <p:nvPr/>
        </p:nvSpPr>
        <p:spPr>
          <a:xfrm>
            <a:off x="780150" y="958333"/>
            <a:ext cx="972429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Chapter 3  - Automatic Model Building</a:t>
            </a:r>
          </a:p>
          <a:p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2.   Backward elimination: criteria					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1921A-D17B-4DF0-A1CE-236721A21B78}"/>
              </a:ext>
            </a:extLst>
          </p:cNvPr>
          <p:cNvSpPr/>
          <p:nvPr/>
        </p:nvSpPr>
        <p:spPr>
          <a:xfrm>
            <a:off x="780150" y="1025240"/>
            <a:ext cx="10359917" cy="5229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4548F-F2B9-4D03-AF43-688DBDCF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0C6543-1CDE-488A-97EA-BB8F73A5FE47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03CF4-315E-45B6-A5F9-DDA2E304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22390-E573-43B5-928E-7FBD454BCC88}"/>
              </a:ext>
            </a:extLst>
          </p:cNvPr>
          <p:cNvSpPr/>
          <p:nvPr/>
        </p:nvSpPr>
        <p:spPr>
          <a:xfrm>
            <a:off x="780149" y="2190668"/>
            <a:ext cx="1035991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375" indent="-714375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Backward elimination iteratively removes the least useful predictor based on partial F test, one at a time from the model containing all k predictor variables. Here we have more number of observations, n than the number of predictors, k.</a:t>
            </a:r>
          </a:p>
          <a:p>
            <a:pPr marL="714375" indent="-714375" algn="just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Steps:</a:t>
            </a:r>
          </a:p>
          <a:p>
            <a:pPr marL="523875" indent="-723900" algn="just">
              <a:buFont typeface="+mj-lt"/>
              <a:buAutoNum type="arabicParenR"/>
              <a:tabLst>
                <a:tab pos="1438275" algn="l"/>
              </a:tabLst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Start with a full model with all predictor variables. Y =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I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I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I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+ … +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IN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5013" indent="-735013" algn="just">
              <a:buFont typeface="+mj-lt"/>
              <a:buAutoNum type="arabicParenR"/>
              <a:tabLst>
                <a:tab pos="1438275" algn="l"/>
              </a:tabLst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Iteratively remove one variable at a time from the model in step 1 and create a reduced model and there will be k such models. Perform a partial F test between the models in step 1 and 2.</a:t>
            </a:r>
          </a:p>
          <a:p>
            <a:pPr marL="523875" indent="-723900" algn="just">
              <a:buFont typeface="+mj-lt"/>
              <a:buAutoNum type="arabicParenR"/>
              <a:tabLst>
                <a:tab pos="1438275" algn="l"/>
              </a:tabLst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Remove the variable with the largest p value (based on partial F test) if p value &gt;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4375" indent="-714375" algn="just">
              <a:buFont typeface="+mj-lt"/>
              <a:buAutoNum type="arabicParenR"/>
              <a:tabLst>
                <a:tab pos="1438275" algn="l"/>
              </a:tabLst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Repeat the procedure till the p value becomes less than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or there are no variables in the model for which the p value &gt;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based on partial F test.</a:t>
            </a:r>
          </a:p>
        </p:txBody>
      </p:sp>
    </p:spTree>
    <p:extLst>
      <p:ext uri="{BB962C8B-B14F-4D97-AF65-F5344CB8AC3E}">
        <p14:creationId xmlns:p14="http://schemas.microsoft.com/office/powerpoint/2010/main" val="762753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1D8FF5-161F-4A89-8F4A-44D1EB61FA23}"/>
              </a:ext>
            </a:extLst>
          </p:cNvPr>
          <p:cNvSpPr/>
          <p:nvPr/>
        </p:nvSpPr>
        <p:spPr>
          <a:xfrm>
            <a:off x="780150" y="958333"/>
            <a:ext cx="972429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Chapter 3  - Automatic Model Building</a:t>
            </a:r>
          </a:p>
          <a:p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	 Step wise Regression					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1921A-D17B-4DF0-A1CE-236721A21B78}"/>
              </a:ext>
            </a:extLst>
          </p:cNvPr>
          <p:cNvSpPr/>
          <p:nvPr/>
        </p:nvSpPr>
        <p:spPr>
          <a:xfrm>
            <a:off x="780150" y="1025240"/>
            <a:ext cx="10359917" cy="5229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4548F-F2B9-4D03-AF43-688DBDCF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0C6543-1CDE-488A-97EA-BB8F73A5FE47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03CF4-315E-45B6-A5F9-DDA2E304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22390-E573-43B5-928E-7FBD454BCC88}"/>
              </a:ext>
            </a:extLst>
          </p:cNvPr>
          <p:cNvSpPr/>
          <p:nvPr/>
        </p:nvSpPr>
        <p:spPr>
          <a:xfrm>
            <a:off x="780149" y="2190668"/>
            <a:ext cx="10359917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375" indent="-714375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Stepwise regression is a combination of forward selection and backward elimination procedure.</a:t>
            </a:r>
          </a:p>
          <a:p>
            <a:pPr marL="714375" indent="-714375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We set the entering criteria, </a:t>
            </a:r>
            <a:r>
              <a:rPr lang="el-GR" sz="2000" b="1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for a new variable to enter the model based on the smallest p value of the partial F test and removal criteria, </a:t>
            </a:r>
            <a:r>
              <a:rPr lang="el-GR" sz="2000" b="1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for a variable to be removed from the model if the p value exceeds a pre-defined value based on partial F test (</a:t>
            </a:r>
            <a:r>
              <a:rPr lang="el-GR" sz="2000" b="1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l-GR" sz="2000" b="1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714375" indent="-714375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For example, we may use </a:t>
            </a:r>
            <a:r>
              <a:rPr lang="el-GR" sz="2000" b="1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= 0.05. If the smallest p value based on the partial F test is less than </a:t>
            </a:r>
            <a:r>
              <a:rPr lang="el-GR" sz="2000" b="1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then the variable is entered and if the p value &gt; </a:t>
            </a:r>
            <a:r>
              <a:rPr lang="el-GR" sz="2000" b="1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= 0.01, then we remove the variable from the equation.</a:t>
            </a:r>
          </a:p>
          <a:p>
            <a:pPr marL="714375" indent="-714375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At each step, a variable is either entered into the model or removed from the model.</a:t>
            </a:r>
          </a:p>
        </p:txBody>
      </p:sp>
    </p:spTree>
    <p:extLst>
      <p:ext uri="{BB962C8B-B14F-4D97-AF65-F5344CB8AC3E}">
        <p14:creationId xmlns:p14="http://schemas.microsoft.com/office/powerpoint/2010/main" val="4274833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1D8FF5-161F-4A89-8F4A-44D1EB61FA23}"/>
              </a:ext>
            </a:extLst>
          </p:cNvPr>
          <p:cNvSpPr/>
          <p:nvPr/>
        </p:nvSpPr>
        <p:spPr>
          <a:xfrm>
            <a:off x="780150" y="958333"/>
            <a:ext cx="972429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Chapter 3  - Automatic Model Building</a:t>
            </a:r>
          </a:p>
          <a:p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4.	     Best subset selection						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1921A-D17B-4DF0-A1CE-236721A21B78}"/>
              </a:ext>
            </a:extLst>
          </p:cNvPr>
          <p:cNvSpPr/>
          <p:nvPr/>
        </p:nvSpPr>
        <p:spPr>
          <a:xfrm>
            <a:off x="780150" y="1025240"/>
            <a:ext cx="10359917" cy="5229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4548F-F2B9-4D03-AF43-688DBDCF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0C6543-1CDE-488A-97EA-BB8F73A5FE47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03CF4-315E-45B6-A5F9-DDA2E304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22390-E573-43B5-928E-7FBD454BCC88}"/>
              </a:ext>
            </a:extLst>
          </p:cNvPr>
          <p:cNvSpPr/>
          <p:nvPr/>
        </p:nvSpPr>
        <p:spPr>
          <a:xfrm>
            <a:off x="780149" y="2190668"/>
            <a:ext cx="1035991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375" indent="-714375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While developing a Multiple Linear Regression, it is necessary to identify the ideal number of independent variables in the model. </a:t>
            </a:r>
          </a:p>
          <a:p>
            <a:pPr marL="714375" indent="-714375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One of the problems with regression models is overfitting. Overfitting may be caused due to the presence of unnecessary variables in the model.</a:t>
            </a:r>
          </a:p>
          <a:p>
            <a:pPr marL="714375" indent="-714375" algn="just">
              <a:buFont typeface="Wingdings" panose="05000000000000000000" pitchFamily="2" charset="2"/>
              <a:buChar char="Ø"/>
            </a:pPr>
            <a:r>
              <a:rPr lang="en-I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Mallows's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Cp (Mallows 1973) is used to select the best regression model by incorporating the right number of explanatory variables in the model. </a:t>
            </a:r>
          </a:p>
          <a:p>
            <a:pPr marL="714375" indent="-714375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Mallows Cp = (SSE / MSE) - (n - 2p) where SSE is the sum of squared errors with p parameters in the model excluding the constant. MSE is the mean squared error with all variables in the model and n is the number of observations.</a:t>
            </a:r>
          </a:p>
          <a:p>
            <a:pPr marL="714375" indent="-714375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best regression model is the model with number of parameters closest to Cp value. </a:t>
            </a:r>
          </a:p>
          <a:p>
            <a:pPr marL="714375" indent="-714375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While developing regression model using variable selection methods such as forward or stepwise, we calculate Cp for each iteration and the model with number of parameters p closest to Cp is chosen as the best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4205517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1D8FF5-161F-4A89-8F4A-44D1EB61FA23}"/>
              </a:ext>
            </a:extLst>
          </p:cNvPr>
          <p:cNvSpPr/>
          <p:nvPr/>
        </p:nvSpPr>
        <p:spPr>
          <a:xfrm>
            <a:off x="780150" y="958333"/>
            <a:ext cx="972429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Chapter 3</a:t>
            </a:r>
          </a:p>
          <a:p>
            <a:endParaRPr lang="en-IN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Summary	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					</a:t>
            </a: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1921A-D17B-4DF0-A1CE-236721A21B78}"/>
              </a:ext>
            </a:extLst>
          </p:cNvPr>
          <p:cNvSpPr/>
          <p:nvPr/>
        </p:nvSpPr>
        <p:spPr>
          <a:xfrm>
            <a:off x="780150" y="1025240"/>
            <a:ext cx="10359917" cy="5229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4548F-F2B9-4D03-AF43-688DBDCF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0C6543-1CDE-488A-97EA-BB8F73A5FE47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03CF4-315E-45B6-A5F9-DDA2E304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1CF61-48A4-41E2-9698-FB500660CF83}"/>
              </a:ext>
            </a:extLst>
          </p:cNvPr>
          <p:cNvSpPr/>
          <p:nvPr/>
        </p:nvSpPr>
        <p:spPr>
          <a:xfrm>
            <a:off x="780149" y="2152174"/>
            <a:ext cx="103599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375" indent="-714375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Variable selection is an important step in Multiple Linear Regression model building.</a:t>
            </a:r>
          </a:p>
          <a:p>
            <a:pPr marL="714375" indent="-714375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Several strategies such as Forward selection, Backward elimination and stepwise variable selection are used in the model building. Partial F test is one of the frequently used approaches for variable selection.</a:t>
            </a:r>
          </a:p>
          <a:p>
            <a:pPr marL="714375" indent="-714375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best regression model is chosen with number of parameters closest to the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Mallows's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Cp value</a:t>
            </a:r>
            <a:r>
              <a:rPr lang="en-US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174D7-5A1E-4F2E-8A05-2ACD99E03816}"/>
              </a:ext>
            </a:extLst>
          </p:cNvPr>
          <p:cNvSpPr/>
          <p:nvPr/>
        </p:nvSpPr>
        <p:spPr>
          <a:xfrm>
            <a:off x="780148" y="4503750"/>
            <a:ext cx="10359917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  <a:p>
            <a:endParaRPr lang="en-IN" sz="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Business Statistics – a first course –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Davind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M. Levine, Kathryn A.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Szabat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David F Stephan and Dr P K Viswanathan Chapter 12</a:t>
            </a:r>
          </a:p>
          <a:p>
            <a:pPr marL="457200" indent="-457200"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Business Analytics – The Science of Data Driven Decision Making – U  Dinesh Kumar 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– Chapter 10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0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1D8FF5-161F-4A89-8F4A-44D1EB61FA23}"/>
              </a:ext>
            </a:extLst>
          </p:cNvPr>
          <p:cNvSpPr/>
          <p:nvPr/>
        </p:nvSpPr>
        <p:spPr>
          <a:xfrm>
            <a:off x="780150" y="958333"/>
            <a:ext cx="97242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Chapter 1 – Continuation with VIF </a:t>
            </a:r>
          </a:p>
          <a:p>
            <a:endParaRPr lang="en-IN" sz="1100" b="1" dirty="0"/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</a:p>
          <a:p>
            <a:endParaRPr lang="en-IN" sz="1100" dirty="0"/>
          </a:p>
          <a:p>
            <a:pPr indent="-342900">
              <a:buFont typeface="+mj-lt"/>
              <a:buAutoNum type="arabicPeriod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Examples where VIF is a problem and how to eliminate	</a:t>
            </a: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1921A-D17B-4DF0-A1CE-236721A21B78}"/>
              </a:ext>
            </a:extLst>
          </p:cNvPr>
          <p:cNvSpPr/>
          <p:nvPr/>
        </p:nvSpPr>
        <p:spPr>
          <a:xfrm>
            <a:off x="780150" y="1025240"/>
            <a:ext cx="10359917" cy="5229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3FF25-D36D-4EED-8B71-96319114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915C50-ECB6-45B9-97BA-A3843573C418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D19030-44AA-4470-8607-1E5FD928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C3D726-8EB1-4F6C-BDA7-B66CBFC3956C}"/>
              </a:ext>
            </a:extLst>
          </p:cNvPr>
          <p:cNvSpPr/>
          <p:nvPr/>
        </p:nvSpPr>
        <p:spPr>
          <a:xfrm>
            <a:off x="780150" y="2502569"/>
            <a:ext cx="10359916" cy="188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375" indent="-714375" algn="just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 multiple regression, Variable Inflation Factor (VIF) is used as an indicator of multicollinearity.</a:t>
            </a:r>
          </a:p>
          <a:p>
            <a:pPr marL="714375" indent="-714375" algn="just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VIF = 1 / ( 1 - R</a:t>
            </a:r>
            <a:r>
              <a:rPr lang="en-US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 where R</a:t>
            </a:r>
            <a:r>
              <a:rPr lang="en-US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is the multiple R square between one predictor variable and other predictor variables.</a:t>
            </a:r>
          </a:p>
          <a:p>
            <a:pPr marL="714375" indent="-714375" algn="just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Using the modified auto-mpg data in the attached Excel (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car_mpg_data_updated.xlsx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 , we find the VIF for the independent variables as shown below: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668BC0-2C9B-40AF-8C66-04BA66F5B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389334"/>
              </p:ext>
            </p:extLst>
          </p:nvPr>
        </p:nvGraphicFramePr>
        <p:xfrm>
          <a:off x="1131539" y="4385136"/>
          <a:ext cx="3005563" cy="1710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2961">
                  <a:extLst>
                    <a:ext uri="{9D8B030D-6E8A-4147-A177-3AD203B41FA5}">
                      <a16:colId xmlns:a16="http://schemas.microsoft.com/office/drawing/2014/main" val="3492597399"/>
                    </a:ext>
                  </a:extLst>
                </a:gridCol>
                <a:gridCol w="1222602">
                  <a:extLst>
                    <a:ext uri="{9D8B030D-6E8A-4147-A177-3AD203B41FA5}">
                      <a16:colId xmlns:a16="http://schemas.microsoft.com/office/drawing/2014/main" val="3499096014"/>
                    </a:ext>
                  </a:extLst>
                </a:gridCol>
              </a:tblGrid>
              <a:tr h="244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VIF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380099"/>
                  </a:ext>
                </a:extLst>
              </a:tr>
              <a:tr h="244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cyl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10.58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278733"/>
                  </a:ext>
                </a:extLst>
              </a:tr>
              <a:tr h="244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19.96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609327"/>
                  </a:ext>
                </a:extLst>
              </a:tr>
              <a:tr h="244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wt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8.59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152542"/>
                  </a:ext>
                </a:extLst>
              </a:tr>
              <a:tr h="244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1.62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33746"/>
                  </a:ext>
                </a:extLst>
              </a:tr>
              <a:tr h="244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yr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1.18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966981"/>
                  </a:ext>
                </a:extLst>
              </a:tr>
              <a:tr h="244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origin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1.68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43460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D405B8-DE82-4F15-9C4F-32BA57EE5DAA}"/>
              </a:ext>
            </a:extLst>
          </p:cNvPr>
          <p:cNvSpPr/>
          <p:nvPr/>
        </p:nvSpPr>
        <p:spPr>
          <a:xfrm>
            <a:off x="4404347" y="4070617"/>
            <a:ext cx="67357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variables, </a:t>
            </a:r>
            <a:r>
              <a:rPr lang="en-IN" sz="1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cyl</a:t>
            </a:r>
            <a:r>
              <a:rPr lang="en-IN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</a:t>
            </a:r>
            <a:r>
              <a:rPr lang="en-IN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1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wt</a:t>
            </a:r>
            <a:r>
              <a:rPr lang="en-IN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having VIF greater than 5. One solution to resolve multicollinearity problem is to remove some of the violating predictors from the model.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choose to remove some of these predictors and retain only some of them.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retain the variable with highest correlation with the dependent variable, mpg.</a:t>
            </a:r>
            <a:endParaRPr lang="en-US" sz="16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76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1D8FF5-161F-4A89-8F4A-44D1EB61FA23}"/>
              </a:ext>
            </a:extLst>
          </p:cNvPr>
          <p:cNvSpPr/>
          <p:nvPr/>
        </p:nvSpPr>
        <p:spPr>
          <a:xfrm>
            <a:off x="780150" y="958333"/>
            <a:ext cx="97242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Chapter 1 – Continuation with VIF </a:t>
            </a:r>
          </a:p>
          <a:p>
            <a:endParaRPr lang="en-IN" sz="1100" b="1" dirty="0"/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</a:p>
          <a:p>
            <a:endParaRPr lang="en-IN" sz="1100" dirty="0"/>
          </a:p>
          <a:p>
            <a:pPr indent="-342900">
              <a:buFont typeface="+mj-lt"/>
              <a:buAutoNum type="arabicPeriod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Examples where VIF is a problem and how to eliminate	</a:t>
            </a: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1921A-D17B-4DF0-A1CE-236721A21B78}"/>
              </a:ext>
            </a:extLst>
          </p:cNvPr>
          <p:cNvSpPr/>
          <p:nvPr/>
        </p:nvSpPr>
        <p:spPr>
          <a:xfrm>
            <a:off x="780150" y="1025240"/>
            <a:ext cx="10359917" cy="5229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3FF25-D36D-4EED-8B71-96319114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915C50-ECB6-45B9-97BA-A3843573C418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D19030-44AA-4470-8607-1E5FD928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A6974F-8065-41D7-BDDC-D5C2B04A8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93280"/>
              </p:ext>
            </p:extLst>
          </p:nvPr>
        </p:nvGraphicFramePr>
        <p:xfrm>
          <a:off x="780150" y="2502568"/>
          <a:ext cx="4104083" cy="1318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5411">
                  <a:extLst>
                    <a:ext uri="{9D8B030D-6E8A-4147-A177-3AD203B41FA5}">
                      <a16:colId xmlns:a16="http://schemas.microsoft.com/office/drawing/2014/main" val="2315342136"/>
                    </a:ext>
                  </a:extLst>
                </a:gridCol>
                <a:gridCol w="1848672">
                  <a:extLst>
                    <a:ext uri="{9D8B030D-6E8A-4147-A177-3AD203B41FA5}">
                      <a16:colId xmlns:a16="http://schemas.microsoft.com/office/drawing/2014/main" val="1577039239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Predictor with high VIF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Correlation coefficient  between mpg and predictor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906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cyl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-0.7776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027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-0.8051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224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wt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-0.8322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42376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D30E297-43C2-4877-89BA-83B2A1C31091}"/>
              </a:ext>
            </a:extLst>
          </p:cNvPr>
          <p:cNvSpPr/>
          <p:nvPr/>
        </p:nvSpPr>
        <p:spPr>
          <a:xfrm>
            <a:off x="4884233" y="2502568"/>
            <a:ext cx="61443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predictor, </a:t>
            </a:r>
            <a:r>
              <a:rPr lang="en-US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wt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having high correlation coefficient with the target variable, mpg. So we shall retain the predictor variable, </a:t>
            </a:r>
            <a:r>
              <a:rPr lang="en-US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wt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remove other predictor variables, </a:t>
            </a:r>
            <a:r>
              <a:rPr lang="en-US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cyl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disp.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EDEC0F1-5878-49A8-B8A3-2AB205C32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421930"/>
              </p:ext>
            </p:extLst>
          </p:nvPr>
        </p:nvGraphicFramePr>
        <p:xfrm>
          <a:off x="791300" y="4308760"/>
          <a:ext cx="4470399" cy="1535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9510">
                  <a:extLst>
                    <a:ext uri="{9D8B030D-6E8A-4147-A177-3AD203B41FA5}">
                      <a16:colId xmlns:a16="http://schemas.microsoft.com/office/drawing/2014/main" val="3399156142"/>
                    </a:ext>
                  </a:extLst>
                </a:gridCol>
                <a:gridCol w="1048214">
                  <a:extLst>
                    <a:ext uri="{9D8B030D-6E8A-4147-A177-3AD203B41FA5}">
                      <a16:colId xmlns:a16="http://schemas.microsoft.com/office/drawing/2014/main" val="2021527050"/>
                    </a:ext>
                  </a:extLst>
                </a:gridCol>
                <a:gridCol w="2752675">
                  <a:extLst>
                    <a:ext uri="{9D8B030D-6E8A-4147-A177-3AD203B41FA5}">
                      <a16:colId xmlns:a16="http://schemas.microsoft.com/office/drawing/2014/main" val="256674926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VIF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VIF after removing violating Predictors</a:t>
                      </a:r>
                      <a:endParaRPr lang="en-IN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005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cyl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10.58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1148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19.96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0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wt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8.59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1.82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23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1.62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1.26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835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yr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1.18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1.15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3753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origin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1.68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1.52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2275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5007709-B147-421E-A45C-EE9FA3CA1961}"/>
              </a:ext>
            </a:extLst>
          </p:cNvPr>
          <p:cNvSpPr/>
          <p:nvPr/>
        </p:nvSpPr>
        <p:spPr>
          <a:xfrm>
            <a:off x="5440559" y="4278640"/>
            <a:ext cx="55879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After removing the offending variables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cyl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disp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, the VIF for the predictor variables are less than the threshold limit implying absence of multi-collinearity.</a:t>
            </a:r>
          </a:p>
        </p:txBody>
      </p:sp>
    </p:spTree>
    <p:extLst>
      <p:ext uri="{BB962C8B-B14F-4D97-AF65-F5344CB8AC3E}">
        <p14:creationId xmlns:p14="http://schemas.microsoft.com/office/powerpoint/2010/main" val="76682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1D8FF5-161F-4A89-8F4A-44D1EB61FA23}"/>
              </a:ext>
            </a:extLst>
          </p:cNvPr>
          <p:cNvSpPr/>
          <p:nvPr/>
        </p:nvSpPr>
        <p:spPr>
          <a:xfrm>
            <a:off x="780150" y="958333"/>
            <a:ext cx="972429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Chapter 1 – Continuation with VIF </a:t>
            </a:r>
          </a:p>
          <a:p>
            <a:endParaRPr lang="en-IN" sz="1100" b="1" dirty="0"/>
          </a:p>
          <a:p>
            <a:pPr marL="457200" indent="-457200">
              <a:buAutoNum type="arabicPeriod" startAt="2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Final model for Auto data</a:t>
            </a: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1921A-D17B-4DF0-A1CE-236721A21B78}"/>
              </a:ext>
            </a:extLst>
          </p:cNvPr>
          <p:cNvSpPr/>
          <p:nvPr/>
        </p:nvSpPr>
        <p:spPr>
          <a:xfrm>
            <a:off x="780150" y="1025240"/>
            <a:ext cx="10359917" cy="5229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3FF25-D36D-4EED-8B71-96319114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915C50-ECB6-45B9-97BA-A3843573C418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D19030-44AA-4470-8607-1E5FD928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D93685B-6780-48C8-8A81-F5CAA8714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038845"/>
              </p:ext>
            </p:extLst>
          </p:nvPr>
        </p:nvGraphicFramePr>
        <p:xfrm>
          <a:off x="883423" y="2290084"/>
          <a:ext cx="308641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893">
                  <a:extLst>
                    <a:ext uri="{9D8B030D-6E8A-4147-A177-3AD203B41FA5}">
                      <a16:colId xmlns:a16="http://schemas.microsoft.com/office/drawing/2014/main" val="1707610692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1503303367"/>
                    </a:ext>
                  </a:extLst>
                </a:gridCol>
              </a:tblGrid>
              <a:tr h="24294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546664"/>
                  </a:ext>
                </a:extLst>
              </a:tr>
              <a:tr h="24294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Adjusted R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14086"/>
                  </a:ext>
                </a:extLst>
              </a:tr>
              <a:tr h="24294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Standard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408170"/>
                  </a:ext>
                </a:extLst>
              </a:tr>
              <a:tr h="24294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89110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70BDF5E-4224-4343-8314-40C4DFC40F80}"/>
              </a:ext>
            </a:extLst>
          </p:cNvPr>
          <p:cNvSpPr/>
          <p:nvPr/>
        </p:nvSpPr>
        <p:spPr>
          <a:xfrm>
            <a:off x="5088300" y="187588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ANOVA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C7E2D5-B730-42E7-BD98-880040320F6B}"/>
              </a:ext>
            </a:extLst>
          </p:cNvPr>
          <p:cNvSpPr/>
          <p:nvPr/>
        </p:nvSpPr>
        <p:spPr>
          <a:xfrm>
            <a:off x="780148" y="1920620"/>
            <a:ext cx="2116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Regression Statistics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A9ECD96-AE6C-40C7-8C6C-4714C1C9B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353637"/>
              </p:ext>
            </p:extLst>
          </p:nvPr>
        </p:nvGraphicFramePr>
        <p:xfrm>
          <a:off x="4304369" y="2239888"/>
          <a:ext cx="6300440" cy="140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913">
                  <a:extLst>
                    <a:ext uri="{9D8B030D-6E8A-4147-A177-3AD203B41FA5}">
                      <a16:colId xmlns:a16="http://schemas.microsoft.com/office/drawing/2014/main" val="3535303644"/>
                    </a:ext>
                  </a:extLst>
                </a:gridCol>
                <a:gridCol w="535934">
                  <a:extLst>
                    <a:ext uri="{9D8B030D-6E8A-4147-A177-3AD203B41FA5}">
                      <a16:colId xmlns:a16="http://schemas.microsoft.com/office/drawing/2014/main" val="3073268679"/>
                    </a:ext>
                  </a:extLst>
                </a:gridCol>
                <a:gridCol w="1113902">
                  <a:extLst>
                    <a:ext uri="{9D8B030D-6E8A-4147-A177-3AD203B41FA5}">
                      <a16:colId xmlns:a16="http://schemas.microsoft.com/office/drawing/2014/main" val="3865992197"/>
                    </a:ext>
                  </a:extLst>
                </a:gridCol>
                <a:gridCol w="924750">
                  <a:extLst>
                    <a:ext uri="{9D8B030D-6E8A-4147-A177-3AD203B41FA5}">
                      <a16:colId xmlns:a16="http://schemas.microsoft.com/office/drawing/2014/main" val="2271689441"/>
                    </a:ext>
                  </a:extLst>
                </a:gridCol>
                <a:gridCol w="756612">
                  <a:extLst>
                    <a:ext uri="{9D8B030D-6E8A-4147-A177-3AD203B41FA5}">
                      <a16:colId xmlns:a16="http://schemas.microsoft.com/office/drawing/2014/main" val="3174918254"/>
                    </a:ext>
                  </a:extLst>
                </a:gridCol>
                <a:gridCol w="1639329">
                  <a:extLst>
                    <a:ext uri="{9D8B030D-6E8A-4147-A177-3AD203B41FA5}">
                      <a16:colId xmlns:a16="http://schemas.microsoft.com/office/drawing/2014/main" val="3969031568"/>
                    </a:ext>
                  </a:extLst>
                </a:gridCol>
              </a:tblGrid>
              <a:tr h="540105">
                <a:tc>
                  <a:txBody>
                    <a:bodyPr/>
                    <a:lstStyle/>
                    <a:p>
                      <a:r>
                        <a:rPr lang="en-IN" sz="105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  <a:endParaRPr lang="en-US" sz="105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df</a:t>
                      </a:r>
                      <a:endParaRPr lang="en-US" sz="105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 of Squares</a:t>
                      </a:r>
                      <a:endParaRPr lang="en-US" sz="105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 SS</a:t>
                      </a:r>
                      <a:endParaRPr lang="en-US" sz="105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05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Significance F</a:t>
                      </a:r>
                      <a:endParaRPr lang="en-US" sz="105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805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0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Regression	`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19485.92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4871.48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435.09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9.7177E-142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391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Residual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4333.07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89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23818.99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b="1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57230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0BEB3EB-AACC-475F-8D62-74EADCFBA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451901"/>
              </p:ext>
            </p:extLst>
          </p:nvPr>
        </p:nvGraphicFramePr>
        <p:xfrm>
          <a:off x="959788" y="3973842"/>
          <a:ext cx="9621024" cy="1602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432">
                  <a:extLst>
                    <a:ext uri="{9D8B030D-6E8A-4147-A177-3AD203B41FA5}">
                      <a16:colId xmlns:a16="http://schemas.microsoft.com/office/drawing/2014/main" val="159968552"/>
                    </a:ext>
                  </a:extLst>
                </a:gridCol>
                <a:gridCol w="1374432">
                  <a:extLst>
                    <a:ext uri="{9D8B030D-6E8A-4147-A177-3AD203B41FA5}">
                      <a16:colId xmlns:a16="http://schemas.microsoft.com/office/drawing/2014/main" val="2460131299"/>
                    </a:ext>
                  </a:extLst>
                </a:gridCol>
                <a:gridCol w="1374432">
                  <a:extLst>
                    <a:ext uri="{9D8B030D-6E8A-4147-A177-3AD203B41FA5}">
                      <a16:colId xmlns:a16="http://schemas.microsoft.com/office/drawing/2014/main" val="278770977"/>
                    </a:ext>
                  </a:extLst>
                </a:gridCol>
                <a:gridCol w="1374432">
                  <a:extLst>
                    <a:ext uri="{9D8B030D-6E8A-4147-A177-3AD203B41FA5}">
                      <a16:colId xmlns:a16="http://schemas.microsoft.com/office/drawing/2014/main" val="3331871423"/>
                    </a:ext>
                  </a:extLst>
                </a:gridCol>
                <a:gridCol w="1374432">
                  <a:extLst>
                    <a:ext uri="{9D8B030D-6E8A-4147-A177-3AD203B41FA5}">
                      <a16:colId xmlns:a16="http://schemas.microsoft.com/office/drawing/2014/main" val="4051914738"/>
                    </a:ext>
                  </a:extLst>
                </a:gridCol>
                <a:gridCol w="1374432">
                  <a:extLst>
                    <a:ext uri="{9D8B030D-6E8A-4147-A177-3AD203B41FA5}">
                      <a16:colId xmlns:a16="http://schemas.microsoft.com/office/drawing/2014/main" val="2137410087"/>
                    </a:ext>
                  </a:extLst>
                </a:gridCol>
                <a:gridCol w="1374432">
                  <a:extLst>
                    <a:ext uri="{9D8B030D-6E8A-4147-A177-3AD203B41FA5}">
                      <a16:colId xmlns:a16="http://schemas.microsoft.com/office/drawing/2014/main" val="1749455832"/>
                    </a:ext>
                  </a:extLst>
                </a:gridCol>
              </a:tblGrid>
              <a:tr h="255899">
                <a:tc>
                  <a:txBody>
                    <a:bodyPr/>
                    <a:lstStyle/>
                    <a:p>
                      <a:endParaRPr 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i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Coefficients	</a:t>
                      </a:r>
                      <a:endParaRPr lang="en-US" sz="1000" b="1" i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i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1000" b="1" i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i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 Stat</a:t>
                      </a:r>
                      <a:endParaRPr 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i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P-value	</a:t>
                      </a:r>
                      <a:endParaRPr 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i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 95%</a:t>
                      </a:r>
                      <a:endParaRPr 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i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Upper 95%</a:t>
                      </a:r>
                      <a:endParaRPr 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943922"/>
                  </a:ext>
                </a:extLst>
              </a:tr>
              <a:tr h="255899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Intercept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18.79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-26.76	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-10.83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357357"/>
                  </a:ext>
                </a:extLst>
              </a:tr>
              <a:tr h="255899"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wt</a:t>
                      </a:r>
                      <a:endParaRPr 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-21.95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595398"/>
                  </a:ext>
                </a:extLst>
              </a:tr>
              <a:tr h="255899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0.07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424311"/>
                  </a:ext>
                </a:extLst>
              </a:tr>
              <a:tr h="255899"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yr</a:t>
                      </a:r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0.75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15.18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725396"/>
                  </a:ext>
                </a:extLst>
              </a:tr>
              <a:tr h="322811">
                <a:tc>
                  <a:txBody>
                    <a:bodyPr/>
                    <a:lstStyle/>
                    <a:p>
                      <a:r>
                        <a:rPr lang="nl-NL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origin</a:t>
                      </a:r>
                      <a:endParaRPr 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1.16	</a:t>
                      </a:r>
                      <a:endParaRPr 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0.26</a:t>
                      </a:r>
                      <a:endParaRPr 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4.49	</a:t>
                      </a:r>
                      <a:endParaRPr 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0.65</a:t>
                      </a:r>
                      <a:endParaRPr 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1.67</a:t>
                      </a:r>
                      <a:endParaRPr 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34353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E1E01AC4-5E2D-4506-B5E9-DCD59DD3E095}"/>
              </a:ext>
            </a:extLst>
          </p:cNvPr>
          <p:cNvSpPr/>
          <p:nvPr/>
        </p:nvSpPr>
        <p:spPr>
          <a:xfrm>
            <a:off x="883423" y="3566361"/>
            <a:ext cx="1307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Coefficients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C894D9-4491-4029-8F18-E09C6049FA8A}"/>
              </a:ext>
            </a:extLst>
          </p:cNvPr>
          <p:cNvSpPr/>
          <p:nvPr/>
        </p:nvSpPr>
        <p:spPr>
          <a:xfrm>
            <a:off x="780150" y="5601031"/>
            <a:ext cx="103599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observe that the predictor variables, </a:t>
            </a:r>
            <a:r>
              <a:rPr lang="en-US" sz="1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wt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yr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origin are significant at 5 % level of significance.</a:t>
            </a:r>
          </a:p>
          <a:p>
            <a:pPr algn="just"/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regression equation is mpg = 18.79  - 0.01 </a:t>
            </a:r>
            <a:r>
              <a:rPr lang="en-US" sz="1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wt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+ 0.08 acc + 0.75 </a:t>
            </a:r>
            <a:r>
              <a:rPr lang="en-US" sz="1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yr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+ 1.16 origin</a:t>
            </a:r>
          </a:p>
          <a:p>
            <a:pPr algn="just"/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unit increase in </a:t>
            </a:r>
            <a:r>
              <a:rPr lang="en-US" sz="1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wt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while holding other variables constant, will decrease the mpg by 0.01 unit.</a:t>
            </a:r>
          </a:p>
        </p:txBody>
      </p:sp>
    </p:spTree>
    <p:extLst>
      <p:ext uri="{BB962C8B-B14F-4D97-AF65-F5344CB8AC3E}">
        <p14:creationId xmlns:p14="http://schemas.microsoft.com/office/powerpoint/2010/main" val="150018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1D8FF5-161F-4A89-8F4A-44D1EB61FA23}"/>
              </a:ext>
            </a:extLst>
          </p:cNvPr>
          <p:cNvSpPr/>
          <p:nvPr/>
        </p:nvSpPr>
        <p:spPr>
          <a:xfrm>
            <a:off x="780150" y="958333"/>
            <a:ext cx="972429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Chapter 1 – Continuation with VIF </a:t>
            </a:r>
          </a:p>
          <a:p>
            <a:endParaRPr lang="en-IN" sz="1100" b="1" dirty="0"/>
          </a:p>
          <a:p>
            <a:pPr marL="457200" indent="-457200">
              <a:buAutoNum type="arabicPeriod" startAt="2"/>
            </a:pP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1921A-D17B-4DF0-A1CE-236721A21B78}"/>
              </a:ext>
            </a:extLst>
          </p:cNvPr>
          <p:cNvSpPr/>
          <p:nvPr/>
        </p:nvSpPr>
        <p:spPr>
          <a:xfrm>
            <a:off x="780150" y="1025240"/>
            <a:ext cx="10359917" cy="5229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3FF25-D36D-4EED-8B71-96319114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915C50-ECB6-45B9-97BA-A3843573C418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D19030-44AA-4470-8607-1E5FD928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90F17-0CB5-4355-8AE1-8B4036AE39EC}"/>
              </a:ext>
            </a:extLst>
          </p:cNvPr>
          <p:cNvSpPr/>
          <p:nvPr/>
        </p:nvSpPr>
        <p:spPr>
          <a:xfrm>
            <a:off x="780150" y="1427692"/>
            <a:ext cx="49532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3.  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Improving the model with transformation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5F2FBC-8A37-474C-8AD4-516811E5EECA}"/>
              </a:ext>
            </a:extLst>
          </p:cNvPr>
          <p:cNvSpPr/>
          <p:nvPr/>
        </p:nvSpPr>
        <p:spPr>
          <a:xfrm>
            <a:off x="780150" y="1894710"/>
            <a:ext cx="103599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shall use the data supplied by C. Bruce and F. X. Schumacher in 1935 — concerned the diameter (x, in inches) and volume (y, in cubic feet) of n = 70 shortleaf pines. </a:t>
            </a:r>
          </a:p>
          <a:p>
            <a:pPr algn="just"/>
            <a:r>
              <a:rPr lang="en-US" sz="12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 to https://newonlinecourses.science.psu.edu/stat501/node/321/</a:t>
            </a:r>
            <a:endParaRPr lang="en-US" b="1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 to </a:t>
            </a:r>
            <a:r>
              <a:rPr lang="en-I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short_Pine_leaves_model.xlsx</a:t>
            </a:r>
            <a:endParaRPr lang="en-US" b="1" dirty="0">
              <a:solidFill>
                <a:srgbClr val="FF0000"/>
              </a:solidFill>
              <a:effectLst>
                <a:outerShdw blurRad="50800" dist="50800" dir="5400000" algn="ctr" rotWithShape="0">
                  <a:schemeClr val="accent5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ECA7A6C-E739-45A0-B440-31B576580D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806345"/>
              </p:ext>
            </p:extLst>
          </p:nvPr>
        </p:nvGraphicFramePr>
        <p:xfrm>
          <a:off x="780150" y="2884948"/>
          <a:ext cx="3356952" cy="164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DACDACE-5D59-4A6B-B38F-6B054351F0A0}"/>
              </a:ext>
            </a:extLst>
          </p:cNvPr>
          <p:cNvSpPr/>
          <p:nvPr/>
        </p:nvSpPr>
        <p:spPr>
          <a:xfrm>
            <a:off x="780149" y="4713607"/>
            <a:ext cx="10359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fiited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line plot and the residuals vs fitted value plot suggest that the relationship between vol and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not linear.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1A0A4A-6B91-43AF-9760-0EFAFCCF235A}"/>
              </a:ext>
            </a:extLst>
          </p:cNvPr>
          <p:cNvSpPr/>
          <p:nvPr/>
        </p:nvSpPr>
        <p:spPr>
          <a:xfrm>
            <a:off x="780150" y="5832760"/>
            <a:ext cx="10237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 log transformation to both the response and predictor variables.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09622B87-CCAF-4782-9C1D-CB2D8FC405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199937"/>
              </p:ext>
            </p:extLst>
          </p:nvPr>
        </p:nvGraphicFramePr>
        <p:xfrm>
          <a:off x="4900876" y="2913232"/>
          <a:ext cx="3657600" cy="192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3068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1D8FF5-161F-4A89-8F4A-44D1EB61FA23}"/>
              </a:ext>
            </a:extLst>
          </p:cNvPr>
          <p:cNvSpPr/>
          <p:nvPr/>
        </p:nvSpPr>
        <p:spPr>
          <a:xfrm>
            <a:off x="780150" y="958333"/>
            <a:ext cx="972429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Chapter 1 – Continuation with VIF </a:t>
            </a:r>
          </a:p>
          <a:p>
            <a:endParaRPr lang="en-IN" sz="1100" b="1" dirty="0"/>
          </a:p>
          <a:p>
            <a:pPr marL="457200" indent="-457200">
              <a:buAutoNum type="arabicPeriod" startAt="2"/>
            </a:pP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1921A-D17B-4DF0-A1CE-236721A21B78}"/>
              </a:ext>
            </a:extLst>
          </p:cNvPr>
          <p:cNvSpPr/>
          <p:nvPr/>
        </p:nvSpPr>
        <p:spPr>
          <a:xfrm>
            <a:off x="780150" y="1025240"/>
            <a:ext cx="10359917" cy="5229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3FF25-D36D-4EED-8B71-96319114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915C50-ECB6-45B9-97BA-A3843573C418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D19030-44AA-4470-8607-1E5FD928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90F17-0CB5-4355-8AE1-8B4036AE39EC}"/>
              </a:ext>
            </a:extLst>
          </p:cNvPr>
          <p:cNvSpPr/>
          <p:nvPr/>
        </p:nvSpPr>
        <p:spPr>
          <a:xfrm>
            <a:off x="780150" y="1427692"/>
            <a:ext cx="49532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3.  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Improving the model with transformation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1A0A4A-6B91-43AF-9760-0EFAFCCF235A}"/>
              </a:ext>
            </a:extLst>
          </p:cNvPr>
          <p:cNvSpPr/>
          <p:nvPr/>
        </p:nvSpPr>
        <p:spPr>
          <a:xfrm>
            <a:off x="841137" y="1839625"/>
            <a:ext cx="10237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 log transformation to predictor variable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127BCE4-3863-4CD2-A05A-1ED30AEF76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254639"/>
              </p:ext>
            </p:extLst>
          </p:nvPr>
        </p:nvGraphicFramePr>
        <p:xfrm>
          <a:off x="850662" y="4208693"/>
          <a:ext cx="3657600" cy="193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E1DD094-6927-4281-A976-82A63804BF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819898"/>
              </p:ext>
            </p:extLst>
          </p:nvPr>
        </p:nvGraphicFramePr>
        <p:xfrm>
          <a:off x="850662" y="2284643"/>
          <a:ext cx="3657600" cy="192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EA36F8C-C442-4757-B8FE-6924DC5D0E15}"/>
              </a:ext>
            </a:extLst>
          </p:cNvPr>
          <p:cNvSpPr/>
          <p:nvPr/>
        </p:nvSpPr>
        <p:spPr>
          <a:xfrm>
            <a:off x="5044067" y="305412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Transforming only the x values resulted in no change in the non-linearity in both plots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662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1D8FF5-161F-4A89-8F4A-44D1EB61FA23}"/>
              </a:ext>
            </a:extLst>
          </p:cNvPr>
          <p:cNvSpPr/>
          <p:nvPr/>
        </p:nvSpPr>
        <p:spPr>
          <a:xfrm>
            <a:off x="780150" y="958333"/>
            <a:ext cx="972429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Chapter 1 – Continuation with VIF </a:t>
            </a:r>
          </a:p>
          <a:p>
            <a:endParaRPr lang="en-IN" sz="1100" b="1" dirty="0"/>
          </a:p>
          <a:p>
            <a:pPr marL="457200" indent="-457200">
              <a:buAutoNum type="arabicPeriod" startAt="2"/>
            </a:pP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1921A-D17B-4DF0-A1CE-236721A21B78}"/>
              </a:ext>
            </a:extLst>
          </p:cNvPr>
          <p:cNvSpPr/>
          <p:nvPr/>
        </p:nvSpPr>
        <p:spPr>
          <a:xfrm>
            <a:off x="780150" y="1025240"/>
            <a:ext cx="10359917" cy="5229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3FF25-D36D-4EED-8B71-96319114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915C50-ECB6-45B9-97BA-A3843573C418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D19030-44AA-4470-8607-1E5FD928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90F17-0CB5-4355-8AE1-8B4036AE39EC}"/>
              </a:ext>
            </a:extLst>
          </p:cNvPr>
          <p:cNvSpPr/>
          <p:nvPr/>
        </p:nvSpPr>
        <p:spPr>
          <a:xfrm>
            <a:off x="780150" y="1427692"/>
            <a:ext cx="49532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3.  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Improving the model with transformation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1A0A4A-6B91-43AF-9760-0EFAFCCF235A}"/>
              </a:ext>
            </a:extLst>
          </p:cNvPr>
          <p:cNvSpPr/>
          <p:nvPr/>
        </p:nvSpPr>
        <p:spPr>
          <a:xfrm>
            <a:off x="841137" y="1839625"/>
            <a:ext cx="10237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 log transformation to both response and predictor variables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A36F8C-C442-4757-B8FE-6924DC5D0E15}"/>
              </a:ext>
            </a:extLst>
          </p:cNvPr>
          <p:cNvSpPr/>
          <p:nvPr/>
        </p:nvSpPr>
        <p:spPr>
          <a:xfrm>
            <a:off x="5290911" y="3481572"/>
            <a:ext cx="52135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Transforming only the x values resulted in a change in the non-linearity in both plots</a:t>
            </a:r>
            <a:r>
              <a:rPr lang="en-US" dirty="0"/>
              <a:t>.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8CE1045-9FBB-4A5B-BA99-52C5F6A094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1395832"/>
              </p:ext>
            </p:extLst>
          </p:nvPr>
        </p:nvGraphicFramePr>
        <p:xfrm>
          <a:off x="841137" y="4316680"/>
          <a:ext cx="3657600" cy="193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478D427-272B-40A6-ACED-88076A0097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642774"/>
              </p:ext>
            </p:extLst>
          </p:nvPr>
        </p:nvGraphicFramePr>
        <p:xfrm>
          <a:off x="879237" y="2164029"/>
          <a:ext cx="3657600" cy="192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249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1D8FF5-161F-4A89-8F4A-44D1EB61FA23}"/>
              </a:ext>
            </a:extLst>
          </p:cNvPr>
          <p:cNvSpPr/>
          <p:nvPr/>
        </p:nvSpPr>
        <p:spPr>
          <a:xfrm>
            <a:off x="780150" y="958333"/>
            <a:ext cx="972429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Chapter 1 – Continuation with VIF </a:t>
            </a:r>
          </a:p>
          <a:p>
            <a:endParaRPr lang="en-IN" sz="1100" b="1" dirty="0"/>
          </a:p>
          <a:p>
            <a:pPr marL="457200" indent="-457200">
              <a:buAutoNum type="arabicPeriod" startAt="2"/>
            </a:pP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1921A-D17B-4DF0-A1CE-236721A21B78}"/>
              </a:ext>
            </a:extLst>
          </p:cNvPr>
          <p:cNvSpPr/>
          <p:nvPr/>
        </p:nvSpPr>
        <p:spPr>
          <a:xfrm>
            <a:off x="780150" y="1025240"/>
            <a:ext cx="10359917" cy="5229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3FF25-D36D-4EED-8B71-96319114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915C50-ECB6-45B9-97BA-A3843573C418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10-02-2019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D19030-44AA-4470-8607-1E5FD928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4B8B4-04A8-4F77-86AC-E65618650D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90F17-0CB5-4355-8AE1-8B4036AE39EC}"/>
              </a:ext>
            </a:extLst>
          </p:cNvPr>
          <p:cNvSpPr/>
          <p:nvPr/>
        </p:nvSpPr>
        <p:spPr>
          <a:xfrm>
            <a:off x="780150" y="1427692"/>
            <a:ext cx="3867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4.  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R square and adjusted R square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E6D9115-7018-463E-9BAE-E6199750A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090148"/>
              </p:ext>
            </p:extLst>
          </p:nvPr>
        </p:nvGraphicFramePr>
        <p:xfrm>
          <a:off x="1051933" y="4688628"/>
          <a:ext cx="9724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697">
                  <a:extLst>
                    <a:ext uri="{9D8B030D-6E8A-4147-A177-3AD203B41FA5}">
                      <a16:colId xmlns:a16="http://schemas.microsoft.com/office/drawing/2014/main" val="842731780"/>
                    </a:ext>
                  </a:extLst>
                </a:gridCol>
                <a:gridCol w="1271239">
                  <a:extLst>
                    <a:ext uri="{9D8B030D-6E8A-4147-A177-3AD203B41FA5}">
                      <a16:colId xmlns:a16="http://schemas.microsoft.com/office/drawing/2014/main" val="4245679058"/>
                    </a:ext>
                  </a:extLst>
                </a:gridCol>
                <a:gridCol w="2121360">
                  <a:extLst>
                    <a:ext uri="{9D8B030D-6E8A-4147-A177-3AD203B41FA5}">
                      <a16:colId xmlns:a16="http://schemas.microsoft.com/office/drawing/2014/main" val="382036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  <a:endParaRPr 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 square</a:t>
                      </a:r>
                      <a:endParaRPr 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Adjusted R square</a:t>
                      </a:r>
                      <a:endParaRPr 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3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transformation </a:t>
                      </a:r>
                      <a:endParaRPr 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11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 transformation to predictor variable</a:t>
                      </a:r>
                      <a:endParaRPr 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8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 transformation to both target and predictor variable</a:t>
                      </a:r>
                      <a:endParaRPr 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0.9732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8164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6CEE01A-998D-4257-BD17-976BBFAE1F9B}"/>
              </a:ext>
            </a:extLst>
          </p:cNvPr>
          <p:cNvSpPr/>
          <p:nvPr/>
        </p:nvSpPr>
        <p:spPr>
          <a:xfrm>
            <a:off x="780150" y="2044781"/>
            <a:ext cx="1035991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375" indent="-714375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square gives the percentage of variation in the dependent variable explained by the model. It assumes that every independent variable in the model explains the variation in the dependent variable.</a:t>
            </a:r>
          </a:p>
          <a:p>
            <a:pPr marL="714375" indent="-714375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Adjusted R square gives the percentage of variation explained by only those independent variables that in reality affect the dependent variable.</a:t>
            </a:r>
          </a:p>
        </p:txBody>
      </p:sp>
    </p:spTree>
    <p:extLst>
      <p:ext uri="{BB962C8B-B14F-4D97-AF65-F5344CB8AC3E}">
        <p14:creationId xmlns:p14="http://schemas.microsoft.com/office/powerpoint/2010/main" val="4333252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5435</TotalTime>
  <Words>2639</Words>
  <Application>Microsoft Office PowerPoint</Application>
  <PresentationFormat>Widescreen</PresentationFormat>
  <Paragraphs>461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Franklin Gothic Book</vt:lpstr>
      <vt:lpstr>Trebuchet MS</vt:lpstr>
      <vt:lpstr>Wingdings</vt:lpstr>
      <vt:lpstr>Wingdings 3</vt:lpstr>
      <vt:lpstr>Crop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Subramanian Palamarneri</dc:creator>
  <cp:lastModifiedBy>Subramanian Palamarneri</cp:lastModifiedBy>
  <cp:revision>315</cp:revision>
  <dcterms:created xsi:type="dcterms:W3CDTF">2019-01-15T03:22:05Z</dcterms:created>
  <dcterms:modified xsi:type="dcterms:W3CDTF">2019-02-10T14:09:19Z</dcterms:modified>
</cp:coreProperties>
</file>