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8" r:id="rId2"/>
  </p:sldMasterIdLst>
  <p:notesMasterIdLst>
    <p:notesMasterId r:id="rId29"/>
  </p:notesMasterIdLst>
  <p:sldIdLst>
    <p:sldId id="293" r:id="rId3"/>
    <p:sldId id="256" r:id="rId4"/>
    <p:sldId id="418" r:id="rId5"/>
    <p:sldId id="419" r:id="rId6"/>
    <p:sldId id="420" r:id="rId7"/>
    <p:sldId id="421" r:id="rId8"/>
    <p:sldId id="422" r:id="rId9"/>
    <p:sldId id="423" r:id="rId10"/>
    <p:sldId id="424" r:id="rId11"/>
    <p:sldId id="425" r:id="rId12"/>
    <p:sldId id="426" r:id="rId13"/>
    <p:sldId id="427" r:id="rId14"/>
    <p:sldId id="313" r:id="rId15"/>
    <p:sldId id="367" r:id="rId16"/>
    <p:sldId id="428" r:id="rId17"/>
    <p:sldId id="430" r:id="rId18"/>
    <p:sldId id="431" r:id="rId19"/>
    <p:sldId id="432" r:id="rId20"/>
    <p:sldId id="434" r:id="rId21"/>
    <p:sldId id="437" r:id="rId22"/>
    <p:sldId id="435" r:id="rId23"/>
    <p:sldId id="436" r:id="rId24"/>
    <p:sldId id="429" r:id="rId25"/>
    <p:sldId id="397" r:id="rId26"/>
    <p:sldId id="438" r:id="rId27"/>
    <p:sldId id="43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86" d="100"/>
          <a:sy n="86" d="100"/>
        </p:scale>
        <p:origin x="204" y="90"/>
      </p:cViewPr>
      <p:guideLst>
        <p:guide orient="horz" pos="2251"/>
        <p:guide pos="3795"/>
      </p:guideLst>
    </p:cSldViewPr>
  </p:slideViewPr>
  <p:notesTextViewPr>
    <p:cViewPr>
      <p:scale>
        <a:sx n="1" d="1"/>
        <a:sy n="1" d="1"/>
      </p:scale>
      <p:origin x="0" y="0"/>
    </p:cViewPr>
  </p:notesTextViewPr>
  <p:sorterViewPr>
    <p:cViewPr>
      <p:scale>
        <a:sx n="100" d="100"/>
        <a:sy n="100" d="100"/>
      </p:scale>
      <p:origin x="0" y="-226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55ED5-AABD-4977-9816-72EFFE69C8E6}" type="datetimeFigureOut">
              <a:rPr lang="en-US" smtClean="0"/>
              <a:t>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92992-2140-4CB3-929D-EE1F0D6AB8FB}" type="slidenum">
              <a:rPr lang="en-US" smtClean="0"/>
              <a:t>‹#›</a:t>
            </a:fld>
            <a:endParaRPr lang="en-US"/>
          </a:p>
        </p:txBody>
      </p:sp>
    </p:spTree>
    <p:extLst>
      <p:ext uri="{BB962C8B-B14F-4D97-AF65-F5344CB8AC3E}">
        <p14:creationId xmlns:p14="http://schemas.microsoft.com/office/powerpoint/2010/main" val="322656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7DF9A9D-BF5D-450E-A3DF-E0B737343F1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1158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A343D76-2761-4EC7-854E-BECE4EBC036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327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FFDA732-0D2F-422A-8CCE-5978D61E7C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99531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4397623"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43464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STATISTICS</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AC05E6C-A803-4B7B-AF2A-9B9823CEB9A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a:extLst>
              <a:ext uri="{FF2B5EF4-FFF2-40B4-BE49-F238E27FC236}">
                <a16:creationId xmlns:a16="http://schemas.microsoft.com/office/drawing/2014/main" id="{FE8F93B8-5277-4EF6-B202-608780ACDF3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6056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6F2F1A-AE62-4B2C-A42C-62BDEEB3311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90319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5691341-C5B3-4F9F-A96D-513C35EDD4EB}"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79710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50A7CAC-A64E-47A9-9BE2-8E3748094AD7}"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277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C366EBB-EAD1-48C5-BC63-14619A9238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2569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FBE0134-C290-4DA8-AC6E-5C5C44BDBBB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671297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7B69A9-4FA9-49BC-B373-014C385712B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3076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A7ADAA-9FEA-4533-9A69-0B4E32BB60EF}"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9085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B56C17A-6C39-4EAE-9AB3-4B20005CB74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15498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E1EB611-AEBB-45EC-B394-03BFD85645A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3812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E9CCEBC-68EF-4347-BA0D-A347B6FE684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86172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2CF96C-CE2B-41A9-BE9E-A80B997376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08223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C5436-4504-41B4-8461-CDBC9C4D846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2393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EB5373-7B94-493D-BA38-B5CDD319DD3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73726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05BA89-12BF-466A-B5D0-C5D55B2DAA4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618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BE13201-B2B1-466E-90FC-F78DDA9A086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20537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166595-E810-4E17-A13D-0964ED8A5F59}"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49974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73FAC85-0587-4629-9D2A-C33815E3D2E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57136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677334" y="6406055"/>
            <a:ext cx="4114284" cy="265714"/>
          </a:xfrm>
          <a:prstGeom prst="rect">
            <a:avLst/>
          </a:prstGeom>
        </p:spPr>
      </p:pic>
      <p:sp>
        <p:nvSpPr>
          <p:cNvPr id="9" name="Rectangle 8">
            <a:extLst>
              <a:ext uri="{FF2B5EF4-FFF2-40B4-BE49-F238E27FC236}">
                <a16:creationId xmlns:a16="http://schemas.microsoft.com/office/drawing/2014/main" id="{849EC6A2-1FF3-4BA5-85F6-D99B4104FC79}"/>
              </a:ext>
            </a:extLst>
          </p:cNvPr>
          <p:cNvSpPr/>
          <p:nvPr userDrawn="1"/>
        </p:nvSpPr>
        <p:spPr>
          <a:xfrm>
            <a:off x="4397623" y="264381"/>
            <a:ext cx="258840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Regression</a:t>
            </a:r>
          </a:p>
        </p:txBody>
      </p:sp>
      <p:sp>
        <p:nvSpPr>
          <p:cNvPr id="3" name="Date Placeholder 2">
            <a:extLst>
              <a:ext uri="{FF2B5EF4-FFF2-40B4-BE49-F238E27FC236}">
                <a16:creationId xmlns:a16="http://schemas.microsoft.com/office/drawing/2014/main" id="{30716EE7-F0D7-41DC-95DA-74EFFF2AEAE4}"/>
              </a:ext>
            </a:extLst>
          </p:cNvPr>
          <p:cNvSpPr>
            <a:spLocks noGrp="1"/>
          </p:cNvSpPr>
          <p:nvPr>
            <p:ph type="dt" sz="half" idx="10"/>
          </p:nvPr>
        </p:nvSpPr>
        <p:spPr>
          <a:xfrm>
            <a:off x="7905089" y="6349857"/>
            <a:ext cx="130677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8BDB77-F101-41DB-9039-23769E70F03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id="{7E24A91D-646C-4EC0-8FEB-565BF6905A3A}"/>
              </a:ext>
            </a:extLst>
          </p:cNvPr>
          <p:cNvSpPr>
            <a:spLocks noGrp="1"/>
          </p:cNvSpPr>
          <p:nvPr>
            <p:ph type="sldNum" sz="quarter" idx="12"/>
          </p:nvPr>
        </p:nvSpPr>
        <p:spPr>
          <a:xfrm>
            <a:off x="9398159" y="6339695"/>
            <a:ext cx="6833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346EEFD0-DCAD-4705-A8F3-8C95732B08EB}"/>
              </a:ext>
            </a:extLst>
          </p:cNvPr>
          <p:cNvSpPr>
            <a:spLocks noGrp="1"/>
          </p:cNvSpPr>
          <p:nvPr>
            <p:ph type="title"/>
          </p:nvPr>
        </p:nvSpPr>
        <p:spPr>
          <a:xfrm>
            <a:off x="677334" y="620617"/>
            <a:ext cx="8596668" cy="1320800"/>
          </a:xfrm>
        </p:spPr>
        <p:txBody>
          <a:bodyPr/>
          <a:lstStyle/>
          <a:p>
            <a:r>
              <a:rPr lang="en-US"/>
              <a:t>Click to edit Master title style</a:t>
            </a:r>
            <a:endParaRPr lang="en-IN"/>
          </a:p>
        </p:txBody>
      </p:sp>
    </p:spTree>
    <p:extLst>
      <p:ext uri="{BB962C8B-B14F-4D97-AF65-F5344CB8AC3E}">
        <p14:creationId xmlns:p14="http://schemas.microsoft.com/office/powerpoint/2010/main" val="230135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98D9B41-FDC1-4EDE-B7ED-1F4BC365ACCE}"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1169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BC26BDF-D8D5-4BDA-B7B5-1F9BBDF36AD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11389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DF2576E-AF4D-4F3A-A238-41B191D728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83726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F6E5747-EDC7-47BA-BFBE-F5BAFAC7BDA3}"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782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C958BBF-AB85-4816-891A-10AE8695942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1584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97726F16-52C3-4AE5-9721-0A6FC7B4DF5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8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7CCFC86-B7B1-426B-80B9-5AC35705021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85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0306EC1-E082-4672-A0C8-A30BD89ADAD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08852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D742B194-F68C-48F8-A380-0EE55B13634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976236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hyperlink" Target="http://vassarstats.net/logreg1.html" TargetMode="Externa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1025240"/>
            <a:ext cx="9724297" cy="3093154"/>
          </a:xfrm>
          <a:prstGeom prst="rect">
            <a:avLst/>
          </a:prstGeom>
        </p:spPr>
        <p:txBody>
          <a:bodyPr wrap="square">
            <a:spAutoFit/>
          </a:bodyPr>
          <a:lstStyle/>
          <a:p>
            <a:r>
              <a:rPr lang="en-IN" sz="2400" b="1" dirty="0"/>
              <a:t>Chapter 1, 2</a:t>
            </a:r>
          </a:p>
          <a:p>
            <a:pPr marL="342900" indent="-342900">
              <a:buFont typeface="+mj-lt"/>
              <a:buAutoNum type="arabicPeriod"/>
            </a:pPr>
            <a:endParaRPr lang="en-IN" sz="1600" dirty="0"/>
          </a:p>
          <a:p>
            <a:r>
              <a:rPr lang="en-IN" sz="2400" b="1" dirty="0"/>
              <a:t>Learning Objectives</a:t>
            </a:r>
          </a:p>
          <a:p>
            <a:pPr marL="342900" indent="-342900">
              <a:buFont typeface="+mj-lt"/>
              <a:buAutoNum type="arabicPeriod"/>
            </a:pPr>
            <a:endParaRPr lang="en-IN" sz="1100" dirty="0"/>
          </a:p>
          <a:p>
            <a:pPr marL="457200" indent="-457200">
              <a:buFont typeface="+mj-lt"/>
              <a:buAutoNum type="alphaLcParenR"/>
            </a:pPr>
            <a:r>
              <a:rPr lang="en-IN" sz="2000" b="1" dirty="0">
                <a:latin typeface="Calibri" panose="020F0502020204030204" pitchFamily="34" charset="0"/>
                <a:cs typeface="Calibri" panose="020F0502020204030204" pitchFamily="34" charset="0"/>
              </a:rPr>
              <a:t>Understand the need to split the data into training and test data</a:t>
            </a:r>
          </a:p>
          <a:p>
            <a:pPr marL="457200" indent="-457200">
              <a:buFont typeface="+mj-lt"/>
              <a:buAutoNum type="alphaLcParenR"/>
            </a:pPr>
            <a:r>
              <a:rPr lang="en-IN" sz="2000" b="1" dirty="0">
                <a:latin typeface="Calibri" panose="020F0502020204030204" pitchFamily="34" charset="0"/>
                <a:cs typeface="Calibri" panose="020F0502020204030204" pitchFamily="34" charset="0"/>
              </a:rPr>
              <a:t>Understand the principle of model validation</a:t>
            </a:r>
          </a:p>
          <a:p>
            <a:pPr marL="457200" indent="-457200">
              <a:buFont typeface="+mj-lt"/>
              <a:buAutoNum type="alphaLcParenR"/>
            </a:pPr>
            <a:r>
              <a:rPr lang="en-IN" sz="2000" b="1" dirty="0">
                <a:latin typeface="Calibri" panose="020F0502020204030204" pitchFamily="34" charset="0"/>
                <a:cs typeface="Calibri" panose="020F0502020204030204" pitchFamily="34" charset="0"/>
              </a:rPr>
              <a:t>Understand what prediction error is</a:t>
            </a:r>
          </a:p>
          <a:p>
            <a:pPr marL="457200" indent="-457200">
              <a:buFont typeface="+mj-lt"/>
              <a:buAutoNum type="alphaLcParenR"/>
            </a:pPr>
            <a:r>
              <a:rPr lang="en-IN" sz="2000" b="1" dirty="0">
                <a:latin typeface="Calibri" panose="020F0502020204030204" pitchFamily="34" charset="0"/>
                <a:cs typeface="Calibri" panose="020F0502020204030204" pitchFamily="34" charset="0"/>
              </a:rPr>
              <a:t>Learn to find the best model among many</a:t>
            </a:r>
          </a:p>
          <a:p>
            <a:pPr marL="457200" indent="-457200">
              <a:buFont typeface="+mj-lt"/>
              <a:buAutoNum type="alphaLcParenR"/>
            </a:pPr>
            <a:r>
              <a:rPr lang="en-IN" sz="2000" b="1" dirty="0">
                <a:latin typeface="Calibri" panose="020F0502020204030204" pitchFamily="34" charset="0"/>
                <a:cs typeface="Calibri" panose="020F0502020204030204" pitchFamily="34" charset="0"/>
              </a:rPr>
              <a:t>Understand the basics and necessity of simple logistic regression</a:t>
            </a:r>
          </a:p>
          <a:p>
            <a:pPr marL="457200" indent="-457200">
              <a:buFont typeface="+mj-lt"/>
              <a:buAutoNum type="alphaLcParenR"/>
            </a:pPr>
            <a:r>
              <a:rPr lang="en-IN" sz="2000" b="1" dirty="0">
                <a:latin typeface="Calibri" panose="020F0502020204030204" pitchFamily="34" charset="0"/>
                <a:cs typeface="Calibri" panose="020F0502020204030204" pitchFamily="34" charset="0"/>
              </a:rPr>
              <a:t>Understand how to interpret the results of Logistic regression</a:t>
            </a:r>
            <a:endParaRPr lang="en-IN"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E1778B41-C867-4888-A6FC-7438D2CED5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A54D45-1A37-47A0-8F0C-53E1339E392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3B429CA-4CC6-456E-A132-36505BB9292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2670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400" b="1" dirty="0">
                <a:latin typeface="Calibri" panose="020F0502020204030204" pitchFamily="34" charset="0"/>
                <a:cs typeface="Calibri" panose="020F0502020204030204" pitchFamily="34" charset="0"/>
              </a:rPr>
              <a:t>3.	Prediction Error	</a:t>
            </a:r>
            <a:r>
              <a:rPr lang="en-IN" sz="2000" b="1" dirty="0">
                <a:latin typeface="Calibri" panose="020F0502020204030204" pitchFamily="34" charset="0"/>
                <a:cs typeface="Calibri" panose="020F0502020204030204" pitchFamily="34" charset="0"/>
              </a:rPr>
              <a:t>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37006E23-5447-4050-8B2C-B5E5FBF45E83}"/>
              </a:ext>
            </a:extLst>
          </p:cNvPr>
          <p:cNvSpPr/>
          <p:nvPr/>
        </p:nvSpPr>
        <p:spPr>
          <a:xfrm>
            <a:off x="780150" y="2142711"/>
            <a:ext cx="10962671" cy="4816703"/>
          </a:xfrm>
          <a:prstGeom prst="rect">
            <a:avLst/>
          </a:prstGeom>
        </p:spPr>
        <p:txBody>
          <a:bodyPr wrap="square">
            <a:spAutoFit/>
          </a:bodyPr>
          <a:lstStyle/>
          <a:p>
            <a:pPr>
              <a:spcBef>
                <a:spcPts val="600"/>
              </a:spcBef>
              <a:spcAft>
                <a:spcPts val="600"/>
              </a:spcAft>
            </a:pPr>
            <a:r>
              <a:rPr lang="en-US" sz="2000" b="1" dirty="0">
                <a:latin typeface="Calibri" panose="020F0502020204030204" pitchFamily="34" charset="0"/>
                <a:cs typeface="Calibri" panose="020F0502020204030204" pitchFamily="34" charset="0"/>
              </a:rPr>
              <a:t>A good regression model predicts values of the response variable very close to the observed response values. The difference between predicted value and observed value of a response variable is called as prediction error.</a:t>
            </a:r>
          </a:p>
          <a:p>
            <a:pPr>
              <a:spcBef>
                <a:spcPts val="600"/>
              </a:spcBef>
              <a:spcAft>
                <a:spcPts val="600"/>
              </a:spcAft>
            </a:pPr>
            <a:r>
              <a:rPr lang="en-US" sz="1600" b="1" i="1" dirty="0">
                <a:latin typeface="Calibri" panose="020F0502020204030204" pitchFamily="34" charset="0"/>
                <a:cs typeface="Calibri" panose="020F0502020204030204" pitchFamily="34" charset="0"/>
              </a:rPr>
              <a:t>https://www.theanalysisfactor.com/assessing-the-fit-of-regression-models/</a:t>
            </a:r>
          </a:p>
          <a:p>
            <a:pPr>
              <a:spcBef>
                <a:spcPts val="600"/>
              </a:spcBef>
              <a:spcAft>
                <a:spcPts val="600"/>
              </a:spcAft>
            </a:pPr>
            <a:r>
              <a:rPr lang="en-US" sz="2000" b="1" dirty="0">
                <a:latin typeface="Calibri" panose="020F0502020204030204" pitchFamily="34" charset="0"/>
                <a:cs typeface="Calibri" panose="020F0502020204030204" pitchFamily="34" charset="0"/>
              </a:rPr>
              <a:t>In Ordinary Least Squares (OLS) regression model, three statistics are used to evaluate the fitness of the model:</a:t>
            </a:r>
          </a:p>
          <a:p>
            <a:pPr>
              <a:spcBef>
                <a:spcPts val="600"/>
              </a:spcBef>
              <a:spcAft>
                <a:spcPts val="600"/>
              </a:spcAft>
            </a:pPr>
            <a:r>
              <a:rPr lang="en-US" sz="2000" b="1" dirty="0">
                <a:latin typeface="Calibri" panose="020F0502020204030204" pitchFamily="34" charset="0"/>
                <a:cs typeface="Calibri" panose="020F0502020204030204" pitchFamily="34" charset="0"/>
              </a:rPr>
              <a:t>1. R squared and Adjusted R squared </a:t>
            </a:r>
          </a:p>
          <a:p>
            <a:pPr>
              <a:spcBef>
                <a:spcPts val="600"/>
              </a:spcBef>
              <a:spcAft>
                <a:spcPts val="600"/>
              </a:spcAft>
            </a:pPr>
            <a:r>
              <a:rPr lang="en-US" sz="2000" b="1" dirty="0">
                <a:latin typeface="Calibri" panose="020F0502020204030204" pitchFamily="34" charset="0"/>
                <a:cs typeface="Calibri" panose="020F0502020204030204" pitchFamily="34" charset="0"/>
              </a:rPr>
              <a:t>2. F test </a:t>
            </a:r>
          </a:p>
          <a:p>
            <a:pPr>
              <a:spcBef>
                <a:spcPts val="600"/>
              </a:spcBef>
              <a:spcAft>
                <a:spcPts val="600"/>
              </a:spcAft>
            </a:pPr>
            <a:r>
              <a:rPr lang="en-US" sz="2000" b="1" dirty="0">
                <a:latin typeface="Calibri" panose="020F0502020204030204" pitchFamily="34" charset="0"/>
                <a:cs typeface="Calibri" panose="020F0502020204030204" pitchFamily="34" charset="0"/>
              </a:rPr>
              <a:t>3. Root Mean Square Error (RMSE)</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7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400" b="1" dirty="0">
                <a:latin typeface="Calibri" panose="020F0502020204030204" pitchFamily="34" charset="0"/>
                <a:cs typeface="Calibri" panose="020F0502020204030204" pitchFamily="34" charset="0"/>
              </a:rPr>
              <a:t>3.	Prediction Error	</a:t>
            </a:r>
            <a:r>
              <a:rPr lang="en-IN" sz="2000" b="1" dirty="0">
                <a:latin typeface="Calibri" panose="020F0502020204030204" pitchFamily="34" charset="0"/>
                <a:cs typeface="Calibri" panose="020F0502020204030204" pitchFamily="34" charset="0"/>
              </a:rPr>
              <a:t>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37006E23-5447-4050-8B2C-B5E5FBF45E83}"/>
              </a:ext>
            </a:extLst>
          </p:cNvPr>
          <p:cNvSpPr/>
          <p:nvPr/>
        </p:nvSpPr>
        <p:spPr>
          <a:xfrm>
            <a:off x="780149" y="1958607"/>
            <a:ext cx="10359917" cy="4308872"/>
          </a:xfrm>
          <a:prstGeom prst="rect">
            <a:avLst/>
          </a:prstGeom>
        </p:spPr>
        <p:txBody>
          <a:bodyPr wrap="square">
            <a:spAutoFit/>
          </a:bodyPr>
          <a:lstStyle/>
          <a:p>
            <a:pPr marL="723900" indent="-723900" algn="just">
              <a:spcBef>
                <a:spcPts val="600"/>
              </a:spcBef>
              <a:spcAft>
                <a:spcPts val="600"/>
              </a:spcAft>
              <a:buFont typeface="Wingdings" panose="05000000000000000000" pitchFamily="2" charset="2"/>
              <a:buChar char="Ø"/>
            </a:pPr>
            <a:r>
              <a:rPr lang="en-US" dirty="0">
                <a:latin typeface="Calibri" panose="020F0502020204030204" pitchFamily="34" charset="0"/>
                <a:cs typeface="Calibri" panose="020F0502020204030204" pitchFamily="34" charset="0"/>
              </a:rPr>
              <a:t>The above statistics are based on Total Sum of Squares (SST) and Error Sum of Squares (SSE).</a:t>
            </a:r>
          </a:p>
          <a:p>
            <a:pPr marL="723900" indent="-723900" algn="just">
              <a:spcBef>
                <a:spcPts val="600"/>
              </a:spcBef>
              <a:spcAft>
                <a:spcPts val="600"/>
              </a:spcAft>
              <a:buFont typeface="Wingdings" panose="05000000000000000000" pitchFamily="2" charset="2"/>
              <a:buChar char="Ø"/>
            </a:pPr>
            <a:r>
              <a:rPr lang="en-US" dirty="0">
                <a:latin typeface="Calibri" panose="020F0502020204030204" pitchFamily="34" charset="0"/>
                <a:cs typeface="Calibri" panose="020F0502020204030204" pitchFamily="34" charset="0"/>
              </a:rPr>
              <a:t>SST measures how far the data are from the mean while SSE measures how far the data are from the model's predicted values.</a:t>
            </a:r>
          </a:p>
          <a:p>
            <a:pPr marL="723900" indent="-723900" algn="just">
              <a:spcBef>
                <a:spcPts val="600"/>
              </a:spcBef>
              <a:spcAft>
                <a:spcPts val="600"/>
              </a:spcAft>
              <a:tabLst>
                <a:tab pos="723900" algn="l"/>
              </a:tabLst>
            </a:pPr>
            <a:r>
              <a:rPr lang="en-US" dirty="0">
                <a:latin typeface="Calibri" panose="020F0502020204030204" pitchFamily="34" charset="0"/>
                <a:cs typeface="Calibri" panose="020F0502020204030204" pitchFamily="34" charset="0"/>
              </a:rPr>
              <a:t>1. 	R squared is obtained by dividing the difference (between SST and SSE) by SST. Adjusted R square incorporates the model's degrees of freedom. Adjusted R square is interpreted as the proportion of total variance that is explained by the model.</a:t>
            </a:r>
          </a:p>
          <a:p>
            <a:pPr marL="723900" indent="-723900" algn="just">
              <a:spcBef>
                <a:spcPts val="600"/>
              </a:spcBef>
              <a:spcAft>
                <a:spcPts val="600"/>
              </a:spcAft>
            </a:pPr>
            <a:r>
              <a:rPr lang="en-US" dirty="0">
                <a:latin typeface="Calibri" panose="020F0502020204030204" pitchFamily="34" charset="0"/>
                <a:cs typeface="Calibri" panose="020F0502020204030204" pitchFamily="34" charset="0"/>
              </a:rPr>
              <a:t>2. 	F test evaluates the null hypothesis that all regression coefficients are equal to zero versus the alternative that at least one is not. F test determines whether the proposed relationship between the dependent variable and the set of independent variables is statistically reliable </a:t>
            </a:r>
          </a:p>
          <a:p>
            <a:pPr algn="just">
              <a:spcBef>
                <a:spcPts val="600"/>
              </a:spcBef>
              <a:spcAft>
                <a:spcPts val="600"/>
              </a:spcAft>
              <a:tabLst>
                <a:tab pos="723900" algn="l"/>
              </a:tabLst>
            </a:pPr>
            <a:r>
              <a:rPr lang="en-US" dirty="0">
                <a:latin typeface="Calibri" panose="020F0502020204030204" pitchFamily="34" charset="0"/>
                <a:cs typeface="Calibri" panose="020F0502020204030204" pitchFamily="34" charset="0"/>
              </a:rPr>
              <a:t>3. 	RMSE is the square root of the variance of the residuals. It indicates the absolute fit of the model 	to the data. RMSE is an absolute measure of fit. RMSE can be interpreted as the standard deviation of 	the unexplained variance and also has the same unit of measure as the response variable. RMSE is a 	good measure of how accurately the model predicts the response. </a:t>
            </a:r>
          </a:p>
        </p:txBody>
      </p:sp>
    </p:spTree>
    <p:extLst>
      <p:ext uri="{BB962C8B-B14F-4D97-AF65-F5344CB8AC3E}">
        <p14:creationId xmlns:p14="http://schemas.microsoft.com/office/powerpoint/2010/main" val="8359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0027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400" b="1" dirty="0">
                <a:latin typeface="Calibri" panose="020F0502020204030204" pitchFamily="34" charset="0"/>
                <a:cs typeface="Calibri" panose="020F0502020204030204" pitchFamily="34" charset="0"/>
              </a:rPr>
              <a:t>4.	Finding the best model among many</a:t>
            </a:r>
            <a:r>
              <a:rPr lang="en-IN" sz="2000" b="1" dirty="0">
                <a:latin typeface="Calibri" panose="020F0502020204030204" pitchFamily="34" charset="0"/>
                <a:cs typeface="Calibri" panose="020F0502020204030204" pitchFamily="34" charset="0"/>
              </a:rPr>
              <a:t>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E4F5FE65-CF25-44BC-913A-30BC8C34529D}"/>
              </a:ext>
            </a:extLst>
          </p:cNvPr>
          <p:cNvSpPr/>
          <p:nvPr/>
        </p:nvSpPr>
        <p:spPr>
          <a:xfrm>
            <a:off x="780150" y="2025514"/>
            <a:ext cx="10479253" cy="4362733"/>
          </a:xfrm>
          <a:prstGeom prst="rect">
            <a:avLst/>
          </a:prstGeom>
        </p:spPr>
        <p:txBody>
          <a:bodyPr wrap="square">
            <a:spAutoFit/>
          </a:bodyPr>
          <a:lstStyle/>
          <a:p>
            <a:pPr marL="723900" indent="-723900">
              <a:spcBef>
                <a:spcPts val="600"/>
              </a:spcBef>
              <a:spcAft>
                <a:spcPts val="600"/>
              </a:spcAft>
            </a:pPr>
            <a:r>
              <a:rPr lang="en-US" b="1" dirty="0">
                <a:latin typeface="Calibri" panose="020F0502020204030204" pitchFamily="34" charset="0"/>
                <a:cs typeface="Calibri" panose="020F0502020204030204" pitchFamily="34" charset="0"/>
              </a:rPr>
              <a:t>We have many criteria by which regression models can be compared:</a:t>
            </a:r>
          </a:p>
          <a:p>
            <a:pPr marL="723900" indent="-723900" algn="just"/>
            <a:r>
              <a:rPr lang="en-US" dirty="0">
                <a:latin typeface="Calibri" panose="020F0502020204030204" pitchFamily="34" charset="0"/>
                <a:cs typeface="Calibri" panose="020F0502020204030204" pitchFamily="34" charset="0"/>
              </a:rPr>
              <a:t>1) 	Error measures in the estimation period: RMSE, MAPE etc.</a:t>
            </a:r>
          </a:p>
          <a:p>
            <a:pPr marL="723900" indent="-723900" algn="just"/>
            <a:r>
              <a:rPr lang="en-US" dirty="0">
                <a:latin typeface="Calibri" panose="020F0502020204030204" pitchFamily="34" charset="0"/>
                <a:cs typeface="Calibri" panose="020F0502020204030204" pitchFamily="34" charset="0"/>
              </a:rPr>
              <a:t>2) 	Error measures in validation period: RMSE, MAPE etc.</a:t>
            </a:r>
          </a:p>
          <a:p>
            <a:pPr marL="723900" indent="-723900" algn="just"/>
            <a:r>
              <a:rPr lang="en-US" dirty="0">
                <a:latin typeface="Calibri" panose="020F0502020204030204" pitchFamily="34" charset="0"/>
                <a:cs typeface="Calibri" panose="020F0502020204030204" pitchFamily="34" charset="0"/>
              </a:rPr>
              <a:t>3) 	Residual diagnostics and goodness of fit tests: Plots of residuals vs predicted values, plots of observed vs predicted values</a:t>
            </a:r>
          </a:p>
          <a:p>
            <a:pPr marL="723900" indent="-723900" algn="just">
              <a:buAutoNum type="arabicParenR" startAt="4"/>
            </a:pPr>
            <a:r>
              <a:rPr lang="en-US" dirty="0">
                <a:latin typeface="Calibri" panose="020F0502020204030204" pitchFamily="34" charset="0"/>
                <a:cs typeface="Calibri" panose="020F0502020204030204" pitchFamily="34" charset="0"/>
              </a:rPr>
              <a:t>Qualitative considerations: usefulness for decision making or simplicity of the model</a:t>
            </a:r>
          </a:p>
          <a:p>
            <a:pPr marL="723900" indent="-723900" algn="just">
              <a:buAutoNum type="arabicParenR" startAt="4"/>
            </a:pPr>
            <a:endParaRPr lang="en-US" sz="1050" b="1" dirty="0">
              <a:latin typeface="Calibri" panose="020F0502020204030204" pitchFamily="34" charset="0"/>
              <a:cs typeface="Calibri" panose="020F0502020204030204" pitchFamily="34" charset="0"/>
            </a:endParaRPr>
          </a:p>
          <a:p>
            <a:pPr marL="723900" indent="-723900">
              <a:spcBef>
                <a:spcPts val="600"/>
              </a:spcBef>
              <a:spcAft>
                <a:spcPts val="600"/>
              </a:spcAft>
            </a:pPr>
            <a:r>
              <a:rPr lang="en-US" b="1" dirty="0">
                <a:latin typeface="Calibri" panose="020F0502020204030204" pitchFamily="34" charset="0"/>
                <a:cs typeface="Calibri" panose="020F0502020204030204" pitchFamily="34" charset="0"/>
              </a:rPr>
              <a:t>Note:</a:t>
            </a:r>
          </a:p>
          <a:p>
            <a:pPr marL="723900" indent="-723900" algn="just"/>
            <a:r>
              <a:rPr lang="en-US" b="1" dirty="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There is no absolute criterion for a good value of RMSE or MAE. This depends on the units in which the variable is measured and the degree of forecasting accuracy.</a:t>
            </a:r>
          </a:p>
          <a:p>
            <a:pPr marL="723900" indent="-723900" algn="just"/>
            <a:r>
              <a:rPr lang="en-US" dirty="0">
                <a:latin typeface="Calibri" panose="020F0502020204030204" pitchFamily="34" charset="0"/>
                <a:cs typeface="Calibri" panose="020F0502020204030204" pitchFamily="34" charset="0"/>
              </a:rPr>
              <a:t>2) 	There is no absolute standard for a good value of adjusted R square. This depends on situation. </a:t>
            </a:r>
          </a:p>
          <a:p>
            <a:pPr marL="723900" indent="-723900" algn="just"/>
            <a:r>
              <a:rPr lang="en-US" dirty="0">
                <a:latin typeface="Calibri" panose="020F0502020204030204" pitchFamily="34" charset="0"/>
                <a:cs typeface="Calibri" panose="020F0502020204030204" pitchFamily="34" charset="0"/>
              </a:rPr>
              <a:t>3) 	When you are trading off model complexity against measure of error, use the percentage of variation in RMSE between models.</a:t>
            </a:r>
          </a:p>
          <a:p>
            <a:pPr marL="723900" indent="-723900" algn="just"/>
            <a:r>
              <a:rPr lang="en-US" dirty="0">
                <a:latin typeface="Calibri" panose="020F0502020204030204" pitchFamily="34" charset="0"/>
                <a:cs typeface="Calibri" panose="020F0502020204030204" pitchFamily="34" charset="0"/>
              </a:rPr>
              <a:t>4) 	Measures such as Mallows Cp statistic, Akaike Information Criteria or Schwarz' Bayesian Information Criterion (BIC) imposes a heavier penalty on model complexity.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287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3D90D0A-838C-4479-B5E8-D677908D01C1}"/>
              </a:ext>
            </a:extLst>
          </p:cNvPr>
          <p:cNvSpPr/>
          <p:nvPr/>
        </p:nvSpPr>
        <p:spPr>
          <a:xfrm>
            <a:off x="780149" y="1098246"/>
            <a:ext cx="10631699" cy="511678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a:t>
            </a:r>
          </a:p>
          <a:p>
            <a:pPr>
              <a:spcBef>
                <a:spcPts val="300"/>
              </a:spcBef>
              <a:spcAft>
                <a:spcPts val="300"/>
              </a:spcAft>
            </a:pPr>
            <a:br>
              <a:rPr lang="en-IN" sz="12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pPr marL="723900" indent="-723900"/>
            <a:r>
              <a:rPr lang="en-IN" sz="1600" b="1" dirty="0">
                <a:latin typeface="Calibri" panose="020F0502020204030204" pitchFamily="34" charset="0"/>
                <a:cs typeface="Calibri" panose="020F0502020204030204" pitchFamily="34" charset="0"/>
              </a:rPr>
              <a:t>1. 	The training data is used to build the model or train the model. Once trained or model is built, the machine will be able to predict the response variable for the test data without values for response variable.</a:t>
            </a:r>
          </a:p>
          <a:p>
            <a:pPr marL="723900" indent="-723900"/>
            <a:r>
              <a:rPr lang="en-IN" sz="1600" b="1" dirty="0">
                <a:latin typeface="Calibri" panose="020F0502020204030204" pitchFamily="34" charset="0"/>
                <a:cs typeface="Calibri" panose="020F0502020204030204" pitchFamily="34" charset="0"/>
              </a:rPr>
              <a:t>2. 	Train, validation and test data split ratio depends on total number of observations in the data and the actual model you are building.</a:t>
            </a:r>
          </a:p>
          <a:p>
            <a:pPr marL="723900" indent="-723900"/>
            <a:r>
              <a:rPr lang="en-IN" sz="1600" b="1" dirty="0">
                <a:latin typeface="Calibri" panose="020F0502020204030204" pitchFamily="34" charset="0"/>
                <a:cs typeface="Calibri" panose="020F0502020204030204" pitchFamily="34" charset="0"/>
              </a:rPr>
              <a:t>3. 	Validation techniques in machine learning are used to get the error rate of the ML model, which can be considered as close to the true rate of the population.</a:t>
            </a:r>
          </a:p>
          <a:p>
            <a:pPr marL="723900" indent="-723900"/>
            <a:r>
              <a:rPr lang="en-IN" sz="1600" b="1" dirty="0">
                <a:latin typeface="Calibri" panose="020F0502020204030204" pitchFamily="34" charset="0"/>
                <a:cs typeface="Calibri" panose="020F0502020204030204" pitchFamily="34" charset="0"/>
              </a:rPr>
              <a:t>4. 	We have seen various validation techniques such as a) Re-substitution, b) Hold-out, c) K fold cross validation, </a:t>
            </a:r>
          </a:p>
          <a:p>
            <a:pPr marL="723900" indent="-723900"/>
            <a:r>
              <a:rPr lang="en-IN" sz="1600" b="1" dirty="0">
                <a:latin typeface="Calibri" panose="020F0502020204030204" pitchFamily="34" charset="0"/>
                <a:cs typeface="Calibri" panose="020F0502020204030204" pitchFamily="34" charset="0"/>
              </a:rPr>
              <a:t>	d) LOOCV, e) Random sub-sampling and f) Bootstrapping</a:t>
            </a:r>
          </a:p>
          <a:p>
            <a:pPr marL="723900" indent="-723900"/>
            <a:r>
              <a:rPr lang="en-IN" sz="1600" b="1" dirty="0">
                <a:latin typeface="Calibri" panose="020F0502020204030204" pitchFamily="34" charset="0"/>
                <a:cs typeface="Calibri" panose="020F0502020204030204" pitchFamily="34" charset="0"/>
              </a:rPr>
              <a:t>5. 	A good regression model predicts values of the response variable very close to the observed response values. The difference between predicted value and observed value of a response variable is called as prediction error.</a:t>
            </a:r>
          </a:p>
          <a:p>
            <a:pPr marL="723900" indent="-723900"/>
            <a:r>
              <a:rPr lang="en-IN" sz="1600" b="1" dirty="0">
                <a:latin typeface="Calibri" panose="020F0502020204030204" pitchFamily="34" charset="0"/>
                <a:cs typeface="Calibri" panose="020F0502020204030204" pitchFamily="34" charset="0"/>
              </a:rPr>
              <a:t>6.	 In Ordinary Least Squares (OLS) regression model, three statistics are used to evaluate the fitness of the model:</a:t>
            </a:r>
          </a:p>
          <a:p>
            <a:pPr marL="723900" indent="-723900"/>
            <a:r>
              <a:rPr lang="en-IN" sz="1600" b="1" dirty="0">
                <a:latin typeface="Calibri" panose="020F0502020204030204" pitchFamily="34" charset="0"/>
                <a:cs typeface="Calibri" panose="020F0502020204030204" pitchFamily="34" charset="0"/>
              </a:rPr>
              <a:t>	a. R squared and Adjusted R squared, b. F test and c. Root Mean Square Error (RMSE)</a:t>
            </a:r>
          </a:p>
          <a:p>
            <a:pPr>
              <a:spcBef>
                <a:spcPts val="300"/>
              </a:spcBef>
              <a:spcAft>
                <a:spcPts val="300"/>
              </a:spcAft>
            </a:pPr>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pPr marL="457200" indent="-457200">
              <a:spcBef>
                <a:spcPts val="300"/>
              </a:spcBef>
              <a:spcAft>
                <a:spcPts val="300"/>
              </a:spcAft>
              <a:buAutoNum type="arabicPeriod"/>
            </a:pPr>
            <a:r>
              <a:rPr lang="en-IN" sz="1400" dirty="0">
                <a:latin typeface="Calibri" panose="020F0502020204030204" pitchFamily="34" charset="0"/>
                <a:cs typeface="Calibri" panose="020F0502020204030204" pitchFamily="34" charset="0"/>
              </a:rPr>
              <a:t>Business Statistics – a first course – </a:t>
            </a:r>
            <a:r>
              <a:rPr lang="en-IN" sz="1400" dirty="0" err="1">
                <a:latin typeface="Calibri" panose="020F0502020204030204" pitchFamily="34" charset="0"/>
                <a:cs typeface="Calibri" panose="020F0502020204030204" pitchFamily="34" charset="0"/>
              </a:rPr>
              <a:t>Davind</a:t>
            </a:r>
            <a:r>
              <a:rPr lang="en-IN" sz="1400" dirty="0">
                <a:latin typeface="Calibri" panose="020F0502020204030204" pitchFamily="34" charset="0"/>
                <a:cs typeface="Calibri" panose="020F0502020204030204" pitchFamily="34" charset="0"/>
              </a:rPr>
              <a:t> M. Levine, Kathryn A. </a:t>
            </a:r>
            <a:r>
              <a:rPr lang="en-IN" sz="1400" dirty="0" err="1">
                <a:latin typeface="Calibri" panose="020F0502020204030204" pitchFamily="34" charset="0"/>
                <a:cs typeface="Calibri" panose="020F0502020204030204" pitchFamily="34" charset="0"/>
              </a:rPr>
              <a:t>Szabat</a:t>
            </a:r>
            <a:r>
              <a:rPr lang="en-IN" sz="1400" dirty="0">
                <a:latin typeface="Calibri" panose="020F0502020204030204" pitchFamily="34" charset="0"/>
                <a:cs typeface="Calibri" panose="020F0502020204030204" pitchFamily="34" charset="0"/>
              </a:rPr>
              <a:t>, David F Stephan and Dr P K Viswanathan Chapter 12</a:t>
            </a:r>
          </a:p>
          <a:p>
            <a:pPr marL="457200" indent="-457200">
              <a:spcBef>
                <a:spcPts val="300"/>
              </a:spcBef>
              <a:spcAft>
                <a:spcPts val="300"/>
              </a:spcAft>
              <a:buAutoNum type="arabicPeriod"/>
            </a:pPr>
            <a:r>
              <a:rPr lang="en-IN" sz="1400" dirty="0">
                <a:latin typeface="Calibri" panose="020F0502020204030204" pitchFamily="34" charset="0"/>
                <a:cs typeface="Calibri" panose="020F0502020204030204" pitchFamily="34" charset="0"/>
              </a:rPr>
              <a:t>Business Analytics – The Science of Data Driven Decision Making – U  Dinesh Kumar</a:t>
            </a:r>
            <a:endParaRPr lang="en-IN" sz="1600"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9643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572464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dirty="0">
              <a:latin typeface="Calibri" panose="020F0502020204030204" pitchFamily="34" charset="0"/>
              <a:cs typeface="Calibri" panose="020F0502020204030204" pitchFamily="34" charset="0"/>
            </a:endParaRP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Problem with binary response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Non-informative scatterplot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Why logit transformation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What is odds; log odds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Odds &amp; log odds for 2x2 table, 2xk table</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Shape of logit curve - linear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S-shape of prob curve - nonlinear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Calculation of log odds using regression slope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Calculation of odds ratio using regression slope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Calculation of success probability using regression slope		</a:t>
            </a:r>
          </a:p>
          <a:p>
            <a:pPr marL="723900" indent="-723900" algn="just">
              <a:buFont typeface="+mj-lt"/>
              <a:buAutoNum type="arabicParenR"/>
            </a:pPr>
            <a:r>
              <a:rPr lang="en-IN" sz="2000" b="1" dirty="0">
                <a:latin typeface="Calibri" panose="020F0502020204030204" pitchFamily="34" charset="0"/>
                <a:cs typeface="Calibri" panose="020F0502020204030204" pitchFamily="34" charset="0"/>
              </a:rPr>
              <a:t>Use multiple sets of x values to focus on linearity in logit and non-linearity in success probability</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a:t>
            </a:r>
          </a:p>
          <a:p>
            <a:pPr marL="342900" indent="-342900">
              <a:buFont typeface="+mj-lt"/>
              <a:buAutoNum type="arabicPeriod"/>
            </a:pPr>
            <a:endParaRPr lang="en-IN" dirty="0">
              <a:latin typeface="Calibri" panose="020F0502020204030204" pitchFamily="34" charset="0"/>
              <a:cs typeface="Calibri" panose="020F0502020204030204" pitchFamily="34" charset="0"/>
            </a:endParaRPr>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62748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6739766" cy="564000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marL="723900" indent="-723900" algn="just">
              <a:spcBef>
                <a:spcPts val="600"/>
              </a:spcBef>
              <a:spcAft>
                <a:spcPts val="600"/>
              </a:spcAft>
              <a:buFont typeface="+mj-lt"/>
              <a:buAutoNum type="arabicParenR"/>
            </a:pPr>
            <a:r>
              <a:rPr lang="en-IN" sz="2400" b="1" dirty="0">
                <a:latin typeface="Calibri" panose="020F0502020204030204" pitchFamily="34" charset="0"/>
                <a:cs typeface="Calibri" panose="020F0502020204030204" pitchFamily="34" charset="0"/>
              </a:rPr>
              <a:t>Problem with binary response	 </a:t>
            </a:r>
          </a:p>
          <a:p>
            <a:pPr marL="723900" indent="-723900" algn="just">
              <a:buFont typeface="Wingdings" panose="05000000000000000000" pitchFamily="2" charset="2"/>
              <a:buChar char="Ø"/>
            </a:pPr>
            <a:r>
              <a:rPr lang="en-IN" dirty="0">
                <a:latin typeface="Calibri" panose="020F0502020204030204" pitchFamily="34" charset="0"/>
                <a:cs typeface="Calibri" panose="020F0502020204030204" pitchFamily="34" charset="0"/>
              </a:rPr>
              <a:t>A common problem in models for dichotomous or binary dependent variables is ‘‘separation,’’ which occurs when one or more of a model’s covariates perfectly predict some binary outcome.</a:t>
            </a:r>
          </a:p>
          <a:p>
            <a:pPr marL="723900" indent="-723900" algn="just">
              <a:buFont typeface="Wingdings" panose="05000000000000000000" pitchFamily="2" charset="2"/>
              <a:buChar char="Ø"/>
            </a:pPr>
            <a:r>
              <a:rPr lang="en-IN" dirty="0">
                <a:latin typeface="Calibri" panose="020F0502020204030204" pitchFamily="34" charset="0"/>
                <a:cs typeface="Calibri" panose="020F0502020204030204" pitchFamily="34" charset="0"/>
              </a:rPr>
              <a:t>Separation raises a particularly difficult set of issues, often forcing researchers to choose between omitting clearly important covariates and undertaking post–hoc data or estimation corrections. </a:t>
            </a:r>
          </a:p>
          <a:p>
            <a:pPr marL="723900" indent="-723900" algn="just">
              <a:buFont typeface="Wingdings" panose="05000000000000000000" pitchFamily="2" charset="2"/>
              <a:buChar char="Ø"/>
            </a:pPr>
            <a:r>
              <a:rPr lang="en-IN" dirty="0">
                <a:latin typeface="Calibri" panose="020F0502020204030204" pitchFamily="34" charset="0"/>
                <a:cs typeface="Calibri" panose="020F0502020204030204" pitchFamily="34" charset="0"/>
              </a:rPr>
              <a:t>http://www.stat.columbia.edu/~gelman/stuff_for_blog/zorn.pdf</a:t>
            </a:r>
          </a:p>
          <a:p>
            <a:pPr marL="723900" indent="-723900" algn="just">
              <a:buFont typeface="+mj-lt"/>
              <a:buAutoNum type="arabicParenR"/>
            </a:pPr>
            <a:endParaRPr lang="en-IN" sz="1050" b="1" dirty="0">
              <a:latin typeface="Calibri" panose="020F0502020204030204" pitchFamily="34" charset="0"/>
              <a:cs typeface="Calibri" panose="020F0502020204030204" pitchFamily="34" charset="0"/>
            </a:endParaRPr>
          </a:p>
          <a:p>
            <a:pPr algn="just">
              <a:spcBef>
                <a:spcPts val="600"/>
              </a:spcBef>
              <a:spcAft>
                <a:spcPts val="600"/>
              </a:spcAft>
            </a:pPr>
            <a:r>
              <a:rPr lang="en-IN" sz="2400" b="1" dirty="0">
                <a:latin typeface="Calibri" panose="020F0502020204030204" pitchFamily="34" charset="0"/>
                <a:cs typeface="Calibri" panose="020F0502020204030204" pitchFamily="34" charset="0"/>
              </a:rPr>
              <a:t>2)	    Non-informative scatterplot	</a:t>
            </a:r>
          </a:p>
          <a:p>
            <a:pPr marL="723900" indent="-723900" algn="just">
              <a:buFont typeface="Wingdings" panose="05000000000000000000" pitchFamily="2" charset="2"/>
              <a:buChar char="Ø"/>
            </a:pPr>
            <a:r>
              <a:rPr lang="en-IN" dirty="0">
                <a:latin typeface="Calibri" panose="020F0502020204030204" pitchFamily="34" charset="0"/>
                <a:cs typeface="Calibri" panose="020F0502020204030204" pitchFamily="34" charset="0"/>
              </a:rPr>
              <a:t>Clearly scatter plot is not informative as the response variable takes only two values.</a:t>
            </a:r>
          </a:p>
          <a:p>
            <a:pPr marL="723900" indent="-723900" algn="just">
              <a:buFont typeface="+mj-lt"/>
              <a:buAutoNum type="arabicParenR"/>
            </a:pPr>
            <a:endParaRPr lang="en-IN" sz="24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2" name="Picture 1">
            <a:extLst>
              <a:ext uri="{FF2B5EF4-FFF2-40B4-BE49-F238E27FC236}">
                <a16:creationId xmlns:a16="http://schemas.microsoft.com/office/drawing/2014/main" id="{DDADE24D-2F24-45FA-9306-8BFCF686A6E4}"/>
              </a:ext>
            </a:extLst>
          </p:cNvPr>
          <p:cNvPicPr>
            <a:picLocks noChangeAspect="1"/>
          </p:cNvPicPr>
          <p:nvPr/>
        </p:nvPicPr>
        <p:blipFill>
          <a:blip r:embed="rId2"/>
          <a:stretch>
            <a:fillRect/>
          </a:stretch>
        </p:blipFill>
        <p:spPr>
          <a:xfrm>
            <a:off x="7839550" y="3098041"/>
            <a:ext cx="3117218" cy="2937112"/>
          </a:xfrm>
          <a:prstGeom prst="rect">
            <a:avLst/>
          </a:prstGeom>
        </p:spPr>
      </p:pic>
    </p:spTree>
    <p:extLst>
      <p:ext uri="{BB962C8B-B14F-4D97-AF65-F5344CB8AC3E}">
        <p14:creationId xmlns:p14="http://schemas.microsoft.com/office/powerpoint/2010/main" val="239752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562461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spcBef>
                <a:spcPts val="600"/>
              </a:spcBef>
              <a:spcAft>
                <a:spcPts val="600"/>
              </a:spcAft>
            </a:pPr>
            <a:r>
              <a:rPr lang="en-IN" sz="2400" b="1" dirty="0">
                <a:latin typeface="Calibri" panose="020F0502020204030204" pitchFamily="34" charset="0"/>
                <a:cs typeface="Calibri" panose="020F0502020204030204" pitchFamily="34" charset="0"/>
              </a:rPr>
              <a:t>3)	    Why logit transformation			 </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One of the important assumptions of linear models is that the residuals are normally distributed and the dependent variable, y have to be continuous unbounded and measured on an interval or ratio scale.</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Unfortunately, binary response variable do not satisfy the above assumptions.</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Logit transformation is one of the popular alternative logistic regression.</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 logit function is the natural log of the odds that Y equals one of the binary classes.</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It is the log of the proportion divided by one minus the proportion.</a:t>
            </a:r>
          </a:p>
          <a:p>
            <a:pPr marL="723900" indent="-723900" algn="just">
              <a:spcBef>
                <a:spcPts val="300"/>
              </a:spcBef>
              <a:spcAft>
                <a:spcPts val="300"/>
              </a:spcAft>
              <a:buFont typeface="Wingdings" panose="05000000000000000000" pitchFamily="2" charset="2"/>
              <a:buChar char="Ø"/>
            </a:pPr>
            <a:r>
              <a:rPr lang="en-IN" sz="2000" dirty="0">
                <a:latin typeface="Calibri" panose="020F0502020204030204" pitchFamily="34" charset="0"/>
                <a:cs typeface="Calibri" panose="020F0502020204030204" pitchFamily="34" charset="0"/>
              </a:rPr>
              <a:t>Ln [ P / ( 1 – P) ] = </a:t>
            </a:r>
            <a:r>
              <a:rPr lang="el-GR" sz="2000" dirty="0">
                <a:latin typeface="Calibri" panose="020F0502020204030204" pitchFamily="34" charset="0"/>
                <a:cs typeface="Calibri" panose="020F0502020204030204" pitchFamily="34" charset="0"/>
              </a:rPr>
              <a:t>β</a:t>
            </a:r>
            <a:r>
              <a:rPr lang="en-IN" sz="2000" baseline="-25000" dirty="0">
                <a:latin typeface="Calibri" panose="020F0502020204030204" pitchFamily="34" charset="0"/>
                <a:cs typeface="Calibri" panose="020F0502020204030204" pitchFamily="34" charset="0"/>
              </a:rPr>
              <a:t>0</a:t>
            </a:r>
            <a:r>
              <a:rPr lang="en-IN" sz="2000" dirty="0">
                <a:latin typeface="Calibri" panose="020F0502020204030204" pitchFamily="34" charset="0"/>
                <a:cs typeface="Calibri" panose="020F0502020204030204" pitchFamily="34" charset="0"/>
              </a:rPr>
              <a:t> +  </a:t>
            </a:r>
            <a:r>
              <a:rPr lang="el-GR" sz="2000" dirty="0">
                <a:latin typeface="Calibri" panose="020F0502020204030204" pitchFamily="34" charset="0"/>
                <a:cs typeface="Calibri" panose="020F0502020204030204" pitchFamily="34" charset="0"/>
              </a:rPr>
              <a:t>β</a:t>
            </a:r>
            <a:r>
              <a:rPr lang="en-IN" sz="2000" baseline="-25000" dirty="0">
                <a:latin typeface="Calibri" panose="020F0502020204030204" pitchFamily="34" charset="0"/>
                <a:cs typeface="Calibri" panose="020F0502020204030204" pitchFamily="34" charset="0"/>
              </a:rPr>
              <a:t>1</a:t>
            </a:r>
            <a:r>
              <a:rPr lang="en-IN" sz="2000" dirty="0">
                <a:latin typeface="Calibri" panose="020F0502020204030204" pitchFamily="34" charset="0"/>
                <a:cs typeface="Calibri" panose="020F0502020204030204" pitchFamily="34" charset="0"/>
              </a:rPr>
              <a:t>X</a:t>
            </a:r>
            <a:r>
              <a:rPr lang="en-IN" sz="2000" baseline="-25000" dirty="0">
                <a:latin typeface="Calibri" panose="020F0502020204030204" pitchFamily="34" charset="0"/>
                <a:cs typeface="Calibri" panose="020F0502020204030204" pitchFamily="34" charset="0"/>
              </a:rPr>
              <a:t>1</a:t>
            </a:r>
            <a:r>
              <a:rPr lang="en-IN" sz="2000" dirty="0">
                <a:latin typeface="Calibri" panose="020F0502020204030204" pitchFamily="34" charset="0"/>
                <a:cs typeface="Calibri" panose="020F0502020204030204" pitchFamily="34" charset="0"/>
              </a:rPr>
              <a:t> +  </a:t>
            </a:r>
            <a:r>
              <a:rPr lang="el-GR" sz="2000" dirty="0">
                <a:latin typeface="Calibri" panose="020F0502020204030204" pitchFamily="34" charset="0"/>
                <a:cs typeface="Calibri" panose="020F0502020204030204" pitchFamily="34" charset="0"/>
              </a:rPr>
              <a:t>β</a:t>
            </a:r>
            <a:r>
              <a:rPr lang="en-IN" sz="2000" baseline="-25000" dirty="0">
                <a:latin typeface="Calibri" panose="020F0502020204030204" pitchFamily="34" charset="0"/>
                <a:cs typeface="Calibri" panose="020F0502020204030204" pitchFamily="34" charset="0"/>
              </a:rPr>
              <a:t>2</a:t>
            </a:r>
            <a:r>
              <a:rPr lang="en-IN" sz="2000" dirty="0">
                <a:latin typeface="Calibri" panose="020F0502020204030204" pitchFamily="34" charset="0"/>
                <a:cs typeface="Calibri" panose="020F0502020204030204" pitchFamily="34" charset="0"/>
              </a:rPr>
              <a:t>X</a:t>
            </a:r>
            <a:r>
              <a:rPr lang="en-IN" sz="2000" baseline="-25000" dirty="0">
                <a:latin typeface="Calibri" panose="020F0502020204030204" pitchFamily="34" charset="0"/>
                <a:cs typeface="Calibri" panose="020F0502020204030204" pitchFamily="34" charset="0"/>
              </a:rPr>
              <a:t>2</a:t>
            </a:r>
            <a:r>
              <a:rPr lang="en-IN" sz="2000" dirty="0">
                <a:latin typeface="Calibri" panose="020F0502020204030204" pitchFamily="34" charset="0"/>
                <a:cs typeface="Calibri" panose="020F0502020204030204" pitchFamily="34" charset="0"/>
              </a:rPr>
              <a:t> + … +  </a:t>
            </a:r>
            <a:r>
              <a:rPr lang="el-GR" sz="2000" dirty="0">
                <a:latin typeface="Calibri" panose="020F0502020204030204" pitchFamily="34" charset="0"/>
                <a:cs typeface="Calibri" panose="020F0502020204030204" pitchFamily="34" charset="0"/>
              </a:rPr>
              <a:t>β</a:t>
            </a:r>
            <a:r>
              <a:rPr lang="en-IN" sz="2000" baseline="-25000" dirty="0" err="1">
                <a:latin typeface="Calibri" panose="020F0502020204030204" pitchFamily="34" charset="0"/>
                <a:cs typeface="Calibri" panose="020F0502020204030204" pitchFamily="34" charset="0"/>
              </a:rPr>
              <a:t>n</a:t>
            </a:r>
            <a:r>
              <a:rPr lang="en-IN" sz="2000" dirty="0" err="1">
                <a:latin typeface="Calibri" panose="020F0502020204030204" pitchFamily="34" charset="0"/>
                <a:cs typeface="Calibri" panose="020F0502020204030204" pitchFamily="34" charset="0"/>
              </a:rPr>
              <a:t>X</a:t>
            </a:r>
            <a:r>
              <a:rPr lang="en-IN" sz="2000" baseline="-25000" dirty="0" err="1">
                <a:latin typeface="Calibri" panose="020F0502020204030204" pitchFamily="34" charset="0"/>
                <a:cs typeface="Calibri" panose="020F0502020204030204" pitchFamily="34" charset="0"/>
              </a:rPr>
              <a:t>n</a:t>
            </a:r>
            <a:endParaRPr lang="en-IN" sz="2000" baseline="-25000"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http://www.stat.columbia.edu/~gelman/stuff_for_blog/zorn.pdf</a:t>
            </a:r>
          </a:p>
          <a:p>
            <a:pPr marL="723900" indent="-723900" algn="just">
              <a:buFont typeface="+mj-lt"/>
              <a:buAutoNum type="arabicParenR"/>
            </a:pPr>
            <a:endParaRPr lang="en-IN" sz="1050" b="1" dirty="0">
              <a:latin typeface="Calibri" panose="020F0502020204030204" pitchFamily="34" charset="0"/>
              <a:cs typeface="Calibri" panose="020F0502020204030204" pitchFamily="34" charset="0"/>
            </a:endParaRPr>
          </a:p>
          <a:p>
            <a:pPr algn="just">
              <a:spcBef>
                <a:spcPts val="600"/>
              </a:spcBef>
              <a:spcAft>
                <a:spcPts val="600"/>
              </a:spcAft>
            </a:pPr>
            <a:endParaRPr lang="en-IN" sz="24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9901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10799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4)	    What is odds  &amp; log odds? Odds &amp; log odds for 2x2 table, 2xk table</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Rectangle 1">
            <a:extLst>
              <a:ext uri="{FF2B5EF4-FFF2-40B4-BE49-F238E27FC236}">
                <a16:creationId xmlns:a16="http://schemas.microsoft.com/office/drawing/2014/main" id="{306D74C0-4261-4615-BBF7-F7617F8FA904}"/>
              </a:ext>
            </a:extLst>
          </p:cNvPr>
          <p:cNvSpPr/>
          <p:nvPr/>
        </p:nvSpPr>
        <p:spPr>
          <a:xfrm>
            <a:off x="780149" y="2251585"/>
            <a:ext cx="10359916" cy="3408625"/>
          </a:xfrm>
          <a:prstGeom prst="rect">
            <a:avLst/>
          </a:prstGeom>
        </p:spPr>
        <p:txBody>
          <a:bodyPr wrap="square">
            <a:spAutoFit/>
          </a:bodyPr>
          <a:lstStyle/>
          <a:p>
            <a:pPr algn="just">
              <a:spcBef>
                <a:spcPts val="600"/>
              </a:spcBef>
              <a:spcAft>
                <a:spcPts val="600"/>
              </a:spcAft>
            </a:pPr>
            <a:r>
              <a:rPr lang="en-US" sz="2400" b="1" dirty="0">
                <a:latin typeface="Calibri" panose="020F0502020204030204" pitchFamily="34" charset="0"/>
                <a:cs typeface="Calibri" panose="020F0502020204030204" pitchFamily="34" charset="0"/>
              </a:rPr>
              <a:t>Odds</a:t>
            </a:r>
          </a:p>
          <a:p>
            <a:pPr marL="723900" indent="-723900" algn="just">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 Odds of success are defined as the ratio of the probability of success over the probability of failure.</a:t>
            </a:r>
          </a:p>
          <a:p>
            <a:pPr marL="723900" indent="-723900" algn="just">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For example, let the probability of success of an event A be 0.7; then the probability of failure of Event A be 0.3. The odds of ratio = 0.7/0.3 = 2.3. That is to say that the odds of success are 2.3 to 1.</a:t>
            </a:r>
          </a:p>
          <a:p>
            <a:pPr algn="just">
              <a:spcBef>
                <a:spcPts val="600"/>
              </a:spcBef>
              <a:spcAft>
                <a:spcPts val="600"/>
              </a:spcAft>
            </a:pPr>
            <a:r>
              <a:rPr lang="en-US" sz="2400" b="1" dirty="0">
                <a:latin typeface="Calibri" panose="020F0502020204030204" pitchFamily="34" charset="0"/>
                <a:cs typeface="Calibri" panose="020F0502020204030204" pitchFamily="34" charset="0"/>
              </a:rPr>
              <a:t>Log odds</a:t>
            </a:r>
          </a:p>
          <a:p>
            <a:pPr marL="723900" indent="-723900"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Log odds is obtained by log transformation of the odds. Greater the odds, greater the log of odds.</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94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10799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4)	    What is odds  &amp; log odds? Odds &amp; log odds for 2x2 table, 2xk table</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Rectangle 7">
            <a:extLst>
              <a:ext uri="{FF2B5EF4-FFF2-40B4-BE49-F238E27FC236}">
                <a16:creationId xmlns:a16="http://schemas.microsoft.com/office/drawing/2014/main" id="{4B7CF956-DDE8-40C7-A117-0370EA5A9481}"/>
              </a:ext>
            </a:extLst>
          </p:cNvPr>
          <p:cNvSpPr/>
          <p:nvPr/>
        </p:nvSpPr>
        <p:spPr>
          <a:xfrm>
            <a:off x="780151" y="4389309"/>
            <a:ext cx="10359916" cy="1754326"/>
          </a:xfrm>
          <a:prstGeom prst="rect">
            <a:avLst/>
          </a:prstGeom>
        </p:spPr>
        <p:txBody>
          <a:bodyPr wrap="square">
            <a:spAutoFit/>
          </a:bodyPr>
          <a:lstStyle/>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Rate is the proportion in group with condition present</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Risk Ratio   = Rate[1] / Rate[2]</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Odds[1]      = Present[1] / Absent[1]</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Odds[2]      = Present[2] / Absent[2]</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Odds Ratio = Odds[1] / Odds[2]</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Log Odds    = Natural Logarithm of Odds Ratio</a:t>
            </a:r>
          </a:p>
        </p:txBody>
      </p:sp>
      <p:graphicFrame>
        <p:nvGraphicFramePr>
          <p:cNvPr id="9" name="Table 8">
            <a:extLst>
              <a:ext uri="{FF2B5EF4-FFF2-40B4-BE49-F238E27FC236}">
                <a16:creationId xmlns:a16="http://schemas.microsoft.com/office/drawing/2014/main" id="{E88C848F-ACD3-4FCF-B4B8-B543DB37ED30}"/>
              </a:ext>
            </a:extLst>
          </p:cNvPr>
          <p:cNvGraphicFramePr>
            <a:graphicFrameLocks noGrp="1"/>
          </p:cNvGraphicFramePr>
          <p:nvPr>
            <p:extLst>
              <p:ext uri="{D42A27DB-BD31-4B8C-83A1-F6EECF244321}">
                <p14:modId xmlns:p14="http://schemas.microsoft.com/office/powerpoint/2010/main" val="3964453352"/>
              </p:ext>
            </p:extLst>
          </p:nvPr>
        </p:nvGraphicFramePr>
        <p:xfrm>
          <a:off x="933402" y="2332859"/>
          <a:ext cx="3338348" cy="1854200"/>
        </p:xfrm>
        <a:graphic>
          <a:graphicData uri="http://schemas.openxmlformats.org/drawingml/2006/table">
            <a:tbl>
              <a:tblPr firstRow="1" bandRow="1">
                <a:tableStyleId>{5C22544A-7EE6-4342-B048-85BDC9FD1C3A}</a:tableStyleId>
              </a:tblPr>
              <a:tblGrid>
                <a:gridCol w="895398">
                  <a:extLst>
                    <a:ext uri="{9D8B030D-6E8A-4147-A177-3AD203B41FA5}">
                      <a16:colId xmlns:a16="http://schemas.microsoft.com/office/drawing/2014/main" val="141939947"/>
                    </a:ext>
                  </a:extLst>
                </a:gridCol>
                <a:gridCol w="914400">
                  <a:extLst>
                    <a:ext uri="{9D8B030D-6E8A-4147-A177-3AD203B41FA5}">
                      <a16:colId xmlns:a16="http://schemas.microsoft.com/office/drawing/2014/main" val="110458523"/>
                    </a:ext>
                  </a:extLst>
                </a:gridCol>
                <a:gridCol w="1528550">
                  <a:extLst>
                    <a:ext uri="{9D8B030D-6E8A-4147-A177-3AD203B41FA5}">
                      <a16:colId xmlns:a16="http://schemas.microsoft.com/office/drawing/2014/main" val="2432807371"/>
                    </a:ext>
                  </a:extLst>
                </a:gridCol>
              </a:tblGrid>
              <a:tr h="370840">
                <a:tc>
                  <a:txBody>
                    <a:bodyPr/>
                    <a:lstStyle/>
                    <a:p>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b="1" dirty="0">
                          <a:solidFill>
                            <a:srgbClr val="FF0000"/>
                          </a:solidFill>
                          <a:latin typeface="Calibri" panose="020F0502020204030204" pitchFamily="34" charset="0"/>
                          <a:cs typeface="Calibri" panose="020F0502020204030204" pitchFamily="34" charset="0"/>
                        </a:rPr>
                        <a:t>Condition</a:t>
                      </a:r>
                      <a:endParaRPr lang="en-US" sz="1600" b="1"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624143059"/>
                  </a:ext>
                </a:extLst>
              </a:tr>
              <a:tr h="370840">
                <a:tc>
                  <a:txBody>
                    <a:bodyPr/>
                    <a:lstStyle/>
                    <a:p>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latin typeface="Calibri" panose="020F0502020204030204" pitchFamily="34" charset="0"/>
                          <a:cs typeface="Calibri" panose="020F0502020204030204" pitchFamily="34" charset="0"/>
                        </a:rPr>
                        <a:t>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latin typeface="Calibri" panose="020F0502020204030204" pitchFamily="34" charset="0"/>
                          <a:cs typeface="Calibri" panose="020F0502020204030204" pitchFamily="34" charset="0"/>
                        </a:rPr>
                        <a:t>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380948"/>
                  </a:ext>
                </a:extLst>
              </a:tr>
              <a:tr h="370840">
                <a:tc>
                  <a:txBody>
                    <a:bodyPr/>
                    <a:lstStyle/>
                    <a:p>
                      <a:r>
                        <a:rPr lang="en-US" sz="1600" b="1" dirty="0">
                          <a:latin typeface="Calibri" panose="020F0502020204030204" pitchFamily="34" charset="0"/>
                          <a:cs typeface="Calibri" panose="020F0502020204030204" pitchFamily="34" charset="0"/>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latin typeface="Calibri" panose="020F0502020204030204" pitchFamily="34" charset="0"/>
                          <a:cs typeface="Calibri" panose="020F050202020403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Calibri" panose="020F0502020204030204" pitchFamily="34" charset="0"/>
                          <a:cs typeface="Calibri" panose="020F0502020204030204" pitchFamily="34" charset="0"/>
                        </a:rPr>
                        <a:t>48</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525002"/>
                  </a:ext>
                </a:extLst>
              </a:tr>
              <a:tr h="370840">
                <a:tc>
                  <a:txBody>
                    <a:bodyPr/>
                    <a:lstStyle/>
                    <a:p>
                      <a:r>
                        <a:rPr lang="en-US" sz="1600" b="1" dirty="0">
                          <a:latin typeface="Calibri" panose="020F0502020204030204" pitchFamily="34" charset="0"/>
                          <a:cs typeface="Calibri" panose="020F0502020204030204" pitchFamily="34" charset="0"/>
                        </a:rPr>
                        <a:t>Group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Calibri" panose="020F0502020204030204" pitchFamily="34" charset="0"/>
                          <a:cs typeface="Calibri" panose="020F0502020204030204" pitchFamily="34" charset="0"/>
                        </a:rPr>
                        <a:t>10</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Calibri" panose="020F0502020204030204" pitchFamily="34" charset="0"/>
                          <a:cs typeface="Calibri" panose="020F0502020204030204" pitchFamily="34" charset="0"/>
                        </a:rPr>
                        <a:t>90</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149749"/>
                  </a:ext>
                </a:extLst>
              </a:tr>
              <a:tr h="370840">
                <a:tc>
                  <a:txBody>
                    <a:bodyPr/>
                    <a:lstStyle/>
                    <a:p>
                      <a:r>
                        <a:rPr lang="en-IN" sz="1600" b="1" dirty="0">
                          <a:latin typeface="Calibri" panose="020F0502020204030204" pitchFamily="34" charset="0"/>
                          <a:cs typeface="Calibri" panose="020F0502020204030204" pitchFamily="34" charset="0"/>
                        </a:rPr>
                        <a:t>Total</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Calibri" panose="020F0502020204030204" pitchFamily="34" charset="0"/>
                          <a:cs typeface="Calibri" panose="020F0502020204030204" pitchFamily="34" charset="0"/>
                        </a:rPr>
                        <a:t>22</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Calibri" panose="020F0502020204030204" pitchFamily="34" charset="0"/>
                          <a:cs typeface="Calibri" panose="020F0502020204030204" pitchFamily="34" charset="0"/>
                        </a:rPr>
                        <a:t>138</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380250"/>
                  </a:ext>
                </a:extLst>
              </a:tr>
            </a:tbl>
          </a:graphicData>
        </a:graphic>
      </p:graphicFrame>
      <p:graphicFrame>
        <p:nvGraphicFramePr>
          <p:cNvPr id="11" name="Table 10">
            <a:extLst>
              <a:ext uri="{FF2B5EF4-FFF2-40B4-BE49-F238E27FC236}">
                <a16:creationId xmlns:a16="http://schemas.microsoft.com/office/drawing/2014/main" id="{5831E61A-A6A4-474F-81AB-91914D81BDF7}"/>
              </a:ext>
            </a:extLst>
          </p:cNvPr>
          <p:cNvGraphicFramePr>
            <a:graphicFrameLocks noGrp="1"/>
          </p:cNvGraphicFramePr>
          <p:nvPr>
            <p:extLst>
              <p:ext uri="{D42A27DB-BD31-4B8C-83A1-F6EECF244321}">
                <p14:modId xmlns:p14="http://schemas.microsoft.com/office/powerpoint/2010/main" val="1992684641"/>
              </p:ext>
            </p:extLst>
          </p:nvPr>
        </p:nvGraphicFramePr>
        <p:xfrm>
          <a:off x="4346551" y="2332859"/>
          <a:ext cx="6833598" cy="1371600"/>
        </p:xfrm>
        <a:graphic>
          <a:graphicData uri="http://schemas.openxmlformats.org/drawingml/2006/table">
            <a:tbl>
              <a:tblPr firstRow="1" bandRow="1">
                <a:tableStyleId>{5C22544A-7EE6-4342-B048-85BDC9FD1C3A}</a:tableStyleId>
              </a:tblPr>
              <a:tblGrid>
                <a:gridCol w="1138933">
                  <a:extLst>
                    <a:ext uri="{9D8B030D-6E8A-4147-A177-3AD203B41FA5}">
                      <a16:colId xmlns:a16="http://schemas.microsoft.com/office/drawing/2014/main" val="2311364274"/>
                    </a:ext>
                  </a:extLst>
                </a:gridCol>
                <a:gridCol w="1138933">
                  <a:extLst>
                    <a:ext uri="{9D8B030D-6E8A-4147-A177-3AD203B41FA5}">
                      <a16:colId xmlns:a16="http://schemas.microsoft.com/office/drawing/2014/main" val="3742187951"/>
                    </a:ext>
                  </a:extLst>
                </a:gridCol>
                <a:gridCol w="1138933">
                  <a:extLst>
                    <a:ext uri="{9D8B030D-6E8A-4147-A177-3AD203B41FA5}">
                      <a16:colId xmlns:a16="http://schemas.microsoft.com/office/drawing/2014/main" val="2449438191"/>
                    </a:ext>
                  </a:extLst>
                </a:gridCol>
                <a:gridCol w="1138933">
                  <a:extLst>
                    <a:ext uri="{9D8B030D-6E8A-4147-A177-3AD203B41FA5}">
                      <a16:colId xmlns:a16="http://schemas.microsoft.com/office/drawing/2014/main" val="2355746279"/>
                    </a:ext>
                  </a:extLst>
                </a:gridCol>
                <a:gridCol w="1138933">
                  <a:extLst>
                    <a:ext uri="{9D8B030D-6E8A-4147-A177-3AD203B41FA5}">
                      <a16:colId xmlns:a16="http://schemas.microsoft.com/office/drawing/2014/main" val="1068589335"/>
                    </a:ext>
                  </a:extLst>
                </a:gridCol>
                <a:gridCol w="1138933">
                  <a:extLst>
                    <a:ext uri="{9D8B030D-6E8A-4147-A177-3AD203B41FA5}">
                      <a16:colId xmlns:a16="http://schemas.microsoft.com/office/drawing/2014/main" val="3954080160"/>
                    </a:ext>
                  </a:extLst>
                </a:gridCol>
              </a:tblGrid>
              <a:tr h="323620">
                <a:tc>
                  <a:txBody>
                    <a:bodyPr/>
                    <a:lstStyle/>
                    <a:p>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Rate</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Risk Ratio</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Odds</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Odds Ratio</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Log Odds</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921963"/>
                  </a:ext>
                </a:extLst>
              </a:tr>
              <a:tr h="323620">
                <a:tc>
                  <a:txBody>
                    <a:bodyPr/>
                    <a:lstStyle/>
                    <a:p>
                      <a:r>
                        <a:rPr lang="en-IN" dirty="0">
                          <a:solidFill>
                            <a:srgbClr val="FF0000"/>
                          </a:solidFill>
                          <a:latin typeface="Calibri" panose="020F0502020204030204" pitchFamily="34" charset="0"/>
                          <a:cs typeface="Calibri" panose="020F0502020204030204" pitchFamily="34" charset="0"/>
                        </a:rPr>
                        <a:t>Group 1</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0.8</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0.8889</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4</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0.4444</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-0.8109</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476240"/>
                  </a:ext>
                </a:extLst>
              </a:tr>
              <a:tr h="323620">
                <a:tc>
                  <a:txBody>
                    <a:bodyPr/>
                    <a:lstStyle/>
                    <a:p>
                      <a:r>
                        <a:rPr lang="en-IN" dirty="0">
                          <a:solidFill>
                            <a:srgbClr val="FF0000"/>
                          </a:solidFill>
                          <a:latin typeface="Calibri" panose="020F0502020204030204" pitchFamily="34" charset="0"/>
                          <a:cs typeface="Calibri" panose="020F0502020204030204" pitchFamily="34" charset="0"/>
                        </a:rPr>
                        <a:t>Group 2</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0.9</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rgbClr val="FF0000"/>
                          </a:solidFill>
                          <a:latin typeface="Calibri" panose="020F0502020204030204" pitchFamily="34" charset="0"/>
                          <a:cs typeface="Calibri" panose="020F0502020204030204" pitchFamily="34" charset="0"/>
                        </a:rPr>
                        <a:t>9</a:t>
                      </a:r>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216131"/>
                  </a:ext>
                </a:extLst>
              </a:tr>
            </a:tbl>
          </a:graphicData>
        </a:graphic>
      </p:graphicFrame>
    </p:spTree>
    <p:extLst>
      <p:ext uri="{BB962C8B-B14F-4D97-AF65-F5344CB8AC3E}">
        <p14:creationId xmlns:p14="http://schemas.microsoft.com/office/powerpoint/2010/main" val="226397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10799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5)	Shape of logit curve and probability curve</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2" name="Rectangle 11">
            <a:extLst>
              <a:ext uri="{FF2B5EF4-FFF2-40B4-BE49-F238E27FC236}">
                <a16:creationId xmlns:a16="http://schemas.microsoft.com/office/drawing/2014/main" id="{798BB9F3-CD36-4C8A-97D4-389D8E9EFC05}"/>
              </a:ext>
            </a:extLst>
          </p:cNvPr>
          <p:cNvSpPr/>
          <p:nvPr/>
        </p:nvSpPr>
        <p:spPr>
          <a:xfrm>
            <a:off x="8716012" y="3438253"/>
            <a:ext cx="2480660" cy="2308324"/>
          </a:xfrm>
          <a:prstGeom prst="rect">
            <a:avLst/>
          </a:prstGeom>
        </p:spPr>
        <p:txBody>
          <a:bodyPr wrap="square">
            <a:spAutoFit/>
          </a:bodyPr>
          <a:lstStyle/>
          <a:p>
            <a:pPr marL="357188" indent="-357188" algn="just">
              <a:buFont typeface="Wingdings" panose="05000000000000000000" pitchFamily="2" charset="2"/>
              <a:buChar char="Ø"/>
            </a:pPr>
            <a:r>
              <a:rPr lang="en-US" sz="1600" dirty="0">
                <a:solidFill>
                  <a:srgbClr val="FF0000"/>
                </a:solidFill>
                <a:latin typeface="Calibri" panose="020F0502020204030204" pitchFamily="34" charset="0"/>
                <a:cs typeface="Calibri" panose="020F0502020204030204" pitchFamily="34" charset="0"/>
              </a:rPr>
              <a:t>This is the probability curve for survival vs body size</a:t>
            </a:r>
          </a:p>
          <a:p>
            <a:pPr marL="357188" indent="-357188" algn="just">
              <a:buFont typeface="Wingdings" panose="05000000000000000000" pitchFamily="2" charset="2"/>
              <a:buChar char="Ø"/>
            </a:pPr>
            <a:r>
              <a:rPr lang="en-US" sz="1600" dirty="0">
                <a:solidFill>
                  <a:srgbClr val="FF0000"/>
                </a:solidFill>
                <a:latin typeface="Calibri" panose="020F0502020204030204" pitchFamily="34" charset="0"/>
                <a:cs typeface="Calibri" panose="020F0502020204030204" pitchFamily="34" charset="0"/>
              </a:rPr>
              <a:t>The regression line is non-linear.</a:t>
            </a:r>
          </a:p>
          <a:p>
            <a:pPr marL="357188" indent="-357188" algn="just">
              <a:buFont typeface="Wingdings" panose="05000000000000000000" pitchFamily="2" charset="2"/>
              <a:buChar char="Ø"/>
            </a:pPr>
            <a:r>
              <a:rPr lang="en-US" sz="1600" dirty="0">
                <a:solidFill>
                  <a:srgbClr val="FF0000"/>
                </a:solidFill>
                <a:latin typeface="Calibri" panose="020F0502020204030204" pitchFamily="34" charset="0"/>
                <a:cs typeface="Calibri" panose="020F0502020204030204" pitchFamily="34" charset="0"/>
              </a:rPr>
              <a:t>None of the observations fall on the regression line as they all fall on zeros or ones.</a:t>
            </a:r>
          </a:p>
        </p:txBody>
      </p:sp>
      <p:pic>
        <p:nvPicPr>
          <p:cNvPr id="17" name="Picture 16">
            <a:extLst>
              <a:ext uri="{FF2B5EF4-FFF2-40B4-BE49-F238E27FC236}">
                <a16:creationId xmlns:a16="http://schemas.microsoft.com/office/drawing/2014/main" id="{445BD74C-164A-4E25-A837-CE73337D85DD}"/>
              </a:ext>
            </a:extLst>
          </p:cNvPr>
          <p:cNvPicPr>
            <a:picLocks noChangeAspect="1"/>
          </p:cNvPicPr>
          <p:nvPr/>
        </p:nvPicPr>
        <p:blipFill>
          <a:blip r:embed="rId2"/>
          <a:stretch>
            <a:fillRect/>
          </a:stretch>
        </p:blipFill>
        <p:spPr>
          <a:xfrm>
            <a:off x="836755" y="2147740"/>
            <a:ext cx="7822652" cy="4107422"/>
          </a:xfrm>
          <a:prstGeom prst="rect">
            <a:avLst/>
          </a:prstGeom>
        </p:spPr>
      </p:pic>
    </p:spTree>
    <p:extLst>
      <p:ext uri="{BB962C8B-B14F-4D97-AF65-F5344CB8AC3E}">
        <p14:creationId xmlns:p14="http://schemas.microsoft.com/office/powerpoint/2010/main" val="89005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267765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Training &amp; Test Data				</a:t>
            </a:r>
          </a:p>
          <a:p>
            <a:pPr indent="-342900">
              <a:buFont typeface="+mj-lt"/>
              <a:buAutoNum type="arabicPeriod"/>
            </a:pPr>
            <a:r>
              <a:rPr lang="en-IN" sz="2000" b="1" dirty="0">
                <a:latin typeface="Calibri" panose="020F0502020204030204" pitchFamily="34" charset="0"/>
                <a:cs typeface="Calibri" panose="020F0502020204030204" pitchFamily="34" charset="0"/>
              </a:rPr>
              <a:t>Principle of model validation				</a:t>
            </a:r>
          </a:p>
          <a:p>
            <a:pPr indent="-342900">
              <a:buFont typeface="+mj-lt"/>
              <a:buAutoNum type="arabicPeriod"/>
            </a:pPr>
            <a:r>
              <a:rPr lang="en-IN" sz="2000" b="1" dirty="0">
                <a:latin typeface="Calibri" panose="020F0502020204030204" pitchFamily="34" charset="0"/>
                <a:cs typeface="Calibri" panose="020F0502020204030204" pitchFamily="34" charset="0"/>
              </a:rPr>
              <a:t>Prediction error				</a:t>
            </a:r>
          </a:p>
          <a:p>
            <a:pPr indent="-342900">
              <a:buFont typeface="+mj-lt"/>
              <a:buAutoNum type="arabicPeriod"/>
            </a:pPr>
            <a:r>
              <a:rPr lang="en-IN" sz="2000" b="1" dirty="0">
                <a:latin typeface="Calibri" panose="020F0502020204030204" pitchFamily="34" charset="0"/>
                <a:cs typeface="Calibri" panose="020F0502020204030204" pitchFamily="34" charset="0"/>
              </a:rPr>
              <a:t>Finding the best model among many</a:t>
            </a:r>
            <a:endParaRPr lang="en-IN" dirty="0"/>
          </a:p>
          <a:p>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2540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10799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5)	Shape of logit curve and probability curve</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2" name="Rectangle 11">
            <a:extLst>
              <a:ext uri="{FF2B5EF4-FFF2-40B4-BE49-F238E27FC236}">
                <a16:creationId xmlns:a16="http://schemas.microsoft.com/office/drawing/2014/main" id="{798BB9F3-CD36-4C8A-97D4-389D8E9EFC05}"/>
              </a:ext>
            </a:extLst>
          </p:cNvPr>
          <p:cNvSpPr/>
          <p:nvPr/>
        </p:nvSpPr>
        <p:spPr>
          <a:xfrm>
            <a:off x="6354043" y="2736504"/>
            <a:ext cx="4786023" cy="830997"/>
          </a:xfrm>
          <a:prstGeom prst="rect">
            <a:avLst/>
          </a:prstGeom>
        </p:spPr>
        <p:txBody>
          <a:bodyPr wrap="square">
            <a:spAutoFit/>
          </a:bodyPr>
          <a:lstStyle/>
          <a:p>
            <a:pPr marL="357188" indent="-357188" algn="just">
              <a:buFont typeface="Wingdings" panose="05000000000000000000" pitchFamily="2" charset="2"/>
              <a:buChar char="Ø"/>
            </a:pPr>
            <a:r>
              <a:rPr lang="en-US" sz="1600" dirty="0">
                <a:solidFill>
                  <a:srgbClr val="FF0000"/>
                </a:solidFill>
                <a:latin typeface="Calibri" panose="020F0502020204030204" pitchFamily="34" charset="0"/>
                <a:cs typeface="Calibri" panose="020F0502020204030204" pitchFamily="34" charset="0"/>
              </a:rPr>
              <a:t>This is the probability curve for survival vs body size</a:t>
            </a:r>
          </a:p>
          <a:p>
            <a:pPr marL="357188" indent="-357188" algn="just">
              <a:buFont typeface="Wingdings" panose="05000000000000000000" pitchFamily="2" charset="2"/>
              <a:buChar char="Ø"/>
            </a:pPr>
            <a:r>
              <a:rPr lang="en-US" sz="1600" dirty="0">
                <a:solidFill>
                  <a:srgbClr val="FF0000"/>
                </a:solidFill>
                <a:latin typeface="Calibri" panose="020F0502020204030204" pitchFamily="34" charset="0"/>
                <a:cs typeface="Calibri" panose="020F0502020204030204" pitchFamily="34" charset="0"/>
              </a:rPr>
              <a:t>The log odds regression line is linear.</a:t>
            </a:r>
          </a:p>
        </p:txBody>
      </p:sp>
      <p:pic>
        <p:nvPicPr>
          <p:cNvPr id="8" name="Picture 7">
            <a:extLst>
              <a:ext uri="{FF2B5EF4-FFF2-40B4-BE49-F238E27FC236}">
                <a16:creationId xmlns:a16="http://schemas.microsoft.com/office/drawing/2014/main" id="{7839C9F5-A2DE-420C-9019-B3E80D4EB3C3}"/>
              </a:ext>
            </a:extLst>
          </p:cNvPr>
          <p:cNvPicPr>
            <a:picLocks noChangeAspect="1"/>
          </p:cNvPicPr>
          <p:nvPr/>
        </p:nvPicPr>
        <p:blipFill>
          <a:blip r:embed="rId2"/>
          <a:stretch>
            <a:fillRect/>
          </a:stretch>
        </p:blipFill>
        <p:spPr>
          <a:xfrm>
            <a:off x="1237427" y="2066329"/>
            <a:ext cx="5036500" cy="3987229"/>
          </a:xfrm>
          <a:prstGeom prst="rect">
            <a:avLst/>
          </a:prstGeom>
        </p:spPr>
      </p:pic>
    </p:spTree>
    <p:extLst>
      <p:ext uri="{BB962C8B-B14F-4D97-AF65-F5344CB8AC3E}">
        <p14:creationId xmlns:p14="http://schemas.microsoft.com/office/powerpoint/2010/main" val="1835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107996"/>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6)	 Regression slope</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Rectangle 1">
            <a:extLst>
              <a:ext uri="{FF2B5EF4-FFF2-40B4-BE49-F238E27FC236}">
                <a16:creationId xmlns:a16="http://schemas.microsoft.com/office/drawing/2014/main" id="{6DD8AFA6-B585-4AA0-955A-C868D49E2190}"/>
              </a:ext>
            </a:extLst>
          </p:cNvPr>
          <p:cNvSpPr/>
          <p:nvPr/>
        </p:nvSpPr>
        <p:spPr>
          <a:xfrm>
            <a:off x="8179307" y="5777331"/>
            <a:ext cx="2762359" cy="307777"/>
          </a:xfrm>
          <a:prstGeom prst="rect">
            <a:avLst/>
          </a:prstGeom>
        </p:spPr>
        <p:txBody>
          <a:bodyPr wrap="none">
            <a:spAutoFit/>
          </a:bodyPr>
          <a:lstStyle/>
          <a:p>
            <a:r>
              <a:rPr lang="en-US" sz="1400" i="1" dirty="0">
                <a:solidFill>
                  <a:srgbClr val="FF0000"/>
                </a:solidFill>
                <a:latin typeface="Calibri" panose="020F0502020204030204" pitchFamily="34" charset="0"/>
                <a:cs typeface="Calibri" panose="020F0502020204030204" pitchFamily="34" charset="0"/>
              </a:rPr>
              <a:t>http://vassarstats.net/logreg1.html</a:t>
            </a:r>
          </a:p>
        </p:txBody>
      </p:sp>
      <p:sp>
        <p:nvSpPr>
          <p:cNvPr id="7" name="Rectangle 6">
            <a:extLst>
              <a:ext uri="{FF2B5EF4-FFF2-40B4-BE49-F238E27FC236}">
                <a16:creationId xmlns:a16="http://schemas.microsoft.com/office/drawing/2014/main" id="{0AA58458-7C80-45D2-BA29-56E11EF23563}"/>
              </a:ext>
            </a:extLst>
          </p:cNvPr>
          <p:cNvSpPr/>
          <p:nvPr/>
        </p:nvSpPr>
        <p:spPr>
          <a:xfrm>
            <a:off x="780149" y="2251770"/>
            <a:ext cx="10161517" cy="2769989"/>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For the logistic regression problem of predicting response variable, survive using the predictor variable, </a:t>
            </a:r>
            <a:r>
              <a:rPr lang="en-US" b="1" dirty="0" err="1">
                <a:latin typeface="Calibri" panose="020F0502020204030204" pitchFamily="34" charset="0"/>
                <a:cs typeface="Calibri" panose="020F0502020204030204" pitchFamily="34" charset="0"/>
              </a:rPr>
              <a:t>bodysize</a:t>
            </a:r>
            <a:r>
              <a:rPr lang="en-US" b="1" dirty="0">
                <a:latin typeface="Calibri" panose="020F0502020204030204" pitchFamily="34" charset="0"/>
                <a:cs typeface="Calibri" panose="020F0502020204030204" pitchFamily="34" charset="0"/>
              </a:rPr>
              <a:t>, we have arrived at the following coefficients table:</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Coefficients:</a:t>
            </a:r>
          </a:p>
          <a:p>
            <a:pPr lvl="2" algn="just">
              <a:spcBef>
                <a:spcPts val="300"/>
              </a:spcBef>
              <a:spcAft>
                <a:spcPts val="300"/>
              </a:spcAft>
            </a:pPr>
            <a:r>
              <a:rPr lang="en-US" b="1" dirty="0">
                <a:latin typeface="Calibri" panose="020F0502020204030204" pitchFamily="34" charset="0"/>
                <a:cs typeface="Calibri" panose="020F0502020204030204" pitchFamily="34" charset="0"/>
              </a:rPr>
              <a:t>         	 Estimate 	Std. Error 	z value	 </a:t>
            </a:r>
            <a:r>
              <a:rPr lang="en-US" b="1" dirty="0" err="1">
                <a:latin typeface="Calibri" panose="020F0502020204030204" pitchFamily="34" charset="0"/>
                <a:cs typeface="Calibri" panose="020F0502020204030204" pitchFamily="34" charset="0"/>
              </a:rPr>
              <a:t>Pr</a:t>
            </a:r>
            <a:r>
              <a:rPr lang="en-US" b="1" dirty="0">
                <a:latin typeface="Calibri" panose="020F0502020204030204" pitchFamily="34" charset="0"/>
                <a:cs typeface="Calibri" panose="020F0502020204030204" pitchFamily="34" charset="0"/>
              </a:rPr>
              <a:t>(&gt;|z|)  </a:t>
            </a:r>
          </a:p>
          <a:p>
            <a:pPr lvl="2" algn="just">
              <a:spcBef>
                <a:spcPts val="300"/>
              </a:spcBef>
              <a:spcAft>
                <a:spcPts val="300"/>
              </a:spcAft>
            </a:pPr>
            <a:r>
              <a:rPr lang="en-US" b="1" dirty="0">
                <a:latin typeface="Calibri" panose="020F0502020204030204" pitchFamily="34" charset="0"/>
                <a:cs typeface="Calibri" panose="020F0502020204030204" pitchFamily="34" charset="0"/>
              </a:rPr>
              <a:t>(Intercept) -24.5909    	11.2187  		-2.192  	 0.0284 *</a:t>
            </a:r>
          </a:p>
          <a:p>
            <a:pPr lvl="2" algn="just">
              <a:spcBef>
                <a:spcPts val="300"/>
              </a:spcBef>
              <a:spcAft>
                <a:spcPts val="300"/>
              </a:spcAft>
            </a:pPr>
            <a:r>
              <a:rPr lang="en-US" b="1" dirty="0" err="1">
                <a:latin typeface="Calibri" panose="020F0502020204030204" pitchFamily="34" charset="0"/>
                <a:cs typeface="Calibri" panose="020F0502020204030204" pitchFamily="34" charset="0"/>
              </a:rPr>
              <a:t>bodysize</a:t>
            </a:r>
            <a:r>
              <a:rPr lang="en-US" b="1" dirty="0">
                <a:latin typeface="Calibri" panose="020F0502020204030204" pitchFamily="34" charset="0"/>
                <a:cs typeface="Calibri" panose="020F0502020204030204" pitchFamily="34" charset="0"/>
              </a:rPr>
              <a:t>      0.8158    	 0.3696   		2.207   	 0.0273 *</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Regression equation is log odds(survive) = -24.5909 + 0.8158 body size</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Slope is 0.8158 and intercept is -24.5909</a:t>
            </a:r>
          </a:p>
        </p:txBody>
      </p:sp>
    </p:spTree>
    <p:extLst>
      <p:ext uri="{BB962C8B-B14F-4D97-AF65-F5344CB8AC3E}">
        <p14:creationId xmlns:p14="http://schemas.microsoft.com/office/powerpoint/2010/main" val="160480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1" y="958333"/>
            <a:ext cx="10359916" cy="1477328"/>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dirty="0">
              <a:latin typeface="Calibri" panose="020F0502020204030204" pitchFamily="34" charset="0"/>
              <a:cs typeface="Calibri" panose="020F0502020204030204" pitchFamily="34" charset="0"/>
            </a:endParaRPr>
          </a:p>
          <a:p>
            <a:pPr marL="457200" indent="-457200" algn="just">
              <a:buAutoNum type="arabicParenR" startAt="6"/>
            </a:pPr>
            <a:r>
              <a:rPr lang="en-IN" sz="2400" b="1" dirty="0">
                <a:latin typeface="Calibri" panose="020F0502020204030204" pitchFamily="34" charset="0"/>
                <a:cs typeface="Calibri" panose="020F0502020204030204" pitchFamily="34" charset="0"/>
              </a:rPr>
              <a:t>Regression slope</a:t>
            </a:r>
          </a:p>
          <a:p>
            <a:pPr algn="just"/>
            <a:r>
              <a:rPr lang="en-IN" sz="2400" b="1" dirty="0">
                <a:latin typeface="Calibri" panose="020F0502020204030204" pitchFamily="34" charset="0"/>
                <a:cs typeface="Calibri" panose="020F0502020204030204" pitchFamily="34" charset="0"/>
              </a:rPr>
              <a:t>	Calculation of log odds, odds ratio and success probability</a:t>
            </a:r>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0AA58458-7C80-45D2-BA29-56E11EF23563}"/>
              </a:ext>
            </a:extLst>
          </p:cNvPr>
          <p:cNvSpPr/>
          <p:nvPr/>
        </p:nvSpPr>
        <p:spPr>
          <a:xfrm>
            <a:off x="780149" y="2491435"/>
            <a:ext cx="10359916" cy="3354765"/>
          </a:xfrm>
          <a:prstGeom prst="rect">
            <a:avLst/>
          </a:prstGeom>
        </p:spPr>
        <p:txBody>
          <a:bodyPr wrap="square">
            <a:spAutoFit/>
          </a:bodyPr>
          <a:lstStyle/>
          <a:p>
            <a:pPr marL="714375" indent="-714375" algn="just">
              <a:spcBef>
                <a:spcPts val="600"/>
              </a:spcBef>
              <a:spcAft>
                <a:spcPts val="6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Slope is 0.8158 and intercept is -24.5909</a:t>
            </a:r>
          </a:p>
          <a:p>
            <a:pPr marL="714375" indent="-714375" algn="just">
              <a:spcBef>
                <a:spcPts val="600"/>
              </a:spcBef>
              <a:spcAft>
                <a:spcPts val="6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The logistic regression coefficients give the change in the log odds of the outcome for a unit increase in the predictor variable.  For every unit increase in </a:t>
            </a:r>
            <a:r>
              <a:rPr lang="en-US" b="1" dirty="0" err="1">
                <a:latin typeface="Calibri" panose="020F0502020204030204" pitchFamily="34" charset="0"/>
                <a:cs typeface="Calibri" panose="020F0502020204030204" pitchFamily="34" charset="0"/>
              </a:rPr>
              <a:t>bodysize</a:t>
            </a:r>
            <a:r>
              <a:rPr lang="en-US" b="1" dirty="0">
                <a:latin typeface="Calibri" panose="020F0502020204030204" pitchFamily="34" charset="0"/>
                <a:cs typeface="Calibri" panose="020F0502020204030204" pitchFamily="34" charset="0"/>
              </a:rPr>
              <a:t>, the log odds of being survived increases by 0.8158.</a:t>
            </a:r>
          </a:p>
          <a:p>
            <a:pPr marL="714375" indent="-714375" algn="just">
              <a:spcBef>
                <a:spcPts val="600"/>
              </a:spcBef>
              <a:spcAft>
                <a:spcPts val="6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We exponentiate the coefficients and interpret them as odds-ratio. </a:t>
            </a:r>
          </a:p>
          <a:p>
            <a:pPr marL="714375" indent="-714375" algn="just">
              <a:spcBef>
                <a:spcPts val="600"/>
              </a:spcBef>
              <a:spcAft>
                <a:spcPts val="6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Odds ratio for </a:t>
            </a:r>
            <a:r>
              <a:rPr lang="en-IN" b="1" dirty="0" err="1">
                <a:latin typeface="Calibri" panose="020F0502020204030204" pitchFamily="34" charset="0"/>
                <a:cs typeface="Calibri" panose="020F0502020204030204" pitchFamily="34" charset="0"/>
              </a:rPr>
              <a:t>bodysize</a:t>
            </a:r>
            <a:r>
              <a:rPr lang="en-IN" b="1" dirty="0">
                <a:latin typeface="Calibri" panose="020F0502020204030204" pitchFamily="34" charset="0"/>
                <a:cs typeface="Calibri" panose="020F0502020204030204" pitchFamily="34" charset="0"/>
              </a:rPr>
              <a:t> is exp(0.8158) = 2.260984. For every unit increase in </a:t>
            </a:r>
            <a:r>
              <a:rPr lang="en-IN" b="1" dirty="0" err="1">
                <a:latin typeface="Calibri" panose="020F0502020204030204" pitchFamily="34" charset="0"/>
                <a:cs typeface="Calibri" panose="020F0502020204030204" pitchFamily="34" charset="0"/>
              </a:rPr>
              <a:t>bodysize</a:t>
            </a:r>
            <a:r>
              <a:rPr lang="en-IN" b="1" dirty="0">
                <a:latin typeface="Calibri" panose="020F0502020204030204" pitchFamily="34" charset="0"/>
                <a:cs typeface="Calibri" panose="020F0502020204030204" pitchFamily="34" charset="0"/>
              </a:rPr>
              <a:t>, the odds of being survived increase by a factor of 2.26.</a:t>
            </a:r>
          </a:p>
          <a:p>
            <a:pPr marL="714375" indent="-714375" algn="just">
              <a:spcBef>
                <a:spcPts val="600"/>
              </a:spcBef>
              <a:spcAft>
                <a:spcPts val="6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We can calculate predicted probabilities by using the formula: probability = odds / (1 + odds)</a:t>
            </a:r>
          </a:p>
          <a:p>
            <a:pPr marL="714375" indent="-714375" algn="just">
              <a:spcBef>
                <a:spcPts val="600"/>
              </a:spcBef>
              <a:spcAft>
                <a:spcPts val="6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Predicted probability for </a:t>
            </a:r>
            <a:r>
              <a:rPr lang="en-IN" b="1" dirty="0" err="1">
                <a:latin typeface="Calibri" panose="020F0502020204030204" pitchFamily="34" charset="0"/>
                <a:cs typeface="Calibri" panose="020F0502020204030204" pitchFamily="34" charset="0"/>
              </a:rPr>
              <a:t>bodysize</a:t>
            </a:r>
            <a:r>
              <a:rPr lang="en-IN" b="1" dirty="0">
                <a:latin typeface="Calibri" panose="020F0502020204030204" pitchFamily="34" charset="0"/>
                <a:cs typeface="Calibri" panose="020F0502020204030204" pitchFamily="34" charset="0"/>
              </a:rPr>
              <a:t> = = 2.260984 / 3.260984 =  0.6933441</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75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44655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sz="2400" b="1" dirty="0">
              <a:latin typeface="Calibri" panose="020F0502020204030204" pitchFamily="34" charset="0"/>
              <a:cs typeface="Calibri" panose="020F0502020204030204" pitchFamily="34" charset="0"/>
            </a:endParaRPr>
          </a:p>
          <a:p>
            <a:pPr marL="457200" indent="-457200" algn="just">
              <a:buAutoNum type="arabicParenR" startAt="7"/>
            </a:pPr>
            <a:r>
              <a:rPr lang="en-IN" sz="2000" b="1" dirty="0">
                <a:latin typeface="Calibri" panose="020F0502020204030204" pitchFamily="34" charset="0"/>
                <a:cs typeface="Calibri" panose="020F0502020204030204" pitchFamily="34" charset="0"/>
              </a:rPr>
              <a:t>Use multiple sets of x values </a:t>
            </a:r>
          </a:p>
          <a:p>
            <a:pPr algn="just"/>
            <a:r>
              <a:rPr lang="en-IN" sz="2000" b="1" dirty="0">
                <a:latin typeface="Calibri" panose="020F0502020204030204" pitchFamily="34" charset="0"/>
                <a:cs typeface="Calibri" panose="020F0502020204030204" pitchFamily="34" charset="0"/>
              </a:rPr>
              <a:t>        to focus on linearity in logit and non-linearity in success probability</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Rectangle 1">
            <a:extLst>
              <a:ext uri="{FF2B5EF4-FFF2-40B4-BE49-F238E27FC236}">
                <a16:creationId xmlns:a16="http://schemas.microsoft.com/office/drawing/2014/main" id="{327FCDB9-08C9-4550-B2C0-7E1FBD731051}"/>
              </a:ext>
            </a:extLst>
          </p:cNvPr>
          <p:cNvSpPr/>
          <p:nvPr/>
        </p:nvSpPr>
        <p:spPr>
          <a:xfrm>
            <a:off x="780150" y="2423406"/>
            <a:ext cx="10359917"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We use a range of </a:t>
            </a:r>
            <a:r>
              <a:rPr lang="en-US" sz="2000" b="1" dirty="0" err="1">
                <a:latin typeface="Calibri" panose="020F0502020204030204" pitchFamily="34" charset="0"/>
                <a:cs typeface="Calibri" panose="020F0502020204030204" pitchFamily="34" charset="0"/>
              </a:rPr>
              <a:t>bodysize</a:t>
            </a:r>
            <a:r>
              <a:rPr lang="en-US" sz="2000" b="1" dirty="0">
                <a:latin typeface="Calibri" panose="020F0502020204030204" pitchFamily="34" charset="0"/>
                <a:cs typeface="Calibri" panose="020F0502020204030204" pitchFamily="34" charset="0"/>
              </a:rPr>
              <a:t> (x) values from 20 to 40 to predict the response variable, Survive</a:t>
            </a:r>
            <a:r>
              <a:rPr lang="en-US" dirty="0"/>
              <a:t>.</a:t>
            </a:r>
          </a:p>
        </p:txBody>
      </p:sp>
      <p:pic>
        <p:nvPicPr>
          <p:cNvPr id="7" name="Picture 6">
            <a:extLst>
              <a:ext uri="{FF2B5EF4-FFF2-40B4-BE49-F238E27FC236}">
                <a16:creationId xmlns:a16="http://schemas.microsoft.com/office/drawing/2014/main" id="{3D30CC9D-1597-457E-B8CA-FD0D1437A18C}"/>
              </a:ext>
            </a:extLst>
          </p:cNvPr>
          <p:cNvPicPr>
            <a:picLocks noChangeAspect="1"/>
          </p:cNvPicPr>
          <p:nvPr/>
        </p:nvPicPr>
        <p:blipFill>
          <a:blip r:embed="rId2"/>
          <a:stretch>
            <a:fillRect/>
          </a:stretch>
        </p:blipFill>
        <p:spPr>
          <a:xfrm>
            <a:off x="925551" y="3024574"/>
            <a:ext cx="3624727" cy="2931841"/>
          </a:xfrm>
          <a:prstGeom prst="rect">
            <a:avLst/>
          </a:prstGeom>
        </p:spPr>
      </p:pic>
      <p:pic>
        <p:nvPicPr>
          <p:cNvPr id="8" name="Picture 7">
            <a:extLst>
              <a:ext uri="{FF2B5EF4-FFF2-40B4-BE49-F238E27FC236}">
                <a16:creationId xmlns:a16="http://schemas.microsoft.com/office/drawing/2014/main" id="{AF1B06F3-0E5F-4861-932D-03EEF216B116}"/>
              </a:ext>
            </a:extLst>
          </p:cNvPr>
          <p:cNvPicPr>
            <a:picLocks noChangeAspect="1"/>
          </p:cNvPicPr>
          <p:nvPr/>
        </p:nvPicPr>
        <p:blipFill>
          <a:blip r:embed="rId3"/>
          <a:stretch>
            <a:fillRect/>
          </a:stretch>
        </p:blipFill>
        <p:spPr>
          <a:xfrm>
            <a:off x="6536376" y="3046876"/>
            <a:ext cx="3496800" cy="2965155"/>
          </a:xfrm>
          <a:prstGeom prst="rect">
            <a:avLst/>
          </a:prstGeom>
        </p:spPr>
      </p:pic>
    </p:spTree>
    <p:extLst>
      <p:ext uri="{BB962C8B-B14F-4D97-AF65-F5344CB8AC3E}">
        <p14:creationId xmlns:p14="http://schemas.microsoft.com/office/powerpoint/2010/main" val="357363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4644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sz="1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Summary	</a:t>
            </a:r>
            <a:r>
              <a:rPr lang="en-IN" sz="2000" b="1" dirty="0">
                <a:latin typeface="Calibri" panose="020F0502020204030204" pitchFamily="34" charset="0"/>
                <a:cs typeface="Calibri" panose="020F0502020204030204" pitchFamily="34" charset="0"/>
              </a:rPr>
              <a:t>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6083779B-E696-4815-9C76-804E2FC2C396}"/>
              </a:ext>
            </a:extLst>
          </p:cNvPr>
          <p:cNvSpPr/>
          <p:nvPr/>
        </p:nvSpPr>
        <p:spPr>
          <a:xfrm>
            <a:off x="780150" y="2027262"/>
            <a:ext cx="10359916" cy="4231928"/>
          </a:xfrm>
          <a:prstGeom prst="rect">
            <a:avLst/>
          </a:prstGeom>
        </p:spPr>
        <p:txBody>
          <a:bodyPr wrap="square">
            <a:spAutoFit/>
          </a:bodyPr>
          <a:lstStyle/>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1. 	A common problem in models for dichotomous or binary dependent variables is separation.</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2. 	Clearly scatter plot is not informative as the response variable takes only two values.</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3. 	One of the important assumptions of linear models is that the residuals are normally distributed and the dependent variable, y have to be continuous unbounded and measured on an interval or ratio scale. Unfortunately, binary response variable do not satisfy the above assumptions. Hence, logit transformation is required.</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4.  	Odds of success are defined as the ratio of the probability of success over the probability of failure.</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5. 	Log odds is obtained by log transformation of the odds. Greater the odds, greater the log of odds.</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6. 	We have observed that the shape of probability curve is non-linear and the shape of logit curve is linear.</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7. 	We have seen how to identify regression slope from the coefficients table and how to calculate log odds, odds ratio and success probability.</a:t>
            </a:r>
          </a:p>
          <a:p>
            <a:pPr marL="357188" indent="-357188" algn="just">
              <a:spcBef>
                <a:spcPts val="300"/>
              </a:spcBef>
              <a:spcAft>
                <a:spcPts val="300"/>
              </a:spcAft>
            </a:pPr>
            <a:r>
              <a:rPr lang="en-US" dirty="0">
                <a:latin typeface="Calibri" panose="020F0502020204030204" pitchFamily="34" charset="0"/>
                <a:cs typeface="Calibri" panose="020F0502020204030204" pitchFamily="34" charset="0"/>
              </a:rPr>
              <a:t>8. 	We have used multiple sets of x values  to focus on linearity in logit and non-linearity in success probability.</a:t>
            </a:r>
          </a:p>
        </p:txBody>
      </p:sp>
    </p:spTree>
    <p:extLst>
      <p:ext uri="{BB962C8B-B14F-4D97-AF65-F5344CB8AC3E}">
        <p14:creationId xmlns:p14="http://schemas.microsoft.com/office/powerpoint/2010/main" val="2207100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104644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Simple Logistic Regression</a:t>
            </a:r>
          </a:p>
          <a:p>
            <a:endParaRPr lang="en-IN" sz="1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Summary	</a:t>
            </a:r>
            <a:r>
              <a:rPr lang="en-IN" sz="2000" b="1" dirty="0">
                <a:latin typeface="Calibri" panose="020F0502020204030204" pitchFamily="34" charset="0"/>
                <a:cs typeface="Calibri" panose="020F0502020204030204" pitchFamily="34" charset="0"/>
              </a:rPr>
              <a:t>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AEF174D7-5A1E-4F2E-8A05-2ACD99E03816}"/>
              </a:ext>
            </a:extLst>
          </p:cNvPr>
          <p:cNvSpPr/>
          <p:nvPr/>
        </p:nvSpPr>
        <p:spPr>
          <a:xfrm>
            <a:off x="780149" y="2483362"/>
            <a:ext cx="10359917" cy="2708434"/>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Reference</a:t>
            </a:r>
          </a:p>
          <a:p>
            <a:endParaRPr lang="en-IN" sz="2000" dirty="0">
              <a:solidFill>
                <a:schemeClr val="tx2"/>
              </a:solidFill>
              <a:latin typeface="Calibri" panose="020F0502020204030204" pitchFamily="34" charset="0"/>
              <a:cs typeface="Calibri" panose="020F0502020204030204" pitchFamily="34" charset="0"/>
            </a:endParaRPr>
          </a:p>
          <a:p>
            <a:endParaRPr lang="en-IN" sz="400" dirty="0">
              <a:solidFill>
                <a:schemeClr val="tx2"/>
              </a:solidFill>
              <a:latin typeface="Calibri" panose="020F0502020204030204" pitchFamily="34" charset="0"/>
              <a:cs typeface="Calibri" panose="020F0502020204030204" pitchFamily="34" charset="0"/>
            </a:endParaRPr>
          </a:p>
          <a:p>
            <a:pPr marL="457200" indent="-457200">
              <a:buAutoNum type="arabicPeriod"/>
            </a:pPr>
            <a:r>
              <a:rPr lang="en-IN" dirty="0">
                <a:solidFill>
                  <a:schemeClr val="tx2"/>
                </a:solidFill>
                <a:latin typeface="Calibri" panose="020F0502020204030204" pitchFamily="34" charset="0"/>
                <a:cs typeface="Calibri" panose="020F0502020204030204" pitchFamily="34" charset="0"/>
              </a:rPr>
              <a:t>Business Statistics – a first course – </a:t>
            </a:r>
            <a:r>
              <a:rPr lang="en-IN" dirty="0" err="1">
                <a:solidFill>
                  <a:schemeClr val="tx2"/>
                </a:solidFill>
                <a:latin typeface="Calibri" panose="020F0502020204030204" pitchFamily="34" charset="0"/>
                <a:cs typeface="Calibri" panose="020F0502020204030204" pitchFamily="34" charset="0"/>
              </a:rPr>
              <a:t>Davind</a:t>
            </a:r>
            <a:r>
              <a:rPr lang="en-IN" dirty="0">
                <a:solidFill>
                  <a:schemeClr val="tx2"/>
                </a:solidFill>
                <a:latin typeface="Calibri" panose="020F0502020204030204" pitchFamily="34" charset="0"/>
                <a:cs typeface="Calibri" panose="020F0502020204030204" pitchFamily="34" charset="0"/>
              </a:rPr>
              <a:t> M. Levine, Kathryn A. </a:t>
            </a:r>
            <a:r>
              <a:rPr lang="en-IN" dirty="0" err="1">
                <a:solidFill>
                  <a:schemeClr val="tx2"/>
                </a:solidFill>
                <a:latin typeface="Calibri" panose="020F0502020204030204" pitchFamily="34" charset="0"/>
                <a:cs typeface="Calibri" panose="020F0502020204030204" pitchFamily="34" charset="0"/>
              </a:rPr>
              <a:t>Szabat</a:t>
            </a:r>
            <a:r>
              <a:rPr lang="en-IN" dirty="0">
                <a:solidFill>
                  <a:schemeClr val="tx2"/>
                </a:solidFill>
                <a:latin typeface="Calibri" panose="020F0502020204030204" pitchFamily="34" charset="0"/>
                <a:cs typeface="Calibri" panose="020F0502020204030204" pitchFamily="34" charset="0"/>
              </a:rPr>
              <a:t>, David F Stephan and Dr P K Viswanathan Chapter 12</a:t>
            </a:r>
          </a:p>
          <a:p>
            <a:pPr marL="457200" indent="-457200">
              <a:buAutoNum type="arabicPeriod"/>
            </a:pPr>
            <a:r>
              <a:rPr lang="en-IN" dirty="0">
                <a:solidFill>
                  <a:schemeClr val="tx2"/>
                </a:solidFill>
                <a:latin typeface="Calibri" panose="020F0502020204030204" pitchFamily="34" charset="0"/>
                <a:cs typeface="Calibri" panose="020F0502020204030204" pitchFamily="34" charset="0"/>
              </a:rPr>
              <a:t>Business Analytics – The Science of Data Driven Decision Making – U  Dinesh Kumar – Chapter 10</a:t>
            </a:r>
          </a:p>
          <a:p>
            <a:pPr marL="457200" indent="-457200">
              <a:buFontTx/>
              <a:buAutoNum type="arabicPeriod"/>
            </a:pPr>
            <a:r>
              <a:rPr lang="en-US" dirty="0">
                <a:solidFill>
                  <a:schemeClr val="tx2"/>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http://vassarstats.net/logreg1.html</a:t>
            </a:r>
            <a:endParaRPr lang="en-US" dirty="0">
              <a:solidFill>
                <a:schemeClr val="tx2"/>
              </a:solidFill>
              <a:latin typeface="Calibri" panose="020F0502020204030204" pitchFamily="34" charset="0"/>
              <a:cs typeface="Calibri" panose="020F0502020204030204" pitchFamily="34" charset="0"/>
            </a:endParaRPr>
          </a:p>
          <a:p>
            <a:pPr marL="457200" indent="-457200">
              <a:buFontTx/>
              <a:buAutoNum type="arabicPeriod"/>
            </a:pPr>
            <a:r>
              <a:rPr lang="en-US" dirty="0">
                <a:solidFill>
                  <a:schemeClr val="tx2"/>
                </a:solidFill>
                <a:latin typeface="Calibri" panose="020F0502020204030204" pitchFamily="34" charset="0"/>
                <a:cs typeface="Calibri" panose="020F0502020204030204" pitchFamily="34" charset="0"/>
              </a:rPr>
              <a:t>http://www.stat.columbia.edu/~gelman/stuff_for_blog/zorn.pdf</a:t>
            </a:r>
          </a:p>
          <a:p>
            <a:pPr marL="457200" indent="-457200">
              <a:buFontTx/>
              <a:buAutoNum type="arabicPeriod"/>
            </a:pPr>
            <a:endParaRPr lang="en-US" dirty="0">
              <a:latin typeface="Calibri" panose="020F0502020204030204" pitchFamily="34" charset="0"/>
              <a:cs typeface="Calibri" panose="020F0502020204030204" pitchFamily="34" charset="0"/>
            </a:endParaRPr>
          </a:p>
          <a:p>
            <a:pPr marL="457200" indent="-457200">
              <a:buAutoNum type="arabicPeriod"/>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923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AA6EA3E0-F76A-4AB9-803A-92A5DB078907}"/>
              </a:ext>
            </a:extLst>
          </p:cNvPr>
          <p:cNvSpPr/>
          <p:nvPr/>
        </p:nvSpPr>
        <p:spPr>
          <a:xfrm>
            <a:off x="5015074" y="3059668"/>
            <a:ext cx="1556836" cy="830997"/>
          </a:xfrm>
          <a:prstGeom prst="rect">
            <a:avLst/>
          </a:prstGeom>
        </p:spPr>
        <p:txBody>
          <a:bodyPr wrap="none">
            <a:spAutoFit/>
          </a:bodyPr>
          <a:lstStyle/>
          <a:p>
            <a:r>
              <a:rPr lang="en-US" sz="4800" b="1" dirty="0">
                <a:solidFill>
                  <a:srgbClr val="FF0000"/>
                </a:solidFill>
                <a:latin typeface="Calibri" panose="020F0502020204030204" pitchFamily="34" charset="0"/>
                <a:cs typeface="Calibri" panose="020F0502020204030204" pitchFamily="34" charset="0"/>
              </a:rPr>
              <a:t>E N D</a:t>
            </a:r>
          </a:p>
        </p:txBody>
      </p:sp>
    </p:spTree>
    <p:extLst>
      <p:ext uri="{BB962C8B-B14F-4D97-AF65-F5344CB8AC3E}">
        <p14:creationId xmlns:p14="http://schemas.microsoft.com/office/powerpoint/2010/main" val="227243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pPr indent="-342900">
              <a:buFont typeface="+mj-lt"/>
              <a:buAutoNum type="arabicPeriod"/>
            </a:pPr>
            <a:r>
              <a:rPr lang="en-IN" sz="2000" b="1" dirty="0">
                <a:latin typeface="Calibri" panose="020F0502020204030204" pitchFamily="34" charset="0"/>
                <a:cs typeface="Calibri" panose="020F0502020204030204" pitchFamily="34" charset="0"/>
              </a:rPr>
              <a:t>Training &amp; Test Data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670857E1-C8A0-463D-AF55-4EBE6BD7193F}"/>
              </a:ext>
            </a:extLst>
          </p:cNvPr>
          <p:cNvSpPr/>
          <p:nvPr/>
        </p:nvSpPr>
        <p:spPr>
          <a:xfrm>
            <a:off x="780149" y="2086719"/>
            <a:ext cx="10359917" cy="3677930"/>
          </a:xfrm>
          <a:prstGeom prst="rect">
            <a:avLst/>
          </a:prstGeom>
        </p:spPr>
        <p:txBody>
          <a:bodyPr wrap="square">
            <a:spAutoFit/>
          </a:bodyPr>
          <a:lstStyle/>
          <a:p>
            <a:pPr marL="723900" indent="-723900">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Machine learning is a subfield of computer science that gives the computer the ability to learn without being explicitly programmed (Arthur Samuel, 1959).</a:t>
            </a:r>
          </a:p>
          <a:p>
            <a:pPr marL="723900" indent="-723900">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To achieve this to happen, a machine needs to be trained by explicitly providing the data about  predictor variables and the response variables.</a:t>
            </a:r>
          </a:p>
          <a:p>
            <a:pPr marL="723900" indent="-723900">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training data is used to build the model or train the model. Once trained or model is built, the machine will be able to predict the response variable for the test data without values for response variable.</a:t>
            </a:r>
          </a:p>
          <a:p>
            <a:pPr marL="723900" indent="-723900">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Most data scientists divide their data (with values for response variable, that is historical data) into three portions: training data, cross-validation data and testing data. </a:t>
            </a:r>
          </a:p>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634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pPr indent="-342900">
              <a:buFont typeface="+mj-lt"/>
              <a:buAutoNum type="arabicPeriod"/>
            </a:pPr>
            <a:r>
              <a:rPr lang="en-IN" sz="2000" b="1" dirty="0">
                <a:latin typeface="Calibri" panose="020F0502020204030204" pitchFamily="34" charset="0"/>
                <a:cs typeface="Calibri" panose="020F0502020204030204" pitchFamily="34" charset="0"/>
              </a:rPr>
              <a:t>Training &amp; Test Data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id="{670857E1-C8A0-463D-AF55-4EBE6BD7193F}"/>
              </a:ext>
            </a:extLst>
          </p:cNvPr>
          <p:cNvSpPr/>
          <p:nvPr/>
        </p:nvSpPr>
        <p:spPr>
          <a:xfrm>
            <a:off x="780149" y="2086719"/>
            <a:ext cx="10359917" cy="4124206"/>
          </a:xfrm>
          <a:prstGeom prst="rect">
            <a:avLst/>
          </a:prstGeom>
        </p:spPr>
        <p:txBody>
          <a:bodyPr wrap="square">
            <a:spAutoFit/>
          </a:bodyPr>
          <a:lstStyle/>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The training data is used to build the model and to enable the machine recognizes patterns in the data, the cross-validation data is used to ensure better accuracy and efficiency of the algorithm used to train the machine, and the test data is used to see how well the model performs to predict response variable based on unseen and new data </a:t>
            </a:r>
          </a:p>
          <a:p>
            <a:pPr marL="723900" indent="-723900">
              <a:buFont typeface="Wingdings" panose="05000000000000000000" pitchFamily="2" charset="2"/>
              <a:buChar char="Ø"/>
            </a:pPr>
            <a:r>
              <a:rPr lang="en-US" b="1" dirty="0">
                <a:latin typeface="Calibri" panose="020F0502020204030204" pitchFamily="34" charset="0"/>
                <a:cs typeface="Calibri" panose="020F0502020204030204" pitchFamily="34" charset="0"/>
              </a:rPr>
              <a:t>Some of data scientists divide their data into two portions: training data and testing data. </a:t>
            </a:r>
          </a:p>
          <a:p>
            <a:pPr marL="723900" indent="-723900">
              <a:buFont typeface="Wingdings" panose="05000000000000000000" pitchFamily="2" charset="2"/>
              <a:buChar char="Ø"/>
            </a:pPr>
            <a:r>
              <a:rPr lang="en-IN" b="1" dirty="0">
                <a:latin typeface="Calibri" panose="020F0502020204030204" pitchFamily="34" charset="0"/>
                <a:cs typeface="Calibri" panose="020F0502020204030204" pitchFamily="34" charset="0"/>
              </a:rPr>
              <a:t>Train, validation and test data split ratio depends on total number of observations in the data and the actual model you are building.</a:t>
            </a:r>
          </a:p>
          <a:p>
            <a:pPr marL="723900" indent="-723900">
              <a:buFont typeface="Wingdings" panose="05000000000000000000" pitchFamily="2" charset="2"/>
              <a:buChar char="Ø"/>
            </a:pPr>
            <a:r>
              <a:rPr lang="en-IN" b="1" dirty="0">
                <a:latin typeface="Calibri" panose="020F0502020204030204" pitchFamily="34" charset="0"/>
                <a:cs typeface="Calibri" panose="020F0502020204030204" pitchFamily="34" charset="0"/>
              </a:rPr>
              <a:t>If you happen to have a model with no hyper parameters or parameters difficult to tune, you may not need validation dataset too.</a:t>
            </a:r>
          </a:p>
          <a:p>
            <a:pPr marL="723900" indent="-723900">
              <a:buFont typeface="Wingdings" panose="05000000000000000000" pitchFamily="2" charset="2"/>
              <a:buChar char="Ø"/>
            </a:pPr>
            <a:r>
              <a:rPr lang="en-IN" b="1" dirty="0">
                <a:latin typeface="Calibri" panose="020F0502020204030204" pitchFamily="34" charset="0"/>
                <a:cs typeface="Calibri" panose="020F0502020204030204" pitchFamily="34" charset="0"/>
              </a:rPr>
              <a:t>70:10:20 is frequently used as the Train, validation and test data split ratio. </a:t>
            </a:r>
          </a:p>
          <a:p>
            <a:pPr>
              <a:spcBef>
                <a:spcPts val="600"/>
              </a:spcBef>
              <a:spcAft>
                <a:spcPts val="600"/>
              </a:spcAft>
            </a:pPr>
            <a:r>
              <a:rPr lang="en-IN" b="1" dirty="0">
                <a:latin typeface="Calibri" panose="020F0502020204030204" pitchFamily="34" charset="0"/>
                <a:cs typeface="Calibri" panose="020F0502020204030204" pitchFamily="34" charset="0"/>
              </a:rPr>
              <a:t>Caveats:</a:t>
            </a:r>
          </a:p>
          <a:p>
            <a:pPr lvl="1"/>
            <a:r>
              <a:rPr lang="en-IN" b="1" dirty="0">
                <a:latin typeface="Calibri" panose="020F0502020204030204" pitchFamily="34" charset="0"/>
                <a:cs typeface="Calibri" panose="020F0502020204030204" pitchFamily="34" charset="0"/>
              </a:rPr>
              <a:t>1) Size of test data must be large enough to yield statistically significant results.</a:t>
            </a:r>
          </a:p>
          <a:p>
            <a:pPr lvl="1"/>
            <a:r>
              <a:rPr lang="en-IN" b="1" dirty="0">
                <a:latin typeface="Calibri" panose="020F0502020204030204" pitchFamily="34" charset="0"/>
                <a:cs typeface="Calibri" panose="020F0502020204030204" pitchFamily="34" charset="0"/>
              </a:rPr>
              <a:t>2) Test data is the representative of the data set as a whole. </a:t>
            </a:r>
          </a:p>
          <a:p>
            <a:pPr lvl="1"/>
            <a:r>
              <a:rPr lang="en-IN" b="1" dirty="0">
                <a:latin typeface="Calibri" panose="020F0502020204030204" pitchFamily="34" charset="0"/>
                <a:cs typeface="Calibri" panose="020F0502020204030204" pitchFamily="34" charset="0"/>
              </a:rPr>
              <a:t>3) Never train on the test data.</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55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000" b="1" dirty="0">
                <a:latin typeface="Calibri" panose="020F0502020204030204" pitchFamily="34" charset="0"/>
                <a:cs typeface="Calibri" panose="020F0502020204030204" pitchFamily="34" charset="0"/>
              </a:rPr>
              <a:t>2.	Principle of model validation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4819F5C8-ACE5-471A-BA5F-182329EC992E}"/>
              </a:ext>
            </a:extLst>
          </p:cNvPr>
          <p:cNvSpPr/>
          <p:nvPr/>
        </p:nvSpPr>
        <p:spPr>
          <a:xfrm>
            <a:off x="673289" y="2139441"/>
            <a:ext cx="10466778" cy="3754874"/>
          </a:xfrm>
          <a:prstGeom prst="rect">
            <a:avLst/>
          </a:prstGeom>
        </p:spPr>
        <p:txBody>
          <a:bodyPr wrap="square">
            <a:spAutoFit/>
          </a:bodyPr>
          <a:lstStyle/>
          <a:p>
            <a:pPr marL="723900" indent="-723900"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 in machine learning are used to get the error rate of the ML model, which can be considered as close to the true rate of the population. </a:t>
            </a:r>
          </a:p>
          <a:p>
            <a:pPr marL="723900" indent="-723900"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Since we work with samples of data that may not be a true representative of the population requiring the use of validation techniques.</a:t>
            </a:r>
          </a:p>
          <a:p>
            <a:pPr marL="723900" indent="-723900">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a:t>
            </a:r>
          </a:p>
          <a:p>
            <a:pPr marL="723900" lvl="2">
              <a:spcBef>
                <a:spcPts val="300"/>
              </a:spcBef>
              <a:spcAft>
                <a:spcPts val="300"/>
              </a:spcAft>
            </a:pPr>
            <a:r>
              <a:rPr lang="en-US" b="1" dirty="0">
                <a:latin typeface="Calibri" panose="020F0502020204030204" pitchFamily="34" charset="0"/>
                <a:cs typeface="Calibri" panose="020F0502020204030204" pitchFamily="34" charset="0"/>
              </a:rPr>
              <a:t>1. Re-substitution</a:t>
            </a:r>
          </a:p>
          <a:p>
            <a:pPr marL="723900" lvl="2">
              <a:spcBef>
                <a:spcPts val="300"/>
              </a:spcBef>
              <a:spcAft>
                <a:spcPts val="300"/>
              </a:spcAft>
            </a:pPr>
            <a:r>
              <a:rPr lang="en-US" b="1" dirty="0">
                <a:latin typeface="Calibri" panose="020F0502020204030204" pitchFamily="34" charset="0"/>
                <a:cs typeface="Calibri" panose="020F0502020204030204" pitchFamily="34" charset="0"/>
              </a:rPr>
              <a:t>2. Hold-out</a:t>
            </a:r>
          </a:p>
          <a:p>
            <a:pPr marL="723900" lvl="2">
              <a:spcBef>
                <a:spcPts val="300"/>
              </a:spcBef>
              <a:spcAft>
                <a:spcPts val="300"/>
              </a:spcAft>
            </a:pPr>
            <a:r>
              <a:rPr lang="en-US" b="1" dirty="0">
                <a:latin typeface="Calibri" panose="020F0502020204030204" pitchFamily="34" charset="0"/>
                <a:cs typeface="Calibri" panose="020F0502020204030204" pitchFamily="34" charset="0"/>
              </a:rPr>
              <a:t>3. K fold cross validation</a:t>
            </a:r>
          </a:p>
          <a:p>
            <a:pPr marL="723900" lvl="2">
              <a:spcBef>
                <a:spcPts val="300"/>
              </a:spcBef>
              <a:spcAft>
                <a:spcPts val="300"/>
              </a:spcAft>
            </a:pPr>
            <a:r>
              <a:rPr lang="en-US" b="1" dirty="0">
                <a:latin typeface="Calibri" panose="020F0502020204030204" pitchFamily="34" charset="0"/>
                <a:cs typeface="Calibri" panose="020F0502020204030204" pitchFamily="34" charset="0"/>
              </a:rPr>
              <a:t>4. LOOCV</a:t>
            </a:r>
          </a:p>
          <a:p>
            <a:pPr marL="723900" lvl="2">
              <a:spcBef>
                <a:spcPts val="300"/>
              </a:spcBef>
              <a:spcAft>
                <a:spcPts val="300"/>
              </a:spcAft>
            </a:pPr>
            <a:r>
              <a:rPr lang="en-US" b="1" dirty="0">
                <a:latin typeface="Calibri" panose="020F0502020204030204" pitchFamily="34" charset="0"/>
                <a:cs typeface="Calibri" panose="020F0502020204030204" pitchFamily="34" charset="0"/>
              </a:rPr>
              <a:t>5. Random sub-sampling</a:t>
            </a:r>
          </a:p>
          <a:p>
            <a:pPr marL="723900" lvl="2">
              <a:spcBef>
                <a:spcPts val="300"/>
              </a:spcBef>
              <a:spcAft>
                <a:spcPts val="300"/>
              </a:spcAft>
            </a:pPr>
            <a:r>
              <a:rPr lang="en-US" b="1" dirty="0">
                <a:latin typeface="Calibri" panose="020F0502020204030204" pitchFamily="34" charset="0"/>
                <a:cs typeface="Calibri" panose="020F0502020204030204" pitchFamily="34" charset="0"/>
              </a:rPr>
              <a:t>6. Bootstrapping</a:t>
            </a:r>
          </a:p>
        </p:txBody>
      </p:sp>
    </p:spTree>
    <p:extLst>
      <p:ext uri="{BB962C8B-B14F-4D97-AF65-F5344CB8AC3E}">
        <p14:creationId xmlns:p14="http://schemas.microsoft.com/office/powerpoint/2010/main" val="419970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000" b="1" dirty="0">
                <a:latin typeface="Calibri" panose="020F0502020204030204" pitchFamily="34" charset="0"/>
                <a:cs typeface="Calibri" panose="020F0502020204030204" pitchFamily="34" charset="0"/>
              </a:rPr>
              <a:t>2.	Principle of model validation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4819F5C8-ACE5-471A-BA5F-182329EC992E}"/>
              </a:ext>
            </a:extLst>
          </p:cNvPr>
          <p:cNvSpPr/>
          <p:nvPr/>
        </p:nvSpPr>
        <p:spPr>
          <a:xfrm>
            <a:off x="673289" y="1981585"/>
            <a:ext cx="5945875" cy="4316566"/>
          </a:xfrm>
          <a:prstGeom prst="rect">
            <a:avLst/>
          </a:prstGeom>
        </p:spPr>
        <p:txBody>
          <a:bodyPr wrap="square">
            <a:spAutoFit/>
          </a:bodyPr>
          <a:lstStyle/>
          <a:p>
            <a:pPr marL="723900" indent="-723900">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a:t>
            </a:r>
          </a:p>
          <a:p>
            <a:pPr marL="1066800" lvl="2" indent="-342900">
              <a:spcBef>
                <a:spcPts val="600"/>
              </a:spcBef>
              <a:spcAft>
                <a:spcPts val="300"/>
              </a:spcAft>
              <a:buAutoNum type="arabicPeriod"/>
            </a:pPr>
            <a:r>
              <a:rPr lang="en-US" b="1" dirty="0">
                <a:latin typeface="Calibri" panose="020F0502020204030204" pitchFamily="34" charset="0"/>
                <a:cs typeface="Calibri" panose="020F0502020204030204" pitchFamily="34" charset="0"/>
              </a:rPr>
              <a:t>Re-substitution:  </a:t>
            </a:r>
            <a:r>
              <a:rPr lang="en-IN" b="1" dirty="0">
                <a:latin typeface="Calibri" panose="020F0502020204030204" pitchFamily="34" charset="0"/>
                <a:cs typeface="Calibri" panose="020F0502020204030204" pitchFamily="34" charset="0"/>
              </a:rPr>
              <a:t>In this technique, all the data is used for training the model and the error rate is evaluated based on outcome vs. actual value from the same training data set. This error is called the re-substitution error.</a:t>
            </a:r>
          </a:p>
          <a:p>
            <a:pPr marL="1066800" lvl="2" indent="-342900" algn="just">
              <a:spcBef>
                <a:spcPts val="600"/>
              </a:spcBef>
              <a:spcAft>
                <a:spcPts val="300"/>
              </a:spcAft>
              <a:buAutoNum type="arabicPeriod"/>
            </a:pPr>
            <a:r>
              <a:rPr lang="en-US" b="1" dirty="0">
                <a:latin typeface="Calibri" panose="020F0502020204030204" pitchFamily="34" charset="0"/>
                <a:cs typeface="Calibri" panose="020F0502020204030204" pitchFamily="34" charset="0"/>
              </a:rPr>
              <a:t>Hold-out: </a:t>
            </a:r>
            <a:r>
              <a:rPr lang="en-IN" b="1" dirty="0">
                <a:latin typeface="Calibri" panose="020F0502020204030204" pitchFamily="34" charset="0"/>
                <a:cs typeface="Calibri" panose="020F0502020204030204" pitchFamily="34" charset="0"/>
              </a:rPr>
              <a:t>is a technique where the data is split into two different data sets (train and test) datasets with equal distribution of different classes of data. This avoids re-substitution error. </a:t>
            </a:r>
          </a:p>
          <a:p>
            <a:pPr marL="1066800" lvl="2" indent="-342900">
              <a:spcBef>
                <a:spcPts val="600"/>
              </a:spcBef>
              <a:spcAft>
                <a:spcPts val="300"/>
              </a:spcAft>
              <a:buAutoNum type="arabicPeriod"/>
            </a:pPr>
            <a:r>
              <a:rPr lang="en-US" b="1" dirty="0">
                <a:latin typeface="Calibri" panose="020F0502020204030204" pitchFamily="34" charset="0"/>
                <a:cs typeface="Calibri" panose="020F0502020204030204" pitchFamily="34" charset="0"/>
              </a:rPr>
              <a:t>K fold cross validation:  </a:t>
            </a:r>
            <a:r>
              <a:rPr lang="en-US" b="1" dirty="0" err="1">
                <a:latin typeface="Calibri" panose="020F0502020204030204" pitchFamily="34" charset="0"/>
                <a:cs typeface="Calibri" panose="020F0502020204030204" pitchFamily="34" charset="0"/>
              </a:rPr>
              <a:t>i</a:t>
            </a:r>
            <a:r>
              <a:rPr lang="en-IN" b="1" dirty="0">
                <a:latin typeface="Calibri" panose="020F0502020204030204" pitchFamily="34" charset="0"/>
                <a:cs typeface="Calibri" panose="020F0502020204030204" pitchFamily="34" charset="0"/>
              </a:rPr>
              <a:t>s a technique where k - 1 folds are used for training and the remaining one is used for testing. The error rate is the average rate of each iteration. </a:t>
            </a:r>
            <a:endParaRPr lang="en-US"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09E055-3C69-48BC-97E7-225A4E7142D7}"/>
              </a:ext>
            </a:extLst>
          </p:cNvPr>
          <p:cNvPicPr>
            <a:picLocks noChangeAspect="1"/>
          </p:cNvPicPr>
          <p:nvPr/>
        </p:nvPicPr>
        <p:blipFill>
          <a:blip r:embed="rId2"/>
          <a:stretch>
            <a:fillRect/>
          </a:stretch>
        </p:blipFill>
        <p:spPr>
          <a:xfrm>
            <a:off x="6821645" y="4366743"/>
            <a:ext cx="4318422" cy="1888419"/>
          </a:xfrm>
          <a:prstGeom prst="rect">
            <a:avLst/>
          </a:prstGeom>
        </p:spPr>
      </p:pic>
      <p:sp>
        <p:nvSpPr>
          <p:cNvPr id="8" name="TextBox 7">
            <a:extLst>
              <a:ext uri="{FF2B5EF4-FFF2-40B4-BE49-F238E27FC236}">
                <a16:creationId xmlns:a16="http://schemas.microsoft.com/office/drawing/2014/main" id="{D9E73E7C-CC83-41E8-B1E7-17A0673C0B33}"/>
              </a:ext>
            </a:extLst>
          </p:cNvPr>
          <p:cNvSpPr txBox="1"/>
          <p:nvPr/>
        </p:nvSpPr>
        <p:spPr>
          <a:xfrm>
            <a:off x="7905089" y="3912878"/>
            <a:ext cx="2467342" cy="369332"/>
          </a:xfrm>
          <a:prstGeom prst="rect">
            <a:avLst/>
          </a:prstGeom>
          <a:noFill/>
        </p:spPr>
        <p:txBody>
          <a:bodyPr wrap="none" rtlCol="0">
            <a:spAutoFit/>
          </a:bodyPr>
          <a:lstStyle/>
          <a:p>
            <a:r>
              <a:rPr lang="en-IN" dirty="0"/>
              <a:t>K fold cross validation</a:t>
            </a:r>
            <a:endParaRPr lang="en-US" dirty="0"/>
          </a:p>
        </p:txBody>
      </p:sp>
    </p:spTree>
    <p:extLst>
      <p:ext uri="{BB962C8B-B14F-4D97-AF65-F5344CB8AC3E}">
        <p14:creationId xmlns:p14="http://schemas.microsoft.com/office/powerpoint/2010/main" val="199054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000" b="1" dirty="0">
                <a:latin typeface="Calibri" panose="020F0502020204030204" pitchFamily="34" charset="0"/>
                <a:cs typeface="Calibri" panose="020F0502020204030204" pitchFamily="34" charset="0"/>
              </a:rPr>
              <a:t>2.	Principle of model validation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4819F5C8-ACE5-471A-BA5F-182329EC992E}"/>
              </a:ext>
            </a:extLst>
          </p:cNvPr>
          <p:cNvSpPr/>
          <p:nvPr/>
        </p:nvSpPr>
        <p:spPr>
          <a:xfrm>
            <a:off x="673289" y="1981585"/>
            <a:ext cx="4744872" cy="3216265"/>
          </a:xfrm>
          <a:prstGeom prst="rect">
            <a:avLst/>
          </a:prstGeom>
        </p:spPr>
        <p:txBody>
          <a:bodyPr wrap="square">
            <a:spAutoFit/>
          </a:bodyPr>
          <a:lstStyle/>
          <a:p>
            <a:pPr marL="723900" indent="-723900">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a:t>
            </a:r>
          </a:p>
          <a:p>
            <a:pPr marL="1077913" lvl="2" indent="-354013" algn="just">
              <a:spcBef>
                <a:spcPts val="300"/>
              </a:spcBef>
              <a:spcAft>
                <a:spcPts val="300"/>
              </a:spcAft>
            </a:pPr>
            <a:r>
              <a:rPr lang="en-US" b="1" dirty="0">
                <a:latin typeface="Calibri" panose="020F0502020204030204" pitchFamily="34" charset="0"/>
                <a:cs typeface="Calibri" panose="020F0502020204030204" pitchFamily="34" charset="0"/>
              </a:rPr>
              <a:t>4. 	LOOCV: </a:t>
            </a:r>
            <a:r>
              <a:rPr lang="en-IN" b="1" dirty="0">
                <a:latin typeface="Calibri" panose="020F0502020204030204" pitchFamily="34" charset="0"/>
                <a:cs typeface="Calibri" panose="020F0502020204030204" pitchFamily="34" charset="0"/>
              </a:rPr>
              <a:t>is the acronym for Leave One Out Cross Validation. In this technique, all of the data except one record is used for training and one record is used for testing, This process is repeated for n times, where n is the number of observations. The error rate of the model is average of the error rate of each iteration. </a:t>
            </a:r>
            <a:endParaRPr lang="en-US"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D210FD3-2770-48BB-81D2-306257423D60}"/>
              </a:ext>
            </a:extLst>
          </p:cNvPr>
          <p:cNvPicPr>
            <a:picLocks noChangeAspect="1"/>
          </p:cNvPicPr>
          <p:nvPr/>
        </p:nvPicPr>
        <p:blipFill>
          <a:blip r:embed="rId2"/>
          <a:stretch>
            <a:fillRect/>
          </a:stretch>
        </p:blipFill>
        <p:spPr>
          <a:xfrm>
            <a:off x="5568032" y="3376005"/>
            <a:ext cx="5422163" cy="2682883"/>
          </a:xfrm>
          <a:prstGeom prst="rect">
            <a:avLst/>
          </a:prstGeom>
        </p:spPr>
      </p:pic>
      <p:sp>
        <p:nvSpPr>
          <p:cNvPr id="10" name="Rectangle 9">
            <a:extLst>
              <a:ext uri="{FF2B5EF4-FFF2-40B4-BE49-F238E27FC236}">
                <a16:creationId xmlns:a16="http://schemas.microsoft.com/office/drawing/2014/main" id="{46129244-0F67-41AA-99FC-449B9BC5DCD2}"/>
              </a:ext>
            </a:extLst>
          </p:cNvPr>
          <p:cNvSpPr/>
          <p:nvPr/>
        </p:nvSpPr>
        <p:spPr>
          <a:xfrm>
            <a:off x="6536455" y="2758090"/>
            <a:ext cx="2861704" cy="523220"/>
          </a:xfrm>
          <a:prstGeom prst="rect">
            <a:avLst/>
          </a:prstGeom>
        </p:spPr>
        <p:txBody>
          <a:bodyPr wrap="square">
            <a:spAutoFit/>
          </a:bodyPr>
          <a:lstStyle/>
          <a:p>
            <a:r>
              <a:rPr lang="en-US" sz="2800" b="1" dirty="0">
                <a:solidFill>
                  <a:srgbClr val="FF0000"/>
                </a:solidFill>
                <a:latin typeface="Calibri" panose="020F0502020204030204" pitchFamily="34" charset="0"/>
                <a:cs typeface="Calibri" panose="020F0502020204030204" pitchFamily="34" charset="0"/>
              </a:rPr>
              <a:t>LOOCV technique</a:t>
            </a:r>
          </a:p>
        </p:txBody>
      </p:sp>
    </p:spTree>
    <p:extLst>
      <p:ext uri="{BB962C8B-B14F-4D97-AF65-F5344CB8AC3E}">
        <p14:creationId xmlns:p14="http://schemas.microsoft.com/office/powerpoint/2010/main" val="177692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000" b="1" dirty="0">
                <a:latin typeface="Calibri" panose="020F0502020204030204" pitchFamily="34" charset="0"/>
                <a:cs typeface="Calibri" panose="020F0502020204030204" pitchFamily="34" charset="0"/>
              </a:rPr>
              <a:t>2.	Principle of model validation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4819F5C8-ACE5-471A-BA5F-182329EC992E}"/>
              </a:ext>
            </a:extLst>
          </p:cNvPr>
          <p:cNvSpPr/>
          <p:nvPr/>
        </p:nvSpPr>
        <p:spPr>
          <a:xfrm>
            <a:off x="673289" y="1981585"/>
            <a:ext cx="10466778" cy="1238801"/>
          </a:xfrm>
          <a:prstGeom prst="rect">
            <a:avLst/>
          </a:prstGeom>
        </p:spPr>
        <p:txBody>
          <a:bodyPr wrap="square">
            <a:spAutoFit/>
          </a:bodyPr>
          <a:lstStyle/>
          <a:p>
            <a:pPr marL="723900" indent="-723900">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a:t>
            </a:r>
          </a:p>
          <a:p>
            <a:pPr marL="723900" indent="-723900">
              <a:spcBef>
                <a:spcPts val="300"/>
              </a:spcBef>
              <a:spcAft>
                <a:spcPts val="300"/>
              </a:spcAft>
              <a:buFont typeface="Wingdings" panose="05000000000000000000" pitchFamily="2" charset="2"/>
              <a:buChar char="Ø"/>
            </a:pPr>
            <a:endParaRPr lang="en-US" sz="1050" b="1" dirty="0">
              <a:latin typeface="Calibri" panose="020F0502020204030204" pitchFamily="34" charset="0"/>
              <a:cs typeface="Calibri" panose="020F0502020204030204" pitchFamily="34" charset="0"/>
            </a:endParaRPr>
          </a:p>
          <a:p>
            <a:pPr marL="1077913" lvl="2" indent="-354013" algn="just">
              <a:spcBef>
                <a:spcPts val="300"/>
              </a:spcBef>
              <a:spcAft>
                <a:spcPts val="300"/>
              </a:spcAft>
            </a:pPr>
            <a:r>
              <a:rPr lang="en-US" b="1" dirty="0">
                <a:latin typeface="Calibri" panose="020F0502020204030204" pitchFamily="34" charset="0"/>
                <a:cs typeface="Calibri" panose="020F0502020204030204" pitchFamily="34" charset="0"/>
              </a:rPr>
              <a:t>5. 	Random sub-sampling: </a:t>
            </a:r>
            <a:r>
              <a:rPr lang="en-IN" b="1" dirty="0">
                <a:latin typeface="Calibri" panose="020F0502020204030204" pitchFamily="34" charset="0"/>
                <a:cs typeface="Calibri" panose="020F0502020204030204" pitchFamily="34" charset="0"/>
              </a:rPr>
              <a:t>Here multiple sets of data are randomly chosen from the dataset and combined to form a test dataset. The remaining data forms the training dataset. </a:t>
            </a:r>
            <a:endParaRPr lang="en-US"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2872EAD-BC71-4126-842C-F715FC8BD14B}"/>
              </a:ext>
            </a:extLst>
          </p:cNvPr>
          <p:cNvPicPr>
            <a:picLocks noChangeAspect="1"/>
          </p:cNvPicPr>
          <p:nvPr/>
        </p:nvPicPr>
        <p:blipFill>
          <a:blip r:embed="rId2"/>
          <a:stretch>
            <a:fillRect/>
          </a:stretch>
        </p:blipFill>
        <p:spPr>
          <a:xfrm>
            <a:off x="1817602" y="3429000"/>
            <a:ext cx="7763126" cy="2775979"/>
          </a:xfrm>
          <a:prstGeom prst="rect">
            <a:avLst/>
          </a:prstGeom>
        </p:spPr>
      </p:pic>
    </p:spTree>
    <p:extLst>
      <p:ext uri="{BB962C8B-B14F-4D97-AF65-F5344CB8AC3E}">
        <p14:creationId xmlns:p14="http://schemas.microsoft.com/office/powerpoint/2010/main" val="245682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1D8FF5-161F-4A89-8F4A-44D1EB61FA23}"/>
              </a:ext>
            </a:extLst>
          </p:cNvPr>
          <p:cNvSpPr/>
          <p:nvPr/>
        </p:nvSpPr>
        <p:spPr>
          <a:xfrm>
            <a:off x="780150" y="958333"/>
            <a:ext cx="972429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 – Explore Linear regression </a:t>
            </a:r>
          </a:p>
          <a:p>
            <a:endParaRPr lang="en-IN" sz="1100" b="1" dirty="0"/>
          </a:p>
          <a:p>
            <a:r>
              <a:rPr lang="en-IN" sz="2000" b="1" dirty="0">
                <a:latin typeface="Calibri" panose="020F0502020204030204" pitchFamily="34" charset="0"/>
                <a:cs typeface="Calibri" panose="020F0502020204030204" pitchFamily="34" charset="0"/>
              </a:rPr>
              <a:t>2.	Principle of model validation 				</a:t>
            </a:r>
            <a:endParaRPr lang="en-IN" b="1" dirty="0"/>
          </a:p>
        </p:txBody>
      </p:sp>
      <p:sp>
        <p:nvSpPr>
          <p:cNvPr id="6" name="Rectangle 5">
            <a:extLst>
              <a:ext uri="{FF2B5EF4-FFF2-40B4-BE49-F238E27FC236}">
                <a16:creationId xmlns:a16="http://schemas.microsoft.com/office/drawing/2014/main"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9C63FF25-D36D-4EED-8B71-963191146D9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15C50-ECB6-45B9-97BA-A3843573C4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12-02-2019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id="{E1D19030-44AA-4470-8607-1E5FD928D3A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id="{4819F5C8-ACE5-471A-BA5F-182329EC992E}"/>
              </a:ext>
            </a:extLst>
          </p:cNvPr>
          <p:cNvSpPr/>
          <p:nvPr/>
        </p:nvSpPr>
        <p:spPr>
          <a:xfrm>
            <a:off x="673289" y="1981585"/>
            <a:ext cx="10466778" cy="1515800"/>
          </a:xfrm>
          <a:prstGeom prst="rect">
            <a:avLst/>
          </a:prstGeom>
        </p:spPr>
        <p:txBody>
          <a:bodyPr wrap="square">
            <a:spAutoFit/>
          </a:bodyPr>
          <a:lstStyle/>
          <a:p>
            <a:pPr marL="723900" indent="-723900">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Validation techniques:</a:t>
            </a:r>
          </a:p>
          <a:p>
            <a:pPr marL="723900" indent="-723900">
              <a:spcBef>
                <a:spcPts val="300"/>
              </a:spcBef>
              <a:spcAft>
                <a:spcPts val="300"/>
              </a:spcAft>
              <a:buFont typeface="Wingdings" panose="05000000000000000000" pitchFamily="2" charset="2"/>
              <a:buChar char="Ø"/>
            </a:pPr>
            <a:endParaRPr lang="en-US" sz="1050" b="1" dirty="0">
              <a:latin typeface="Calibri" panose="020F0502020204030204" pitchFamily="34" charset="0"/>
              <a:cs typeface="Calibri" panose="020F0502020204030204" pitchFamily="34" charset="0"/>
            </a:endParaRPr>
          </a:p>
          <a:p>
            <a:pPr marL="1077913" lvl="2" indent="-354013" algn="just">
              <a:spcBef>
                <a:spcPts val="300"/>
              </a:spcBef>
              <a:spcAft>
                <a:spcPts val="300"/>
              </a:spcAft>
            </a:pPr>
            <a:r>
              <a:rPr lang="en-US" b="1" dirty="0">
                <a:latin typeface="Calibri" panose="020F0502020204030204" pitchFamily="34" charset="0"/>
                <a:cs typeface="Calibri" panose="020F0502020204030204" pitchFamily="34" charset="0"/>
              </a:rPr>
              <a:t>6. 	Bootstrapping: </a:t>
            </a:r>
            <a:r>
              <a:rPr lang="en-IN" b="1" dirty="0">
                <a:latin typeface="Calibri" panose="020F0502020204030204" pitchFamily="34" charset="0"/>
                <a:cs typeface="Calibri" panose="020F0502020204030204" pitchFamily="34" charset="0"/>
              </a:rPr>
              <a:t>Here, the training dataset is randomly selected with replacement. For testing, we use the records not selected are used. Size of the training data set changes from fold to fold. The error rate of the model is the average of the error rate of each item. . </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49479D8-055F-418C-9FBC-CEA5CA90EF38}"/>
              </a:ext>
            </a:extLst>
          </p:cNvPr>
          <p:cNvPicPr>
            <a:picLocks noChangeAspect="1"/>
          </p:cNvPicPr>
          <p:nvPr/>
        </p:nvPicPr>
        <p:blipFill>
          <a:blip r:embed="rId2"/>
          <a:stretch>
            <a:fillRect/>
          </a:stretch>
        </p:blipFill>
        <p:spPr>
          <a:xfrm>
            <a:off x="1725864" y="3573463"/>
            <a:ext cx="3916434" cy="2419658"/>
          </a:xfrm>
          <a:prstGeom prst="rect">
            <a:avLst/>
          </a:prstGeom>
        </p:spPr>
      </p:pic>
    </p:spTree>
    <p:extLst>
      <p:ext uri="{BB962C8B-B14F-4D97-AF65-F5344CB8AC3E}">
        <p14:creationId xmlns:p14="http://schemas.microsoft.com/office/powerpoint/2010/main" val="15638340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6161</TotalTime>
  <Words>1495</Words>
  <Application>Microsoft Office PowerPoint</Application>
  <PresentationFormat>Widescreen</PresentationFormat>
  <Paragraphs>312</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Franklin Gothic Book</vt:lpstr>
      <vt:lpstr>Trebuchet MS</vt:lpstr>
      <vt:lpstr>Wingdings</vt:lpstr>
      <vt:lpstr>Wingdings 3</vt:lpstr>
      <vt:lpstr>Crop</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Palamarneri</dc:creator>
  <cp:lastModifiedBy>Subramanian Palamarneri</cp:lastModifiedBy>
  <cp:revision>364</cp:revision>
  <dcterms:created xsi:type="dcterms:W3CDTF">2019-01-15T03:22:05Z</dcterms:created>
  <dcterms:modified xsi:type="dcterms:W3CDTF">2019-02-12T11:57:37Z</dcterms:modified>
</cp:coreProperties>
</file>