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 id="2147483678" r:id="rId2"/>
  </p:sldMasterIdLst>
  <p:notesMasterIdLst>
    <p:notesMasterId r:id="rId19"/>
  </p:notesMasterIdLst>
  <p:sldIdLst>
    <p:sldId id="293" r:id="rId3"/>
    <p:sldId id="256" r:id="rId4"/>
    <p:sldId id="440" r:id="rId5"/>
    <p:sldId id="441" r:id="rId6"/>
    <p:sldId id="442" r:id="rId7"/>
    <p:sldId id="443" r:id="rId8"/>
    <p:sldId id="444" r:id="rId9"/>
    <p:sldId id="445" r:id="rId10"/>
    <p:sldId id="451" r:id="rId11"/>
    <p:sldId id="446" r:id="rId12"/>
    <p:sldId id="447" r:id="rId13"/>
    <p:sldId id="448" r:id="rId14"/>
    <p:sldId id="449" r:id="rId15"/>
    <p:sldId id="450" r:id="rId16"/>
    <p:sldId id="313" r:id="rId17"/>
    <p:sldId id="43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userDrawn="1">
          <p15:clr>
            <a:srgbClr val="A4A3A4"/>
          </p15:clr>
        </p15:guide>
        <p15:guide id="2" pos="37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1" autoAdjust="0"/>
    <p:restoredTop sz="94660"/>
  </p:normalViewPr>
  <p:slideViewPr>
    <p:cSldViewPr snapToGrid="0" showGuides="1">
      <p:cViewPr varScale="1">
        <p:scale>
          <a:sx n="84" d="100"/>
          <a:sy n="84" d="100"/>
        </p:scale>
        <p:origin x="108" y="132"/>
      </p:cViewPr>
      <p:guideLst>
        <p:guide orient="horz" pos="2251"/>
        <p:guide pos="3795"/>
      </p:guideLst>
    </p:cSldViewPr>
  </p:slideViewPr>
  <p:notesTextViewPr>
    <p:cViewPr>
      <p:scale>
        <a:sx n="1" d="1"/>
        <a:sy n="1" d="1"/>
      </p:scale>
      <p:origin x="0" y="0"/>
    </p:cViewPr>
  </p:notesTextViewPr>
  <p:sorterViewPr>
    <p:cViewPr>
      <p:scale>
        <a:sx n="100" d="100"/>
        <a:sy n="100" d="100"/>
      </p:scale>
      <p:origin x="0" y="-226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255ED5-AABD-4977-9816-72EFFE69C8E6}" type="datetimeFigureOut">
              <a:rPr lang="en-US" smtClean="0"/>
              <a:t>2/14/2019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92992-2140-4CB3-929D-EE1F0D6AB8FB}" type="slidenum">
              <a:rPr lang="en-US" smtClean="0"/>
              <a:t>‹#›</a:t>
            </a:fld>
            <a:endParaRPr lang="en-US"/>
          </a:p>
        </p:txBody>
      </p:sp>
    </p:spTree>
    <p:extLst>
      <p:ext uri="{BB962C8B-B14F-4D97-AF65-F5344CB8AC3E}">
        <p14:creationId xmlns:p14="http://schemas.microsoft.com/office/powerpoint/2010/main" val="3226562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E7DF9A9D-BF5D-450E-A3DF-E0B737343F19}"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65115870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A343D76-2761-4EC7-854E-BECE4EBC0360}"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83272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FFDA732-0D2F-422A-8CCE-5978D61E7C6E}"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599531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a:gsLst>
            <a:gs pos="37000">
              <a:srgbClr val="D5E0F2"/>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510492-88E5-415D-B98F-2F6D027DA587}"/>
              </a:ext>
            </a:extLst>
          </p:cNvPr>
          <p:cNvPicPr>
            <a:picLocks noChangeAspect="1"/>
          </p:cNvPicPr>
          <p:nvPr userDrawn="1"/>
        </p:nvPicPr>
        <p:blipFill>
          <a:blip r:embed="rId2"/>
          <a:stretch>
            <a:fillRect/>
          </a:stretch>
        </p:blipFill>
        <p:spPr>
          <a:xfrm>
            <a:off x="8368229" y="143018"/>
            <a:ext cx="2743200" cy="612058"/>
          </a:xfrm>
          <a:prstGeom prst="rect">
            <a:avLst/>
          </a:prstGeom>
        </p:spPr>
      </p:pic>
      <p:pic>
        <p:nvPicPr>
          <p:cNvPr id="8" name="Picture 7">
            <a:extLst>
              <a:ext uri="{FF2B5EF4-FFF2-40B4-BE49-F238E27FC236}">
                <a16:creationId xmlns:a16="http://schemas.microsoft.com/office/drawing/2014/main" id="{F3D2045C-EF23-4AF5-AB15-9DE0FC523858}"/>
              </a:ext>
            </a:extLst>
          </p:cNvPr>
          <p:cNvPicPr>
            <a:picLocks noChangeAspect="1"/>
          </p:cNvPicPr>
          <p:nvPr userDrawn="1"/>
        </p:nvPicPr>
        <p:blipFill>
          <a:blip r:embed="rId3">
            <a:extLst>
              <a:ext uri="{BEBA8EAE-BF5A-486C-A8C5-ECC9F3942E4B}">
                <a14:imgProps xmlns:a14="http://schemas.microsoft.com/office/drawing/2010/main">
                  <a14:imgLayer r:embed="rId4">
                    <a14:imgEffect>
                      <a14:artisticPhotocopy/>
                    </a14:imgEffect>
                    <a14:imgEffect>
                      <a14:saturation sat="33000"/>
                    </a14:imgEffect>
                  </a14:imgLayer>
                </a14:imgProps>
              </a:ext>
            </a:extLst>
          </a:blip>
          <a:stretch>
            <a:fillRect/>
          </a:stretch>
        </p:blipFill>
        <p:spPr>
          <a:xfrm>
            <a:off x="4397623" y="6406055"/>
            <a:ext cx="4114284" cy="265714"/>
          </a:xfrm>
          <a:prstGeom prst="rect">
            <a:avLst/>
          </a:prstGeom>
        </p:spPr>
      </p:pic>
      <p:sp>
        <p:nvSpPr>
          <p:cNvPr id="9" name="Rectangle 8">
            <a:extLst>
              <a:ext uri="{FF2B5EF4-FFF2-40B4-BE49-F238E27FC236}">
                <a16:creationId xmlns:a16="http://schemas.microsoft.com/office/drawing/2014/main" id="{849EC6A2-1FF3-4BA5-85F6-D99B4104FC79}"/>
              </a:ext>
            </a:extLst>
          </p:cNvPr>
          <p:cNvSpPr/>
          <p:nvPr userDrawn="1"/>
        </p:nvSpPr>
        <p:spPr>
          <a:xfrm>
            <a:off x="4397623" y="264381"/>
            <a:ext cx="2434641" cy="707886"/>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black"/>
                </a:solidFill>
                <a:effectLst/>
                <a:uLnTx/>
                <a:uFillTx/>
                <a:latin typeface="Franklin Gothic Book" panose="020B0503020102020204"/>
                <a:ea typeface="+mn-ea"/>
                <a:cs typeface="+mn-cs"/>
              </a:rPr>
              <a:t>STATISTICS</a:t>
            </a:r>
          </a:p>
        </p:txBody>
      </p:sp>
      <p:sp>
        <p:nvSpPr>
          <p:cNvPr id="3" name="Date Placeholder 2">
            <a:extLst>
              <a:ext uri="{FF2B5EF4-FFF2-40B4-BE49-F238E27FC236}">
                <a16:creationId xmlns:a16="http://schemas.microsoft.com/office/drawing/2014/main" id="{30716EE7-F0D7-41DC-95DA-74EFFF2AEAE4}"/>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AC05E6C-A803-4B7B-AF2A-9B9823CEB9AE}"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a:extLst>
              <a:ext uri="{FF2B5EF4-FFF2-40B4-BE49-F238E27FC236}">
                <a16:creationId xmlns:a16="http://schemas.microsoft.com/office/drawing/2014/main" id="{FE8F93B8-5277-4EF6-B202-608780ACDF33}"/>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11" name="Slide Number Placeholder 10">
            <a:extLst>
              <a:ext uri="{FF2B5EF4-FFF2-40B4-BE49-F238E27FC236}">
                <a16:creationId xmlns:a16="http://schemas.microsoft.com/office/drawing/2014/main" id="{7E24A91D-646C-4EC0-8FEB-565BF6905A3A}"/>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560565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26F2F1A-AE62-4B2C-A42C-62BDEEB3311E}"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790319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5691341-C5B3-4F9F-A96D-513C35EDD4EB}"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379710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50A7CAC-A64E-47A9-9BE2-8E3748094AD7}" type="datetime1">
              <a:rPr kumimoji="0" lang="en-IN"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EFEDE3"/>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EFEDE3"/>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082774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C366EBB-EAD1-48C5-BC63-14619A9238D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225693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FBE0134-C290-4DA8-AC6E-5C5C44BDBBB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6712973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D7B69A9-4FA9-49BC-B373-014C385712B7}"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9307684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7A7ADAA-9FEA-4533-9A69-0B4E32BB60EF}"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190850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B56C17A-6C39-4EAE-9AB3-4B20005CB74A}"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4154986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E1EB611-AEBB-45EC-B394-03BFD85645A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538125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E9CCEBC-68EF-4347-BA0D-A347B6FE684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1861726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62CF96C-CE2B-41A9-BE9E-A80B99737647}"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8082239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AAC5436-4504-41B4-8461-CDBC9C4D846A}"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123937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8EB5373-7B94-493D-BA38-B5CDD319DD3A}"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3737260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505BA89-12BF-466A-B5D0-C5D55B2DAA4E}"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76184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BE13201-B2B1-466E-90FC-F78DDA9A086E}"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6205372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1166595-E810-4E17-A13D-0964ED8A5F59}"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449974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73FAC85-0587-4629-9D2A-C33815E3D2EA}"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757136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Slide">
    <p:bg>
      <p:bgPr>
        <a:gradFill>
          <a:gsLst>
            <a:gs pos="37000">
              <a:srgbClr val="D5E0F2"/>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510492-88E5-415D-B98F-2F6D027DA587}"/>
              </a:ext>
            </a:extLst>
          </p:cNvPr>
          <p:cNvPicPr>
            <a:picLocks noChangeAspect="1"/>
          </p:cNvPicPr>
          <p:nvPr userDrawn="1"/>
        </p:nvPicPr>
        <p:blipFill>
          <a:blip r:embed="rId2"/>
          <a:stretch>
            <a:fillRect/>
          </a:stretch>
        </p:blipFill>
        <p:spPr>
          <a:xfrm>
            <a:off x="8368229" y="143018"/>
            <a:ext cx="2743200" cy="612058"/>
          </a:xfrm>
          <a:prstGeom prst="rect">
            <a:avLst/>
          </a:prstGeom>
        </p:spPr>
      </p:pic>
      <p:pic>
        <p:nvPicPr>
          <p:cNvPr id="8" name="Picture 7">
            <a:extLst>
              <a:ext uri="{FF2B5EF4-FFF2-40B4-BE49-F238E27FC236}">
                <a16:creationId xmlns:a16="http://schemas.microsoft.com/office/drawing/2014/main" id="{F3D2045C-EF23-4AF5-AB15-9DE0FC523858}"/>
              </a:ext>
            </a:extLst>
          </p:cNvPr>
          <p:cNvPicPr>
            <a:picLocks noChangeAspect="1"/>
          </p:cNvPicPr>
          <p:nvPr userDrawn="1"/>
        </p:nvPicPr>
        <p:blipFill>
          <a:blip r:embed="rId3">
            <a:extLst>
              <a:ext uri="{BEBA8EAE-BF5A-486C-A8C5-ECC9F3942E4B}">
                <a14:imgProps xmlns:a14="http://schemas.microsoft.com/office/drawing/2010/main">
                  <a14:imgLayer r:embed="rId4">
                    <a14:imgEffect>
                      <a14:artisticPhotocopy/>
                    </a14:imgEffect>
                    <a14:imgEffect>
                      <a14:saturation sat="33000"/>
                    </a14:imgEffect>
                  </a14:imgLayer>
                </a14:imgProps>
              </a:ext>
            </a:extLst>
          </a:blip>
          <a:stretch>
            <a:fillRect/>
          </a:stretch>
        </p:blipFill>
        <p:spPr>
          <a:xfrm>
            <a:off x="677334" y="6406055"/>
            <a:ext cx="4114284" cy="265714"/>
          </a:xfrm>
          <a:prstGeom prst="rect">
            <a:avLst/>
          </a:prstGeom>
        </p:spPr>
      </p:pic>
      <p:sp>
        <p:nvSpPr>
          <p:cNvPr id="9" name="Rectangle 8">
            <a:extLst>
              <a:ext uri="{FF2B5EF4-FFF2-40B4-BE49-F238E27FC236}">
                <a16:creationId xmlns:a16="http://schemas.microsoft.com/office/drawing/2014/main" id="{849EC6A2-1FF3-4BA5-85F6-D99B4104FC79}"/>
              </a:ext>
            </a:extLst>
          </p:cNvPr>
          <p:cNvSpPr/>
          <p:nvPr userDrawn="1"/>
        </p:nvSpPr>
        <p:spPr>
          <a:xfrm>
            <a:off x="4397623" y="264381"/>
            <a:ext cx="2588401" cy="707886"/>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black"/>
                </a:solidFill>
                <a:effectLst/>
                <a:uLnTx/>
                <a:uFillTx/>
                <a:latin typeface="Franklin Gothic Book" panose="020B0503020102020204"/>
                <a:ea typeface="+mn-ea"/>
                <a:cs typeface="+mn-cs"/>
              </a:rPr>
              <a:t>Regression</a:t>
            </a:r>
          </a:p>
        </p:txBody>
      </p:sp>
      <p:sp>
        <p:nvSpPr>
          <p:cNvPr id="3" name="Date Placeholder 2">
            <a:extLst>
              <a:ext uri="{FF2B5EF4-FFF2-40B4-BE49-F238E27FC236}">
                <a16:creationId xmlns:a16="http://schemas.microsoft.com/office/drawing/2014/main" id="{30716EE7-F0D7-41DC-95DA-74EFFF2AEAE4}"/>
              </a:ext>
            </a:extLst>
          </p:cNvPr>
          <p:cNvSpPr>
            <a:spLocks noGrp="1"/>
          </p:cNvSpPr>
          <p:nvPr>
            <p:ph type="dt" sz="half" idx="10"/>
          </p:nvPr>
        </p:nvSpPr>
        <p:spPr>
          <a:xfrm>
            <a:off x="7905089" y="6349857"/>
            <a:ext cx="130677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18BDB77-F101-41DB-9039-23769E70F03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11" name="Slide Number Placeholder 10">
            <a:extLst>
              <a:ext uri="{FF2B5EF4-FFF2-40B4-BE49-F238E27FC236}">
                <a16:creationId xmlns:a16="http://schemas.microsoft.com/office/drawing/2014/main" id="{7E24A91D-646C-4EC0-8FEB-565BF6905A3A}"/>
              </a:ext>
            </a:extLst>
          </p:cNvPr>
          <p:cNvSpPr>
            <a:spLocks noGrp="1"/>
          </p:cNvSpPr>
          <p:nvPr>
            <p:ph type="sldNum" sz="quarter" idx="12"/>
          </p:nvPr>
        </p:nvSpPr>
        <p:spPr>
          <a:xfrm>
            <a:off x="9398159" y="6339695"/>
            <a:ext cx="683339"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2" name="Title 1">
            <a:extLst>
              <a:ext uri="{FF2B5EF4-FFF2-40B4-BE49-F238E27FC236}">
                <a16:creationId xmlns:a16="http://schemas.microsoft.com/office/drawing/2014/main" id="{346EEFD0-DCAD-4705-A8F3-8C95732B08EB}"/>
              </a:ext>
            </a:extLst>
          </p:cNvPr>
          <p:cNvSpPr>
            <a:spLocks noGrp="1"/>
          </p:cNvSpPr>
          <p:nvPr>
            <p:ph type="title"/>
          </p:nvPr>
        </p:nvSpPr>
        <p:spPr>
          <a:xfrm>
            <a:off x="677334" y="620617"/>
            <a:ext cx="8596668" cy="1320800"/>
          </a:xfrm>
        </p:spPr>
        <p:txBody>
          <a:bodyPr/>
          <a:lstStyle/>
          <a:p>
            <a:r>
              <a:rPr lang="en-US"/>
              <a:t>Click to edit Master title style</a:t>
            </a:r>
            <a:endParaRPr lang="en-IN"/>
          </a:p>
        </p:txBody>
      </p:sp>
    </p:spTree>
    <p:extLst>
      <p:ext uri="{BB962C8B-B14F-4D97-AF65-F5344CB8AC3E}">
        <p14:creationId xmlns:p14="http://schemas.microsoft.com/office/powerpoint/2010/main" val="230135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B98D9B41-FDC1-4EDE-B7ED-1F4BC365ACCE}" type="datetime1">
              <a:rPr kumimoji="0" lang="en-IN"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EFEDE3"/>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EFEDE3"/>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EFEDE3"/>
              </a:solidFill>
              <a:effectLst/>
              <a:uLnTx/>
              <a:uFillTx/>
              <a:latin typeface="Franklin Gothic Book" panose="020B0503020102020204"/>
              <a:ea typeface="+mn-ea"/>
              <a:cs typeface="+mn-cs"/>
            </a:endParaRP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7111694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BC26BDF-D8D5-4BDA-B7B5-1F9BBDF36AD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113896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DF2576E-AF4D-4F3A-A238-41B191D72850}"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837260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F6E5747-EDC7-47BA-BFBE-F5BAFAC7BDA3}"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478217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C958BBF-AB85-4816-891A-10AE86959425}"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315842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97726F16-52C3-4AE5-9721-0A6FC7B4DF57}"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6875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37CCFC86-B7B1-426B-80B9-5AC357050214}"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8540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D0306EC1-E082-4672-A0C8-A30BD89ADAD5}"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088526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hf hdr="0" ftr="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D742B194-F68C-48F8-A380-0EE55B13634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89762360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1025240"/>
            <a:ext cx="9724297" cy="4632037"/>
          </a:xfrm>
          <a:prstGeom prst="rect">
            <a:avLst/>
          </a:prstGeom>
        </p:spPr>
        <p:txBody>
          <a:bodyPr wrap="square">
            <a:spAutoFit/>
          </a:bodyPr>
          <a:lstStyle/>
          <a:p>
            <a:r>
              <a:rPr lang="en-IN" sz="2400" b="1" dirty="0"/>
              <a:t>Chapter 1, 2</a:t>
            </a:r>
          </a:p>
          <a:p>
            <a:pPr marL="342900" indent="-342900">
              <a:buFont typeface="+mj-lt"/>
              <a:buAutoNum type="arabicPeriod"/>
            </a:pPr>
            <a:endParaRPr lang="en-IN" sz="1600" dirty="0"/>
          </a:p>
          <a:p>
            <a:r>
              <a:rPr lang="en-IN" sz="2400" b="1" dirty="0"/>
              <a:t>Learning Objectives</a:t>
            </a:r>
          </a:p>
          <a:p>
            <a:pPr marL="342900" indent="-342900">
              <a:buFont typeface="+mj-lt"/>
              <a:buAutoNum type="arabicPeriod"/>
            </a:pPr>
            <a:endParaRPr lang="en-IN" sz="1100" dirty="0"/>
          </a:p>
          <a:p>
            <a:pPr marL="457200" indent="-457200" algn="just">
              <a:buFont typeface="+mj-lt"/>
              <a:buAutoNum type="alphaLcParenR"/>
            </a:pPr>
            <a:r>
              <a:rPr lang="en-IN" sz="2000" b="1" dirty="0">
                <a:latin typeface="Calibri" panose="020F0502020204030204" pitchFamily="34" charset="0"/>
                <a:cs typeface="Calibri" panose="020F0502020204030204" pitchFamily="34" charset="0"/>
              </a:rPr>
              <a:t>Understand Logistic Model as a classification tool</a:t>
            </a:r>
          </a:p>
          <a:p>
            <a:pPr marL="457200" indent="-457200" algn="just">
              <a:buFont typeface="+mj-lt"/>
              <a:buAutoNum type="alphaLcParenR"/>
            </a:pPr>
            <a:r>
              <a:rPr lang="en-IN" sz="2000" b="1" dirty="0">
                <a:latin typeface="Calibri" panose="020F0502020204030204" pitchFamily="34" charset="0"/>
                <a:cs typeface="Calibri" panose="020F0502020204030204" pitchFamily="34" charset="0"/>
              </a:rPr>
              <a:t>Understand the assumptions of Logistic Regression Model</a:t>
            </a:r>
          </a:p>
          <a:p>
            <a:pPr marL="457200" indent="-457200" algn="just">
              <a:buFont typeface="+mj-lt"/>
              <a:buAutoNum type="alphaLcParenR"/>
            </a:pPr>
            <a:r>
              <a:rPr lang="en-IN" sz="2000" b="1" dirty="0">
                <a:latin typeface="Calibri" panose="020F0502020204030204" pitchFamily="34" charset="0"/>
                <a:cs typeface="Calibri" panose="020F0502020204030204" pitchFamily="34" charset="0"/>
              </a:rPr>
              <a:t>Understand the goodness of fit of Logistic Regression model such as McFadden R square</a:t>
            </a:r>
          </a:p>
          <a:p>
            <a:pPr marL="457200" indent="-457200" algn="just">
              <a:buFont typeface="+mj-lt"/>
              <a:buAutoNum type="alphaLcParenR"/>
            </a:pPr>
            <a:r>
              <a:rPr lang="en-IN" sz="2000" b="1" dirty="0">
                <a:latin typeface="Calibri" panose="020F0502020204030204" pitchFamily="34" charset="0"/>
                <a:cs typeface="Calibri" panose="020F0502020204030204" pitchFamily="34" charset="0"/>
              </a:rPr>
              <a:t>Understand how to evaluate performance of Logistic Regression model using    Confusion Matrix, Mis-classification Probability, False Positive, False Negative rates, sensitivity and      specificity, Receiver Operating Characteristic Curve, Area Under the curve</a:t>
            </a:r>
          </a:p>
          <a:p>
            <a:pPr marL="457200" indent="-457200" algn="just">
              <a:buFont typeface="+mj-lt"/>
              <a:buAutoNum type="alphaLcParenR"/>
            </a:pPr>
            <a:r>
              <a:rPr lang="en-IN" sz="2000" b="1" dirty="0">
                <a:latin typeface="Calibri" panose="020F0502020204030204" pitchFamily="34" charset="0"/>
                <a:cs typeface="Calibri" panose="020F0502020204030204" pitchFamily="34" charset="0"/>
              </a:rPr>
              <a:t>Understand the importance of evaluating model performance on both Training and test data -</a:t>
            </a:r>
          </a:p>
          <a:p>
            <a:pPr marL="457200" indent="-457200">
              <a:buFont typeface="+mj-lt"/>
              <a:buAutoNum type="alphaLcParenR"/>
            </a:pPr>
            <a:endParaRPr lang="en-IN" sz="2000" b="1"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E1778B41-C867-4888-A6FC-7438D2CED5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AA54D45-1A37-47A0-8F0C-53E1339E3924}"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D3B429CA-4CC6-456E-A132-36505BB9292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326708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1000274"/>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1 – Explore Logistic regression further</a:t>
            </a:r>
          </a:p>
          <a:p>
            <a:endParaRPr lang="en-IN" sz="1100" b="1" dirty="0"/>
          </a:p>
          <a:p>
            <a:r>
              <a:rPr lang="en-IN" sz="2400" b="1" dirty="0">
                <a:latin typeface="Calibri" panose="020F0502020204030204" pitchFamily="34" charset="0"/>
                <a:cs typeface="Calibri" panose="020F0502020204030204" pitchFamily="34" charset="0"/>
              </a:rPr>
              <a:t>4.    Evaluate Model performance</a:t>
            </a:r>
            <a:endParaRPr lang="en-IN" b="1"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9C63FF25-D36D-4EED-8B71-963191146D9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915C50-ECB6-45B9-97BA-A3843573C41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E1D19030-44AA-4470-8607-1E5FD928D3A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Rectangle 6">
            <a:extLst>
              <a:ext uri="{FF2B5EF4-FFF2-40B4-BE49-F238E27FC236}">
                <a16:creationId xmlns:a16="http://schemas.microsoft.com/office/drawing/2014/main" id="{F579B5EC-6519-4112-BBA4-BE03FC133F8C}"/>
              </a:ext>
            </a:extLst>
          </p:cNvPr>
          <p:cNvSpPr/>
          <p:nvPr/>
        </p:nvSpPr>
        <p:spPr>
          <a:xfrm>
            <a:off x="780150" y="2025514"/>
            <a:ext cx="6369308" cy="369332"/>
          </a:xfrm>
          <a:prstGeom prst="rect">
            <a:avLst/>
          </a:prstGeom>
        </p:spPr>
        <p:txBody>
          <a:bodyPr wrap="none">
            <a:spAutoFit/>
          </a:bodyPr>
          <a:lstStyle/>
          <a:p>
            <a:r>
              <a:rPr lang="en-IN" b="1" dirty="0">
                <a:latin typeface="Calibri" panose="020F0502020204030204" pitchFamily="34" charset="0"/>
                <a:cs typeface="Calibri" panose="020F0502020204030204" pitchFamily="34" charset="0"/>
              </a:rPr>
              <a:t>b.    False Positive, False Negative rates, sensitivity and specificity</a:t>
            </a:r>
          </a:p>
        </p:txBody>
      </p:sp>
      <p:sp>
        <p:nvSpPr>
          <p:cNvPr id="10" name="Rectangle 9">
            <a:extLst>
              <a:ext uri="{FF2B5EF4-FFF2-40B4-BE49-F238E27FC236}">
                <a16:creationId xmlns:a16="http://schemas.microsoft.com/office/drawing/2014/main" id="{49ECA92A-C68D-4990-90CC-B9212A18CE14}"/>
              </a:ext>
            </a:extLst>
          </p:cNvPr>
          <p:cNvSpPr/>
          <p:nvPr/>
        </p:nvSpPr>
        <p:spPr>
          <a:xfrm>
            <a:off x="780149" y="2539140"/>
            <a:ext cx="10359917" cy="4062651"/>
          </a:xfrm>
          <a:prstGeom prst="rect">
            <a:avLst/>
          </a:prstGeom>
        </p:spPr>
        <p:txBody>
          <a:bodyPr wrap="square">
            <a:spAutoFit/>
          </a:bodyPr>
          <a:lstStyle/>
          <a:p>
            <a:pPr marL="714375" indent="-714375">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In Logistic Regression, the model performance is often measures using concepts such as sensitivity, specificity and precision. </a:t>
            </a:r>
          </a:p>
          <a:p>
            <a:pPr marL="714375" indent="-714375">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The ability of the model to correctly classify positives and negatives are called sensitivity (True Positive Rate or recall) and specificity (True Negative Rate) respectively.</a:t>
            </a:r>
          </a:p>
          <a:p>
            <a:pPr marL="714375" indent="-714375">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Precision measures the accuracy of positives classified by the model.</a:t>
            </a:r>
          </a:p>
          <a:p>
            <a:pPr marL="714375" indent="-714375">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F1 score is the harmonic mean of Precision and Recall</a:t>
            </a:r>
          </a:p>
          <a:p>
            <a:pPr marL="714375" indent="-714375">
              <a:buFont typeface="Wingdings" panose="05000000000000000000" pitchFamily="2" charset="2"/>
              <a:buChar char="Ø"/>
            </a:pPr>
            <a:endParaRPr lang="en-US" sz="2000" b="1" dirty="0">
              <a:latin typeface="Calibri" panose="020F0502020204030204" pitchFamily="34" charset="0"/>
              <a:cs typeface="Calibri" panose="020F0502020204030204" pitchFamily="34" charset="0"/>
            </a:endParaRPr>
          </a:p>
          <a:p>
            <a:pPr marL="714375" indent="-714375">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Sensitivity  = True Positive / (True positive + False Negative) = 8 / 14 = 57.1%</a:t>
            </a:r>
          </a:p>
          <a:p>
            <a:pPr marL="714375" indent="-714375">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Specificity  = True Negative / (True Negative + False Positive) = 34 / 34 = 100%</a:t>
            </a:r>
          </a:p>
          <a:p>
            <a:pPr marL="714375" indent="-714375">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Precision    =  True Positive / (True positive + False Positive) = 8 / 8 = 100%</a:t>
            </a:r>
          </a:p>
          <a:p>
            <a:pPr marL="714375" indent="-714375">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F1                = (2 X Precision X Recall) / ( Precision + Recall) = (2 X 100 X 57.1 ) / (57.1 + 100)</a:t>
            </a:r>
          </a:p>
          <a:p>
            <a:r>
              <a:rPr lang="en-US" sz="2000" b="1" dirty="0">
                <a:latin typeface="Calibri" panose="020F0502020204030204" pitchFamily="34" charset="0"/>
                <a:cs typeface="Calibri" panose="020F0502020204030204" pitchFamily="34" charset="0"/>
              </a:rPr>
              <a:t>                                 = 72.69255</a:t>
            </a:r>
          </a:p>
          <a:p>
            <a:pPr marL="714375" indent="-714375">
              <a:buFont typeface="Wingdings" panose="05000000000000000000" pitchFamily="2" charset="2"/>
              <a:buChar char="Ø"/>
            </a:pP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527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1000274"/>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1 – Explore Logistic regression further</a:t>
            </a:r>
          </a:p>
          <a:p>
            <a:endParaRPr lang="en-IN" sz="1100" b="1" dirty="0"/>
          </a:p>
          <a:p>
            <a:r>
              <a:rPr lang="en-IN" sz="2400" b="1" dirty="0">
                <a:latin typeface="Calibri" panose="020F0502020204030204" pitchFamily="34" charset="0"/>
                <a:cs typeface="Calibri" panose="020F0502020204030204" pitchFamily="34" charset="0"/>
              </a:rPr>
              <a:t>4.    Evaluate Model performance</a:t>
            </a:r>
            <a:endParaRPr lang="en-IN" b="1"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9C63FF25-D36D-4EED-8B71-963191146D9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915C50-ECB6-45B9-97BA-A3843573C41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E1D19030-44AA-4470-8607-1E5FD928D3A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Rectangle 6">
            <a:extLst>
              <a:ext uri="{FF2B5EF4-FFF2-40B4-BE49-F238E27FC236}">
                <a16:creationId xmlns:a16="http://schemas.microsoft.com/office/drawing/2014/main" id="{F579B5EC-6519-4112-BBA4-BE03FC133F8C}"/>
              </a:ext>
            </a:extLst>
          </p:cNvPr>
          <p:cNvSpPr/>
          <p:nvPr/>
        </p:nvSpPr>
        <p:spPr>
          <a:xfrm>
            <a:off x="780150" y="2025514"/>
            <a:ext cx="7619394" cy="369332"/>
          </a:xfrm>
          <a:prstGeom prst="rect">
            <a:avLst/>
          </a:prstGeom>
        </p:spPr>
        <p:txBody>
          <a:bodyPr wrap="none">
            <a:spAutoFit/>
          </a:bodyPr>
          <a:lstStyle/>
          <a:p>
            <a:r>
              <a:rPr lang="en-IN" b="1" dirty="0">
                <a:latin typeface="Calibri" panose="020F0502020204030204" pitchFamily="34" charset="0"/>
                <a:cs typeface="Calibri" panose="020F0502020204030204" pitchFamily="34" charset="0"/>
              </a:rPr>
              <a:t>c.   Receiver Operating Characteristic Curve (ROC) , Area Under the curve (AUC)</a:t>
            </a:r>
          </a:p>
        </p:txBody>
      </p:sp>
      <p:sp>
        <p:nvSpPr>
          <p:cNvPr id="5" name="Rectangle 4">
            <a:extLst>
              <a:ext uri="{FF2B5EF4-FFF2-40B4-BE49-F238E27FC236}">
                <a16:creationId xmlns:a16="http://schemas.microsoft.com/office/drawing/2014/main" id="{C6935E89-4846-4738-8F2A-C3691003838F}"/>
              </a:ext>
            </a:extLst>
          </p:cNvPr>
          <p:cNvSpPr/>
          <p:nvPr/>
        </p:nvSpPr>
        <p:spPr>
          <a:xfrm>
            <a:off x="780149" y="2557800"/>
            <a:ext cx="10359917" cy="4693593"/>
          </a:xfrm>
          <a:prstGeom prst="rect">
            <a:avLst/>
          </a:prstGeom>
        </p:spPr>
        <p:txBody>
          <a:bodyPr wrap="square">
            <a:spAutoFit/>
          </a:bodyPr>
          <a:lstStyle/>
          <a:p>
            <a:pPr marL="714375" indent="-714375" algn="just">
              <a:spcBef>
                <a:spcPts val="300"/>
              </a:spcBef>
              <a:spcAft>
                <a:spcPts val="300"/>
              </a:spcAft>
              <a:buFont typeface="Wingdings" panose="05000000000000000000" pitchFamily="2" charset="2"/>
              <a:buChar char="Ø"/>
            </a:pPr>
            <a:r>
              <a:rPr lang="en-US" sz="1600" b="1" dirty="0">
                <a:latin typeface="Calibri" panose="020F0502020204030204" pitchFamily="34" charset="0"/>
                <a:cs typeface="Calibri" panose="020F0502020204030204" pitchFamily="34" charset="0"/>
              </a:rPr>
              <a:t>ROC curve can be used to understand the overall worth of a logistic regression model.</a:t>
            </a:r>
          </a:p>
          <a:p>
            <a:pPr marL="714375" indent="-714375" algn="just">
              <a:spcBef>
                <a:spcPts val="300"/>
              </a:spcBef>
              <a:spcAft>
                <a:spcPts val="300"/>
              </a:spcAft>
              <a:buFont typeface="Wingdings" panose="05000000000000000000" pitchFamily="2" charset="2"/>
              <a:buChar char="Ø"/>
            </a:pPr>
            <a:r>
              <a:rPr lang="en-US" sz="1600" b="1" dirty="0">
                <a:latin typeface="Calibri" panose="020F0502020204030204" pitchFamily="34" charset="0"/>
                <a:cs typeface="Calibri" panose="020F0502020204030204" pitchFamily="34" charset="0"/>
              </a:rPr>
              <a:t>ROC curve is a plot between sensitivity (true positive rate) in the vertical axis and 1 - specificity (false positive rate) in the horizontal axis. </a:t>
            </a:r>
          </a:p>
          <a:p>
            <a:pPr marL="714375" indent="-714375" algn="just">
              <a:spcBef>
                <a:spcPts val="300"/>
              </a:spcBef>
              <a:spcAft>
                <a:spcPts val="300"/>
              </a:spcAft>
              <a:buFont typeface="Wingdings" panose="05000000000000000000" pitchFamily="2" charset="2"/>
              <a:buChar char="Ø"/>
            </a:pPr>
            <a:r>
              <a:rPr lang="en-US" sz="1600" b="1" dirty="0">
                <a:latin typeface="Calibri" panose="020F0502020204030204" pitchFamily="34" charset="0"/>
                <a:cs typeface="Calibri" panose="020F0502020204030204" pitchFamily="34" charset="0"/>
              </a:rPr>
              <a:t>In the graph, diagonal line represents the case of not using a model and the area below the diagonal line is 0.5</a:t>
            </a:r>
          </a:p>
          <a:p>
            <a:pPr marL="714375" indent="-714375" algn="just">
              <a:spcBef>
                <a:spcPts val="300"/>
              </a:spcBef>
              <a:spcAft>
                <a:spcPts val="300"/>
              </a:spcAft>
              <a:buFont typeface="Wingdings" panose="05000000000000000000" pitchFamily="2" charset="2"/>
              <a:buChar char="Ø"/>
            </a:pPr>
            <a:r>
              <a:rPr lang="en-IN" sz="1600" b="1" dirty="0">
                <a:latin typeface="Calibri" panose="020F0502020204030204" pitchFamily="34" charset="0"/>
                <a:cs typeface="Calibri" panose="020F0502020204030204" pitchFamily="34" charset="0"/>
              </a:rPr>
              <a:t>A popular way of summarizing the discrimination ability of a model is to report the area under the ROC curve. </a:t>
            </a:r>
          </a:p>
          <a:p>
            <a:pPr marL="714375" indent="-714375" algn="just">
              <a:spcBef>
                <a:spcPts val="300"/>
              </a:spcBef>
              <a:spcAft>
                <a:spcPts val="300"/>
              </a:spcAft>
              <a:buFont typeface="Wingdings" panose="05000000000000000000" pitchFamily="2" charset="2"/>
              <a:buChar char="Ø"/>
            </a:pPr>
            <a:r>
              <a:rPr lang="en-IN" sz="1600" b="1" dirty="0">
                <a:latin typeface="Calibri" panose="020F0502020204030204" pitchFamily="34" charset="0"/>
                <a:cs typeface="Calibri" panose="020F0502020204030204" pitchFamily="34" charset="0"/>
              </a:rPr>
              <a:t>Higher AUC is assumed to be a better model.</a:t>
            </a:r>
          </a:p>
          <a:p>
            <a:pPr marL="714375" indent="-714375" algn="just">
              <a:spcBef>
                <a:spcPts val="300"/>
              </a:spcBef>
              <a:spcAft>
                <a:spcPts val="300"/>
              </a:spcAft>
              <a:buFont typeface="Wingdings" panose="05000000000000000000" pitchFamily="2" charset="2"/>
              <a:buChar char="Ø"/>
            </a:pPr>
            <a:r>
              <a:rPr lang="en-IN" sz="1600" b="1" dirty="0">
                <a:latin typeface="Calibri" panose="020F0502020204030204" pitchFamily="34" charset="0"/>
                <a:cs typeface="Calibri" panose="020F0502020204030204" pitchFamily="34" charset="0"/>
              </a:rPr>
              <a:t>The AUC has an important statistical property; the AUC of a classifier is equivalent to the probability that the classifier will rank a randomly chosen positive instance higher than a randomly chosen negative instance. </a:t>
            </a:r>
          </a:p>
          <a:p>
            <a:pPr marL="714375" indent="-714375" algn="just">
              <a:spcBef>
                <a:spcPts val="300"/>
              </a:spcBef>
              <a:spcAft>
                <a:spcPts val="300"/>
              </a:spcAft>
              <a:buFont typeface="Wingdings" panose="05000000000000000000" pitchFamily="2" charset="2"/>
              <a:buChar char="Ø"/>
            </a:pPr>
            <a:r>
              <a:rPr lang="en-IN" sz="1600" b="1" dirty="0">
                <a:latin typeface="Calibri" panose="020F0502020204030204" pitchFamily="34" charset="0"/>
                <a:cs typeface="Calibri" panose="020F0502020204030204" pitchFamily="34" charset="0"/>
              </a:rPr>
              <a:t>Refer: Fawcett &lt;https://ccrma.stanford.edu/workshops/mir2009/references/ROCintro.pdf&gt; </a:t>
            </a:r>
          </a:p>
          <a:p>
            <a:pPr marL="714375" indent="-714375" algn="just">
              <a:spcBef>
                <a:spcPts val="300"/>
              </a:spcBef>
              <a:spcAft>
                <a:spcPts val="300"/>
              </a:spcAft>
              <a:buFont typeface="Wingdings" panose="05000000000000000000" pitchFamily="2" charset="2"/>
              <a:buChar char="Ø"/>
            </a:pPr>
            <a:r>
              <a:rPr lang="en-IN" sz="1600" b="1" dirty="0">
                <a:latin typeface="Calibri" panose="020F0502020204030204" pitchFamily="34" charset="0"/>
                <a:cs typeface="Calibri" panose="020F0502020204030204" pitchFamily="34" charset="0"/>
              </a:rPr>
              <a:t>Assume the AUC is 0.80. The area under the curve can be interpreted as follows:</a:t>
            </a:r>
          </a:p>
          <a:p>
            <a:pPr marL="714375" indent="-714375" algn="just">
              <a:spcBef>
                <a:spcPts val="300"/>
              </a:spcBef>
              <a:spcAft>
                <a:spcPts val="300"/>
              </a:spcAft>
              <a:buFont typeface="Wingdings" panose="05000000000000000000" pitchFamily="2" charset="2"/>
              <a:buChar char="Ø"/>
            </a:pPr>
            <a:r>
              <a:rPr lang="en-IN" sz="1600" b="1" dirty="0">
                <a:latin typeface="Calibri" panose="020F0502020204030204" pitchFamily="34" charset="0"/>
                <a:cs typeface="Calibri" panose="020F0502020204030204" pitchFamily="34" charset="0"/>
              </a:rPr>
              <a:t>For a randomly selected pair of positive and negative observations, probability of correctly classifying them is 0.80.</a:t>
            </a:r>
          </a:p>
          <a:p>
            <a:pPr marL="714375" indent="-714375" algn="just">
              <a:spcBef>
                <a:spcPts val="300"/>
              </a:spcBef>
              <a:spcAft>
                <a:spcPts val="300"/>
              </a:spcAft>
              <a:buFont typeface="Wingdings" panose="05000000000000000000" pitchFamily="2" charset="2"/>
              <a:buChar char="Ø"/>
            </a:pPr>
            <a:endParaRPr lang="en-IN" sz="1600" b="1" dirty="0">
              <a:latin typeface="Calibri" panose="020F0502020204030204" pitchFamily="34" charset="0"/>
              <a:cs typeface="Calibri" panose="020F0502020204030204" pitchFamily="34" charset="0"/>
            </a:endParaRPr>
          </a:p>
          <a:p>
            <a:pPr marL="714375" indent="-714375" algn="just">
              <a:spcBef>
                <a:spcPts val="300"/>
              </a:spcBef>
              <a:spcAft>
                <a:spcPts val="300"/>
              </a:spcAft>
              <a:buFont typeface="Wingdings" panose="05000000000000000000" pitchFamily="2" charset="2"/>
              <a:buChar char="Ø"/>
            </a:pPr>
            <a:endParaRPr lang="en-IN" dirty="0">
              <a:latin typeface="Calibri" panose="020F0502020204030204" pitchFamily="34" charset="0"/>
              <a:cs typeface="Calibri" panose="020F0502020204030204" pitchFamily="34" charset="0"/>
            </a:endParaRPr>
          </a:p>
          <a:p>
            <a:pPr marL="714375" indent="-714375" algn="just">
              <a:spcBef>
                <a:spcPts val="300"/>
              </a:spcBef>
              <a:spcAft>
                <a:spcPts val="300"/>
              </a:spcAf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3862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1000274"/>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1 – Explore Logistic regression further</a:t>
            </a:r>
          </a:p>
          <a:p>
            <a:endParaRPr lang="en-IN" sz="1100" b="1" dirty="0"/>
          </a:p>
          <a:p>
            <a:r>
              <a:rPr lang="en-IN" sz="2400" b="1" dirty="0">
                <a:latin typeface="Calibri" panose="020F0502020204030204" pitchFamily="34" charset="0"/>
                <a:cs typeface="Calibri" panose="020F0502020204030204" pitchFamily="34" charset="0"/>
              </a:rPr>
              <a:t>4.    Evaluate Model performance</a:t>
            </a:r>
            <a:endParaRPr lang="en-IN" b="1"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9C63FF25-D36D-4EED-8B71-963191146D9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915C50-ECB6-45B9-97BA-A3843573C41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E1D19030-44AA-4470-8607-1E5FD928D3A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Rectangle 6">
            <a:extLst>
              <a:ext uri="{FF2B5EF4-FFF2-40B4-BE49-F238E27FC236}">
                <a16:creationId xmlns:a16="http://schemas.microsoft.com/office/drawing/2014/main" id="{F579B5EC-6519-4112-BBA4-BE03FC133F8C}"/>
              </a:ext>
            </a:extLst>
          </p:cNvPr>
          <p:cNvSpPr/>
          <p:nvPr/>
        </p:nvSpPr>
        <p:spPr>
          <a:xfrm>
            <a:off x="780150" y="2025514"/>
            <a:ext cx="6312026" cy="400110"/>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d.     Training and test data - model validation</a:t>
            </a:r>
          </a:p>
        </p:txBody>
      </p:sp>
      <p:sp>
        <p:nvSpPr>
          <p:cNvPr id="8" name="Rectangle 7">
            <a:extLst>
              <a:ext uri="{FF2B5EF4-FFF2-40B4-BE49-F238E27FC236}">
                <a16:creationId xmlns:a16="http://schemas.microsoft.com/office/drawing/2014/main" id="{58FAD56D-2C62-4BA9-9CCD-A927353E8140}"/>
              </a:ext>
            </a:extLst>
          </p:cNvPr>
          <p:cNvSpPr/>
          <p:nvPr/>
        </p:nvSpPr>
        <p:spPr>
          <a:xfrm>
            <a:off x="780150" y="2608268"/>
            <a:ext cx="10359916" cy="3447098"/>
          </a:xfrm>
          <a:prstGeom prst="rect">
            <a:avLst/>
          </a:prstGeom>
        </p:spPr>
        <p:txBody>
          <a:bodyPr wrap="square">
            <a:spAutoFit/>
          </a:bodyPr>
          <a:lstStyle/>
          <a:p>
            <a:pPr marL="720725" indent="-720725" algn="just">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On most occasions, we have three data sets: training, validation and testing.</a:t>
            </a:r>
          </a:p>
          <a:p>
            <a:pPr marL="720725" indent="-720725" algn="just">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We train the classifier using 'training set', tune the parameters using 'validation set' and then test the performance of your classifier on unseen 'test set’. </a:t>
            </a:r>
          </a:p>
          <a:p>
            <a:pPr marL="720725" indent="-720725" algn="just">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Note that during training the classifier only the training and/or validation set is available. The test set must not be used during training the classifier. The test set will only be available during testing the classifier.</a:t>
            </a:r>
          </a:p>
          <a:p>
            <a:pPr marL="720725" indent="-720725" algn="just">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A well accepted method is k-Fold cross validation, in which you randomize the dataset and create k (almost) equal size partitions. </a:t>
            </a:r>
          </a:p>
          <a:p>
            <a:pPr marL="720725" indent="-720725" algn="just">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Then choose kth partition for testing and k-1 partitions for training the classifier. Within the training set you can further employ another K-fold cross validation to create a validation set and find the best parameters. </a:t>
            </a:r>
          </a:p>
        </p:txBody>
      </p:sp>
    </p:spTree>
    <p:extLst>
      <p:ext uri="{BB962C8B-B14F-4D97-AF65-F5344CB8AC3E}">
        <p14:creationId xmlns:p14="http://schemas.microsoft.com/office/powerpoint/2010/main" val="500567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1000274"/>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1 – Explore Logistic regression further</a:t>
            </a:r>
          </a:p>
          <a:p>
            <a:endParaRPr lang="en-IN" sz="1100" b="1" dirty="0"/>
          </a:p>
          <a:p>
            <a:r>
              <a:rPr lang="en-IN" sz="2400" b="1" dirty="0">
                <a:latin typeface="Calibri" panose="020F0502020204030204" pitchFamily="34" charset="0"/>
                <a:cs typeface="Calibri" panose="020F0502020204030204" pitchFamily="34" charset="0"/>
              </a:rPr>
              <a:t>4.    Evaluate Model performance</a:t>
            </a:r>
            <a:endParaRPr lang="en-IN" b="1"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9C63FF25-D36D-4EED-8B71-963191146D9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915C50-ECB6-45B9-97BA-A3843573C41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E1D19030-44AA-4470-8607-1E5FD928D3A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Rectangle 6">
            <a:extLst>
              <a:ext uri="{FF2B5EF4-FFF2-40B4-BE49-F238E27FC236}">
                <a16:creationId xmlns:a16="http://schemas.microsoft.com/office/drawing/2014/main" id="{F579B5EC-6519-4112-BBA4-BE03FC133F8C}"/>
              </a:ext>
            </a:extLst>
          </p:cNvPr>
          <p:cNvSpPr/>
          <p:nvPr/>
        </p:nvSpPr>
        <p:spPr>
          <a:xfrm>
            <a:off x="780150" y="2025514"/>
            <a:ext cx="6312026" cy="400110"/>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d.     Training and test data - model validation</a:t>
            </a:r>
          </a:p>
        </p:txBody>
      </p:sp>
      <p:sp>
        <p:nvSpPr>
          <p:cNvPr id="8" name="Rectangle 7">
            <a:extLst>
              <a:ext uri="{FF2B5EF4-FFF2-40B4-BE49-F238E27FC236}">
                <a16:creationId xmlns:a16="http://schemas.microsoft.com/office/drawing/2014/main" id="{58FAD56D-2C62-4BA9-9CCD-A927353E8140}"/>
              </a:ext>
            </a:extLst>
          </p:cNvPr>
          <p:cNvSpPr/>
          <p:nvPr/>
        </p:nvSpPr>
        <p:spPr>
          <a:xfrm>
            <a:off x="780150" y="2608268"/>
            <a:ext cx="5315850" cy="3293209"/>
          </a:xfrm>
          <a:prstGeom prst="rect">
            <a:avLst/>
          </a:prstGeom>
        </p:spPr>
        <p:txBody>
          <a:bodyPr wrap="square">
            <a:spAutoFit/>
          </a:bodyPr>
          <a:lstStyle/>
          <a:p>
            <a:pPr marL="720725" indent="-720725" algn="just">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Repeat the above process, k times to get an average of the metric. </a:t>
            </a:r>
          </a:p>
          <a:p>
            <a:pPr marL="720725" indent="-720725" algn="just">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As we want to get rid of classifier 'bias' we repeat this above process M times (by randomizing data and splitting into k fold) and take average of the metric.  </a:t>
            </a:r>
          </a:p>
          <a:p>
            <a:pPr marL="720725" indent="-720725" algn="just">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Cross-validation is almost unbiased, but it can also be misused if training and validation set comes from different populations and knowledge from training set is used in the test set.</a:t>
            </a:r>
          </a:p>
        </p:txBody>
      </p:sp>
      <p:pic>
        <p:nvPicPr>
          <p:cNvPr id="10" name="Picture 9">
            <a:extLst>
              <a:ext uri="{FF2B5EF4-FFF2-40B4-BE49-F238E27FC236}">
                <a16:creationId xmlns:a16="http://schemas.microsoft.com/office/drawing/2014/main" id="{37219EDD-3CB9-4393-BAEE-3990B80D43F9}"/>
              </a:ext>
            </a:extLst>
          </p:cNvPr>
          <p:cNvPicPr>
            <a:picLocks noChangeAspect="1"/>
          </p:cNvPicPr>
          <p:nvPr/>
        </p:nvPicPr>
        <p:blipFill>
          <a:blip r:embed="rId2"/>
          <a:stretch>
            <a:fillRect/>
          </a:stretch>
        </p:blipFill>
        <p:spPr>
          <a:xfrm>
            <a:off x="6096000" y="2701494"/>
            <a:ext cx="4934190" cy="2922065"/>
          </a:xfrm>
          <a:prstGeom prst="rect">
            <a:avLst/>
          </a:prstGeom>
        </p:spPr>
      </p:pic>
    </p:spTree>
    <p:extLst>
      <p:ext uri="{BB962C8B-B14F-4D97-AF65-F5344CB8AC3E}">
        <p14:creationId xmlns:p14="http://schemas.microsoft.com/office/powerpoint/2010/main" val="4140035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1000274"/>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1 – Explore Logistic regression further</a:t>
            </a:r>
          </a:p>
          <a:p>
            <a:endParaRPr lang="en-IN" sz="1100" b="1" dirty="0"/>
          </a:p>
          <a:p>
            <a:r>
              <a:rPr lang="en-IN" sz="2400" b="1" dirty="0">
                <a:latin typeface="Calibri" panose="020F0502020204030204" pitchFamily="34" charset="0"/>
                <a:cs typeface="Calibri" panose="020F0502020204030204" pitchFamily="34" charset="0"/>
              </a:rPr>
              <a:t>4.    Evaluate Model performance</a:t>
            </a:r>
            <a:endParaRPr lang="en-IN" b="1"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9C63FF25-D36D-4EED-8B71-963191146D9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915C50-ECB6-45B9-97BA-A3843573C41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E1D19030-44AA-4470-8607-1E5FD928D3A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Rectangle 6">
            <a:extLst>
              <a:ext uri="{FF2B5EF4-FFF2-40B4-BE49-F238E27FC236}">
                <a16:creationId xmlns:a16="http://schemas.microsoft.com/office/drawing/2014/main" id="{F579B5EC-6519-4112-BBA4-BE03FC133F8C}"/>
              </a:ext>
            </a:extLst>
          </p:cNvPr>
          <p:cNvSpPr/>
          <p:nvPr/>
        </p:nvSpPr>
        <p:spPr>
          <a:xfrm>
            <a:off x="780150" y="2025514"/>
            <a:ext cx="9461130"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e</a:t>
            </a:r>
            <a:r>
              <a:rPr lang="en-IN" sz="2000" b="1" dirty="0">
                <a:latin typeface="Calibri" panose="020F0502020204030204" pitchFamily="34" charset="0"/>
                <a:cs typeface="Calibri" panose="020F0502020204030204" pitchFamily="34" charset="0"/>
              </a:rPr>
              <a:t>.    Mis-classification rate for training and test data</a:t>
            </a:r>
            <a:endParaRPr lang="en-IN" sz="2400" b="1"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B097ED0E-E579-40F0-BE8A-EC798E3E9EDB}"/>
              </a:ext>
            </a:extLst>
          </p:cNvPr>
          <p:cNvSpPr/>
          <p:nvPr/>
        </p:nvSpPr>
        <p:spPr>
          <a:xfrm>
            <a:off x="780150" y="2554086"/>
            <a:ext cx="10359916" cy="3524042"/>
          </a:xfrm>
          <a:prstGeom prst="rect">
            <a:avLst/>
          </a:prstGeom>
        </p:spPr>
        <p:txBody>
          <a:bodyPr wrap="square">
            <a:spAutoFit/>
          </a:bodyPr>
          <a:lstStyle/>
          <a:p>
            <a:pPr marL="720725" indent="-720725" algn="just">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As we know, there will be some classification error associated with every classification model that we build for predicting the true class of the response variable. This will result in False positives and False negatives. That is model classifying things incorrectly as compared to the actual class.</a:t>
            </a:r>
          </a:p>
          <a:p>
            <a:pPr marL="720725" indent="-720725" algn="just">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Mis classification rate is calculated as 1 - accuracy rate.</a:t>
            </a:r>
          </a:p>
          <a:p>
            <a:pPr marL="720725" indent="-720725" algn="just">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Whether to minimize False positive or False negative depends on the business needs and the context of the problem we are solving. </a:t>
            </a:r>
          </a:p>
          <a:p>
            <a:pPr marL="720725" indent="-720725" algn="just">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We need to calculate the model evaluation measures such as precision, recall, F1 ratio, AUROC and misclassification rate for both training and test datasets.</a:t>
            </a:r>
          </a:p>
          <a:p>
            <a:pPr marL="720725" indent="-720725" algn="just">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Note that there should not be wide variation in these measures for training and test data.</a:t>
            </a:r>
          </a:p>
          <a:p>
            <a:pPr marL="720725" indent="-720725" algn="just">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For example, if recall for a minority class 1, is .95 in training data and 0.40 in the test data, there is a overfit of the model and it is not a generalized model and unfit for use.</a:t>
            </a:r>
          </a:p>
        </p:txBody>
      </p:sp>
    </p:spTree>
    <p:extLst>
      <p:ext uri="{BB962C8B-B14F-4D97-AF65-F5344CB8AC3E}">
        <p14:creationId xmlns:p14="http://schemas.microsoft.com/office/powerpoint/2010/main" val="4294222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333004A-8F1B-45F2-BEFD-7E8132122B94}"/>
              </a:ext>
            </a:extLst>
          </p:cNvPr>
          <p:cNvSpPr/>
          <p:nvPr/>
        </p:nvSpPr>
        <p:spPr>
          <a:xfrm>
            <a:off x="780150" y="1025240"/>
            <a:ext cx="10631700"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23D90D0A-838C-4479-B5E8-D677908D01C1}"/>
              </a:ext>
            </a:extLst>
          </p:cNvPr>
          <p:cNvSpPr/>
          <p:nvPr/>
        </p:nvSpPr>
        <p:spPr>
          <a:xfrm>
            <a:off x="780149" y="1098246"/>
            <a:ext cx="10631699" cy="5062924"/>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1</a:t>
            </a:r>
          </a:p>
          <a:p>
            <a:pPr>
              <a:spcBef>
                <a:spcPts val="300"/>
              </a:spcBef>
              <a:spcAft>
                <a:spcPts val="300"/>
              </a:spcAft>
            </a:pPr>
            <a:br>
              <a:rPr lang="en-IN" sz="1200" b="1" dirty="0">
                <a:latin typeface="Calibri" panose="020F0502020204030204" pitchFamily="34" charset="0"/>
                <a:cs typeface="Calibri" panose="020F0502020204030204" pitchFamily="34" charset="0"/>
              </a:rPr>
            </a:br>
            <a:r>
              <a:rPr lang="en-IN" sz="2400" b="1" dirty="0">
                <a:latin typeface="Calibri" panose="020F0502020204030204" pitchFamily="34" charset="0"/>
                <a:cs typeface="Calibri" panose="020F0502020204030204" pitchFamily="34" charset="0"/>
              </a:rPr>
              <a:t>Summary</a:t>
            </a:r>
          </a:p>
          <a:p>
            <a:pPr marL="720725" indent="-720725">
              <a:buFont typeface="+mj-lt"/>
              <a:buAutoNum type="arabicParenR"/>
            </a:pPr>
            <a:r>
              <a:rPr lang="en-IN" sz="1600" b="1" i="1" dirty="0">
                <a:latin typeface="Calibri" panose="020F0502020204030204" pitchFamily="34" charset="0"/>
                <a:cs typeface="Calibri" panose="020F0502020204030204" pitchFamily="34" charset="0"/>
              </a:rPr>
              <a:t>Logistic Regression is one of the most popular tools used for solving classification problems.</a:t>
            </a:r>
          </a:p>
          <a:p>
            <a:pPr marL="720725" indent="-720725">
              <a:buFont typeface="+mj-lt"/>
              <a:buAutoNum type="arabicParenR"/>
            </a:pPr>
            <a:r>
              <a:rPr lang="en-IN" sz="1600" b="1" i="1" dirty="0">
                <a:latin typeface="Calibri" panose="020F0502020204030204" pitchFamily="34" charset="0"/>
                <a:cs typeface="Calibri" panose="020F0502020204030204" pitchFamily="34" charset="0"/>
              </a:rPr>
              <a:t>In Logistic Regression, the primary objective is to find the conditional probability of the event (class probability) given the values of several predictor variables</a:t>
            </a:r>
          </a:p>
          <a:p>
            <a:pPr marL="720725" indent="-720725">
              <a:buFont typeface="+mj-lt"/>
              <a:buAutoNum type="arabicParenR"/>
            </a:pPr>
            <a:r>
              <a:rPr lang="en-IN" sz="1600" b="1" i="1" dirty="0">
                <a:latin typeface="Calibri" panose="020F0502020204030204" pitchFamily="34" charset="0"/>
                <a:cs typeface="Calibri" panose="020F0502020204030204" pitchFamily="34" charset="0"/>
              </a:rPr>
              <a:t>We have seen the assumptions of Logistic Regression Model.</a:t>
            </a:r>
          </a:p>
          <a:p>
            <a:pPr marL="720725" indent="-720725">
              <a:buFont typeface="+mj-lt"/>
              <a:buAutoNum type="arabicParenR"/>
            </a:pPr>
            <a:r>
              <a:rPr lang="en-IN" sz="1600" b="1" i="1" dirty="0">
                <a:latin typeface="Calibri" panose="020F0502020204030204" pitchFamily="34" charset="0"/>
                <a:cs typeface="Calibri" panose="020F0502020204030204" pitchFamily="34" charset="0"/>
              </a:rPr>
              <a:t>Before accepting the logistic regression model, you need to perform diagnostic tests.</a:t>
            </a:r>
          </a:p>
          <a:p>
            <a:pPr marL="720725" indent="-720725">
              <a:buFont typeface="+mj-lt"/>
              <a:buAutoNum type="arabicParenR"/>
            </a:pPr>
            <a:r>
              <a:rPr lang="en-IN" sz="1600" b="1" i="1" dirty="0">
                <a:latin typeface="Calibri" panose="020F0502020204030204" pitchFamily="34" charset="0"/>
                <a:cs typeface="Calibri" panose="020F0502020204030204" pitchFamily="34" charset="0"/>
              </a:rPr>
              <a:t>Statistical significance of logistic regression model is checked using  Likelihood ratio test, Pseudo R square such as McFadden, Cox and Snell etc.</a:t>
            </a:r>
          </a:p>
          <a:p>
            <a:pPr marL="720725" indent="-720725">
              <a:buFont typeface="+mj-lt"/>
              <a:buAutoNum type="arabicParenR"/>
            </a:pPr>
            <a:r>
              <a:rPr lang="en-IN" sz="1600" b="1" i="1" dirty="0">
                <a:latin typeface="Calibri" panose="020F0502020204030204" pitchFamily="34" charset="0"/>
                <a:cs typeface="Calibri" panose="020F0502020204030204" pitchFamily="34" charset="0"/>
              </a:rPr>
              <a:t>In logistic regression, an equivalent statistic to R2 in Ordinary Least Squares (OLS) does not exist. </a:t>
            </a:r>
          </a:p>
          <a:p>
            <a:pPr marL="720725" indent="-720725">
              <a:buFont typeface="+mj-lt"/>
              <a:buAutoNum type="arabicParenR"/>
            </a:pPr>
            <a:r>
              <a:rPr lang="en-IN" sz="1600" b="1" i="1" dirty="0">
                <a:latin typeface="Calibri" panose="020F0502020204030204" pitchFamily="34" charset="0"/>
                <a:cs typeface="Calibri" panose="020F0502020204030204" pitchFamily="34" charset="0"/>
              </a:rPr>
              <a:t>We have seen various measures for evaluating model performance such as confusion matrix, Sensitivity, Specificity, precision, ROC and AUROC.</a:t>
            </a:r>
          </a:p>
          <a:p>
            <a:pPr marL="720725" indent="-720725">
              <a:buFont typeface="+mj-lt"/>
              <a:buAutoNum type="arabicParenR"/>
            </a:pPr>
            <a:r>
              <a:rPr lang="en-IN" sz="1600" b="1" i="1" dirty="0">
                <a:latin typeface="Calibri" panose="020F0502020204030204" pitchFamily="34" charset="0"/>
                <a:cs typeface="Calibri" panose="020F0502020204030204" pitchFamily="34" charset="0"/>
              </a:rPr>
              <a:t>We have seen model validation using training data and test data.</a:t>
            </a:r>
          </a:p>
          <a:p>
            <a:pPr marL="720725" indent="-720725">
              <a:buFont typeface="+mj-lt"/>
              <a:buAutoNum type="arabicParenR"/>
            </a:pPr>
            <a:r>
              <a:rPr lang="en-IN" sz="1600" b="1" i="1" dirty="0">
                <a:latin typeface="Calibri" panose="020F0502020204030204" pitchFamily="34" charset="0"/>
                <a:cs typeface="Calibri" panose="020F0502020204030204" pitchFamily="34" charset="0"/>
              </a:rPr>
              <a:t>We have seen the importance of evaluating model performance on both Training and test data - </a:t>
            </a:r>
            <a:endParaRPr lang="en-IN" sz="2400" b="1" i="1" dirty="0">
              <a:latin typeface="Calibri" panose="020F0502020204030204" pitchFamily="34" charset="0"/>
              <a:cs typeface="Calibri" panose="020F0502020204030204" pitchFamily="34" charset="0"/>
            </a:endParaRPr>
          </a:p>
          <a:p>
            <a:pPr marL="723900" indent="-723900"/>
            <a:endParaRPr lang="en-IN" sz="500" b="1" dirty="0">
              <a:latin typeface="Calibri" panose="020F0502020204030204" pitchFamily="34" charset="0"/>
              <a:cs typeface="Calibri" panose="020F0502020204030204" pitchFamily="34" charset="0"/>
            </a:endParaRPr>
          </a:p>
          <a:p>
            <a:pPr marL="723900" indent="-723900"/>
            <a:r>
              <a:rPr lang="en-IN" sz="2400" b="1" dirty="0">
                <a:latin typeface="Calibri" panose="020F0502020204030204" pitchFamily="34" charset="0"/>
                <a:cs typeface="Calibri" panose="020F0502020204030204" pitchFamily="34" charset="0"/>
              </a:rPr>
              <a:t>Reference</a:t>
            </a:r>
          </a:p>
          <a:p>
            <a:endParaRPr lang="en-IN" sz="500" b="1" dirty="0">
              <a:latin typeface="Calibri" panose="020F0502020204030204" pitchFamily="34" charset="0"/>
              <a:cs typeface="Calibri" panose="020F0502020204030204" pitchFamily="34" charset="0"/>
            </a:endParaRPr>
          </a:p>
          <a:p>
            <a:pPr marL="720725" indent="-720725">
              <a:buFont typeface="+mj-lt"/>
              <a:buAutoNum type="arabicParenR"/>
            </a:pPr>
            <a:r>
              <a:rPr lang="en-IN" sz="1600" dirty="0">
                <a:latin typeface="Calibri" panose="020F0502020204030204" pitchFamily="34" charset="0"/>
                <a:cs typeface="Calibri" panose="020F0502020204030204" pitchFamily="34" charset="0"/>
              </a:rPr>
              <a:t>Business Analytics – The Science of Data Driven Decision Making – U  Dinesh Kumar</a:t>
            </a:r>
          </a:p>
          <a:p>
            <a:pPr marL="720725" indent="-720725">
              <a:buFont typeface="+mj-lt"/>
              <a:buAutoNum type="arabicParenR"/>
            </a:pPr>
            <a:r>
              <a:rPr lang="en-IN" sz="1600" dirty="0">
                <a:latin typeface="Calibri" panose="020F0502020204030204" pitchFamily="34" charset="0"/>
                <a:cs typeface="Calibri" panose="020F0502020204030204" pitchFamily="34" charset="0"/>
              </a:rPr>
              <a:t>https://pythonfordatascience.org/logistic-regression-python/</a:t>
            </a:r>
          </a:p>
        </p:txBody>
      </p:sp>
      <p:sp>
        <p:nvSpPr>
          <p:cNvPr id="2" name="Date Placeholder 1">
            <a:extLst>
              <a:ext uri="{FF2B5EF4-FFF2-40B4-BE49-F238E27FC236}">
                <a16:creationId xmlns:a16="http://schemas.microsoft.com/office/drawing/2014/main" id="{5EB0C5F2-5A28-46C3-9952-E9B8B6099D23}"/>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5C552F7-C48F-4D1D-87D3-A9BE817D105A}"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8376E3B4-8A30-4E44-8E35-286EDAA46F8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296431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A044548F-F2B9-4D03-AF43-688DBDCF8B4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0C6543-1CDE-488A-97EA-BB8F73A5FE47}"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DC503CF4-315E-45B6-A5F9-DDA2E304A2C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Rectangle 4">
            <a:extLst>
              <a:ext uri="{FF2B5EF4-FFF2-40B4-BE49-F238E27FC236}">
                <a16:creationId xmlns:a16="http://schemas.microsoft.com/office/drawing/2014/main" id="{AA6EA3E0-F76A-4AB9-803A-92A5DB078907}"/>
              </a:ext>
            </a:extLst>
          </p:cNvPr>
          <p:cNvSpPr/>
          <p:nvPr/>
        </p:nvSpPr>
        <p:spPr>
          <a:xfrm>
            <a:off x="5015074" y="3059668"/>
            <a:ext cx="1556836" cy="830997"/>
          </a:xfrm>
          <a:prstGeom prst="rect">
            <a:avLst/>
          </a:prstGeom>
        </p:spPr>
        <p:txBody>
          <a:bodyPr wrap="none">
            <a:spAutoFit/>
          </a:bodyPr>
          <a:lstStyle/>
          <a:p>
            <a:r>
              <a:rPr lang="en-US" sz="4800" b="1" dirty="0">
                <a:solidFill>
                  <a:srgbClr val="FF0000"/>
                </a:solidFill>
                <a:latin typeface="Calibri" panose="020F0502020204030204" pitchFamily="34" charset="0"/>
                <a:cs typeface="Calibri" panose="020F0502020204030204" pitchFamily="34" charset="0"/>
              </a:rPr>
              <a:t>E N D</a:t>
            </a:r>
          </a:p>
        </p:txBody>
      </p:sp>
    </p:spTree>
    <p:extLst>
      <p:ext uri="{BB962C8B-B14F-4D97-AF65-F5344CB8AC3E}">
        <p14:creationId xmlns:p14="http://schemas.microsoft.com/office/powerpoint/2010/main" val="2272430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4185761"/>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1 – Explore Logistic regression further</a:t>
            </a:r>
          </a:p>
          <a:p>
            <a:endParaRPr lang="en-IN" sz="1100" b="1" dirty="0"/>
          </a:p>
          <a:p>
            <a:r>
              <a:rPr lang="en-IN" sz="2400" b="1" dirty="0">
                <a:latin typeface="Calibri" panose="020F0502020204030204" pitchFamily="34" charset="0"/>
                <a:cs typeface="Calibri" panose="020F0502020204030204" pitchFamily="34" charset="0"/>
              </a:rPr>
              <a:t>Contents</a:t>
            </a:r>
          </a:p>
          <a:p>
            <a:endParaRPr lang="en-IN" sz="1100" dirty="0"/>
          </a:p>
          <a:p>
            <a:pPr indent="-342900">
              <a:buFont typeface="+mj-lt"/>
              <a:buAutoNum type="arabicPeriod"/>
            </a:pPr>
            <a:r>
              <a:rPr lang="en-IN" sz="2000" b="1" dirty="0">
                <a:latin typeface="Calibri" panose="020F0502020204030204" pitchFamily="34" charset="0"/>
                <a:cs typeface="Calibri" panose="020F0502020204030204" pitchFamily="34" charset="0"/>
              </a:rPr>
              <a:t>Logistic Model as a classification tool</a:t>
            </a:r>
          </a:p>
          <a:p>
            <a:pPr indent="-342900">
              <a:buFont typeface="+mj-lt"/>
              <a:buAutoNum type="arabicPeriod"/>
            </a:pPr>
            <a:r>
              <a:rPr lang="en-IN" sz="2000" b="1" dirty="0">
                <a:latin typeface="Calibri" panose="020F0502020204030204" pitchFamily="34" charset="0"/>
                <a:cs typeface="Calibri" panose="020F0502020204030204" pitchFamily="34" charset="0"/>
              </a:rPr>
              <a:t>Assumptions of Logistic Regression Model</a:t>
            </a:r>
          </a:p>
          <a:p>
            <a:pPr indent="-342900">
              <a:buFont typeface="+mj-lt"/>
              <a:buAutoNum type="arabicPeriod"/>
            </a:pPr>
            <a:r>
              <a:rPr lang="en-IN" sz="2000" b="1" dirty="0">
                <a:latin typeface="Calibri" panose="020F0502020204030204" pitchFamily="34" charset="0"/>
                <a:cs typeface="Calibri" panose="020F0502020204030204" pitchFamily="34" charset="0"/>
              </a:rPr>
              <a:t>Limitations of McFadden R square</a:t>
            </a:r>
          </a:p>
          <a:p>
            <a:pPr indent="-342900">
              <a:buFont typeface="+mj-lt"/>
              <a:buAutoNum type="arabicPeriod"/>
            </a:pPr>
            <a:r>
              <a:rPr lang="en-IN" sz="2000" b="1" dirty="0">
                <a:latin typeface="Calibri" panose="020F0502020204030204" pitchFamily="34" charset="0"/>
                <a:cs typeface="Calibri" panose="020F0502020204030204" pitchFamily="34" charset="0"/>
              </a:rPr>
              <a:t>Confusion Matrix, Mis-classification Probability</a:t>
            </a:r>
          </a:p>
          <a:p>
            <a:pPr indent="-342900">
              <a:buFont typeface="+mj-lt"/>
              <a:buAutoNum type="arabicPeriod"/>
            </a:pPr>
            <a:r>
              <a:rPr lang="en-IN" sz="2000" b="1" dirty="0">
                <a:latin typeface="Calibri" panose="020F0502020204030204" pitchFamily="34" charset="0"/>
                <a:cs typeface="Calibri" panose="020F0502020204030204" pitchFamily="34" charset="0"/>
              </a:rPr>
              <a:t>False Positive, False Negative rates, sensitivity and specificity</a:t>
            </a:r>
          </a:p>
          <a:p>
            <a:pPr indent="-342900">
              <a:buFont typeface="+mj-lt"/>
              <a:buAutoNum type="arabicPeriod"/>
            </a:pPr>
            <a:r>
              <a:rPr lang="en-IN" sz="2000" b="1" dirty="0">
                <a:latin typeface="Calibri" panose="020F0502020204030204" pitchFamily="34" charset="0"/>
                <a:cs typeface="Calibri" panose="020F0502020204030204" pitchFamily="34" charset="0"/>
              </a:rPr>
              <a:t>Receiver Operating Characteristic Curve, Area Under the curve</a:t>
            </a:r>
          </a:p>
          <a:p>
            <a:pPr indent="-342900">
              <a:buFont typeface="+mj-lt"/>
              <a:buAutoNum type="arabicPeriod"/>
            </a:pPr>
            <a:r>
              <a:rPr lang="en-IN" sz="2000" b="1" dirty="0">
                <a:latin typeface="Calibri" panose="020F0502020204030204" pitchFamily="34" charset="0"/>
                <a:cs typeface="Calibri" panose="020F0502020204030204" pitchFamily="34" charset="0"/>
              </a:rPr>
              <a:t>Training and test data - model validation</a:t>
            </a:r>
          </a:p>
          <a:p>
            <a:pPr indent="-342900">
              <a:buFont typeface="+mj-lt"/>
              <a:buAutoNum type="arabicPeriod"/>
            </a:pPr>
            <a:r>
              <a:rPr lang="en-IN" sz="2000" b="1" dirty="0">
                <a:latin typeface="Calibri" panose="020F0502020204030204" pitchFamily="34" charset="0"/>
                <a:cs typeface="Calibri" panose="020F0502020204030204" pitchFamily="34" charset="0"/>
              </a:rPr>
              <a:t>Mis-classification rate for training and test data</a:t>
            </a:r>
          </a:p>
          <a:p>
            <a:pPr indent="-342900">
              <a:buFont typeface="+mj-lt"/>
              <a:buAutoNum type="arabicPeriod"/>
            </a:pPr>
            <a:endParaRPr lang="en-IN" dirty="0"/>
          </a:p>
          <a:p>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9C63FF25-D36D-4EED-8B71-963191146D9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915C50-ECB6-45B9-97BA-A3843573C41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E1D19030-44AA-4470-8607-1E5FD928D3A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4225403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5401479"/>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1 – Explore Logistic regression further</a:t>
            </a:r>
          </a:p>
          <a:p>
            <a:endParaRPr lang="en-IN" sz="1100" b="1" dirty="0"/>
          </a:p>
          <a:p>
            <a:pPr indent="-342900">
              <a:buFont typeface="+mj-lt"/>
              <a:buAutoNum type="arabicPeriod"/>
            </a:pPr>
            <a:r>
              <a:rPr lang="en-IN" sz="2400" b="1" dirty="0">
                <a:latin typeface="Calibri" panose="020F0502020204030204" pitchFamily="34" charset="0"/>
                <a:cs typeface="Calibri" panose="020F0502020204030204" pitchFamily="34" charset="0"/>
              </a:rPr>
              <a:t>Logistic Model as a classification tool</a:t>
            </a:r>
          </a:p>
          <a:p>
            <a:endParaRPr lang="en-IN" sz="2000" b="1" dirty="0">
              <a:latin typeface="Calibri" panose="020F0502020204030204" pitchFamily="34" charset="0"/>
              <a:cs typeface="Calibri" panose="020F0502020204030204" pitchFamily="34" charset="0"/>
            </a:endParaRPr>
          </a:p>
          <a:p>
            <a:pPr marL="714375" indent="-714375" algn="just">
              <a:spcBef>
                <a:spcPts val="600"/>
              </a:spcBef>
              <a:spcAft>
                <a:spcPts val="600"/>
              </a:spcAft>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Classification problems are an important category of problems in analytics in which the response variable takes a discrete value. </a:t>
            </a:r>
          </a:p>
          <a:p>
            <a:pPr marL="714375" indent="-714375" algn="just">
              <a:spcBef>
                <a:spcPts val="600"/>
              </a:spcBef>
              <a:spcAft>
                <a:spcPts val="600"/>
              </a:spcAft>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In classification problems, the objective is to predict the class probability based on the values of predictor variables.</a:t>
            </a:r>
          </a:p>
          <a:p>
            <a:pPr marL="714375" indent="-714375" algn="just">
              <a:spcBef>
                <a:spcPts val="600"/>
              </a:spcBef>
              <a:spcAft>
                <a:spcPts val="600"/>
              </a:spcAft>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Logistic Regression is one of the most popular tools used for solving classification problems.</a:t>
            </a:r>
          </a:p>
          <a:p>
            <a:pPr marL="714375" indent="-714375" algn="just">
              <a:spcBef>
                <a:spcPts val="600"/>
              </a:spcBef>
              <a:spcAft>
                <a:spcPts val="600"/>
              </a:spcAft>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In Logistic Regression, the primary objective is to find the conditional probability of the event (class probability) given the values of several predictor variables.</a:t>
            </a:r>
          </a:p>
          <a:p>
            <a:pPr marL="714375" indent="-714375" algn="just">
              <a:spcBef>
                <a:spcPts val="600"/>
              </a:spcBef>
              <a:spcAft>
                <a:spcPts val="600"/>
              </a:spcAft>
              <a:buFont typeface="Wingdings" panose="05000000000000000000" pitchFamily="2" charset="2"/>
              <a:buChar char="Ø"/>
            </a:pPr>
            <a:endParaRPr lang="en-IN" sz="2000" b="1" dirty="0">
              <a:latin typeface="Calibri" panose="020F0502020204030204" pitchFamily="34" charset="0"/>
              <a:cs typeface="Calibri" panose="020F0502020204030204" pitchFamily="34" charset="0"/>
            </a:endParaRPr>
          </a:p>
          <a:p>
            <a:pPr indent="-342900">
              <a:buFont typeface="+mj-lt"/>
              <a:buAutoNum type="arabicPeriod"/>
            </a:pPr>
            <a:endParaRPr lang="en-IN" dirty="0"/>
          </a:p>
          <a:p>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9C63FF25-D36D-4EED-8B71-963191146D9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915C50-ECB6-45B9-97BA-A3843573C41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E1D19030-44AA-4470-8607-1E5FD928D3A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070388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5047536"/>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1 – Explore Logistic regression further</a:t>
            </a:r>
          </a:p>
          <a:p>
            <a:endParaRPr lang="en-IN" sz="1100" b="1" dirty="0"/>
          </a:p>
          <a:p>
            <a:r>
              <a:rPr lang="en-IN" sz="2400" b="1" dirty="0">
                <a:latin typeface="Calibri" panose="020F0502020204030204" pitchFamily="34" charset="0"/>
                <a:cs typeface="Calibri" panose="020F0502020204030204" pitchFamily="34" charset="0"/>
              </a:rPr>
              <a:t>2.   Assumptions of Logistic Regression Model</a:t>
            </a:r>
          </a:p>
          <a:p>
            <a:pPr lvl="1"/>
            <a:r>
              <a:rPr lang="en-IN" sz="1600" b="1" i="1" dirty="0">
                <a:solidFill>
                  <a:srgbClr val="FF0000"/>
                </a:solidFill>
                <a:latin typeface="Calibri" panose="020F0502020204030204" pitchFamily="34" charset="0"/>
                <a:cs typeface="Calibri" panose="020F0502020204030204" pitchFamily="34" charset="0"/>
              </a:rPr>
              <a:t>https://pythonfordatascience.org/logistic-regression-python/</a:t>
            </a:r>
          </a:p>
          <a:p>
            <a:pPr marL="714375" indent="-714375" algn="just">
              <a:spcBef>
                <a:spcPts val="600"/>
              </a:spcBef>
              <a:spcAft>
                <a:spcPts val="600"/>
              </a:spcAft>
            </a:pPr>
            <a:r>
              <a:rPr lang="en-IN" sz="2000" b="1" dirty="0">
                <a:latin typeface="Calibri" panose="020F0502020204030204" pitchFamily="34" charset="0"/>
                <a:cs typeface="Calibri" panose="020F0502020204030204" pitchFamily="34" charset="0"/>
              </a:rPr>
              <a:t>1) 	</a:t>
            </a:r>
            <a:r>
              <a:rPr lang="en-IN" b="1" dirty="0">
                <a:latin typeface="Calibri" panose="020F0502020204030204" pitchFamily="34" charset="0"/>
                <a:cs typeface="Calibri" panose="020F0502020204030204" pitchFamily="34" charset="0"/>
              </a:rPr>
              <a:t>Binary logistic regression requires the target / dependent variable to be binary. For a binary regression, the factor level 1 of the dependent variable should represent the desired outcome (such as Success etc..).</a:t>
            </a:r>
          </a:p>
          <a:p>
            <a:pPr marL="714375" indent="-714375" algn="just">
              <a:spcBef>
                <a:spcPts val="600"/>
              </a:spcBef>
              <a:spcAft>
                <a:spcPts val="600"/>
              </a:spcAft>
            </a:pPr>
            <a:r>
              <a:rPr lang="en-IN" b="1" dirty="0">
                <a:latin typeface="Calibri" panose="020F0502020204030204" pitchFamily="34" charset="0"/>
                <a:cs typeface="Calibri" panose="020F0502020204030204" pitchFamily="34" charset="0"/>
              </a:rPr>
              <a:t>2) 	Only the meaningful variables should be included.</a:t>
            </a:r>
          </a:p>
          <a:p>
            <a:pPr marL="714375" indent="-714375" algn="just">
              <a:spcBef>
                <a:spcPts val="600"/>
              </a:spcBef>
              <a:spcAft>
                <a:spcPts val="600"/>
              </a:spcAft>
            </a:pPr>
            <a:r>
              <a:rPr lang="en-IN" b="1" dirty="0">
                <a:latin typeface="Calibri" panose="020F0502020204030204" pitchFamily="34" charset="0"/>
                <a:cs typeface="Calibri" panose="020F0502020204030204" pitchFamily="34" charset="0"/>
              </a:rPr>
              <a:t>3) 	The predictor variables should not be correlated to each other meaning the model should have little or no multicollinearity. </a:t>
            </a:r>
            <a:r>
              <a:rPr lang="en-IN" i="1" dirty="0">
                <a:latin typeface="Calibri" panose="020F0502020204030204" pitchFamily="34" charset="0"/>
                <a:cs typeface="Calibri" panose="020F0502020204030204" pitchFamily="34" charset="0"/>
              </a:rPr>
              <a:t>Like linear regression, the model can overfit if you have multiple highly-correlated inputs. Consider calculating the pairwise correlations between all inputs and removing highly correlated inputs.</a:t>
            </a:r>
          </a:p>
          <a:p>
            <a:pPr marL="714375" indent="-714375" algn="just">
              <a:spcBef>
                <a:spcPts val="600"/>
              </a:spcBef>
              <a:spcAft>
                <a:spcPts val="600"/>
              </a:spcAft>
            </a:pPr>
            <a:r>
              <a:rPr lang="en-IN" b="1" dirty="0">
                <a:latin typeface="Calibri" panose="020F0502020204030204" pitchFamily="34" charset="0"/>
                <a:cs typeface="Calibri" panose="020F0502020204030204" pitchFamily="34" charset="0"/>
              </a:rPr>
              <a:t>4) 	The independent variables are linearly related to the log odds. </a:t>
            </a:r>
            <a:r>
              <a:rPr lang="en-IN" i="1" dirty="0">
                <a:latin typeface="Calibri" panose="020F0502020204030204" pitchFamily="34" charset="0"/>
                <a:cs typeface="Calibri" panose="020F0502020204030204" pitchFamily="34" charset="0"/>
              </a:rPr>
              <a:t>Logistic regression does not require the continuous predictor variables to be linearly related to the response variable.</a:t>
            </a:r>
          </a:p>
          <a:p>
            <a:pPr marL="714375" indent="-714375" algn="just">
              <a:spcBef>
                <a:spcPts val="600"/>
              </a:spcBef>
              <a:spcAft>
                <a:spcPts val="600"/>
              </a:spcAft>
            </a:pPr>
            <a:r>
              <a:rPr lang="en-IN" b="1" dirty="0">
                <a:latin typeface="Calibri" panose="020F0502020204030204" pitchFamily="34" charset="0"/>
                <a:cs typeface="Calibri" panose="020F0502020204030204" pitchFamily="34" charset="0"/>
              </a:rPr>
              <a:t>5) 	Logistic regression requires quite a large number of observations</a:t>
            </a:r>
            <a:r>
              <a:rPr lang="en-IN" sz="2000" b="1" dirty="0">
                <a:latin typeface="Calibri" panose="020F0502020204030204" pitchFamily="34" charset="0"/>
                <a:cs typeface="Calibri" panose="020F0502020204030204" pitchFamily="34" charset="0"/>
              </a:rPr>
              <a:t>.</a:t>
            </a:r>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9C63FF25-D36D-4EED-8B71-963191146D9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915C50-ECB6-45B9-97BA-A3843573C41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E1D19030-44AA-4470-8607-1E5FD928D3A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087921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1000274"/>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1 – Explore Logistic regression further</a:t>
            </a:r>
          </a:p>
          <a:p>
            <a:endParaRPr lang="en-IN" sz="1100" b="1" dirty="0"/>
          </a:p>
          <a:p>
            <a:r>
              <a:rPr lang="en-IN" sz="2400" b="1" dirty="0">
                <a:latin typeface="Calibri" panose="020F0502020204030204" pitchFamily="34" charset="0"/>
                <a:cs typeface="Calibri" panose="020F0502020204030204" pitchFamily="34" charset="0"/>
              </a:rPr>
              <a:t>3.    Logistic Regression Model diagnostics</a:t>
            </a:r>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9C63FF25-D36D-4EED-8B71-963191146D9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915C50-ECB6-45B9-97BA-A3843573C41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E1D19030-44AA-4470-8607-1E5FD928D3A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Rectangle 4">
            <a:extLst>
              <a:ext uri="{FF2B5EF4-FFF2-40B4-BE49-F238E27FC236}">
                <a16:creationId xmlns:a16="http://schemas.microsoft.com/office/drawing/2014/main" id="{101D23ED-89A4-4704-BE7E-4AC1B11DDC5D}"/>
              </a:ext>
            </a:extLst>
          </p:cNvPr>
          <p:cNvSpPr/>
          <p:nvPr/>
        </p:nvSpPr>
        <p:spPr>
          <a:xfrm>
            <a:off x="668637" y="2143926"/>
            <a:ext cx="10359916" cy="3801041"/>
          </a:xfrm>
          <a:prstGeom prst="rect">
            <a:avLst/>
          </a:prstGeom>
        </p:spPr>
        <p:txBody>
          <a:bodyPr wrap="square">
            <a:spAutoFit/>
          </a:bodyPr>
          <a:lstStyle/>
          <a:p>
            <a:pPr marL="714375" indent="-714375">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Before accepting the logistic regression model, you need to perform diagnostic tests.</a:t>
            </a:r>
          </a:p>
          <a:p>
            <a:pPr marL="714375" indent="-714375">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Statistical significance of logistic regression model is checked using </a:t>
            </a:r>
          </a:p>
          <a:p>
            <a:pPr marL="1200150" lvl="2" indent="-485775" algn="just">
              <a:spcBef>
                <a:spcPts val="300"/>
              </a:spcBef>
              <a:spcAft>
                <a:spcPts val="300"/>
              </a:spcAft>
              <a:buFont typeface="Wingdings" panose="05000000000000000000" pitchFamily="2" charset="2"/>
              <a:buChar char="ü"/>
            </a:pPr>
            <a:r>
              <a:rPr lang="en-US" b="1" dirty="0">
                <a:latin typeface="Calibri" panose="020F0502020204030204" pitchFamily="34" charset="0"/>
                <a:cs typeface="Calibri" panose="020F0502020204030204" pitchFamily="34" charset="0"/>
              </a:rPr>
              <a:t>Likelihood ratio tests (Omnibus tests) </a:t>
            </a:r>
            <a:r>
              <a:rPr lang="en-US" dirty="0">
                <a:latin typeface="Calibri" panose="020F0502020204030204" pitchFamily="34" charset="0"/>
                <a:cs typeface="Calibri" panose="020F0502020204030204" pitchFamily="34" charset="0"/>
              </a:rPr>
              <a:t>are generic statistical tests used for checking whether the variance explained model is more than the unexplained variance. For example, Likelihood Ratio test which compares two likelihood functions: one without any predictor variable and the other with predictor variables.</a:t>
            </a:r>
          </a:p>
          <a:p>
            <a:pPr marL="1200150" lvl="2" indent="-485775">
              <a:spcBef>
                <a:spcPts val="300"/>
              </a:spcBef>
              <a:spcAft>
                <a:spcPts val="300"/>
              </a:spcAft>
              <a:buFont typeface="Wingdings" panose="05000000000000000000" pitchFamily="2" charset="2"/>
              <a:buChar char="ü"/>
            </a:pPr>
            <a:r>
              <a:rPr lang="en-US" b="1" dirty="0">
                <a:latin typeface="Calibri" panose="020F0502020204030204" pitchFamily="34" charset="0"/>
                <a:cs typeface="Calibri" panose="020F0502020204030204" pitchFamily="34" charset="0"/>
              </a:rPr>
              <a:t>Wald's test </a:t>
            </a:r>
            <a:r>
              <a:rPr lang="en-US" dirty="0">
                <a:latin typeface="Calibri" panose="020F0502020204030204" pitchFamily="34" charset="0"/>
                <a:cs typeface="Calibri" panose="020F0502020204030204" pitchFamily="34" charset="0"/>
              </a:rPr>
              <a:t>is used for checking whether an individual predictor variable is statistically significant. Wald’s test is a chi-square test.</a:t>
            </a:r>
          </a:p>
          <a:p>
            <a:pPr marL="1200150" lvl="2" indent="-485775">
              <a:spcBef>
                <a:spcPts val="300"/>
              </a:spcBef>
              <a:spcAft>
                <a:spcPts val="300"/>
              </a:spcAft>
              <a:buFont typeface="Wingdings" panose="05000000000000000000" pitchFamily="2" charset="2"/>
              <a:buChar char="ü"/>
            </a:pPr>
            <a:r>
              <a:rPr lang="en-US" b="1" dirty="0">
                <a:latin typeface="Calibri" panose="020F0502020204030204" pitchFamily="34" charset="0"/>
                <a:cs typeface="Calibri" panose="020F0502020204030204" pitchFamily="34" charset="0"/>
              </a:rPr>
              <a:t>Hosmer and </a:t>
            </a:r>
            <a:r>
              <a:rPr lang="en-US" b="1" dirty="0" err="1">
                <a:latin typeface="Calibri" panose="020F0502020204030204" pitchFamily="34" charset="0"/>
                <a:cs typeface="Calibri" panose="020F0502020204030204" pitchFamily="34" charset="0"/>
              </a:rPr>
              <a:t>Lemeshow</a:t>
            </a:r>
            <a:r>
              <a:rPr lang="en-US" b="1" dirty="0">
                <a:latin typeface="Calibri" panose="020F0502020204030204" pitchFamily="34" charset="0"/>
                <a:cs typeface="Calibri" panose="020F0502020204030204" pitchFamily="34" charset="0"/>
              </a:rPr>
              <a:t> test </a:t>
            </a:r>
            <a:r>
              <a:rPr lang="en-US" dirty="0">
                <a:latin typeface="Calibri" panose="020F0502020204030204" pitchFamily="34" charset="0"/>
                <a:cs typeface="Calibri" panose="020F0502020204030204" pitchFamily="34" charset="0"/>
              </a:rPr>
              <a:t>is a chi-square goodness of fit test for binary logistic regression.</a:t>
            </a:r>
            <a:endParaRPr lang="en-US" b="1" dirty="0">
              <a:latin typeface="Calibri" panose="020F0502020204030204" pitchFamily="34" charset="0"/>
              <a:cs typeface="Calibri" panose="020F0502020204030204" pitchFamily="34" charset="0"/>
            </a:endParaRPr>
          </a:p>
          <a:p>
            <a:pPr marL="1200150" lvl="2" indent="-485775">
              <a:spcBef>
                <a:spcPts val="300"/>
              </a:spcBef>
              <a:spcAft>
                <a:spcPts val="300"/>
              </a:spcAft>
              <a:buFont typeface="Wingdings" panose="05000000000000000000" pitchFamily="2" charset="2"/>
              <a:buChar char="ü"/>
            </a:pPr>
            <a:r>
              <a:rPr lang="en-US" b="1" dirty="0">
                <a:latin typeface="Calibri" panose="020F0502020204030204" pitchFamily="34" charset="0"/>
                <a:cs typeface="Calibri" panose="020F0502020204030204" pitchFamily="34" charset="0"/>
              </a:rPr>
              <a:t>Pseudo R square</a:t>
            </a:r>
            <a:r>
              <a:rPr lang="en-US" dirty="0">
                <a:latin typeface="Calibri" panose="020F0502020204030204" pitchFamily="34" charset="0"/>
                <a:cs typeface="Calibri" panose="020F0502020204030204" pitchFamily="34" charset="0"/>
              </a:rPr>
              <a:t> is a measure of goodness of fit for the model.  Since we cannot interpret this as R square in Multiple Linear Regression, this is called pseudo. Some of the popular Pseudo R square measures are </a:t>
            </a:r>
            <a:r>
              <a:rPr lang="nl-NL" dirty="0">
                <a:latin typeface="Calibri" panose="020F0502020204030204" pitchFamily="34" charset="0"/>
                <a:cs typeface="Calibri" panose="020F0502020204030204" pitchFamily="34" charset="0"/>
              </a:rPr>
              <a:t> McFadden, Cox and Snell, and Nagelkereke.</a:t>
            </a:r>
            <a:endParaRPr lang="en-US" dirty="0"/>
          </a:p>
        </p:txBody>
      </p:sp>
    </p:spTree>
    <p:extLst>
      <p:ext uri="{BB962C8B-B14F-4D97-AF65-F5344CB8AC3E}">
        <p14:creationId xmlns:p14="http://schemas.microsoft.com/office/powerpoint/2010/main" val="414947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1000274"/>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1 – Explore Logistic regression further</a:t>
            </a:r>
          </a:p>
          <a:p>
            <a:endParaRPr lang="en-IN" sz="1100" b="1" dirty="0"/>
          </a:p>
          <a:p>
            <a:r>
              <a:rPr lang="en-IN" sz="2400" b="1" dirty="0">
                <a:latin typeface="Calibri" panose="020F0502020204030204" pitchFamily="34" charset="0"/>
                <a:cs typeface="Calibri" panose="020F0502020204030204" pitchFamily="34" charset="0"/>
              </a:rPr>
              <a:t>3.    Logistic Regression Model diagnostics</a:t>
            </a:r>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9C63FF25-D36D-4EED-8B71-963191146D9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915C50-ECB6-45B9-97BA-A3843573C41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E1D19030-44AA-4470-8607-1E5FD928D3A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graphicFrame>
        <p:nvGraphicFramePr>
          <p:cNvPr id="10" name="Table 9">
            <a:extLst>
              <a:ext uri="{FF2B5EF4-FFF2-40B4-BE49-F238E27FC236}">
                <a16:creationId xmlns:a16="http://schemas.microsoft.com/office/drawing/2014/main" id="{FF62EA95-9851-4C09-8474-02A237A5D7EA}"/>
              </a:ext>
            </a:extLst>
          </p:cNvPr>
          <p:cNvGraphicFramePr>
            <a:graphicFrameLocks noGrp="1"/>
          </p:cNvGraphicFramePr>
          <p:nvPr>
            <p:extLst>
              <p:ext uri="{D42A27DB-BD31-4B8C-83A1-F6EECF244321}">
                <p14:modId xmlns:p14="http://schemas.microsoft.com/office/powerpoint/2010/main" val="3364242792"/>
              </p:ext>
            </p:extLst>
          </p:nvPr>
        </p:nvGraphicFramePr>
        <p:xfrm>
          <a:off x="780149" y="2964948"/>
          <a:ext cx="10359916" cy="3327400"/>
        </p:xfrm>
        <a:graphic>
          <a:graphicData uri="http://schemas.openxmlformats.org/drawingml/2006/table">
            <a:tbl>
              <a:tblPr firstRow="1" bandRow="1">
                <a:tableStyleId>{5C22544A-7EE6-4342-B048-85BDC9FD1C3A}</a:tableStyleId>
              </a:tblPr>
              <a:tblGrid>
                <a:gridCol w="3088125">
                  <a:extLst>
                    <a:ext uri="{9D8B030D-6E8A-4147-A177-3AD203B41FA5}">
                      <a16:colId xmlns:a16="http://schemas.microsoft.com/office/drawing/2014/main" val="2928848981"/>
                    </a:ext>
                  </a:extLst>
                </a:gridCol>
                <a:gridCol w="7271791">
                  <a:extLst>
                    <a:ext uri="{9D8B030D-6E8A-4147-A177-3AD203B41FA5}">
                      <a16:colId xmlns:a16="http://schemas.microsoft.com/office/drawing/2014/main" val="3533493824"/>
                    </a:ext>
                  </a:extLst>
                </a:gridCol>
              </a:tblGrid>
              <a:tr h="370840">
                <a:tc>
                  <a:txBody>
                    <a:bodyPr/>
                    <a:lstStyle/>
                    <a:p>
                      <a:r>
                        <a:rPr lang="en-IN" dirty="0">
                          <a:solidFill>
                            <a:schemeClr val="bg1"/>
                          </a:solidFill>
                        </a:rPr>
                        <a:t>Pseudo R square measure</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chemeClr val="bg1"/>
                          </a:solidFill>
                        </a:rPr>
                        <a:t>Description</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2620611"/>
                  </a:ext>
                </a:extLst>
              </a:tr>
              <a:tr h="370840">
                <a:tc>
                  <a:txBody>
                    <a:bodyPr/>
                    <a:lstStyle/>
                    <a:p>
                      <a:r>
                        <a:rPr lang="nl-NL" sz="1800" b="1" dirty="0">
                          <a:latin typeface="Calibri" panose="020F0502020204030204" pitchFamily="34" charset="0"/>
                          <a:cs typeface="Calibri" panose="020F0502020204030204" pitchFamily="34" charset="0"/>
                        </a:rPr>
                        <a:t>McFadden</a:t>
                      </a:r>
                      <a:endParaRPr lang="en-US"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Calibri" panose="020F0502020204030204" pitchFamily="34" charset="0"/>
                          <a:cs typeface="Calibri" panose="020F0502020204030204" pitchFamily="34" charset="0"/>
                        </a:rPr>
                        <a:t>R</a:t>
                      </a:r>
                      <a:r>
                        <a:rPr lang="en-US" sz="1600" baseline="30000" dirty="0">
                          <a:latin typeface="Calibri" panose="020F0502020204030204" pitchFamily="34" charset="0"/>
                          <a:cs typeface="Calibri" panose="020F0502020204030204" pitchFamily="34" charset="0"/>
                        </a:rPr>
                        <a:t>2</a:t>
                      </a:r>
                      <a:r>
                        <a:rPr lang="en-US" sz="1600" b="1" kern="1200" baseline="-25000" dirty="0">
                          <a:solidFill>
                            <a:schemeClr val="tx1"/>
                          </a:solidFill>
                          <a:latin typeface="Calibri" panose="020F0502020204030204" pitchFamily="34" charset="0"/>
                          <a:ea typeface="+mn-ea"/>
                          <a:cs typeface="Calibri" panose="020F0502020204030204" pitchFamily="34" charset="0"/>
                        </a:rPr>
                        <a:t>McF</a:t>
                      </a:r>
                      <a:r>
                        <a:rPr lang="en-US" sz="1600" dirty="0">
                          <a:latin typeface="Calibri" panose="020F0502020204030204" pitchFamily="34" charset="0"/>
                          <a:cs typeface="Calibri" panose="020F0502020204030204" pitchFamily="34" charset="0"/>
                        </a:rPr>
                        <a:t> = 1 - ln(L</a:t>
                      </a:r>
                      <a:r>
                        <a:rPr lang="en-US" sz="1600" b="1" kern="1200" baseline="-25000" dirty="0">
                          <a:solidFill>
                            <a:schemeClr val="tx1"/>
                          </a:solidFill>
                          <a:latin typeface="Calibri" panose="020F0502020204030204" pitchFamily="34" charset="0"/>
                          <a:ea typeface="+mn-ea"/>
                          <a:cs typeface="Calibri" panose="020F0502020204030204" pitchFamily="34" charset="0"/>
                        </a:rPr>
                        <a:t>M</a:t>
                      </a:r>
                      <a:r>
                        <a:rPr lang="en-US" sz="1600" dirty="0">
                          <a:latin typeface="Calibri" panose="020F0502020204030204" pitchFamily="34" charset="0"/>
                          <a:cs typeface="Calibri" panose="020F0502020204030204" pitchFamily="34" charset="0"/>
                        </a:rPr>
                        <a:t>/L</a:t>
                      </a:r>
                      <a:r>
                        <a:rPr lang="en-US" sz="1600" b="1" kern="1200" baseline="-25000" dirty="0">
                          <a:solidFill>
                            <a:schemeClr val="tx1"/>
                          </a:solidFill>
                          <a:latin typeface="Calibri" panose="020F0502020204030204" pitchFamily="34" charset="0"/>
                          <a:ea typeface="+mn-ea"/>
                          <a:cs typeface="Calibri" panose="020F0502020204030204" pitchFamily="34" charset="0"/>
                        </a:rPr>
                        <a:t>o</a:t>
                      </a:r>
                      <a:r>
                        <a:rPr lang="en-US" sz="1600" dirty="0">
                          <a:latin typeface="Calibri" panose="020F0502020204030204" pitchFamily="34" charset="0"/>
                          <a:cs typeface="Calibri" panose="020F0502020204030204" pitchFamily="34" charset="0"/>
                        </a:rPr>
                        <a:t>) where ln() is the natural logarithm. </a:t>
                      </a:r>
                    </a:p>
                    <a:p>
                      <a:r>
                        <a:rPr lang="en-US" sz="1600" dirty="0">
                          <a:latin typeface="Calibri" panose="020F0502020204030204" pitchFamily="34" charset="0"/>
                          <a:cs typeface="Calibri" panose="020F0502020204030204" pitchFamily="34" charset="0"/>
                        </a:rPr>
                        <a:t>The rationale for this formula is that L</a:t>
                      </a:r>
                      <a:r>
                        <a:rPr lang="en-US" sz="1600" b="1" kern="1200" baseline="-25000" dirty="0">
                          <a:solidFill>
                            <a:schemeClr val="tx1"/>
                          </a:solidFill>
                          <a:latin typeface="Calibri" panose="020F0502020204030204" pitchFamily="34" charset="0"/>
                          <a:ea typeface="+mn-ea"/>
                          <a:cs typeface="Calibri" panose="020F0502020204030204" pitchFamily="34" charset="0"/>
                        </a:rPr>
                        <a:t>o</a:t>
                      </a:r>
                      <a:r>
                        <a:rPr lang="en-US" sz="1600" dirty="0">
                          <a:latin typeface="Calibri" panose="020F0502020204030204" pitchFamily="34" charset="0"/>
                          <a:cs typeface="Calibri" panose="020F0502020204030204" pitchFamily="34" charset="0"/>
                        </a:rPr>
                        <a:t> plays a role analogous to the Error sum of squares in linear regression. Consequently this formula corresponds to a proportional reduction in error variance and hence called as Pseudo R square. Good value is &gt; 0.20</a:t>
                      </a:r>
                      <a:endParaRPr lang="en-US" sz="1600"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379708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b="1" dirty="0">
                          <a:latin typeface="Calibri" panose="020F0502020204030204" pitchFamily="34" charset="0"/>
                          <a:cs typeface="Calibri" panose="020F0502020204030204" pitchFamily="34" charset="0"/>
                        </a:rPr>
                        <a:t>Cox and Snell</a:t>
                      </a:r>
                      <a:endParaRPr lang="en-US"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dirty="0">
                          <a:latin typeface="Calibri" panose="020F0502020204030204" pitchFamily="34" charset="0"/>
                          <a:cs typeface="Calibri" panose="020F0502020204030204" pitchFamily="34" charset="0"/>
                        </a:rPr>
                        <a:t>R</a:t>
                      </a:r>
                      <a:r>
                        <a:rPr lang="en-IN" sz="1600" b="0" baseline="30000" dirty="0">
                          <a:latin typeface="Calibri" panose="020F0502020204030204" pitchFamily="34" charset="0"/>
                          <a:cs typeface="Calibri" panose="020F0502020204030204" pitchFamily="34" charset="0"/>
                        </a:rPr>
                        <a:t>2</a:t>
                      </a:r>
                      <a:r>
                        <a:rPr lang="en-IN" sz="1600" b="0" baseline="-25000" dirty="0">
                          <a:latin typeface="Calibri" panose="020F0502020204030204" pitchFamily="34" charset="0"/>
                          <a:cs typeface="Calibri" panose="020F0502020204030204" pitchFamily="34" charset="0"/>
                        </a:rPr>
                        <a:t>CS</a:t>
                      </a:r>
                      <a:r>
                        <a:rPr lang="en-IN" sz="1600" b="0" dirty="0">
                          <a:latin typeface="Calibri" panose="020F0502020204030204" pitchFamily="34" charset="0"/>
                          <a:cs typeface="Calibri" panose="020F0502020204030204" pitchFamily="34" charset="0"/>
                        </a:rPr>
                        <a:t> = 1 - (L</a:t>
                      </a:r>
                      <a:r>
                        <a:rPr lang="en-IN" sz="1600" b="0" baseline="-25000" dirty="0">
                          <a:latin typeface="Calibri" panose="020F0502020204030204" pitchFamily="34" charset="0"/>
                          <a:cs typeface="Calibri" panose="020F0502020204030204" pitchFamily="34" charset="0"/>
                        </a:rPr>
                        <a:t>0</a:t>
                      </a:r>
                      <a:r>
                        <a:rPr lang="en-IN" sz="1600" b="0" dirty="0">
                          <a:latin typeface="Calibri" panose="020F0502020204030204" pitchFamily="34" charset="0"/>
                          <a:cs typeface="Calibri" panose="020F0502020204030204" pitchFamily="34" charset="0"/>
                        </a:rPr>
                        <a:t>/L</a:t>
                      </a:r>
                      <a:r>
                        <a:rPr lang="en-IN" sz="1600" b="0" kern="1200" baseline="-25000" dirty="0">
                          <a:solidFill>
                            <a:schemeClr val="dk1"/>
                          </a:solidFill>
                          <a:latin typeface="Calibri" panose="020F0502020204030204" pitchFamily="34" charset="0"/>
                          <a:ea typeface="+mn-ea"/>
                          <a:cs typeface="Calibri" panose="020F0502020204030204" pitchFamily="34" charset="0"/>
                        </a:rPr>
                        <a:t>M</a:t>
                      </a:r>
                      <a:r>
                        <a:rPr lang="en-IN" sz="1600" b="0" dirty="0">
                          <a:latin typeface="Calibri" panose="020F0502020204030204" pitchFamily="34" charset="0"/>
                          <a:cs typeface="Calibri" panose="020F0502020204030204" pitchFamily="34" charset="0"/>
                        </a:rPr>
                        <a:t>)</a:t>
                      </a:r>
                      <a:r>
                        <a:rPr lang="en-IN" sz="1600" b="0" baseline="30000" dirty="0">
                          <a:latin typeface="Calibri" panose="020F0502020204030204" pitchFamily="34" charset="0"/>
                          <a:cs typeface="Calibri" panose="020F0502020204030204" pitchFamily="34" charset="0"/>
                        </a:rPr>
                        <a:t>2/n</a:t>
                      </a:r>
                      <a:r>
                        <a:rPr lang="en-IN" sz="1600" b="0" dirty="0">
                          <a:latin typeface="Calibri" panose="020F0502020204030204" pitchFamily="34" charset="0"/>
                          <a:cs typeface="Calibri" panose="020F0502020204030204" pitchFamily="34" charset="0"/>
                        </a:rPr>
                        <a:t> where n is the sample size.</a:t>
                      </a:r>
                    </a:p>
                    <a:p>
                      <a:r>
                        <a:rPr lang="en-IN" sz="1600" b="0" dirty="0">
                          <a:latin typeface="Calibri" panose="020F0502020204030204" pitchFamily="34" charset="0"/>
                          <a:cs typeface="Calibri" panose="020F0502020204030204" pitchFamily="34" charset="0"/>
                        </a:rPr>
                        <a:t>Rationale for this formula is that usual R</a:t>
                      </a:r>
                      <a:r>
                        <a:rPr lang="en-IN" sz="1600" b="0" baseline="30000" dirty="0">
                          <a:latin typeface="Calibri" panose="020F0502020204030204" pitchFamily="34" charset="0"/>
                          <a:cs typeface="Calibri" panose="020F0502020204030204" pitchFamily="34" charset="0"/>
                        </a:rPr>
                        <a:t>2</a:t>
                      </a:r>
                      <a:r>
                        <a:rPr lang="en-IN" sz="1600" b="0" dirty="0">
                          <a:latin typeface="Calibri" panose="020F0502020204030204" pitchFamily="34" charset="0"/>
                          <a:cs typeface="Calibri" panose="020F0502020204030204" pitchFamily="34" charset="0"/>
                        </a:rPr>
                        <a:t> for linear regression depends on the likelihoods for the models with and without predictors by precisely this formula. So this is described as generalized R</a:t>
                      </a:r>
                      <a:r>
                        <a:rPr lang="en-IN" sz="1600" b="0" kern="1200" baseline="30000" dirty="0">
                          <a:solidFill>
                            <a:schemeClr val="dk1"/>
                          </a:solidFill>
                          <a:latin typeface="Calibri" panose="020F0502020204030204" pitchFamily="34" charset="0"/>
                          <a:ea typeface="+mn-ea"/>
                          <a:cs typeface="Calibri" panose="020F0502020204030204" pitchFamily="34" charset="0"/>
                        </a:rPr>
                        <a:t>2</a:t>
                      </a:r>
                      <a:r>
                        <a:rPr lang="en-IN" sz="1600" b="0" dirty="0">
                          <a:latin typeface="Calibri" panose="020F0502020204030204" pitchFamily="34" charset="0"/>
                          <a:cs typeface="Calibri" panose="020F0502020204030204" pitchFamily="34" charset="0"/>
                        </a:rPr>
                        <a:t> instead of pseudo R</a:t>
                      </a:r>
                      <a:r>
                        <a:rPr lang="en-IN" sz="1600" b="0" kern="1200" baseline="30000" dirty="0">
                          <a:solidFill>
                            <a:schemeClr val="dk1"/>
                          </a:solidFill>
                          <a:latin typeface="Calibri" panose="020F0502020204030204" pitchFamily="34" charset="0"/>
                          <a:ea typeface="+mn-ea"/>
                          <a:cs typeface="Calibri" panose="020F0502020204030204" pitchFamily="34" charset="0"/>
                        </a:rPr>
                        <a:t>2</a:t>
                      </a:r>
                      <a:r>
                        <a:rPr lang="en-IN" sz="1600" b="0" dirty="0">
                          <a:latin typeface="Calibri" panose="020F0502020204030204" pitchFamily="34" charset="0"/>
                          <a:cs typeface="Calibri" panose="020F0502020204030204" pitchFamily="34" charset="0"/>
                        </a:rPr>
                        <a:t>.</a:t>
                      </a:r>
                      <a:endParaRPr lang="en-US" sz="16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8683971"/>
                  </a:ext>
                </a:extLst>
              </a:tr>
              <a:tr h="28392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b="1" dirty="0">
                          <a:latin typeface="Calibri" panose="020F0502020204030204" pitchFamily="34" charset="0"/>
                          <a:cs typeface="Calibri" panose="020F0502020204030204" pitchFamily="34" charset="0"/>
                        </a:rPr>
                        <a:t>Nagelkereke</a:t>
                      </a:r>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b="0" dirty="0">
                          <a:latin typeface="Calibri" panose="020F0502020204030204" pitchFamily="34" charset="0"/>
                          <a:cs typeface="Calibri" panose="020F0502020204030204" pitchFamily="34" charset="0"/>
                        </a:rPr>
                        <a:t>Nagelkereke</a:t>
                      </a:r>
                      <a:r>
                        <a:rPr lang="en-IN" sz="1600" b="0" dirty="0">
                          <a:latin typeface="Calibri" panose="020F0502020204030204" pitchFamily="34" charset="0"/>
                          <a:cs typeface="Calibri" panose="020F0502020204030204" pitchFamily="34" charset="0"/>
                        </a:rPr>
                        <a:t> R</a:t>
                      </a:r>
                      <a:r>
                        <a:rPr lang="en-IN" sz="1600" b="0" kern="1200" baseline="30000" dirty="0">
                          <a:solidFill>
                            <a:schemeClr val="dk1"/>
                          </a:solidFill>
                          <a:latin typeface="Calibri" panose="020F0502020204030204" pitchFamily="34" charset="0"/>
                          <a:ea typeface="+mn-ea"/>
                          <a:cs typeface="Calibri" panose="020F0502020204030204" pitchFamily="34" charset="0"/>
                        </a:rPr>
                        <a:t>2</a:t>
                      </a:r>
                      <a:r>
                        <a:rPr lang="en-IN" sz="1600" b="0" dirty="0">
                          <a:latin typeface="Calibri" panose="020F0502020204030204" pitchFamily="34" charset="0"/>
                          <a:cs typeface="Calibri" panose="020F0502020204030204" pitchFamily="34" charset="0"/>
                        </a:rPr>
                        <a:t> is an adjustment over Cox and Snell R</a:t>
                      </a:r>
                      <a:r>
                        <a:rPr lang="en-IN" sz="1600" b="0" kern="1200" baseline="30000" dirty="0">
                          <a:solidFill>
                            <a:schemeClr val="dk1"/>
                          </a:solidFill>
                          <a:latin typeface="Calibri" panose="020F0502020204030204" pitchFamily="34" charset="0"/>
                          <a:ea typeface="+mn-ea"/>
                          <a:cs typeface="Calibri" panose="020F0502020204030204" pitchFamily="34" charset="0"/>
                        </a:rPr>
                        <a:t>2</a:t>
                      </a:r>
                      <a:r>
                        <a:rPr lang="en-IN" sz="1600" b="0" dirty="0">
                          <a:latin typeface="Calibri" panose="020F0502020204030204" pitchFamily="34" charset="0"/>
                          <a:cs typeface="Calibri" panose="020F0502020204030204" pitchFamily="34" charset="0"/>
                        </a:rPr>
                        <a:t> so that the maximum value of Pseudo R</a:t>
                      </a:r>
                      <a:r>
                        <a:rPr lang="en-IN" sz="1600" b="0" kern="1200" baseline="30000" dirty="0">
                          <a:solidFill>
                            <a:schemeClr val="dk1"/>
                          </a:solidFill>
                          <a:latin typeface="Calibri" panose="020F0502020204030204" pitchFamily="34" charset="0"/>
                          <a:ea typeface="+mn-ea"/>
                          <a:cs typeface="Calibri" panose="020F0502020204030204" pitchFamily="34" charset="0"/>
                        </a:rPr>
                        <a:t>2</a:t>
                      </a:r>
                      <a:r>
                        <a:rPr lang="en-IN" sz="1600" b="0" dirty="0">
                          <a:latin typeface="Calibri" panose="020F0502020204030204" pitchFamily="34" charset="0"/>
                          <a:cs typeface="Calibri" panose="020F0502020204030204" pitchFamily="34" charset="0"/>
                        </a:rPr>
                        <a:t> is 1.</a:t>
                      </a:r>
                    </a:p>
                    <a:p>
                      <a:r>
                        <a:rPr lang="en-IN" sz="1600" b="0" dirty="0">
                          <a:latin typeface="Calibri" panose="020F0502020204030204" pitchFamily="34" charset="0"/>
                          <a:cs typeface="Calibri" panose="020F0502020204030204" pitchFamily="34" charset="0"/>
                        </a:rPr>
                        <a:t>R</a:t>
                      </a:r>
                      <a:r>
                        <a:rPr lang="en-IN" sz="1600" b="0" kern="1200" baseline="30000" dirty="0">
                          <a:solidFill>
                            <a:schemeClr val="dk1"/>
                          </a:solidFill>
                          <a:latin typeface="Calibri" panose="020F0502020204030204" pitchFamily="34" charset="0"/>
                          <a:ea typeface="+mn-ea"/>
                          <a:cs typeface="Calibri" panose="020F0502020204030204" pitchFamily="34" charset="0"/>
                        </a:rPr>
                        <a:t>2</a:t>
                      </a:r>
                      <a:r>
                        <a:rPr lang="en-IN" sz="1600" b="1" kern="1200" baseline="-25000" dirty="0">
                          <a:solidFill>
                            <a:schemeClr val="tx1"/>
                          </a:solidFill>
                          <a:latin typeface="Calibri" panose="020F0502020204030204" pitchFamily="34" charset="0"/>
                          <a:ea typeface="+mn-ea"/>
                          <a:cs typeface="Calibri" panose="020F0502020204030204" pitchFamily="34" charset="0"/>
                        </a:rPr>
                        <a:t>Nag</a:t>
                      </a:r>
                      <a:r>
                        <a:rPr lang="en-IN" sz="1600" b="0" dirty="0">
                          <a:latin typeface="Calibri" panose="020F0502020204030204" pitchFamily="34" charset="0"/>
                          <a:cs typeface="Calibri" panose="020F0502020204030204" pitchFamily="34" charset="0"/>
                        </a:rPr>
                        <a:t> = ( 1- (L</a:t>
                      </a:r>
                      <a:r>
                        <a:rPr lang="en-IN" sz="1600" b="1" kern="1200" baseline="-25000" dirty="0">
                          <a:solidFill>
                            <a:schemeClr val="tx1"/>
                          </a:solidFill>
                          <a:latin typeface="Calibri" panose="020F0502020204030204" pitchFamily="34" charset="0"/>
                          <a:ea typeface="+mn-ea"/>
                          <a:cs typeface="Calibri" panose="020F0502020204030204" pitchFamily="34" charset="0"/>
                        </a:rPr>
                        <a:t>0</a:t>
                      </a:r>
                      <a:r>
                        <a:rPr lang="en-IN" sz="1600" b="0" dirty="0">
                          <a:latin typeface="Calibri" panose="020F0502020204030204" pitchFamily="34" charset="0"/>
                          <a:cs typeface="Calibri" panose="020F0502020204030204" pitchFamily="34" charset="0"/>
                        </a:rPr>
                        <a:t>/L</a:t>
                      </a:r>
                      <a:r>
                        <a:rPr lang="en-IN" sz="1600" b="1" kern="1200" baseline="-25000" dirty="0">
                          <a:solidFill>
                            <a:schemeClr val="tx1"/>
                          </a:solidFill>
                          <a:latin typeface="Calibri" panose="020F0502020204030204" pitchFamily="34" charset="0"/>
                          <a:ea typeface="+mn-ea"/>
                          <a:cs typeface="Calibri" panose="020F0502020204030204" pitchFamily="34" charset="0"/>
                        </a:rPr>
                        <a:t>M</a:t>
                      </a:r>
                      <a:r>
                        <a:rPr lang="en-IN" sz="1600" b="0" dirty="0">
                          <a:latin typeface="Calibri" panose="020F0502020204030204" pitchFamily="34" charset="0"/>
                          <a:cs typeface="Calibri" panose="020F0502020204030204" pitchFamily="34" charset="0"/>
                        </a:rPr>
                        <a:t>))</a:t>
                      </a:r>
                      <a:r>
                        <a:rPr lang="en-IN" sz="1600" b="0" kern="1200" baseline="30000" dirty="0">
                          <a:solidFill>
                            <a:schemeClr val="dk1"/>
                          </a:solidFill>
                          <a:latin typeface="Calibri" panose="020F0502020204030204" pitchFamily="34" charset="0"/>
                          <a:ea typeface="+mn-ea"/>
                          <a:cs typeface="Calibri" panose="020F0502020204030204" pitchFamily="34" charset="0"/>
                        </a:rPr>
                        <a:t>2/n </a:t>
                      </a:r>
                      <a:r>
                        <a:rPr lang="en-IN" sz="1600" b="0" dirty="0">
                          <a:latin typeface="Calibri" panose="020F0502020204030204" pitchFamily="34" charset="0"/>
                          <a:cs typeface="Calibri" panose="020F0502020204030204" pitchFamily="34" charset="0"/>
                        </a:rPr>
                        <a:t>/ (1 - L</a:t>
                      </a:r>
                      <a:r>
                        <a:rPr lang="en-IN" sz="1600" b="1" kern="1200" baseline="-25000" dirty="0">
                          <a:solidFill>
                            <a:schemeClr val="tx1"/>
                          </a:solidFill>
                          <a:latin typeface="Calibri" panose="020F0502020204030204" pitchFamily="34" charset="0"/>
                          <a:ea typeface="+mn-ea"/>
                          <a:cs typeface="Calibri" panose="020F0502020204030204" pitchFamily="34" charset="0"/>
                        </a:rPr>
                        <a:t>0</a:t>
                      </a:r>
                      <a:r>
                        <a:rPr lang="en-IN" sz="1600" b="0" dirty="0">
                          <a:latin typeface="Calibri" panose="020F0502020204030204" pitchFamily="34" charset="0"/>
                          <a:cs typeface="Calibri" panose="020F0502020204030204" pitchFamily="34" charset="0"/>
                        </a:rPr>
                        <a:t>)</a:t>
                      </a:r>
                      <a:r>
                        <a:rPr lang="en-IN" sz="1600" b="0" kern="1200" baseline="30000" dirty="0">
                          <a:solidFill>
                            <a:schemeClr val="dk1"/>
                          </a:solidFill>
                          <a:latin typeface="Calibri" panose="020F0502020204030204" pitchFamily="34" charset="0"/>
                          <a:ea typeface="+mn-ea"/>
                          <a:cs typeface="Calibri" panose="020F0502020204030204" pitchFamily="34" charset="0"/>
                        </a:rPr>
                        <a:t> 2/n   </a:t>
                      </a:r>
                      <a:r>
                        <a:rPr lang="en-IN" sz="1600" b="0" dirty="0">
                          <a:latin typeface="Calibri" panose="020F0502020204030204" pitchFamily="34" charset="0"/>
                          <a:cs typeface="Calibri" panose="020F0502020204030204" pitchFamily="34" charset="0"/>
                        </a:rPr>
                        <a:t>where n is the sample size.</a:t>
                      </a:r>
                      <a:endParaRPr lang="en-US" sz="16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5094819"/>
                  </a:ext>
                </a:extLst>
              </a:tr>
            </a:tbl>
          </a:graphicData>
        </a:graphic>
      </p:graphicFrame>
      <p:sp>
        <p:nvSpPr>
          <p:cNvPr id="12" name="Rectangle 11">
            <a:extLst>
              <a:ext uri="{FF2B5EF4-FFF2-40B4-BE49-F238E27FC236}">
                <a16:creationId xmlns:a16="http://schemas.microsoft.com/office/drawing/2014/main" id="{186344C9-4429-4969-818D-A44FFAF60D69}"/>
              </a:ext>
            </a:extLst>
          </p:cNvPr>
          <p:cNvSpPr/>
          <p:nvPr/>
        </p:nvSpPr>
        <p:spPr>
          <a:xfrm>
            <a:off x="780150" y="2333290"/>
            <a:ext cx="10359916" cy="923330"/>
          </a:xfrm>
          <a:prstGeom prst="rect">
            <a:avLst/>
          </a:prstGeom>
        </p:spPr>
        <p:txBody>
          <a:bodyPr wrap="square">
            <a:spAutoFit/>
          </a:bodyPr>
          <a:lstStyle/>
          <a:p>
            <a:r>
              <a:rPr lang="en-US" b="1" dirty="0">
                <a:latin typeface="Calibri" panose="020F0502020204030204" pitchFamily="34" charset="0"/>
                <a:cs typeface="Calibri" panose="020F0502020204030204" pitchFamily="34" charset="0"/>
              </a:rPr>
              <a:t>Let L</a:t>
            </a:r>
            <a:r>
              <a:rPr lang="en-US" b="1" baseline="-25000" dirty="0">
                <a:latin typeface="Calibri" panose="020F0502020204030204" pitchFamily="34" charset="0"/>
                <a:cs typeface="Calibri" panose="020F0502020204030204" pitchFamily="34" charset="0"/>
              </a:rPr>
              <a:t>0</a:t>
            </a:r>
            <a:r>
              <a:rPr lang="en-US" b="1" dirty="0">
                <a:latin typeface="Calibri" panose="020F0502020204030204" pitchFamily="34" charset="0"/>
                <a:cs typeface="Calibri" panose="020F0502020204030204" pitchFamily="34" charset="0"/>
              </a:rPr>
              <a:t> be the value of the likelihood function for a model with no predictors, L</a:t>
            </a:r>
            <a:r>
              <a:rPr lang="en-US" b="1" baseline="-25000" dirty="0">
                <a:latin typeface="Calibri" panose="020F0502020204030204" pitchFamily="34" charset="0"/>
                <a:cs typeface="Calibri" panose="020F0502020204030204" pitchFamily="34" charset="0"/>
              </a:rPr>
              <a:t>M</a:t>
            </a:r>
            <a:r>
              <a:rPr lang="en-US" b="1" dirty="0">
                <a:latin typeface="Calibri" panose="020F0502020204030204" pitchFamily="34" charset="0"/>
                <a:cs typeface="Calibri" panose="020F0502020204030204" pitchFamily="34" charset="0"/>
              </a:rPr>
              <a:t> be the likelihood for the model being estimated and ln() be the natural logarithm</a:t>
            </a:r>
          </a:p>
          <a:p>
            <a:endParaRPr lang="en-US" dirty="0"/>
          </a:p>
        </p:txBody>
      </p:sp>
    </p:spTree>
    <p:extLst>
      <p:ext uri="{BB962C8B-B14F-4D97-AF65-F5344CB8AC3E}">
        <p14:creationId xmlns:p14="http://schemas.microsoft.com/office/powerpoint/2010/main" val="1954785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1000274"/>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1 – Explore Logistic regression further</a:t>
            </a:r>
          </a:p>
          <a:p>
            <a:endParaRPr lang="en-IN" sz="1100" b="1" dirty="0"/>
          </a:p>
          <a:p>
            <a:r>
              <a:rPr lang="en-IN" sz="2400" b="1" dirty="0">
                <a:latin typeface="Calibri" panose="020F0502020204030204" pitchFamily="34" charset="0"/>
                <a:cs typeface="Calibri" panose="020F0502020204030204" pitchFamily="34" charset="0"/>
              </a:rPr>
              <a:t>3.    Logistic Regression Model diagnostics</a:t>
            </a:r>
            <a:endParaRPr lang="en-IN" b="1"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9C63FF25-D36D-4EED-8B71-963191146D9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915C50-ECB6-45B9-97BA-A3843573C41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E1D19030-44AA-4470-8607-1E5FD928D3A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Rectangle 4">
            <a:extLst>
              <a:ext uri="{FF2B5EF4-FFF2-40B4-BE49-F238E27FC236}">
                <a16:creationId xmlns:a16="http://schemas.microsoft.com/office/drawing/2014/main" id="{FCA326A5-3D2A-4A96-9C1C-8828EE601660}"/>
              </a:ext>
            </a:extLst>
          </p:cNvPr>
          <p:cNvSpPr/>
          <p:nvPr/>
        </p:nvSpPr>
        <p:spPr>
          <a:xfrm>
            <a:off x="780150" y="2212616"/>
            <a:ext cx="10359916" cy="2375009"/>
          </a:xfrm>
          <a:prstGeom prst="rect">
            <a:avLst/>
          </a:prstGeom>
        </p:spPr>
        <p:txBody>
          <a:bodyPr wrap="square">
            <a:spAutoFit/>
          </a:bodyPr>
          <a:lstStyle/>
          <a:p>
            <a:pPr algn="just"/>
            <a:r>
              <a:rPr lang="en-IN" sz="2000" b="1" dirty="0">
                <a:latin typeface="Calibri" panose="020F0502020204030204" pitchFamily="34" charset="0"/>
                <a:cs typeface="Calibri" panose="020F0502020204030204" pitchFamily="34" charset="0"/>
              </a:rPr>
              <a:t>Limitations of Pseudo R</a:t>
            </a:r>
            <a:r>
              <a:rPr lang="en-IN" sz="2000" b="1" baseline="30000" dirty="0">
                <a:latin typeface="Calibri" panose="020F0502020204030204" pitchFamily="34" charset="0"/>
                <a:cs typeface="Calibri" panose="020F0502020204030204" pitchFamily="34" charset="0"/>
              </a:rPr>
              <a:t>2</a:t>
            </a:r>
          </a:p>
          <a:p>
            <a:pPr algn="just"/>
            <a:endParaRPr lang="en-US" sz="2000" b="1" baseline="30000" dirty="0">
              <a:latin typeface="Calibri" panose="020F0502020204030204" pitchFamily="34" charset="0"/>
              <a:cs typeface="Calibri" panose="020F0502020204030204" pitchFamily="34" charset="0"/>
            </a:endParaRPr>
          </a:p>
          <a:p>
            <a:pPr marL="714375" indent="-714375" algn="just">
              <a:spcBef>
                <a:spcPts val="600"/>
              </a:spcBef>
              <a:spcAft>
                <a:spcPts val="6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In logistic regression, an equivalent statistic to R</a:t>
            </a:r>
            <a:r>
              <a:rPr lang="en-US" sz="2000" b="1" baseline="30000" dirty="0">
                <a:latin typeface="Calibri" panose="020F0502020204030204" pitchFamily="34" charset="0"/>
                <a:cs typeface="Calibri" panose="020F0502020204030204" pitchFamily="34" charset="0"/>
              </a:rPr>
              <a:t>2</a:t>
            </a:r>
            <a:r>
              <a:rPr lang="en-US" sz="2000" b="1" dirty="0">
                <a:latin typeface="Calibri" panose="020F0502020204030204" pitchFamily="34" charset="0"/>
                <a:cs typeface="Calibri" panose="020F0502020204030204" pitchFamily="34" charset="0"/>
              </a:rPr>
              <a:t> in Ordinary Least Squares (OLS) does not exist. </a:t>
            </a:r>
          </a:p>
          <a:p>
            <a:pPr marL="714375" indent="-714375" algn="just">
              <a:spcBef>
                <a:spcPts val="600"/>
              </a:spcBef>
              <a:spcAft>
                <a:spcPts val="6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The model estimates from logistic regression are maximum likelihood estimates arrived at through iterative process, They are not calculated to minimize variance, so the OLS approach to goodness of fit does not apply. </a:t>
            </a:r>
          </a:p>
        </p:txBody>
      </p:sp>
    </p:spTree>
    <p:extLst>
      <p:ext uri="{BB962C8B-B14F-4D97-AF65-F5344CB8AC3E}">
        <p14:creationId xmlns:p14="http://schemas.microsoft.com/office/powerpoint/2010/main" val="1269620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1000274"/>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1 – Explore Logistic regression further</a:t>
            </a:r>
          </a:p>
          <a:p>
            <a:endParaRPr lang="en-IN" sz="1100" b="1" dirty="0"/>
          </a:p>
          <a:p>
            <a:r>
              <a:rPr lang="en-IN" sz="2400" b="1" dirty="0">
                <a:latin typeface="Calibri" panose="020F0502020204030204" pitchFamily="34" charset="0"/>
                <a:cs typeface="Calibri" panose="020F0502020204030204" pitchFamily="34" charset="0"/>
              </a:rPr>
              <a:t>4.    Evaluate Model performance</a:t>
            </a:r>
            <a:endParaRPr lang="en-IN" b="1"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9C63FF25-D36D-4EED-8B71-963191146D9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915C50-ECB6-45B9-97BA-A3843573C41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E1D19030-44AA-4470-8607-1E5FD928D3A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Rectangle 6">
            <a:extLst>
              <a:ext uri="{FF2B5EF4-FFF2-40B4-BE49-F238E27FC236}">
                <a16:creationId xmlns:a16="http://schemas.microsoft.com/office/drawing/2014/main" id="{F579B5EC-6519-4112-BBA4-BE03FC133F8C}"/>
              </a:ext>
            </a:extLst>
          </p:cNvPr>
          <p:cNvSpPr/>
          <p:nvPr/>
        </p:nvSpPr>
        <p:spPr>
          <a:xfrm>
            <a:off x="780150" y="2025514"/>
            <a:ext cx="5033750" cy="369332"/>
          </a:xfrm>
          <a:prstGeom prst="rect">
            <a:avLst/>
          </a:prstGeom>
        </p:spPr>
        <p:txBody>
          <a:bodyPr wrap="none">
            <a:spAutoFit/>
          </a:bodyPr>
          <a:lstStyle/>
          <a:p>
            <a:pPr indent="-342900">
              <a:buFont typeface="+mj-lt"/>
              <a:buAutoNum type="alphaLcParenR"/>
            </a:pPr>
            <a:r>
              <a:rPr lang="en-IN" b="1" dirty="0">
                <a:latin typeface="Calibri" panose="020F0502020204030204" pitchFamily="34" charset="0"/>
                <a:cs typeface="Calibri" panose="020F0502020204030204" pitchFamily="34" charset="0"/>
              </a:rPr>
              <a:t>Confusion Matrix, Mis-classification Probability</a:t>
            </a:r>
          </a:p>
        </p:txBody>
      </p:sp>
      <p:sp>
        <p:nvSpPr>
          <p:cNvPr id="5" name="Rectangle 4">
            <a:extLst>
              <a:ext uri="{FF2B5EF4-FFF2-40B4-BE49-F238E27FC236}">
                <a16:creationId xmlns:a16="http://schemas.microsoft.com/office/drawing/2014/main" id="{CD759DE3-5ECA-407B-A68A-13879C6DC3F7}"/>
              </a:ext>
            </a:extLst>
          </p:cNvPr>
          <p:cNvSpPr/>
          <p:nvPr/>
        </p:nvSpPr>
        <p:spPr>
          <a:xfrm>
            <a:off x="780150" y="2481924"/>
            <a:ext cx="10359916" cy="2185214"/>
          </a:xfrm>
          <a:prstGeom prst="rect">
            <a:avLst/>
          </a:prstGeom>
        </p:spPr>
        <p:txBody>
          <a:bodyPr wrap="square">
            <a:spAutoFit/>
          </a:bodyPr>
          <a:lstStyle/>
          <a:p>
            <a:pPr marL="714375" indent="-714375" algn="just">
              <a:buFont typeface="Wingdings" panose="05000000000000000000" pitchFamily="2" charset="2"/>
              <a:buChar char="Ø"/>
            </a:pPr>
            <a:r>
              <a:rPr lang="en-US" b="1" dirty="0">
                <a:latin typeface="Calibri" panose="020F0502020204030204" pitchFamily="34" charset="0"/>
                <a:cs typeface="Calibri" panose="020F0502020204030204" pitchFamily="34" charset="0"/>
              </a:rPr>
              <a:t>The primary objective of logistic regression is to solve a classification problem based on the probability values. The output from a logistic regression model is the class probability P(Y=1). </a:t>
            </a:r>
          </a:p>
          <a:p>
            <a:pPr marL="714375" indent="-714375" algn="just">
              <a:buFont typeface="Wingdings" panose="05000000000000000000" pitchFamily="2" charset="2"/>
              <a:buChar char="Ø"/>
            </a:pPr>
            <a:r>
              <a:rPr lang="en-US" b="1" dirty="0">
                <a:latin typeface="Calibri" panose="020F0502020204030204" pitchFamily="34" charset="0"/>
                <a:cs typeface="Calibri" panose="020F0502020204030204" pitchFamily="34" charset="0"/>
              </a:rPr>
              <a:t>Yi = {     0 if P(Y=1) &lt; P</a:t>
            </a:r>
            <a:r>
              <a:rPr lang="en-US" b="1" baseline="-25000" dirty="0">
                <a:latin typeface="Calibri" panose="020F0502020204030204" pitchFamily="34" charset="0"/>
                <a:cs typeface="Calibri" panose="020F0502020204030204" pitchFamily="34" charset="0"/>
              </a:rPr>
              <a:t>c</a:t>
            </a:r>
          </a:p>
          <a:p>
            <a:pPr lvl="2" algn="just"/>
            <a:r>
              <a:rPr lang="en-US" b="1" dirty="0">
                <a:latin typeface="Calibri" panose="020F0502020204030204" pitchFamily="34" charset="0"/>
                <a:cs typeface="Calibri" panose="020F0502020204030204" pitchFamily="34" charset="0"/>
              </a:rPr>
              <a:t>          1 if P(Y=1) ≥ P</a:t>
            </a:r>
            <a:r>
              <a:rPr lang="en-US" b="1" baseline="-25000" dirty="0">
                <a:latin typeface="Calibri" panose="020F0502020204030204" pitchFamily="34" charset="0"/>
                <a:cs typeface="Calibri" panose="020F0502020204030204" pitchFamily="34" charset="0"/>
              </a:rPr>
              <a:t>c </a:t>
            </a:r>
            <a:r>
              <a:rPr lang="en-US" b="1" dirty="0">
                <a:latin typeface="Calibri" panose="020F0502020204030204" pitchFamily="34" charset="0"/>
                <a:cs typeface="Calibri" panose="020F0502020204030204" pitchFamily="34" charset="0"/>
              </a:rPr>
              <a:t>}</a:t>
            </a:r>
          </a:p>
          <a:p>
            <a:pPr marL="714375" indent="-714375" algn="just">
              <a:buFont typeface="Wingdings" panose="05000000000000000000" pitchFamily="2" charset="2"/>
              <a:buChar char="Ø"/>
            </a:pPr>
            <a:r>
              <a:rPr lang="en-US" b="1" dirty="0">
                <a:latin typeface="Calibri" panose="020F0502020204030204" pitchFamily="34" charset="0"/>
                <a:cs typeface="Calibri" panose="020F0502020204030204" pitchFamily="34" charset="0"/>
              </a:rPr>
              <a:t>Here P</a:t>
            </a:r>
            <a:r>
              <a:rPr lang="en-US" b="1" baseline="-25000" dirty="0">
                <a:latin typeface="Calibri" panose="020F0502020204030204" pitchFamily="34" charset="0"/>
                <a:cs typeface="Calibri" panose="020F0502020204030204" pitchFamily="34" charset="0"/>
              </a:rPr>
              <a:t>c</a:t>
            </a:r>
            <a:r>
              <a:rPr lang="en-US" b="1" dirty="0">
                <a:latin typeface="Calibri" panose="020F0502020204030204" pitchFamily="34" charset="0"/>
                <a:cs typeface="Calibri" panose="020F0502020204030204" pitchFamily="34" charset="0"/>
              </a:rPr>
              <a:t> is the cut-off probability which is 0.5 by default.</a:t>
            </a:r>
          </a:p>
          <a:p>
            <a:pPr algn="just">
              <a:spcBef>
                <a:spcPts val="600"/>
              </a:spcBef>
              <a:spcAft>
                <a:spcPts val="600"/>
              </a:spcAft>
            </a:pPr>
            <a:r>
              <a:rPr lang="en-US" b="1" dirty="0">
                <a:latin typeface="Calibri" panose="020F0502020204030204" pitchFamily="34" charset="0"/>
                <a:cs typeface="Calibri" panose="020F0502020204030204" pitchFamily="34" charset="0"/>
              </a:rPr>
              <a:t>Confusion Matrix – example with 0.5 as cut off</a:t>
            </a:r>
          </a:p>
          <a:p>
            <a:pPr algn="just"/>
            <a:endParaRPr lang="en-US" b="1" dirty="0">
              <a:latin typeface="Calibri" panose="020F0502020204030204" pitchFamily="34" charset="0"/>
              <a:cs typeface="Calibri" panose="020F0502020204030204" pitchFamily="34" charset="0"/>
            </a:endParaRPr>
          </a:p>
        </p:txBody>
      </p:sp>
      <p:graphicFrame>
        <p:nvGraphicFramePr>
          <p:cNvPr id="8" name="Table 7">
            <a:extLst>
              <a:ext uri="{FF2B5EF4-FFF2-40B4-BE49-F238E27FC236}">
                <a16:creationId xmlns:a16="http://schemas.microsoft.com/office/drawing/2014/main" id="{B8222C26-FC57-48B0-BF43-A8E8EBE36DCE}"/>
              </a:ext>
            </a:extLst>
          </p:cNvPr>
          <p:cNvGraphicFramePr>
            <a:graphicFrameLocks noGrp="1"/>
          </p:cNvGraphicFramePr>
          <p:nvPr>
            <p:extLst>
              <p:ext uri="{D42A27DB-BD31-4B8C-83A1-F6EECF244321}">
                <p14:modId xmlns:p14="http://schemas.microsoft.com/office/powerpoint/2010/main" val="2222085901"/>
              </p:ext>
            </p:extLst>
          </p:nvPr>
        </p:nvGraphicFramePr>
        <p:xfrm>
          <a:off x="894575" y="4344819"/>
          <a:ext cx="6770028" cy="1779005"/>
        </p:xfrm>
        <a:graphic>
          <a:graphicData uri="http://schemas.openxmlformats.org/drawingml/2006/table">
            <a:tbl>
              <a:tblPr firstRow="1" bandRow="1">
                <a:tableStyleId>{5C22544A-7EE6-4342-B048-85BDC9FD1C3A}</a:tableStyleId>
              </a:tblPr>
              <a:tblGrid>
                <a:gridCol w="1692507">
                  <a:extLst>
                    <a:ext uri="{9D8B030D-6E8A-4147-A177-3AD203B41FA5}">
                      <a16:colId xmlns:a16="http://schemas.microsoft.com/office/drawing/2014/main" val="1484611945"/>
                    </a:ext>
                  </a:extLst>
                </a:gridCol>
                <a:gridCol w="1692507">
                  <a:extLst>
                    <a:ext uri="{9D8B030D-6E8A-4147-A177-3AD203B41FA5}">
                      <a16:colId xmlns:a16="http://schemas.microsoft.com/office/drawing/2014/main" val="4014176628"/>
                    </a:ext>
                  </a:extLst>
                </a:gridCol>
                <a:gridCol w="1692507">
                  <a:extLst>
                    <a:ext uri="{9D8B030D-6E8A-4147-A177-3AD203B41FA5}">
                      <a16:colId xmlns:a16="http://schemas.microsoft.com/office/drawing/2014/main" val="4036553637"/>
                    </a:ext>
                  </a:extLst>
                </a:gridCol>
                <a:gridCol w="1692507">
                  <a:extLst>
                    <a:ext uri="{9D8B030D-6E8A-4147-A177-3AD203B41FA5}">
                      <a16:colId xmlns:a16="http://schemas.microsoft.com/office/drawing/2014/main" val="1134625015"/>
                    </a:ext>
                  </a:extLst>
                </a:gridCol>
              </a:tblGrid>
              <a:tr h="355801">
                <a:tc>
                  <a:txBody>
                    <a:bodyPr/>
                    <a:lstStyle/>
                    <a:p>
                      <a:pPr algn="ctr"/>
                      <a:r>
                        <a:rPr lang="en-IN" sz="1400" b="1" dirty="0">
                          <a:latin typeface="Calibri" panose="020F0502020204030204" pitchFamily="34" charset="0"/>
                          <a:cs typeface="Calibri" panose="020F0502020204030204" pitchFamily="34" charset="0"/>
                        </a:rPr>
                        <a:t>Actual</a:t>
                      </a:r>
                      <a:endParaRPr lang="en-US" sz="1400" b="1" dirty="0">
                        <a:latin typeface="Calibri" panose="020F0502020204030204" pitchFamily="34" charset="0"/>
                        <a:cs typeface="Calibri" panose="020F0502020204030204" pitchFamily="34" charset="0"/>
                      </a:endParaRPr>
                    </a:p>
                  </a:txBody>
                  <a:tcPr/>
                </a:tc>
                <a:tc gridSpan="2">
                  <a:txBody>
                    <a:bodyPr/>
                    <a:lstStyle/>
                    <a:p>
                      <a:pPr algn="ctr"/>
                      <a:r>
                        <a:rPr lang="en-IN" sz="1400" b="1" dirty="0">
                          <a:latin typeface="Calibri" panose="020F0502020204030204" pitchFamily="34" charset="0"/>
                          <a:cs typeface="Calibri" panose="020F0502020204030204" pitchFamily="34" charset="0"/>
                        </a:rPr>
                        <a:t>Predicted </a:t>
                      </a:r>
                      <a:endParaRPr lang="en-US" sz="1400" b="1" dirty="0">
                        <a:latin typeface="Calibri" panose="020F0502020204030204" pitchFamily="34" charset="0"/>
                        <a:cs typeface="Calibri" panose="020F0502020204030204" pitchFamily="34" charset="0"/>
                      </a:endParaRPr>
                    </a:p>
                  </a:txBody>
                  <a:tcPr/>
                </a:tc>
                <a:tc hMerge="1">
                  <a:txBody>
                    <a:bodyPr/>
                    <a:lstStyle/>
                    <a:p>
                      <a:pPr algn="ctr"/>
                      <a:endParaRPr lang="en-US" b="1" dirty="0">
                        <a:latin typeface="Calibri" panose="020F0502020204030204" pitchFamily="34" charset="0"/>
                        <a:cs typeface="Calibri" panose="020F0502020204030204" pitchFamily="34" charset="0"/>
                      </a:endParaRPr>
                    </a:p>
                  </a:txBody>
                  <a:tcPr/>
                </a:tc>
                <a:tc rowSpan="2">
                  <a:txBody>
                    <a:bodyPr/>
                    <a:lstStyle/>
                    <a:p>
                      <a:pPr algn="ctr"/>
                      <a:r>
                        <a:rPr lang="en-IN" sz="1400" b="1" dirty="0">
                          <a:latin typeface="Calibri" panose="020F0502020204030204" pitchFamily="34" charset="0"/>
                          <a:cs typeface="Calibri" panose="020F0502020204030204" pitchFamily="34" charset="0"/>
                        </a:rPr>
                        <a:t>Percentage correct</a:t>
                      </a:r>
                      <a:endParaRPr lang="en-US" sz="1400"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5673249"/>
                  </a:ext>
                </a:extLst>
              </a:tr>
              <a:tr h="355801">
                <a:tc>
                  <a:txBody>
                    <a:bodyPr/>
                    <a:lstStyle/>
                    <a:p>
                      <a:endParaRPr lang="en-US" sz="1400" b="1" dirty="0">
                        <a:latin typeface="Calibri" panose="020F0502020204030204" pitchFamily="34" charset="0"/>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b="1" dirty="0">
                          <a:latin typeface="Calibri" panose="020F0502020204030204" pitchFamily="34" charset="0"/>
                          <a:cs typeface="Calibri" panose="020F0502020204030204" pitchFamily="34" charset="0"/>
                        </a:rPr>
                        <a:t>0 - Negative</a:t>
                      </a:r>
                      <a:endParaRPr lang="en-US" sz="1400" b="1" dirty="0">
                        <a:latin typeface="Calibri" panose="020F0502020204030204" pitchFamily="34" charset="0"/>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b="1" dirty="0">
                          <a:latin typeface="Calibri" panose="020F0502020204030204" pitchFamily="34" charset="0"/>
                          <a:cs typeface="Calibri" panose="020F0502020204030204" pitchFamily="34" charset="0"/>
                        </a:rPr>
                        <a:t>1 – Positive</a:t>
                      </a:r>
                      <a:endParaRPr lang="en-US" sz="1400" b="1" dirty="0">
                        <a:latin typeface="Calibri" panose="020F0502020204030204" pitchFamily="34" charset="0"/>
                        <a:cs typeface="Calibri" panose="020F0502020204030204" pitchFamily="34" charset="0"/>
                      </a:endParaRPr>
                    </a:p>
                  </a:txBody>
                  <a:tcPr/>
                </a:tc>
                <a:tc vMerge="1">
                  <a:txBody>
                    <a:bodyPr/>
                    <a:lstStyle/>
                    <a:p>
                      <a:endParaRPr lang="en-US"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17060949"/>
                  </a:ext>
                </a:extLst>
              </a:tr>
              <a:tr h="3558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b="1" dirty="0">
                          <a:latin typeface="Calibri" panose="020F0502020204030204" pitchFamily="34" charset="0"/>
                          <a:cs typeface="Calibri" panose="020F0502020204030204" pitchFamily="34" charset="0"/>
                        </a:rPr>
                        <a:t>0 - Negative</a:t>
                      </a:r>
                      <a:endParaRPr lang="en-US" sz="1400" b="1" dirty="0">
                        <a:latin typeface="Calibri" panose="020F0502020204030204" pitchFamily="34" charset="0"/>
                        <a:cs typeface="Calibri" panose="020F0502020204030204" pitchFamily="34" charset="0"/>
                      </a:endParaRPr>
                    </a:p>
                  </a:txBody>
                  <a:tcPr/>
                </a:tc>
                <a:tc>
                  <a:txBody>
                    <a:bodyPr/>
                    <a:lstStyle/>
                    <a:p>
                      <a:r>
                        <a:rPr lang="en-IN" sz="1400" b="1" dirty="0">
                          <a:latin typeface="Calibri" panose="020F0502020204030204" pitchFamily="34" charset="0"/>
                          <a:cs typeface="Calibri" panose="020F0502020204030204" pitchFamily="34" charset="0"/>
                        </a:rPr>
                        <a:t>34 ( True Negative)</a:t>
                      </a:r>
                      <a:endParaRPr lang="en-US" sz="1400" b="1" dirty="0">
                        <a:latin typeface="Calibri" panose="020F0502020204030204" pitchFamily="34" charset="0"/>
                        <a:cs typeface="Calibri" panose="020F0502020204030204" pitchFamily="34" charset="0"/>
                      </a:endParaRPr>
                    </a:p>
                  </a:txBody>
                  <a:tcPr/>
                </a:tc>
                <a:tc>
                  <a:txBody>
                    <a:bodyPr/>
                    <a:lstStyle/>
                    <a:p>
                      <a:r>
                        <a:rPr lang="en-IN" sz="1400" b="1" dirty="0">
                          <a:latin typeface="Calibri" panose="020F0502020204030204" pitchFamily="34" charset="0"/>
                          <a:cs typeface="Calibri" panose="020F0502020204030204" pitchFamily="34" charset="0"/>
                        </a:rPr>
                        <a:t>0 (False Positive)</a:t>
                      </a:r>
                      <a:endParaRPr lang="en-US" sz="1400" b="1" dirty="0">
                        <a:latin typeface="Calibri" panose="020F0502020204030204" pitchFamily="34" charset="0"/>
                        <a:cs typeface="Calibri" panose="020F0502020204030204" pitchFamily="34" charset="0"/>
                      </a:endParaRPr>
                    </a:p>
                  </a:txBody>
                  <a:tcPr/>
                </a:tc>
                <a:tc>
                  <a:txBody>
                    <a:bodyPr/>
                    <a:lstStyle/>
                    <a:p>
                      <a:pPr algn="ctr"/>
                      <a:r>
                        <a:rPr lang="en-IN" sz="1400" b="1" dirty="0">
                          <a:latin typeface="Calibri" panose="020F0502020204030204" pitchFamily="34" charset="0"/>
                          <a:cs typeface="Calibri" panose="020F0502020204030204" pitchFamily="34" charset="0"/>
                        </a:rPr>
                        <a:t>100%</a:t>
                      </a:r>
                      <a:endParaRPr lang="en-US" sz="1400"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706255428"/>
                  </a:ext>
                </a:extLst>
              </a:tr>
              <a:tr h="3558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b="1" dirty="0">
                          <a:latin typeface="Calibri" panose="020F0502020204030204" pitchFamily="34" charset="0"/>
                          <a:cs typeface="Calibri" panose="020F0502020204030204" pitchFamily="34" charset="0"/>
                        </a:rPr>
                        <a:t>1 – Positive</a:t>
                      </a:r>
                      <a:endParaRPr lang="en-US" sz="1400" b="1" dirty="0">
                        <a:latin typeface="Calibri" panose="020F0502020204030204" pitchFamily="34" charset="0"/>
                        <a:cs typeface="Calibri" panose="020F0502020204030204" pitchFamily="34" charset="0"/>
                      </a:endParaRPr>
                    </a:p>
                  </a:txBody>
                  <a:tcPr/>
                </a:tc>
                <a:tc>
                  <a:txBody>
                    <a:bodyPr/>
                    <a:lstStyle/>
                    <a:p>
                      <a:r>
                        <a:rPr lang="en-IN" sz="1400" b="1" dirty="0">
                          <a:latin typeface="Calibri" panose="020F0502020204030204" pitchFamily="34" charset="0"/>
                          <a:cs typeface="Calibri" panose="020F0502020204030204" pitchFamily="34" charset="0"/>
                        </a:rPr>
                        <a:t>6 (False Negative)</a:t>
                      </a:r>
                      <a:endParaRPr lang="en-US" sz="1400" b="1" dirty="0">
                        <a:latin typeface="Calibri" panose="020F0502020204030204" pitchFamily="34" charset="0"/>
                        <a:cs typeface="Calibri" panose="020F0502020204030204" pitchFamily="34" charset="0"/>
                      </a:endParaRPr>
                    </a:p>
                  </a:txBody>
                  <a:tcPr/>
                </a:tc>
                <a:tc>
                  <a:txBody>
                    <a:bodyPr/>
                    <a:lstStyle/>
                    <a:p>
                      <a:r>
                        <a:rPr lang="en-IN" sz="1400" b="1" dirty="0">
                          <a:latin typeface="Calibri" panose="020F0502020204030204" pitchFamily="34" charset="0"/>
                          <a:cs typeface="Calibri" panose="020F0502020204030204" pitchFamily="34" charset="0"/>
                        </a:rPr>
                        <a:t>8 (True Positive)</a:t>
                      </a:r>
                      <a:endParaRPr lang="en-US" sz="1400" b="1" dirty="0">
                        <a:latin typeface="Calibri" panose="020F0502020204030204" pitchFamily="34" charset="0"/>
                        <a:cs typeface="Calibri" panose="020F0502020204030204" pitchFamily="34" charset="0"/>
                      </a:endParaRPr>
                    </a:p>
                  </a:txBody>
                  <a:tcPr/>
                </a:tc>
                <a:tc>
                  <a:txBody>
                    <a:bodyPr/>
                    <a:lstStyle/>
                    <a:p>
                      <a:pPr algn="ctr"/>
                      <a:r>
                        <a:rPr lang="en-IN" sz="1400" b="1" dirty="0">
                          <a:latin typeface="Calibri" panose="020F0502020204030204" pitchFamily="34" charset="0"/>
                          <a:cs typeface="Calibri" panose="020F0502020204030204" pitchFamily="34" charset="0"/>
                        </a:rPr>
                        <a:t>57.1%</a:t>
                      </a:r>
                      <a:endParaRPr lang="en-US" sz="1400"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77139901"/>
                  </a:ext>
                </a:extLst>
              </a:tr>
              <a:tr h="3558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b="1" dirty="0">
                          <a:latin typeface="Calibri" panose="020F0502020204030204" pitchFamily="34" charset="0"/>
                          <a:cs typeface="Calibri" panose="020F0502020204030204" pitchFamily="34" charset="0"/>
                        </a:rPr>
                        <a:t>Total</a:t>
                      </a:r>
                      <a:endParaRPr lang="en-US" sz="1400" b="1" dirty="0">
                        <a:latin typeface="Calibri" panose="020F0502020204030204" pitchFamily="34" charset="0"/>
                        <a:cs typeface="Calibri" panose="020F0502020204030204" pitchFamily="34" charset="0"/>
                      </a:endParaRPr>
                    </a:p>
                  </a:txBody>
                  <a:tcPr/>
                </a:tc>
                <a:tc>
                  <a:txBody>
                    <a:bodyPr/>
                    <a:lstStyle/>
                    <a:p>
                      <a:endParaRPr lang="en-US" sz="1400" b="1" dirty="0">
                        <a:latin typeface="Calibri" panose="020F0502020204030204" pitchFamily="34" charset="0"/>
                        <a:cs typeface="Calibri" panose="020F0502020204030204" pitchFamily="34" charset="0"/>
                      </a:endParaRPr>
                    </a:p>
                  </a:txBody>
                  <a:tcPr/>
                </a:tc>
                <a:tc>
                  <a:txBody>
                    <a:bodyPr/>
                    <a:lstStyle/>
                    <a:p>
                      <a:endParaRPr lang="en-US" sz="1400" b="1" dirty="0">
                        <a:latin typeface="Calibri" panose="020F0502020204030204" pitchFamily="34" charset="0"/>
                        <a:cs typeface="Calibri" panose="020F0502020204030204" pitchFamily="34" charset="0"/>
                      </a:endParaRPr>
                    </a:p>
                  </a:txBody>
                  <a:tcPr/>
                </a:tc>
                <a:tc>
                  <a:txBody>
                    <a:bodyPr/>
                    <a:lstStyle/>
                    <a:p>
                      <a:pPr algn="ctr"/>
                      <a:r>
                        <a:rPr lang="en-IN" sz="1400" b="1" dirty="0">
                          <a:latin typeface="Calibri" panose="020F0502020204030204" pitchFamily="34" charset="0"/>
                          <a:cs typeface="Calibri" panose="020F0502020204030204" pitchFamily="34" charset="0"/>
                        </a:rPr>
                        <a:t>87.5%</a:t>
                      </a:r>
                      <a:endParaRPr lang="en-US" sz="1400"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887425861"/>
                  </a:ext>
                </a:extLst>
              </a:tr>
            </a:tbl>
          </a:graphicData>
        </a:graphic>
      </p:graphicFrame>
      <p:sp>
        <p:nvSpPr>
          <p:cNvPr id="9" name="Rectangle 8">
            <a:extLst>
              <a:ext uri="{FF2B5EF4-FFF2-40B4-BE49-F238E27FC236}">
                <a16:creationId xmlns:a16="http://schemas.microsoft.com/office/drawing/2014/main" id="{25744A72-40D9-40F2-B2EA-71135763590B}"/>
              </a:ext>
            </a:extLst>
          </p:cNvPr>
          <p:cNvSpPr/>
          <p:nvPr/>
        </p:nvSpPr>
        <p:spPr>
          <a:xfrm>
            <a:off x="7664604" y="3821502"/>
            <a:ext cx="3475462" cy="2308324"/>
          </a:xfrm>
          <a:prstGeom prst="rect">
            <a:avLst/>
          </a:prstGeom>
        </p:spPr>
        <p:txBody>
          <a:bodyPr wrap="square">
            <a:spAutoFit/>
          </a:bodyPr>
          <a:lstStyle/>
          <a:p>
            <a:pPr marL="285750" indent="-285750" algn="just">
              <a:buFont typeface="Wingdings" panose="05000000000000000000" pitchFamily="2" charset="2"/>
              <a:buChar char="Ø"/>
            </a:pPr>
            <a:r>
              <a:rPr lang="en-US" i="1" dirty="0">
                <a:latin typeface="Calibri" panose="020F0502020204030204" pitchFamily="34" charset="0"/>
                <a:cs typeface="Calibri" panose="020F0502020204030204" pitchFamily="34" charset="0"/>
              </a:rPr>
              <a:t>Accuracy of classifying positives is 57.1%.</a:t>
            </a:r>
          </a:p>
          <a:p>
            <a:pPr marL="285750" indent="-285750" algn="just">
              <a:buFont typeface="Wingdings" panose="05000000000000000000" pitchFamily="2" charset="2"/>
              <a:buChar char="Ø"/>
            </a:pPr>
            <a:r>
              <a:rPr lang="en-US" i="1" dirty="0">
                <a:latin typeface="Calibri" panose="020F0502020204030204" pitchFamily="34" charset="0"/>
                <a:cs typeface="Calibri" panose="020F0502020204030204" pitchFamily="34" charset="0"/>
              </a:rPr>
              <a:t>When the cut-off probability is decreased, we have more cases predicted as class 1 and thus altering the confusion matrix and increasing the accuracy of predicting positives.</a:t>
            </a:r>
          </a:p>
        </p:txBody>
      </p:sp>
    </p:spTree>
    <p:extLst>
      <p:ext uri="{BB962C8B-B14F-4D97-AF65-F5344CB8AC3E}">
        <p14:creationId xmlns:p14="http://schemas.microsoft.com/office/powerpoint/2010/main" val="4168117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1000274"/>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1 – Explore Logistic regression further</a:t>
            </a:r>
          </a:p>
          <a:p>
            <a:endParaRPr lang="en-IN" sz="1100" b="1" dirty="0"/>
          </a:p>
          <a:p>
            <a:r>
              <a:rPr lang="en-IN" sz="2400" b="1" dirty="0">
                <a:latin typeface="Calibri" panose="020F0502020204030204" pitchFamily="34" charset="0"/>
                <a:cs typeface="Calibri" panose="020F0502020204030204" pitchFamily="34" charset="0"/>
              </a:rPr>
              <a:t>4.    Evaluate Model performance</a:t>
            </a:r>
            <a:endParaRPr lang="en-IN" b="1"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9C63FF25-D36D-4EED-8B71-963191146D9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915C50-ECB6-45B9-97BA-A3843573C41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14-02-2019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E1D19030-44AA-4470-8607-1E5FD928D3A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Rectangle 6">
            <a:extLst>
              <a:ext uri="{FF2B5EF4-FFF2-40B4-BE49-F238E27FC236}">
                <a16:creationId xmlns:a16="http://schemas.microsoft.com/office/drawing/2014/main" id="{F579B5EC-6519-4112-BBA4-BE03FC133F8C}"/>
              </a:ext>
            </a:extLst>
          </p:cNvPr>
          <p:cNvSpPr/>
          <p:nvPr/>
        </p:nvSpPr>
        <p:spPr>
          <a:xfrm>
            <a:off x="780150" y="2025514"/>
            <a:ext cx="5033750" cy="369332"/>
          </a:xfrm>
          <a:prstGeom prst="rect">
            <a:avLst/>
          </a:prstGeom>
        </p:spPr>
        <p:txBody>
          <a:bodyPr wrap="none">
            <a:spAutoFit/>
          </a:bodyPr>
          <a:lstStyle/>
          <a:p>
            <a:pPr indent="-342900">
              <a:buFont typeface="+mj-lt"/>
              <a:buAutoNum type="alphaLcParenR"/>
            </a:pPr>
            <a:r>
              <a:rPr lang="en-IN" b="1" dirty="0">
                <a:latin typeface="Calibri" panose="020F0502020204030204" pitchFamily="34" charset="0"/>
                <a:cs typeface="Calibri" panose="020F0502020204030204" pitchFamily="34" charset="0"/>
              </a:rPr>
              <a:t>Confusion Matrix, Mis-classification Probability</a:t>
            </a:r>
          </a:p>
        </p:txBody>
      </p:sp>
      <p:sp>
        <p:nvSpPr>
          <p:cNvPr id="10" name="Rectangle 9">
            <a:extLst>
              <a:ext uri="{FF2B5EF4-FFF2-40B4-BE49-F238E27FC236}">
                <a16:creationId xmlns:a16="http://schemas.microsoft.com/office/drawing/2014/main" id="{F761B51C-A1D9-4084-9723-1FDC7942C8BB}"/>
              </a:ext>
            </a:extLst>
          </p:cNvPr>
          <p:cNvSpPr/>
          <p:nvPr/>
        </p:nvSpPr>
        <p:spPr>
          <a:xfrm>
            <a:off x="780150" y="2483347"/>
            <a:ext cx="10359916" cy="3647152"/>
          </a:xfrm>
          <a:prstGeom prst="rect">
            <a:avLst/>
          </a:prstGeom>
        </p:spPr>
        <p:txBody>
          <a:bodyPr wrap="square">
            <a:spAutoFit/>
          </a:bodyPr>
          <a:lstStyle/>
          <a:p>
            <a:r>
              <a:rPr lang="en-US" b="1" dirty="0">
                <a:latin typeface="Calibri" panose="020F0502020204030204" pitchFamily="34" charset="0"/>
                <a:cs typeface="Calibri" panose="020F0502020204030204" pitchFamily="34" charset="0"/>
              </a:rPr>
              <a:t>Optimal cut-off probability</a:t>
            </a:r>
          </a:p>
          <a:p>
            <a:pPr marL="720725" indent="-720725">
              <a:buFont typeface="Wingdings" panose="05000000000000000000" pitchFamily="2" charset="2"/>
              <a:buChar char="Ø"/>
            </a:pPr>
            <a:endParaRPr lang="en-US" b="1" dirty="0">
              <a:latin typeface="Calibri" panose="020F0502020204030204" pitchFamily="34" charset="0"/>
              <a:cs typeface="Calibri" panose="020F0502020204030204" pitchFamily="34" charset="0"/>
            </a:endParaRPr>
          </a:p>
          <a:p>
            <a:pPr marL="720725" indent="-720725">
              <a:spcBef>
                <a:spcPts val="200"/>
              </a:spcBef>
              <a:spcAft>
                <a:spcPts val="2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While using logistic regression model, data scientist has to choose the right classification cut-off probability. The overall accuracy, sensitivity and specificity will depend on the chosen cut-off probability. </a:t>
            </a:r>
          </a:p>
          <a:p>
            <a:pPr marL="720725" indent="-720725">
              <a:spcBef>
                <a:spcPts val="200"/>
              </a:spcBef>
              <a:spcAft>
                <a:spcPts val="200"/>
              </a:spcAft>
              <a:buFont typeface="Wingdings" panose="05000000000000000000" pitchFamily="2" charset="2"/>
              <a:buChar char="Ø"/>
            </a:pPr>
            <a:r>
              <a:rPr lang="en-US" sz="2000" b="1" dirty="0" err="1">
                <a:latin typeface="Calibri" panose="020F0502020204030204" pitchFamily="34" charset="0"/>
                <a:cs typeface="Calibri" panose="020F0502020204030204" pitchFamily="34" charset="0"/>
              </a:rPr>
              <a:t>Yoden's</a:t>
            </a:r>
            <a:r>
              <a:rPr lang="en-US" sz="2000" b="1" dirty="0">
                <a:latin typeface="Calibri" panose="020F0502020204030204" pitchFamily="34" charset="0"/>
                <a:cs typeface="Calibri" panose="020F0502020204030204" pitchFamily="34" charset="0"/>
              </a:rPr>
              <a:t> index and cost based approach are two popular methods for this.</a:t>
            </a:r>
          </a:p>
          <a:p>
            <a:pPr marL="720725" indent="-720725">
              <a:spcBef>
                <a:spcPts val="200"/>
              </a:spcBef>
              <a:spcAft>
                <a:spcPts val="2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Youden's Index (Youden, 1950) is a classification cut-off probability, P</a:t>
            </a:r>
            <a:r>
              <a:rPr lang="en-US" sz="2000" b="1" baseline="-25000" dirty="0">
                <a:latin typeface="Calibri" panose="020F0502020204030204" pitchFamily="34" charset="0"/>
                <a:cs typeface="Calibri" panose="020F0502020204030204" pitchFamily="34" charset="0"/>
              </a:rPr>
              <a:t>c</a:t>
            </a:r>
            <a:r>
              <a:rPr lang="en-US" sz="2000" b="1" dirty="0">
                <a:latin typeface="Calibri" panose="020F0502020204030204" pitchFamily="34" charset="0"/>
                <a:cs typeface="Calibri" panose="020F0502020204030204" pitchFamily="34" charset="0"/>
              </a:rPr>
              <a:t> for which the following function is maximized.  </a:t>
            </a:r>
          </a:p>
          <a:p>
            <a:pPr marL="720725" indent="-720725">
              <a:spcBef>
                <a:spcPts val="200"/>
              </a:spcBef>
              <a:spcAft>
                <a:spcPts val="2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Youden's index (or J statistic) = </a:t>
            </a:r>
            <a:r>
              <a:rPr lang="en-US" sz="2000" b="1" dirty="0" err="1">
                <a:latin typeface="Calibri" panose="020F0502020204030204" pitchFamily="34" charset="0"/>
                <a:cs typeface="Calibri" panose="020F0502020204030204" pitchFamily="34" charset="0"/>
              </a:rPr>
              <a:t>Max</a:t>
            </a:r>
            <a:r>
              <a:rPr lang="en-US" sz="2000" b="1" baseline="-25000" dirty="0" err="1">
                <a:latin typeface="Calibri" panose="020F0502020204030204" pitchFamily="34" charset="0"/>
                <a:cs typeface="Calibri" panose="020F0502020204030204" pitchFamily="34" charset="0"/>
              </a:rPr>
              <a:t>p</a:t>
            </a:r>
            <a:r>
              <a:rPr lang="en-US" sz="2000" b="1" dirty="0">
                <a:latin typeface="Calibri" panose="020F0502020204030204" pitchFamily="34" charset="0"/>
                <a:cs typeface="Calibri" panose="020F0502020204030204" pitchFamily="34" charset="0"/>
              </a:rPr>
              <a:t> [ sensitivity (p) + Specificity(p) - 1]</a:t>
            </a:r>
          </a:p>
          <a:p>
            <a:pPr marL="720725" indent="-720725">
              <a:spcBef>
                <a:spcPts val="200"/>
              </a:spcBef>
              <a:spcAft>
                <a:spcPts val="2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In cost-based approach we assign penalty cost for misclassification of positives and negatives. We find the cut-off probability that minimizes the expected total penalty cost.</a:t>
            </a:r>
          </a:p>
        </p:txBody>
      </p:sp>
    </p:spTree>
    <p:extLst>
      <p:ext uri="{BB962C8B-B14F-4D97-AF65-F5344CB8AC3E}">
        <p14:creationId xmlns:p14="http://schemas.microsoft.com/office/powerpoint/2010/main" val="311358171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6538</TotalTime>
  <Words>1960</Words>
  <Application>Microsoft Office PowerPoint</Application>
  <PresentationFormat>Widescreen</PresentationFormat>
  <Paragraphs>210</Paragraphs>
  <Slides>16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Franklin Gothic Book</vt:lpstr>
      <vt:lpstr>Trebuchet MS</vt:lpstr>
      <vt:lpstr>Wingdings</vt:lpstr>
      <vt:lpstr>Wingdings 3</vt:lpstr>
      <vt:lpstr>Crop</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Subramanian Palamarneri</dc:creator>
  <cp:lastModifiedBy>Subramanian Palamarneri</cp:lastModifiedBy>
  <cp:revision>399</cp:revision>
  <dcterms:created xsi:type="dcterms:W3CDTF">2019-01-15T03:22:05Z</dcterms:created>
  <dcterms:modified xsi:type="dcterms:W3CDTF">2019-02-14T01:15:15Z</dcterms:modified>
</cp:coreProperties>
</file>