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64" r:id="rId3"/>
    <p:sldId id="265" r:id="rId4"/>
    <p:sldId id="266" r:id="rId5"/>
    <p:sldId id="257" r:id="rId6"/>
    <p:sldId id="259" r:id="rId7"/>
    <p:sldId id="260" r:id="rId8"/>
    <p:sldId id="258" r:id="rId9"/>
    <p:sldId id="267" r:id="rId10"/>
    <p:sldId id="268" r:id="rId11"/>
    <p:sldId id="269" r:id="rId12"/>
    <p:sldId id="272" r:id="rId13"/>
    <p:sldId id="271" r:id="rId14"/>
    <p:sldId id="274" r:id="rId15"/>
    <p:sldId id="275" r:id="rId16"/>
    <p:sldId id="276" r:id="rId17"/>
    <p:sldId id="273" r:id="rId18"/>
    <p:sldId id="263"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27" autoAdjust="0"/>
    <p:restoredTop sz="94660"/>
  </p:normalViewPr>
  <p:slideViewPr>
    <p:cSldViewPr snapToGrid="0">
      <p:cViewPr varScale="1">
        <p:scale>
          <a:sx n="83" d="100"/>
          <a:sy n="83"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71234-E0C1-4DEA-81FF-D04BB5BBA9AD}" type="datetimeFigureOut">
              <a:rPr lang="en-IN" smtClean="0"/>
              <a:t>21-06-2021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20FA7-060E-487E-8C0F-E277A7BE8231}" type="slidenum">
              <a:rPr lang="en-IN" smtClean="0"/>
              <a:t>‹#›</a:t>
            </a:fld>
            <a:endParaRPr lang="en-IN"/>
          </a:p>
        </p:txBody>
      </p:sp>
    </p:spTree>
    <p:extLst>
      <p:ext uri="{BB962C8B-B14F-4D97-AF65-F5344CB8AC3E}">
        <p14:creationId xmlns:p14="http://schemas.microsoft.com/office/powerpoint/2010/main" val="405963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26ADCB-0EDC-4A8C-B855-3C82F4435E28}"/>
              </a:ext>
            </a:extLst>
          </p:cNvPr>
          <p:cNvPicPr>
            <a:picLocks noChangeAspect="1"/>
          </p:cNvPicPr>
          <p:nvPr userDrawn="1"/>
        </p:nvPicPr>
        <p:blipFill>
          <a:blip r:embed="rId2"/>
          <a:stretch>
            <a:fillRect/>
          </a:stretch>
        </p:blipFill>
        <p:spPr>
          <a:xfrm>
            <a:off x="1524000" y="608061"/>
            <a:ext cx="3533775" cy="352425"/>
          </a:xfrm>
          <a:prstGeom prst="rect">
            <a:avLst/>
          </a:prstGeom>
        </p:spPr>
      </p:pic>
      <p:sp>
        <p:nvSpPr>
          <p:cNvPr id="4" name="Date Placeholder 3">
            <a:extLst>
              <a:ext uri="{FF2B5EF4-FFF2-40B4-BE49-F238E27FC236}">
                <a16:creationId xmlns:a16="http://schemas.microsoft.com/office/drawing/2014/main" id="{C7912069-3FFB-4921-8C74-9B4CEF43D0BE}"/>
              </a:ext>
            </a:extLst>
          </p:cNvPr>
          <p:cNvSpPr>
            <a:spLocks noGrp="1"/>
          </p:cNvSpPr>
          <p:nvPr>
            <p:ph type="dt" sz="half" idx="10"/>
          </p:nvPr>
        </p:nvSpPr>
        <p:spPr/>
        <p:txBody>
          <a:bodyPr/>
          <a:lstStyle/>
          <a:p>
            <a:fld id="{1D94E097-3162-4610-A6A7-70FBEB7CF975}" type="datetime1">
              <a:rPr lang="en-IN" smtClean="0"/>
              <a:t>21-06-2021</a:t>
            </a:fld>
            <a:endParaRPr lang="en-IN"/>
          </a:p>
        </p:txBody>
      </p:sp>
      <p:sp>
        <p:nvSpPr>
          <p:cNvPr id="5" name="Footer Placeholder 4">
            <a:extLst>
              <a:ext uri="{FF2B5EF4-FFF2-40B4-BE49-F238E27FC236}">
                <a16:creationId xmlns:a16="http://schemas.microsoft.com/office/drawing/2014/main" id="{9FCE41E1-13D2-4C61-B081-9E472C3A149E}"/>
              </a:ext>
            </a:extLst>
          </p:cNvPr>
          <p:cNvSpPr>
            <a:spLocks noGrp="1"/>
          </p:cNvSpPr>
          <p:nvPr>
            <p:ph type="ftr" sz="quarter" idx="11"/>
          </p:nvPr>
        </p:nvSpPr>
        <p:spPr/>
        <p:txBody>
          <a:bodyPr/>
          <a:lstStyle/>
          <a:p>
            <a:r>
              <a:rPr lang="en-IN" dirty="0"/>
              <a:t>PVS</a:t>
            </a:r>
          </a:p>
        </p:txBody>
      </p:sp>
      <p:sp>
        <p:nvSpPr>
          <p:cNvPr id="6" name="Slide Number Placeholder 5">
            <a:extLst>
              <a:ext uri="{FF2B5EF4-FFF2-40B4-BE49-F238E27FC236}">
                <a16:creationId xmlns:a16="http://schemas.microsoft.com/office/drawing/2014/main" id="{1854A4FC-7651-4AE3-A04B-0DA036C5B2F2}"/>
              </a:ext>
            </a:extLst>
          </p:cNvPr>
          <p:cNvSpPr>
            <a:spLocks noGrp="1"/>
          </p:cNvSpPr>
          <p:nvPr>
            <p:ph type="sldNum" sz="quarter" idx="12"/>
          </p:nvPr>
        </p:nvSpPr>
        <p:spPr/>
        <p:txBody>
          <a:bodyPr/>
          <a:lstStyle/>
          <a:p>
            <a:fld id="{401DFEE4-94AA-4B23-9FF2-7B445E624F93}" type="slidenum">
              <a:rPr lang="en-IN" smtClean="0"/>
              <a:t>‹#›</a:t>
            </a:fld>
            <a:endParaRPr lang="en-IN" dirty="0"/>
          </a:p>
        </p:txBody>
      </p:sp>
      <p:pic>
        <p:nvPicPr>
          <p:cNvPr id="7" name="Picture 6">
            <a:extLst>
              <a:ext uri="{FF2B5EF4-FFF2-40B4-BE49-F238E27FC236}">
                <a16:creationId xmlns:a16="http://schemas.microsoft.com/office/drawing/2014/main" id="{70FAEE53-4005-4509-AFFC-0D323E1DE8C5}"/>
              </a:ext>
            </a:extLst>
          </p:cNvPr>
          <p:cNvPicPr>
            <a:picLocks noChangeAspect="1"/>
          </p:cNvPicPr>
          <p:nvPr userDrawn="1"/>
        </p:nvPicPr>
        <p:blipFill>
          <a:blip r:embed="rId3"/>
          <a:stretch>
            <a:fillRect/>
          </a:stretch>
        </p:blipFill>
        <p:spPr>
          <a:xfrm>
            <a:off x="8610599" y="230843"/>
            <a:ext cx="1857263" cy="920189"/>
          </a:xfrm>
          <a:prstGeom prst="rect">
            <a:avLst/>
          </a:prstGeom>
        </p:spPr>
      </p:pic>
    </p:spTree>
    <p:extLst>
      <p:ext uri="{BB962C8B-B14F-4D97-AF65-F5344CB8AC3E}">
        <p14:creationId xmlns:p14="http://schemas.microsoft.com/office/powerpoint/2010/main" val="350108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3FEC-B46B-4049-81D8-C5853B24B6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09AC4B-8201-46F6-85D6-31383FB8EB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E243C0-4951-4592-A257-8ECC4FB6E718}"/>
              </a:ext>
            </a:extLst>
          </p:cNvPr>
          <p:cNvSpPr>
            <a:spLocks noGrp="1"/>
          </p:cNvSpPr>
          <p:nvPr>
            <p:ph type="dt" sz="half" idx="10"/>
          </p:nvPr>
        </p:nvSpPr>
        <p:spPr/>
        <p:txBody>
          <a:bodyPr/>
          <a:lstStyle/>
          <a:p>
            <a:fld id="{43938A6C-388B-4F5E-A427-FE0B916F08DE}" type="datetime1">
              <a:rPr lang="en-IN" smtClean="0"/>
              <a:t>21-06-2021</a:t>
            </a:fld>
            <a:endParaRPr lang="en-IN"/>
          </a:p>
        </p:txBody>
      </p:sp>
      <p:sp>
        <p:nvSpPr>
          <p:cNvPr id="5" name="Footer Placeholder 4">
            <a:extLst>
              <a:ext uri="{FF2B5EF4-FFF2-40B4-BE49-F238E27FC236}">
                <a16:creationId xmlns:a16="http://schemas.microsoft.com/office/drawing/2014/main" id="{56F1108D-EB59-41C5-BAA6-341F87D54438}"/>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DF6AC3E0-8D6E-46DE-B35B-440ECDF4D879}"/>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37994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E61EE-85E9-41B9-A898-D3AF6C0DF3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B6088F-1FE6-4514-B5B9-99A6DD3134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C9057-7A54-4682-80F8-F40811149F5C}"/>
              </a:ext>
            </a:extLst>
          </p:cNvPr>
          <p:cNvSpPr>
            <a:spLocks noGrp="1"/>
          </p:cNvSpPr>
          <p:nvPr>
            <p:ph type="dt" sz="half" idx="10"/>
          </p:nvPr>
        </p:nvSpPr>
        <p:spPr/>
        <p:txBody>
          <a:bodyPr/>
          <a:lstStyle/>
          <a:p>
            <a:fld id="{385288A8-38A9-4F4A-908D-97DE23D229DE}" type="datetime1">
              <a:rPr lang="en-IN" smtClean="0"/>
              <a:t>21-06-2021</a:t>
            </a:fld>
            <a:endParaRPr lang="en-IN"/>
          </a:p>
        </p:txBody>
      </p:sp>
      <p:sp>
        <p:nvSpPr>
          <p:cNvPr id="5" name="Footer Placeholder 4">
            <a:extLst>
              <a:ext uri="{FF2B5EF4-FFF2-40B4-BE49-F238E27FC236}">
                <a16:creationId xmlns:a16="http://schemas.microsoft.com/office/drawing/2014/main" id="{F5ED1C41-D788-47E0-8F0D-8719191F231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BDF5EF90-6815-4658-99C2-E76FD604B176}"/>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42309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D8D6-2320-4294-9EAF-0E49882AA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2A7AB5-F482-4CEF-BD2F-97146B6127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F381F-B25F-4DF0-B7AF-83253ED9D24B}"/>
              </a:ext>
            </a:extLst>
          </p:cNvPr>
          <p:cNvSpPr>
            <a:spLocks noGrp="1"/>
          </p:cNvSpPr>
          <p:nvPr>
            <p:ph type="dt" sz="half" idx="10"/>
          </p:nvPr>
        </p:nvSpPr>
        <p:spPr/>
        <p:txBody>
          <a:bodyPr/>
          <a:lstStyle/>
          <a:p>
            <a:fld id="{6F8D8118-ADC3-4C7F-8159-00A61D5B5991}" type="datetime1">
              <a:rPr lang="en-IN" smtClean="0"/>
              <a:t>21-06-2021</a:t>
            </a:fld>
            <a:endParaRPr lang="en-IN"/>
          </a:p>
        </p:txBody>
      </p:sp>
      <p:sp>
        <p:nvSpPr>
          <p:cNvPr id="5" name="Footer Placeholder 4">
            <a:extLst>
              <a:ext uri="{FF2B5EF4-FFF2-40B4-BE49-F238E27FC236}">
                <a16:creationId xmlns:a16="http://schemas.microsoft.com/office/drawing/2014/main" id="{B9F94842-02DC-4E26-A517-288CB3E56E7E}"/>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5A166C73-CFAF-4012-A832-49F31AE0E333}"/>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29811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C538-90EA-4E01-A64E-F7FE118878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FF8132-4E78-47F7-BF41-D5F1872DA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BA173A-5076-452C-8C7C-7C75079E4542}"/>
              </a:ext>
            </a:extLst>
          </p:cNvPr>
          <p:cNvSpPr>
            <a:spLocks noGrp="1"/>
          </p:cNvSpPr>
          <p:nvPr>
            <p:ph type="dt" sz="half" idx="10"/>
          </p:nvPr>
        </p:nvSpPr>
        <p:spPr/>
        <p:txBody>
          <a:bodyPr/>
          <a:lstStyle/>
          <a:p>
            <a:fld id="{C56C5CCB-05CC-47F7-A760-1DE111C1B240}" type="datetime1">
              <a:rPr lang="en-IN" smtClean="0"/>
              <a:t>21-06-2021</a:t>
            </a:fld>
            <a:endParaRPr lang="en-IN"/>
          </a:p>
        </p:txBody>
      </p:sp>
      <p:sp>
        <p:nvSpPr>
          <p:cNvPr id="5" name="Footer Placeholder 4">
            <a:extLst>
              <a:ext uri="{FF2B5EF4-FFF2-40B4-BE49-F238E27FC236}">
                <a16:creationId xmlns:a16="http://schemas.microsoft.com/office/drawing/2014/main" id="{F2742794-3BF5-49AF-99A4-EA2CBA49777B}"/>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0BC5D90D-2B99-41BF-A600-66FB2AA1977D}"/>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253275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5AF8-441E-4C02-A7CA-76ACB0544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A2FFF2-EBF6-4BD5-9579-F8ED4B7FAD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1CF4BB-0930-423E-BC4C-5AE57567ED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748D44-2A7C-4B05-9586-3723F9C98AE3}"/>
              </a:ext>
            </a:extLst>
          </p:cNvPr>
          <p:cNvSpPr>
            <a:spLocks noGrp="1"/>
          </p:cNvSpPr>
          <p:nvPr>
            <p:ph type="dt" sz="half" idx="10"/>
          </p:nvPr>
        </p:nvSpPr>
        <p:spPr/>
        <p:txBody>
          <a:bodyPr/>
          <a:lstStyle/>
          <a:p>
            <a:fld id="{8BDE712A-1044-4339-9F2C-4507D65CCD9F}" type="datetime1">
              <a:rPr lang="en-IN" smtClean="0"/>
              <a:t>21-06-2021</a:t>
            </a:fld>
            <a:endParaRPr lang="en-IN"/>
          </a:p>
        </p:txBody>
      </p:sp>
      <p:sp>
        <p:nvSpPr>
          <p:cNvPr id="6" name="Footer Placeholder 5">
            <a:extLst>
              <a:ext uri="{FF2B5EF4-FFF2-40B4-BE49-F238E27FC236}">
                <a16:creationId xmlns:a16="http://schemas.microsoft.com/office/drawing/2014/main" id="{8EBCEE49-0DE3-4F6D-AC34-022399F39110}"/>
              </a:ext>
            </a:extLst>
          </p:cNvPr>
          <p:cNvSpPr>
            <a:spLocks noGrp="1"/>
          </p:cNvSpPr>
          <p:nvPr>
            <p:ph type="ftr" sz="quarter" idx="11"/>
          </p:nvPr>
        </p:nvSpPr>
        <p:spPr/>
        <p:txBody>
          <a:bodyPr/>
          <a:lstStyle/>
          <a:p>
            <a:r>
              <a:rPr lang="en-IN"/>
              <a:t>PVS</a:t>
            </a:r>
          </a:p>
        </p:txBody>
      </p:sp>
      <p:sp>
        <p:nvSpPr>
          <p:cNvPr id="7" name="Slide Number Placeholder 6">
            <a:extLst>
              <a:ext uri="{FF2B5EF4-FFF2-40B4-BE49-F238E27FC236}">
                <a16:creationId xmlns:a16="http://schemas.microsoft.com/office/drawing/2014/main" id="{18DE1A2C-069F-455A-A89F-EA429B6D188E}"/>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320234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0E15-611B-4B4D-A60F-F7A1FFE3ED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A5A588-0A0A-4468-9376-41D47054B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3774A8-48F0-4551-A04F-B11E43639D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29AF2F-8032-4F60-B244-57EBD80D6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1D694C-C78D-438E-97CD-4FC09DAC7A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54A4D0-0090-43C7-9753-0B850524C572}"/>
              </a:ext>
            </a:extLst>
          </p:cNvPr>
          <p:cNvSpPr>
            <a:spLocks noGrp="1"/>
          </p:cNvSpPr>
          <p:nvPr>
            <p:ph type="dt" sz="half" idx="10"/>
          </p:nvPr>
        </p:nvSpPr>
        <p:spPr/>
        <p:txBody>
          <a:bodyPr/>
          <a:lstStyle/>
          <a:p>
            <a:fld id="{FF7119E2-AF6C-44ED-A9DC-641B597FE467}" type="datetime1">
              <a:rPr lang="en-IN" smtClean="0"/>
              <a:t>21-06-2021</a:t>
            </a:fld>
            <a:endParaRPr lang="en-IN"/>
          </a:p>
        </p:txBody>
      </p:sp>
      <p:sp>
        <p:nvSpPr>
          <p:cNvPr id="8" name="Footer Placeholder 7">
            <a:extLst>
              <a:ext uri="{FF2B5EF4-FFF2-40B4-BE49-F238E27FC236}">
                <a16:creationId xmlns:a16="http://schemas.microsoft.com/office/drawing/2014/main" id="{9B7AE1B1-24D5-4719-B896-1D48FAEA35B6}"/>
              </a:ext>
            </a:extLst>
          </p:cNvPr>
          <p:cNvSpPr>
            <a:spLocks noGrp="1"/>
          </p:cNvSpPr>
          <p:nvPr>
            <p:ph type="ftr" sz="quarter" idx="11"/>
          </p:nvPr>
        </p:nvSpPr>
        <p:spPr/>
        <p:txBody>
          <a:bodyPr/>
          <a:lstStyle/>
          <a:p>
            <a:r>
              <a:rPr lang="en-IN"/>
              <a:t>PVS</a:t>
            </a:r>
          </a:p>
        </p:txBody>
      </p:sp>
      <p:sp>
        <p:nvSpPr>
          <p:cNvPr id="9" name="Slide Number Placeholder 8">
            <a:extLst>
              <a:ext uri="{FF2B5EF4-FFF2-40B4-BE49-F238E27FC236}">
                <a16:creationId xmlns:a16="http://schemas.microsoft.com/office/drawing/2014/main" id="{E503F7FC-8F65-4ADE-9BD8-AE9F1C7CFA2A}"/>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301029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2593-98CC-4E99-AFE6-2732EC0276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D57C01-3DDF-4A9A-879D-50787A29A35E}"/>
              </a:ext>
            </a:extLst>
          </p:cNvPr>
          <p:cNvSpPr>
            <a:spLocks noGrp="1"/>
          </p:cNvSpPr>
          <p:nvPr>
            <p:ph type="dt" sz="half" idx="10"/>
          </p:nvPr>
        </p:nvSpPr>
        <p:spPr/>
        <p:txBody>
          <a:bodyPr/>
          <a:lstStyle/>
          <a:p>
            <a:fld id="{0B697EF7-703C-4536-B361-91E6235AA38C}" type="datetime1">
              <a:rPr lang="en-IN" smtClean="0"/>
              <a:t>21-06-2021</a:t>
            </a:fld>
            <a:endParaRPr lang="en-IN"/>
          </a:p>
        </p:txBody>
      </p:sp>
      <p:sp>
        <p:nvSpPr>
          <p:cNvPr id="4" name="Footer Placeholder 3">
            <a:extLst>
              <a:ext uri="{FF2B5EF4-FFF2-40B4-BE49-F238E27FC236}">
                <a16:creationId xmlns:a16="http://schemas.microsoft.com/office/drawing/2014/main" id="{BD6155DB-72FA-42D7-9ADE-1C9BDD887065}"/>
              </a:ext>
            </a:extLst>
          </p:cNvPr>
          <p:cNvSpPr>
            <a:spLocks noGrp="1"/>
          </p:cNvSpPr>
          <p:nvPr>
            <p:ph type="ftr" sz="quarter" idx="11"/>
          </p:nvPr>
        </p:nvSpPr>
        <p:spPr/>
        <p:txBody>
          <a:bodyPr/>
          <a:lstStyle/>
          <a:p>
            <a:r>
              <a:rPr lang="en-IN"/>
              <a:t>PVS</a:t>
            </a:r>
          </a:p>
        </p:txBody>
      </p:sp>
      <p:sp>
        <p:nvSpPr>
          <p:cNvPr id="5" name="Slide Number Placeholder 4">
            <a:extLst>
              <a:ext uri="{FF2B5EF4-FFF2-40B4-BE49-F238E27FC236}">
                <a16:creationId xmlns:a16="http://schemas.microsoft.com/office/drawing/2014/main" id="{B7F2ACC0-AA1F-498B-BB6A-F864B085529B}"/>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279491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91A8C-A873-4E17-82C7-7802963803FE}"/>
              </a:ext>
            </a:extLst>
          </p:cNvPr>
          <p:cNvSpPr>
            <a:spLocks noGrp="1"/>
          </p:cNvSpPr>
          <p:nvPr>
            <p:ph type="dt" sz="half" idx="10"/>
          </p:nvPr>
        </p:nvSpPr>
        <p:spPr/>
        <p:txBody>
          <a:bodyPr/>
          <a:lstStyle/>
          <a:p>
            <a:fld id="{E4026099-23DB-4B73-9084-E266EFE94E5D}" type="datetime1">
              <a:rPr lang="en-IN" smtClean="0"/>
              <a:t>21-06-2021</a:t>
            </a:fld>
            <a:endParaRPr lang="en-IN"/>
          </a:p>
        </p:txBody>
      </p:sp>
      <p:sp>
        <p:nvSpPr>
          <p:cNvPr id="3" name="Footer Placeholder 2">
            <a:extLst>
              <a:ext uri="{FF2B5EF4-FFF2-40B4-BE49-F238E27FC236}">
                <a16:creationId xmlns:a16="http://schemas.microsoft.com/office/drawing/2014/main" id="{16886E98-DA03-49A0-A952-DA4D66444D42}"/>
              </a:ext>
            </a:extLst>
          </p:cNvPr>
          <p:cNvSpPr>
            <a:spLocks noGrp="1"/>
          </p:cNvSpPr>
          <p:nvPr>
            <p:ph type="ftr" sz="quarter" idx="11"/>
          </p:nvPr>
        </p:nvSpPr>
        <p:spPr/>
        <p:txBody>
          <a:bodyPr/>
          <a:lstStyle/>
          <a:p>
            <a:r>
              <a:rPr lang="en-IN"/>
              <a:t>PVS</a:t>
            </a:r>
          </a:p>
        </p:txBody>
      </p:sp>
      <p:sp>
        <p:nvSpPr>
          <p:cNvPr id="4" name="Slide Number Placeholder 3">
            <a:extLst>
              <a:ext uri="{FF2B5EF4-FFF2-40B4-BE49-F238E27FC236}">
                <a16:creationId xmlns:a16="http://schemas.microsoft.com/office/drawing/2014/main" id="{056EDCE1-5780-44CE-ADE9-73FC4AE34A63}"/>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379141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7043-2B12-4F74-A20D-121421842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BC85E2-11E5-48B1-BC4A-D1B4CAEFA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7E2E0A-B32A-4438-85F6-364110BB1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A85535-9D12-4001-BDF9-18DC9E7C6E68}"/>
              </a:ext>
            </a:extLst>
          </p:cNvPr>
          <p:cNvSpPr>
            <a:spLocks noGrp="1"/>
          </p:cNvSpPr>
          <p:nvPr>
            <p:ph type="dt" sz="half" idx="10"/>
          </p:nvPr>
        </p:nvSpPr>
        <p:spPr/>
        <p:txBody>
          <a:bodyPr/>
          <a:lstStyle/>
          <a:p>
            <a:fld id="{D97BACD5-E97F-4799-8E36-1AE78F219A08}" type="datetime1">
              <a:rPr lang="en-IN" smtClean="0"/>
              <a:t>21-06-2021</a:t>
            </a:fld>
            <a:endParaRPr lang="en-IN"/>
          </a:p>
        </p:txBody>
      </p:sp>
      <p:sp>
        <p:nvSpPr>
          <p:cNvPr id="6" name="Footer Placeholder 5">
            <a:extLst>
              <a:ext uri="{FF2B5EF4-FFF2-40B4-BE49-F238E27FC236}">
                <a16:creationId xmlns:a16="http://schemas.microsoft.com/office/drawing/2014/main" id="{95133BA4-7912-4C2E-A2C3-0F1B8B94BFC8}"/>
              </a:ext>
            </a:extLst>
          </p:cNvPr>
          <p:cNvSpPr>
            <a:spLocks noGrp="1"/>
          </p:cNvSpPr>
          <p:nvPr>
            <p:ph type="ftr" sz="quarter" idx="11"/>
          </p:nvPr>
        </p:nvSpPr>
        <p:spPr/>
        <p:txBody>
          <a:bodyPr/>
          <a:lstStyle/>
          <a:p>
            <a:r>
              <a:rPr lang="en-IN"/>
              <a:t>PVS</a:t>
            </a:r>
          </a:p>
        </p:txBody>
      </p:sp>
      <p:sp>
        <p:nvSpPr>
          <p:cNvPr id="7" name="Slide Number Placeholder 6">
            <a:extLst>
              <a:ext uri="{FF2B5EF4-FFF2-40B4-BE49-F238E27FC236}">
                <a16:creationId xmlns:a16="http://schemas.microsoft.com/office/drawing/2014/main" id="{98D7F5A2-0521-4A2F-9025-E90AB5CCBD06}"/>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2307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BD47-DA9A-4EFF-A95C-46FDC908F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B2188B-EAF3-4BEB-B7E4-C64EC3CB6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189552-9F96-4914-8D48-2F4026C79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B37800-DFD0-4468-A7AC-F33F66825C01}"/>
              </a:ext>
            </a:extLst>
          </p:cNvPr>
          <p:cNvSpPr>
            <a:spLocks noGrp="1"/>
          </p:cNvSpPr>
          <p:nvPr>
            <p:ph type="dt" sz="half" idx="10"/>
          </p:nvPr>
        </p:nvSpPr>
        <p:spPr/>
        <p:txBody>
          <a:bodyPr/>
          <a:lstStyle/>
          <a:p>
            <a:fld id="{90453053-B933-40EA-B82A-24383508C857}" type="datetime1">
              <a:rPr lang="en-IN" smtClean="0"/>
              <a:t>21-06-2021</a:t>
            </a:fld>
            <a:endParaRPr lang="en-IN"/>
          </a:p>
        </p:txBody>
      </p:sp>
      <p:sp>
        <p:nvSpPr>
          <p:cNvPr id="6" name="Footer Placeholder 5">
            <a:extLst>
              <a:ext uri="{FF2B5EF4-FFF2-40B4-BE49-F238E27FC236}">
                <a16:creationId xmlns:a16="http://schemas.microsoft.com/office/drawing/2014/main" id="{E76EE29D-A0C1-42F5-9EA7-1AD6605C12AC}"/>
              </a:ext>
            </a:extLst>
          </p:cNvPr>
          <p:cNvSpPr>
            <a:spLocks noGrp="1"/>
          </p:cNvSpPr>
          <p:nvPr>
            <p:ph type="ftr" sz="quarter" idx="11"/>
          </p:nvPr>
        </p:nvSpPr>
        <p:spPr/>
        <p:txBody>
          <a:bodyPr/>
          <a:lstStyle/>
          <a:p>
            <a:r>
              <a:rPr lang="en-IN"/>
              <a:t>PVS</a:t>
            </a:r>
          </a:p>
        </p:txBody>
      </p:sp>
      <p:sp>
        <p:nvSpPr>
          <p:cNvPr id="7" name="Slide Number Placeholder 6">
            <a:extLst>
              <a:ext uri="{FF2B5EF4-FFF2-40B4-BE49-F238E27FC236}">
                <a16:creationId xmlns:a16="http://schemas.microsoft.com/office/drawing/2014/main" id="{E012400A-9B5A-46E3-BD68-28F5A4B229EA}"/>
              </a:ext>
            </a:extLst>
          </p:cNvPr>
          <p:cNvSpPr>
            <a:spLocks noGrp="1"/>
          </p:cNvSpPr>
          <p:nvPr>
            <p:ph type="sldNum" sz="quarter" idx="12"/>
          </p:nvPr>
        </p:nvSpPr>
        <p:spPr/>
        <p:txBody>
          <a:bodyPr/>
          <a:lstStyle/>
          <a:p>
            <a:fld id="{401DFEE4-94AA-4B23-9FF2-7B445E624F93}" type="slidenum">
              <a:rPr lang="en-IN" smtClean="0"/>
              <a:t>‹#›</a:t>
            </a:fld>
            <a:endParaRPr lang="en-IN"/>
          </a:p>
        </p:txBody>
      </p:sp>
    </p:spTree>
    <p:extLst>
      <p:ext uri="{BB962C8B-B14F-4D97-AF65-F5344CB8AC3E}">
        <p14:creationId xmlns:p14="http://schemas.microsoft.com/office/powerpoint/2010/main" val="340891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52AB2-97C5-41AE-8282-362C986F7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B51AC-0537-4246-A060-2AA81C090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4B44C0-FC53-44C3-9A8E-325722895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CAACB-5A12-4EB3-A8E8-B4C53A5EBE7D}" type="datetime1">
              <a:rPr lang="en-IN" smtClean="0"/>
              <a:t>21-06-2021</a:t>
            </a:fld>
            <a:endParaRPr lang="en-IN"/>
          </a:p>
        </p:txBody>
      </p:sp>
      <p:sp>
        <p:nvSpPr>
          <p:cNvPr id="5" name="Footer Placeholder 4">
            <a:extLst>
              <a:ext uri="{FF2B5EF4-FFF2-40B4-BE49-F238E27FC236}">
                <a16:creationId xmlns:a16="http://schemas.microsoft.com/office/drawing/2014/main" id="{FE1F781F-6ECA-487D-9AE6-BBD3219D88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PVS</a:t>
            </a:r>
          </a:p>
        </p:txBody>
      </p:sp>
      <p:sp>
        <p:nvSpPr>
          <p:cNvPr id="6" name="Slide Number Placeholder 5">
            <a:extLst>
              <a:ext uri="{FF2B5EF4-FFF2-40B4-BE49-F238E27FC236}">
                <a16:creationId xmlns:a16="http://schemas.microsoft.com/office/drawing/2014/main" id="{E07C8CA3-A42C-415D-8A75-1BE99C3E5A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DFEE4-94AA-4B23-9FF2-7B445E624F93}" type="slidenum">
              <a:rPr lang="en-IN" smtClean="0"/>
              <a:t>‹#›</a:t>
            </a:fld>
            <a:endParaRPr lang="en-IN"/>
          </a:p>
        </p:txBody>
      </p:sp>
    </p:spTree>
    <p:extLst>
      <p:ext uri="{BB962C8B-B14F-4D97-AF65-F5344CB8AC3E}">
        <p14:creationId xmlns:p14="http://schemas.microsoft.com/office/powerpoint/2010/main" val="1106757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62831" y="1585913"/>
            <a:ext cx="10066338" cy="3998912"/>
          </a:xfrm>
        </p:spPr>
        <p:txBody>
          <a:bodyPr/>
          <a:lstStyle/>
          <a:p>
            <a:pPr marL="0" indent="0">
              <a:buNone/>
            </a:pPr>
            <a:r>
              <a:rPr lang="en-IN" dirty="0"/>
              <a:t>1) What is LOGISTIC REGRESSION?</a:t>
            </a:r>
          </a:p>
          <a:p>
            <a:pPr marL="0" indent="0">
              <a:buNone/>
            </a:pPr>
            <a:r>
              <a:rPr lang="en-IN" dirty="0"/>
              <a:t>2) Why not Linear Regression?</a:t>
            </a:r>
          </a:p>
          <a:p>
            <a:pPr marL="363538" indent="-363538">
              <a:buAutoNum type="arabicParenR" startAt="3"/>
            </a:pPr>
            <a:r>
              <a:rPr lang="en-IN" dirty="0"/>
              <a:t>Pros and cons of Logistic Regression</a:t>
            </a:r>
          </a:p>
          <a:p>
            <a:pPr marL="363538" indent="-363538">
              <a:buAutoNum type="arabicParenR" startAt="3"/>
            </a:pPr>
            <a:r>
              <a:rPr lang="en-IN" dirty="0"/>
              <a:t>Assumptions of Logistic Regression</a:t>
            </a:r>
          </a:p>
          <a:p>
            <a:pPr marL="363538" indent="-363538">
              <a:buAutoNum type="arabicParenR" startAt="3"/>
            </a:pPr>
            <a:r>
              <a:rPr lang="en-IN" dirty="0"/>
              <a:t>Examples of Logistic Regression</a:t>
            </a:r>
          </a:p>
          <a:p>
            <a:pPr marL="363538" indent="-363538">
              <a:buAutoNum type="arabicParenR" startAt="3"/>
            </a:pPr>
            <a:r>
              <a:rPr lang="en-IN" dirty="0"/>
              <a:t>Evaluating goodness of fit</a:t>
            </a:r>
          </a:p>
          <a:p>
            <a:pPr marL="363538" indent="-363538">
              <a:buAutoNum type="arabicParenR" startAt="3"/>
            </a:pPr>
            <a:r>
              <a:rPr lang="en-IN" dirty="0"/>
              <a:t>Interpret odds ratio</a:t>
            </a:r>
          </a:p>
          <a:p>
            <a:pPr marL="363538" indent="-363538">
              <a:buAutoNum type="arabicParenR" startAt="3"/>
            </a:pPr>
            <a:endParaRPr lang="en-IN" dirty="0"/>
          </a:p>
          <a:p>
            <a:pPr marL="514350" indent="-514350">
              <a:buAutoNum type="arabicParenR" startAt="3"/>
            </a:pPr>
            <a:endParaRPr lang="en-IN" dirty="0"/>
          </a:p>
          <a:p>
            <a:pPr marL="514350" indent="-514350">
              <a:buAutoNum type="arabicParenR" startAt="3"/>
            </a:pPr>
            <a:endParaRPr lang="en-IN" dirty="0"/>
          </a:p>
        </p:txBody>
      </p:sp>
    </p:spTree>
    <p:extLst>
      <p:ext uri="{BB962C8B-B14F-4D97-AF65-F5344CB8AC3E}">
        <p14:creationId xmlns:p14="http://schemas.microsoft.com/office/powerpoint/2010/main" val="388252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6" y="1228034"/>
            <a:ext cx="10814893" cy="5477566"/>
          </a:xfrm>
        </p:spPr>
        <p:txBody>
          <a:bodyPr>
            <a:normAutofit fontScale="25000" lnSpcReduction="20000"/>
          </a:bodyPr>
          <a:lstStyle/>
          <a:p>
            <a:pPr marL="0" indent="0">
              <a:lnSpc>
                <a:spcPct val="110000"/>
              </a:lnSpc>
              <a:buNone/>
              <a:tabLst>
                <a:tab pos="715963" algn="l"/>
              </a:tabLst>
            </a:pPr>
            <a:r>
              <a:rPr lang="en-IN" sz="11200" b="1" dirty="0">
                <a:solidFill>
                  <a:srgbClr val="0070C0"/>
                </a:solidFill>
              </a:rPr>
              <a:t>5) 	How does Logistic Regression work?</a:t>
            </a:r>
          </a:p>
          <a:p>
            <a:pPr marL="0" indent="0">
              <a:buNone/>
            </a:pPr>
            <a:r>
              <a:rPr lang="en-IN" sz="5600" i="1" dirty="0"/>
              <a:t>https://www.hackerearth.com/practice/machine-learning/machine-learning-algorithms/logistic-regression-analysis-r/tutorial/</a:t>
            </a:r>
          </a:p>
          <a:p>
            <a:pPr marL="363538" indent="-363538">
              <a:lnSpc>
                <a:spcPct val="120000"/>
              </a:lnSpc>
              <a:spcBef>
                <a:spcPts val="600"/>
              </a:spcBef>
              <a:spcAft>
                <a:spcPts val="600"/>
              </a:spcAft>
              <a:buFont typeface="Wingdings" panose="05000000000000000000" pitchFamily="2" charset="2"/>
              <a:buChar char="ü"/>
            </a:pPr>
            <a:r>
              <a:rPr lang="en-IN" sz="7200" dirty="0"/>
              <a:t>Logistic Regression assumes that the dependent (or response) variable follows a binomial distribution. </a:t>
            </a:r>
          </a:p>
          <a:p>
            <a:pPr marL="363538" indent="-363538">
              <a:lnSpc>
                <a:spcPct val="120000"/>
              </a:lnSpc>
              <a:spcBef>
                <a:spcPts val="600"/>
              </a:spcBef>
              <a:spcAft>
                <a:spcPts val="600"/>
              </a:spcAft>
              <a:buFont typeface="Wingdings" panose="05000000000000000000" pitchFamily="2" charset="2"/>
              <a:buChar char="ü"/>
            </a:pPr>
            <a:r>
              <a:rPr lang="en-IN" sz="7200" dirty="0"/>
              <a:t>Binomial distribution can be identified by the following characteristics:</a:t>
            </a:r>
          </a:p>
          <a:p>
            <a:pPr marL="363538" lvl="1" indent="0">
              <a:lnSpc>
                <a:spcPct val="120000"/>
              </a:lnSpc>
              <a:spcBef>
                <a:spcPts val="300"/>
              </a:spcBef>
              <a:spcAft>
                <a:spcPts val="300"/>
              </a:spcAft>
              <a:buNone/>
            </a:pPr>
            <a:r>
              <a:rPr lang="en-IN" sz="7200" dirty="0"/>
              <a:t>1. There must be a fixed number of trials denoted by n, i.e. in the data set, there must be a fixed number of rows.</a:t>
            </a:r>
          </a:p>
          <a:p>
            <a:pPr marL="363538" lvl="1" indent="0">
              <a:lnSpc>
                <a:spcPct val="120000"/>
              </a:lnSpc>
              <a:spcBef>
                <a:spcPts val="300"/>
              </a:spcBef>
              <a:spcAft>
                <a:spcPts val="300"/>
              </a:spcAft>
              <a:buNone/>
            </a:pPr>
            <a:r>
              <a:rPr lang="en-IN" sz="7200" dirty="0"/>
              <a:t>2. Each trial can be only two outcomes i.e.. the response variable can have only two unique categories.</a:t>
            </a:r>
          </a:p>
          <a:p>
            <a:pPr marL="363538" lvl="1" indent="0">
              <a:lnSpc>
                <a:spcPct val="120000"/>
              </a:lnSpc>
              <a:spcBef>
                <a:spcPts val="300"/>
              </a:spcBef>
              <a:spcAft>
                <a:spcPts val="300"/>
              </a:spcAft>
              <a:buNone/>
            </a:pPr>
            <a:r>
              <a:rPr lang="en-IN" sz="7200" dirty="0"/>
              <a:t>3. The outcome of each trial must be independent of each other; i.e.. the un </a:t>
            </a:r>
            <a:r>
              <a:rPr lang="en-IN" sz="7200" dirty="0" err="1"/>
              <a:t>ique</a:t>
            </a:r>
            <a:r>
              <a:rPr lang="en-IN" sz="7200" dirty="0"/>
              <a:t> levels of the response variable must be independent of each other.</a:t>
            </a:r>
          </a:p>
          <a:p>
            <a:pPr marL="363538" lvl="1" indent="0">
              <a:lnSpc>
                <a:spcPct val="120000"/>
              </a:lnSpc>
              <a:spcBef>
                <a:spcPts val="300"/>
              </a:spcBef>
              <a:spcAft>
                <a:spcPts val="300"/>
              </a:spcAft>
              <a:buNone/>
            </a:pPr>
            <a:r>
              <a:rPr lang="en-IN" sz="7200" dirty="0"/>
              <a:t>4. The probability of success (p) and failure (q) should be the same for each trial.</a:t>
            </a:r>
          </a:p>
          <a:p>
            <a:pPr marL="363538" indent="-363538">
              <a:lnSpc>
                <a:spcPct val="120000"/>
              </a:lnSpc>
              <a:spcBef>
                <a:spcPts val="600"/>
              </a:spcBef>
              <a:spcAft>
                <a:spcPts val="600"/>
              </a:spcAft>
              <a:buFont typeface="Wingdings" panose="05000000000000000000" pitchFamily="2" charset="2"/>
              <a:buChar char="ü"/>
            </a:pPr>
            <a:r>
              <a:rPr lang="en-IN" sz="7200" dirty="0"/>
              <a:t>In Logistic Regression, we calculate probabilities and they always lie between 0 and 1. </a:t>
            </a:r>
          </a:p>
          <a:p>
            <a:pPr marL="363538" indent="-363538">
              <a:lnSpc>
                <a:spcPct val="120000"/>
              </a:lnSpc>
              <a:spcBef>
                <a:spcPts val="600"/>
              </a:spcBef>
              <a:spcAft>
                <a:spcPts val="600"/>
              </a:spcAft>
              <a:buFont typeface="Wingdings" panose="05000000000000000000" pitchFamily="2" charset="2"/>
              <a:buChar char="ü"/>
            </a:pPr>
            <a:r>
              <a:rPr lang="en-IN" sz="7200" dirty="0"/>
              <a:t>Hence. we have the conditions:</a:t>
            </a:r>
          </a:p>
          <a:p>
            <a:pPr marL="457200" lvl="1" indent="0">
              <a:buNone/>
            </a:pPr>
            <a:r>
              <a:rPr lang="en-IN" sz="7200" b="1" i="1" dirty="0">
                <a:solidFill>
                  <a:srgbClr val="FF0000"/>
                </a:solidFill>
              </a:rPr>
              <a:t>The response value is lower than 1 and value must be positive.</a:t>
            </a:r>
          </a:p>
          <a:p>
            <a:pPr marL="363538" indent="-363538">
              <a:lnSpc>
                <a:spcPct val="120000"/>
              </a:lnSpc>
              <a:spcBef>
                <a:spcPts val="600"/>
              </a:spcBef>
              <a:spcAft>
                <a:spcPts val="600"/>
              </a:spcAft>
              <a:buFont typeface="Wingdings" panose="05000000000000000000" pitchFamily="2" charset="2"/>
              <a:buChar char="ü"/>
            </a:pPr>
            <a:r>
              <a:rPr lang="en-IN" sz="7200" dirty="0"/>
              <a:t>It is known that exponential of any value is always positive.</a:t>
            </a:r>
          </a:p>
          <a:p>
            <a:pPr marL="363538" indent="-363538">
              <a:lnSpc>
                <a:spcPct val="120000"/>
              </a:lnSpc>
              <a:spcBef>
                <a:spcPts val="600"/>
              </a:spcBef>
              <a:spcAft>
                <a:spcPts val="600"/>
              </a:spcAft>
              <a:buFont typeface="Wingdings" panose="05000000000000000000" pitchFamily="2" charset="2"/>
              <a:buChar char="ü"/>
            </a:pPr>
            <a:r>
              <a:rPr lang="en-IN" sz="7200" dirty="0"/>
              <a:t>Any number divided by the same number + 1 is always lower than 1.</a:t>
            </a:r>
          </a:p>
        </p:txBody>
      </p:sp>
    </p:spTree>
    <p:extLst>
      <p:ext uri="{BB962C8B-B14F-4D97-AF65-F5344CB8AC3E}">
        <p14:creationId xmlns:p14="http://schemas.microsoft.com/office/powerpoint/2010/main" val="318176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6" y="1228035"/>
            <a:ext cx="10814893" cy="711602"/>
          </a:xfrm>
        </p:spPr>
        <p:txBody>
          <a:bodyPr>
            <a:normAutofit/>
          </a:bodyPr>
          <a:lstStyle/>
          <a:p>
            <a:pPr marL="0" indent="0">
              <a:lnSpc>
                <a:spcPct val="110000"/>
              </a:lnSpc>
              <a:buNone/>
              <a:tabLst>
                <a:tab pos="715963" algn="l"/>
              </a:tabLst>
            </a:pPr>
            <a:r>
              <a:rPr lang="en-IN" b="1" dirty="0">
                <a:solidFill>
                  <a:srgbClr val="0070C0"/>
                </a:solidFill>
              </a:rPr>
              <a:t>5) 	How does Logistic Regression work?</a:t>
            </a:r>
          </a:p>
        </p:txBody>
      </p:sp>
      <p:sp>
        <p:nvSpPr>
          <p:cNvPr id="4" name="Rectangle 3">
            <a:extLst>
              <a:ext uri="{FF2B5EF4-FFF2-40B4-BE49-F238E27FC236}">
                <a16:creationId xmlns:a16="http://schemas.microsoft.com/office/drawing/2014/main" id="{AB88A069-CF3D-46D3-BF64-C8595C02981B}"/>
              </a:ext>
            </a:extLst>
          </p:cNvPr>
          <p:cNvSpPr/>
          <p:nvPr/>
        </p:nvSpPr>
        <p:spPr>
          <a:xfrm>
            <a:off x="4059382" y="6321862"/>
            <a:ext cx="7148945" cy="253916"/>
          </a:xfrm>
          <a:prstGeom prst="rect">
            <a:avLst/>
          </a:prstGeom>
        </p:spPr>
        <p:txBody>
          <a:bodyPr wrap="square">
            <a:spAutoFit/>
          </a:bodyPr>
          <a:lstStyle/>
          <a:p>
            <a:r>
              <a:rPr lang="en-IN" sz="1050" i="1" dirty="0">
                <a:solidFill>
                  <a:srgbClr val="FF0000"/>
                </a:solidFill>
              </a:rPr>
              <a:t>https://www.hackerearth.com/practice/machine-learning/machine-learning-algorithms/logistic-regression-analysis-r/tutorial/</a:t>
            </a:r>
          </a:p>
        </p:txBody>
      </p:sp>
      <p:pic>
        <p:nvPicPr>
          <p:cNvPr id="5" name="Picture 4">
            <a:extLst>
              <a:ext uri="{FF2B5EF4-FFF2-40B4-BE49-F238E27FC236}">
                <a16:creationId xmlns:a16="http://schemas.microsoft.com/office/drawing/2014/main" id="{893D0937-3126-4162-9CED-5D0990D0A297}"/>
              </a:ext>
            </a:extLst>
          </p:cNvPr>
          <p:cNvPicPr>
            <a:picLocks noChangeAspect="1"/>
          </p:cNvPicPr>
          <p:nvPr/>
        </p:nvPicPr>
        <p:blipFill>
          <a:blip r:embed="rId2"/>
          <a:stretch>
            <a:fillRect/>
          </a:stretch>
        </p:blipFill>
        <p:spPr>
          <a:xfrm>
            <a:off x="1330036" y="1896704"/>
            <a:ext cx="7148946" cy="4468092"/>
          </a:xfrm>
          <a:prstGeom prst="rect">
            <a:avLst/>
          </a:prstGeom>
        </p:spPr>
      </p:pic>
    </p:spTree>
    <p:extLst>
      <p:ext uri="{BB962C8B-B14F-4D97-AF65-F5344CB8AC3E}">
        <p14:creationId xmlns:p14="http://schemas.microsoft.com/office/powerpoint/2010/main" val="111308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6" y="1228035"/>
            <a:ext cx="10814893" cy="711602"/>
          </a:xfrm>
        </p:spPr>
        <p:txBody>
          <a:bodyPr>
            <a:normAutofit/>
          </a:bodyPr>
          <a:lstStyle/>
          <a:p>
            <a:pPr marL="0" indent="0">
              <a:lnSpc>
                <a:spcPct val="110000"/>
              </a:lnSpc>
              <a:buNone/>
            </a:pPr>
            <a:r>
              <a:rPr lang="en-IN" b="1" dirty="0">
                <a:solidFill>
                  <a:srgbClr val="0070C0"/>
                </a:solidFill>
              </a:rPr>
              <a:t>6)	How to estimate the model coefficients ?</a:t>
            </a:r>
          </a:p>
        </p:txBody>
      </p:sp>
      <p:sp>
        <p:nvSpPr>
          <p:cNvPr id="2" name="Rectangle 1">
            <a:extLst>
              <a:ext uri="{FF2B5EF4-FFF2-40B4-BE49-F238E27FC236}">
                <a16:creationId xmlns:a16="http://schemas.microsoft.com/office/drawing/2014/main" id="{4A5277DB-044B-43B5-91C9-346E36C5AD0E}"/>
              </a:ext>
            </a:extLst>
          </p:cNvPr>
          <p:cNvSpPr/>
          <p:nvPr/>
        </p:nvSpPr>
        <p:spPr>
          <a:xfrm>
            <a:off x="1692925" y="2127217"/>
            <a:ext cx="8387508" cy="4039567"/>
          </a:xfrm>
          <a:prstGeom prst="rect">
            <a:avLst/>
          </a:prstGeom>
        </p:spPr>
        <p:txBody>
          <a:bodyPr wrap="square">
            <a:spAutoFit/>
          </a:bodyPr>
          <a:lstStyle/>
          <a:p>
            <a:pPr marL="363538" indent="-363538" algn="just">
              <a:lnSpc>
                <a:spcPct val="115000"/>
              </a:lnSpc>
              <a:spcAft>
                <a:spcPts val="1000"/>
              </a:spcAft>
              <a:buFont typeface="Wingdings" panose="05000000000000000000" pitchFamily="2" charset="2"/>
              <a:buChar char="ü"/>
            </a:pPr>
            <a:r>
              <a:rPr lang="en-IN" dirty="0"/>
              <a:t>For Linear Regression models, coefficients are estimated by using Ordinary Least Squares method (OLS). </a:t>
            </a:r>
          </a:p>
          <a:p>
            <a:pPr marL="363538" indent="-363538" algn="just">
              <a:lnSpc>
                <a:spcPct val="115000"/>
              </a:lnSpc>
              <a:spcAft>
                <a:spcPts val="1000"/>
              </a:spcAft>
              <a:buFont typeface="Wingdings" panose="05000000000000000000" pitchFamily="2" charset="2"/>
              <a:buChar char="ü"/>
            </a:pPr>
            <a:r>
              <a:rPr lang="en-IN" dirty="0"/>
              <a:t>For Logistic Regression models, coefficients are estimated by using Maximum Likelihood Estimate (MLE).</a:t>
            </a:r>
          </a:p>
          <a:p>
            <a:pPr>
              <a:lnSpc>
                <a:spcPct val="115000"/>
              </a:lnSpc>
              <a:spcAft>
                <a:spcPts val="1000"/>
              </a:spcAft>
            </a:pPr>
            <a:r>
              <a:rPr lang="en-IN" b="1" dirty="0">
                <a:solidFill>
                  <a:srgbClr val="FF0000"/>
                </a:solidFill>
              </a:rPr>
              <a:t>Maximum Likelihood Estimate</a:t>
            </a:r>
          </a:p>
          <a:p>
            <a:pPr marL="360363" indent="-360363" algn="just">
              <a:spcBef>
                <a:spcPts val="600"/>
              </a:spcBef>
              <a:spcAft>
                <a:spcPts val="600"/>
              </a:spcAft>
              <a:buFont typeface="Wingdings" panose="05000000000000000000" pitchFamily="2" charset="2"/>
              <a:buChar char="ü"/>
            </a:pPr>
            <a:r>
              <a:rPr lang="en-IN"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objective of the MLE is to choose values for the estimated parameters (betas) that would maximize the probability of observing the Y values in the sample with the given X values.</a:t>
            </a:r>
          </a:p>
          <a:p>
            <a:pPr marL="360363" indent="-360363" algn="just">
              <a:spcBef>
                <a:spcPts val="600"/>
              </a:spcBef>
              <a:spcAft>
                <a:spcPts val="600"/>
              </a:spcAft>
              <a:buFont typeface="Wingdings" panose="05000000000000000000" pitchFamily="2" charset="2"/>
              <a:buChar char="ü"/>
            </a:pPr>
            <a:r>
              <a:rPr lang="en-IN" dirty="0"/>
              <a:t>MLE provides the maximum explanatory power of the model given the available data.</a:t>
            </a:r>
          </a:p>
          <a:p>
            <a:pPr algn="just"/>
            <a:endParaRPr lang="en-IN"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A884961-DC57-4A1B-9780-33830311BBFF}"/>
              </a:ext>
            </a:extLst>
          </p:cNvPr>
          <p:cNvSpPr/>
          <p:nvPr/>
        </p:nvSpPr>
        <p:spPr>
          <a:xfrm>
            <a:off x="1906889" y="6719500"/>
            <a:ext cx="3428759" cy="276999"/>
          </a:xfrm>
          <a:prstGeom prst="rect">
            <a:avLst/>
          </a:prstGeom>
        </p:spPr>
        <p:txBody>
          <a:bodyPr wrap="none">
            <a:spAutoFit/>
          </a:bodyPr>
          <a:lstStyle/>
          <a:p>
            <a:r>
              <a:rPr lang="en-IN" sz="1200" i="1" dirty="0">
                <a:solidFill>
                  <a:srgbClr val="FF0000"/>
                </a:solidFill>
              </a:rPr>
              <a:t>http://www.saedsayad.com/logistic_regression.htm</a:t>
            </a:r>
          </a:p>
        </p:txBody>
      </p:sp>
    </p:spTree>
    <p:extLst>
      <p:ext uri="{BB962C8B-B14F-4D97-AF65-F5344CB8AC3E}">
        <p14:creationId xmlns:p14="http://schemas.microsoft.com/office/powerpoint/2010/main" val="95285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6" y="1228035"/>
            <a:ext cx="10814893" cy="711602"/>
          </a:xfrm>
        </p:spPr>
        <p:txBody>
          <a:bodyPr>
            <a:normAutofit/>
          </a:bodyPr>
          <a:lstStyle/>
          <a:p>
            <a:pPr marL="0" indent="0">
              <a:lnSpc>
                <a:spcPct val="110000"/>
              </a:lnSpc>
              <a:buNone/>
            </a:pPr>
            <a:r>
              <a:rPr lang="en-IN" b="1" dirty="0">
                <a:solidFill>
                  <a:srgbClr val="0070C0"/>
                </a:solidFill>
              </a:rPr>
              <a:t>7) 	How to check model fitness? - continued</a:t>
            </a:r>
          </a:p>
        </p:txBody>
      </p:sp>
      <p:sp>
        <p:nvSpPr>
          <p:cNvPr id="6" name="Rectangle 5">
            <a:extLst>
              <a:ext uri="{FF2B5EF4-FFF2-40B4-BE49-F238E27FC236}">
                <a16:creationId xmlns:a16="http://schemas.microsoft.com/office/drawing/2014/main" id="{1A884961-DC57-4A1B-9780-33830311BBFF}"/>
              </a:ext>
            </a:extLst>
          </p:cNvPr>
          <p:cNvSpPr/>
          <p:nvPr/>
        </p:nvSpPr>
        <p:spPr>
          <a:xfrm>
            <a:off x="1906889" y="6719500"/>
            <a:ext cx="3428759" cy="276999"/>
          </a:xfrm>
          <a:prstGeom prst="rect">
            <a:avLst/>
          </a:prstGeom>
        </p:spPr>
        <p:txBody>
          <a:bodyPr wrap="none">
            <a:spAutoFit/>
          </a:bodyPr>
          <a:lstStyle/>
          <a:p>
            <a:r>
              <a:rPr lang="en-IN" sz="1200" i="1" dirty="0">
                <a:solidFill>
                  <a:srgbClr val="FF0000"/>
                </a:solidFill>
              </a:rPr>
              <a:t>http://www.saedsayad.com/logistic_regression.htm</a:t>
            </a:r>
          </a:p>
        </p:txBody>
      </p:sp>
      <p:sp>
        <p:nvSpPr>
          <p:cNvPr id="4" name="Rectangle 3">
            <a:extLst>
              <a:ext uri="{FF2B5EF4-FFF2-40B4-BE49-F238E27FC236}">
                <a16:creationId xmlns:a16="http://schemas.microsoft.com/office/drawing/2014/main" id="{18B25B73-469F-4BAF-BBA2-816870B469C3}"/>
              </a:ext>
            </a:extLst>
          </p:cNvPr>
          <p:cNvSpPr/>
          <p:nvPr/>
        </p:nvSpPr>
        <p:spPr>
          <a:xfrm>
            <a:off x="1432195" y="1939637"/>
            <a:ext cx="9687499" cy="4431983"/>
          </a:xfrm>
          <a:prstGeom prst="rect">
            <a:avLst/>
          </a:prstGeom>
        </p:spPr>
        <p:txBody>
          <a:bodyPr wrap="square">
            <a:spAutoFit/>
          </a:bodyPr>
          <a:lstStyle/>
          <a:p>
            <a:r>
              <a:rPr lang="en-IN" dirty="0"/>
              <a:t>A pseudo R</a:t>
            </a:r>
            <a:r>
              <a:rPr lang="en-IN" baseline="30000" dirty="0"/>
              <a:t>2</a:t>
            </a:r>
            <a:r>
              <a:rPr lang="en-IN" dirty="0"/>
              <a:t> value is used to test the adequacy of the regression model.</a:t>
            </a:r>
          </a:p>
          <a:p>
            <a:endParaRPr lang="en-IN" sz="1000" dirty="0"/>
          </a:p>
          <a:p>
            <a:r>
              <a:rPr lang="en-IN" b="1" dirty="0">
                <a:solidFill>
                  <a:srgbClr val="FF0000"/>
                </a:solidFill>
              </a:rPr>
              <a:t>Likelihood Ratio Test</a:t>
            </a:r>
          </a:p>
          <a:p>
            <a:endParaRPr lang="en-IN" sz="1000" dirty="0"/>
          </a:p>
          <a:p>
            <a:pPr marL="363538" indent="-363538">
              <a:buFont typeface="Wingdings" panose="05000000000000000000" pitchFamily="2" charset="2"/>
              <a:buChar char="ü"/>
            </a:pPr>
            <a:r>
              <a:rPr lang="en-IN" dirty="0"/>
              <a:t>This test provides the means for comparing the likelihood of the data under one model (e.g. full model) against the likelihood of the data under another, more restricted model (e.g. intercept only model).</a:t>
            </a:r>
          </a:p>
          <a:p>
            <a:pPr marL="363538" indent="-363538">
              <a:buFont typeface="Wingdings" panose="05000000000000000000" pitchFamily="2" charset="2"/>
              <a:buChar char="ü"/>
            </a:pPr>
            <a:r>
              <a:rPr lang="en-IN" dirty="0"/>
              <a:t>Given that the null hypothesis holds that the reduced model is true, a p-value for the overall model fit statistic that is less than 5% (assume we have set 5% as our level of significance) would result in rejecting the null hypothesis in favour of alternative hypothesis. </a:t>
            </a:r>
          </a:p>
          <a:p>
            <a:pPr marL="363538" indent="-363538">
              <a:buFont typeface="Wingdings" panose="05000000000000000000" pitchFamily="2" charset="2"/>
              <a:buChar char="ü"/>
            </a:pPr>
            <a:r>
              <a:rPr lang="en-IN" b="1" i="1" dirty="0">
                <a:solidFill>
                  <a:srgbClr val="FF0000"/>
                </a:solidFill>
              </a:rPr>
              <a:t>Formula for LR statistic is given below:</a:t>
            </a:r>
          </a:p>
          <a:p>
            <a:pPr lvl="1"/>
            <a:r>
              <a:rPr lang="en-IN" b="1" i="1" dirty="0">
                <a:solidFill>
                  <a:srgbClr val="FF0000"/>
                </a:solidFill>
              </a:rPr>
              <a:t>LR = 2 [ln(L(m2)) - ln(L(m1))]</a:t>
            </a:r>
          </a:p>
          <a:p>
            <a:pPr lvl="1"/>
            <a:r>
              <a:rPr lang="en-IN" sz="1600" i="1" dirty="0">
                <a:solidFill>
                  <a:srgbClr val="FF0000"/>
                </a:solidFill>
              </a:rPr>
              <a:t>where </a:t>
            </a:r>
          </a:p>
          <a:p>
            <a:pPr marL="742950" lvl="1" indent="-285750">
              <a:buFont typeface="Arial" panose="020B0604020202020204" pitchFamily="34" charset="0"/>
              <a:buChar char="•"/>
            </a:pPr>
            <a:r>
              <a:rPr lang="en-IN" sz="1600" i="1" dirty="0">
                <a:solidFill>
                  <a:srgbClr val="FF0000"/>
                </a:solidFill>
              </a:rPr>
              <a:t>ln denotes the natural log</a:t>
            </a:r>
          </a:p>
          <a:p>
            <a:pPr marL="742950" lvl="1" indent="-285750">
              <a:buFont typeface="Arial" panose="020B0604020202020204" pitchFamily="34" charset="0"/>
              <a:buChar char="•"/>
            </a:pPr>
            <a:r>
              <a:rPr lang="en-IN" sz="1600" i="1" dirty="0">
                <a:solidFill>
                  <a:srgbClr val="FF0000"/>
                </a:solidFill>
              </a:rPr>
              <a:t>L(m2) denotes the maximum likelihood of the full model and L(m1) denotes the maximum likelihood of the restricted model </a:t>
            </a:r>
          </a:p>
          <a:p>
            <a:endParaRPr lang="en-IN" dirty="0"/>
          </a:p>
        </p:txBody>
      </p:sp>
    </p:spTree>
    <p:extLst>
      <p:ext uri="{BB962C8B-B14F-4D97-AF65-F5344CB8AC3E}">
        <p14:creationId xmlns:p14="http://schemas.microsoft.com/office/powerpoint/2010/main" val="258014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940103" y="1106849"/>
            <a:ext cx="10814893" cy="711602"/>
          </a:xfrm>
        </p:spPr>
        <p:txBody>
          <a:bodyPr>
            <a:normAutofit/>
          </a:bodyPr>
          <a:lstStyle/>
          <a:p>
            <a:pPr marL="0" indent="0">
              <a:lnSpc>
                <a:spcPct val="110000"/>
              </a:lnSpc>
              <a:buNone/>
            </a:pPr>
            <a:r>
              <a:rPr lang="en-IN" b="1" dirty="0">
                <a:solidFill>
                  <a:srgbClr val="0070C0"/>
                </a:solidFill>
              </a:rPr>
              <a:t>7) 	How to check model fitness? - continued</a:t>
            </a:r>
          </a:p>
        </p:txBody>
      </p:sp>
      <p:sp>
        <p:nvSpPr>
          <p:cNvPr id="6" name="Rectangle 5">
            <a:extLst>
              <a:ext uri="{FF2B5EF4-FFF2-40B4-BE49-F238E27FC236}">
                <a16:creationId xmlns:a16="http://schemas.microsoft.com/office/drawing/2014/main" id="{1A884961-DC57-4A1B-9780-33830311BBFF}"/>
              </a:ext>
            </a:extLst>
          </p:cNvPr>
          <p:cNvSpPr/>
          <p:nvPr/>
        </p:nvSpPr>
        <p:spPr>
          <a:xfrm>
            <a:off x="1906889" y="6719500"/>
            <a:ext cx="3428759" cy="276999"/>
          </a:xfrm>
          <a:prstGeom prst="rect">
            <a:avLst/>
          </a:prstGeom>
        </p:spPr>
        <p:txBody>
          <a:bodyPr wrap="none">
            <a:spAutoFit/>
          </a:bodyPr>
          <a:lstStyle/>
          <a:p>
            <a:r>
              <a:rPr lang="en-IN" sz="1200" i="1" dirty="0">
                <a:solidFill>
                  <a:srgbClr val="FF0000"/>
                </a:solidFill>
              </a:rPr>
              <a:t>http://www.saedsayad.com/logistic_regression.htm</a:t>
            </a:r>
          </a:p>
        </p:txBody>
      </p:sp>
      <p:sp>
        <p:nvSpPr>
          <p:cNvPr id="2" name="Rectangle 1">
            <a:extLst>
              <a:ext uri="{FF2B5EF4-FFF2-40B4-BE49-F238E27FC236}">
                <a16:creationId xmlns:a16="http://schemas.microsoft.com/office/drawing/2014/main" id="{4EE43F2C-0F6B-4EA7-A4EA-CB05F6B715DA}"/>
              </a:ext>
            </a:extLst>
          </p:cNvPr>
          <p:cNvSpPr/>
          <p:nvPr/>
        </p:nvSpPr>
        <p:spPr>
          <a:xfrm>
            <a:off x="1615806" y="1729819"/>
            <a:ext cx="9511229" cy="4801314"/>
          </a:xfrm>
          <a:prstGeom prst="rect">
            <a:avLst/>
          </a:prstGeom>
        </p:spPr>
        <p:txBody>
          <a:bodyPr wrap="square">
            <a:spAutoFit/>
          </a:bodyPr>
          <a:lstStyle/>
          <a:p>
            <a:r>
              <a:rPr lang="en-IN" b="1" dirty="0">
                <a:solidFill>
                  <a:srgbClr val="FF0000"/>
                </a:solidFill>
              </a:rPr>
              <a:t>Likelihood Ratio Test using R</a:t>
            </a:r>
          </a:p>
          <a:p>
            <a:endParaRPr lang="en-IN" b="1" dirty="0">
              <a:solidFill>
                <a:srgbClr val="FF0000"/>
              </a:solidFill>
            </a:endParaRPr>
          </a:p>
          <a:p>
            <a:r>
              <a:rPr lang="en-IN" dirty="0"/>
              <a:t>We will use the German Credit dataset in the caret package. It contains 62 characteristics and 1000 observations with the target variable, class. The response variable is coded as 0 for bad customer and 1 for good.</a:t>
            </a:r>
          </a:p>
          <a:p>
            <a:endParaRPr lang="en-IN" dirty="0"/>
          </a:p>
          <a:p>
            <a:r>
              <a:rPr lang="en-IN" dirty="0"/>
              <a:t>Assume our Null hypothesis holds that the reduced model is a good predictor of response variable,</a:t>
            </a:r>
          </a:p>
          <a:p>
            <a:r>
              <a:rPr lang="en-IN" dirty="0"/>
              <a:t>Class.</a:t>
            </a:r>
          </a:p>
          <a:p>
            <a:endParaRPr lang="en-IN" dirty="0"/>
          </a:p>
          <a:p>
            <a:r>
              <a:rPr lang="en-IN" dirty="0"/>
              <a:t>Check the p-value for the overall model fit statistic. If it is less than 0.05, it would provide evidence against the reduced model in favour of the current model.</a:t>
            </a:r>
          </a:p>
          <a:p>
            <a:endParaRPr lang="en-IN" dirty="0"/>
          </a:p>
          <a:p>
            <a:r>
              <a:rPr lang="en-IN" dirty="0"/>
              <a:t>The likelihood ratio test can be performed in R using the </a:t>
            </a:r>
            <a:r>
              <a:rPr lang="en-IN" dirty="0" err="1"/>
              <a:t>lrtest</a:t>
            </a:r>
            <a:r>
              <a:rPr lang="en-IN" dirty="0"/>
              <a:t>() function from the </a:t>
            </a:r>
            <a:r>
              <a:rPr lang="en-IN" dirty="0" err="1"/>
              <a:t>lmtest</a:t>
            </a:r>
            <a:r>
              <a:rPr lang="en-IN" dirty="0"/>
              <a:t> package or using the </a:t>
            </a:r>
            <a:r>
              <a:rPr lang="en-IN" dirty="0" err="1"/>
              <a:t>anova</a:t>
            </a:r>
            <a:r>
              <a:rPr lang="en-IN" dirty="0"/>
              <a:t>() function in base.</a:t>
            </a:r>
          </a:p>
          <a:p>
            <a:endParaRPr lang="en-IN" dirty="0"/>
          </a:p>
          <a:p>
            <a:r>
              <a:rPr lang="en-IN" dirty="0"/>
              <a:t>Let us check define the restricted model, mod_fit_1 with just two predictor variables and perform the likelihood ratio test</a:t>
            </a:r>
          </a:p>
        </p:txBody>
      </p:sp>
    </p:spTree>
    <p:extLst>
      <p:ext uri="{BB962C8B-B14F-4D97-AF65-F5344CB8AC3E}">
        <p14:creationId xmlns:p14="http://schemas.microsoft.com/office/powerpoint/2010/main" val="249253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940103" y="1106849"/>
            <a:ext cx="10814893" cy="711602"/>
          </a:xfrm>
        </p:spPr>
        <p:txBody>
          <a:bodyPr>
            <a:normAutofit/>
          </a:bodyPr>
          <a:lstStyle/>
          <a:p>
            <a:pPr marL="0" indent="0">
              <a:lnSpc>
                <a:spcPct val="110000"/>
              </a:lnSpc>
              <a:buNone/>
            </a:pPr>
            <a:r>
              <a:rPr lang="en-IN" b="1" dirty="0">
                <a:solidFill>
                  <a:srgbClr val="0070C0"/>
                </a:solidFill>
              </a:rPr>
              <a:t>7) 	How to check model fitness? - continued</a:t>
            </a:r>
          </a:p>
        </p:txBody>
      </p:sp>
      <p:sp>
        <p:nvSpPr>
          <p:cNvPr id="2" name="Rectangle 1">
            <a:extLst>
              <a:ext uri="{FF2B5EF4-FFF2-40B4-BE49-F238E27FC236}">
                <a16:creationId xmlns:a16="http://schemas.microsoft.com/office/drawing/2014/main" id="{4EE43F2C-0F6B-4EA7-A4EA-CB05F6B715DA}"/>
              </a:ext>
            </a:extLst>
          </p:cNvPr>
          <p:cNvSpPr/>
          <p:nvPr/>
        </p:nvSpPr>
        <p:spPr>
          <a:xfrm>
            <a:off x="1812271" y="1663718"/>
            <a:ext cx="10262215" cy="5170646"/>
          </a:xfrm>
          <a:prstGeom prst="rect">
            <a:avLst/>
          </a:prstGeom>
        </p:spPr>
        <p:txBody>
          <a:bodyPr wrap="square">
            <a:spAutoFit/>
          </a:bodyPr>
          <a:lstStyle/>
          <a:p>
            <a:r>
              <a:rPr lang="en-IN" b="1" dirty="0">
                <a:solidFill>
                  <a:srgbClr val="FF0000"/>
                </a:solidFill>
              </a:rPr>
              <a:t>Likelihood Ratio Test using R</a:t>
            </a:r>
          </a:p>
          <a:p>
            <a:endParaRPr lang="en-IN" sz="1200" dirty="0">
              <a:solidFill>
                <a:srgbClr val="FF0000"/>
              </a:solidFill>
            </a:endParaRPr>
          </a:p>
          <a:p>
            <a:r>
              <a:rPr lang="en-IN" sz="1200" dirty="0">
                <a:solidFill>
                  <a:srgbClr val="FF0000"/>
                </a:solidFill>
              </a:rPr>
              <a:t>library(caret)</a:t>
            </a:r>
          </a:p>
          <a:p>
            <a:r>
              <a:rPr lang="en-IN" sz="1200" dirty="0">
                <a:solidFill>
                  <a:srgbClr val="FF0000"/>
                </a:solidFill>
              </a:rPr>
              <a:t>library(</a:t>
            </a:r>
            <a:r>
              <a:rPr lang="en-IN" sz="1200" dirty="0" err="1">
                <a:solidFill>
                  <a:srgbClr val="FF0000"/>
                </a:solidFill>
              </a:rPr>
              <a:t>lmtest</a:t>
            </a:r>
            <a:r>
              <a:rPr lang="en-IN" sz="1200" dirty="0">
                <a:solidFill>
                  <a:srgbClr val="FF0000"/>
                </a:solidFill>
              </a:rPr>
              <a:t>)</a:t>
            </a:r>
          </a:p>
          <a:p>
            <a:r>
              <a:rPr lang="en-IN" sz="1200" dirty="0">
                <a:solidFill>
                  <a:srgbClr val="FF0000"/>
                </a:solidFill>
              </a:rPr>
              <a:t>data(</a:t>
            </a:r>
            <a:r>
              <a:rPr lang="en-IN" sz="1200" dirty="0" err="1">
                <a:solidFill>
                  <a:srgbClr val="FF0000"/>
                </a:solidFill>
              </a:rPr>
              <a:t>GermanCredit</a:t>
            </a:r>
            <a:r>
              <a:rPr lang="en-IN" sz="1200" dirty="0">
                <a:solidFill>
                  <a:srgbClr val="FF0000"/>
                </a:solidFill>
              </a:rPr>
              <a:t>)</a:t>
            </a:r>
          </a:p>
          <a:p>
            <a:endParaRPr lang="en-IN" sz="700" dirty="0">
              <a:solidFill>
                <a:srgbClr val="FF0000"/>
              </a:solidFill>
            </a:endParaRPr>
          </a:p>
          <a:p>
            <a:r>
              <a:rPr lang="en-IN" sz="1200" dirty="0" err="1">
                <a:solidFill>
                  <a:srgbClr val="FF0000"/>
                </a:solidFill>
              </a:rPr>
              <a:t>TrainIndex</a:t>
            </a:r>
            <a:r>
              <a:rPr lang="en-IN" sz="1200" dirty="0">
                <a:solidFill>
                  <a:srgbClr val="FF0000"/>
                </a:solidFill>
              </a:rPr>
              <a:t> &lt;- </a:t>
            </a:r>
            <a:r>
              <a:rPr lang="en-IN" sz="1200" dirty="0" err="1">
                <a:solidFill>
                  <a:srgbClr val="FF0000"/>
                </a:solidFill>
              </a:rPr>
              <a:t>createDataPartition</a:t>
            </a:r>
            <a:r>
              <a:rPr lang="en-IN" sz="1200" dirty="0">
                <a:solidFill>
                  <a:srgbClr val="FF0000"/>
                </a:solidFill>
              </a:rPr>
              <a:t>(</a:t>
            </a:r>
            <a:r>
              <a:rPr lang="en-IN" sz="1200" dirty="0" err="1">
                <a:solidFill>
                  <a:srgbClr val="FF0000"/>
                </a:solidFill>
              </a:rPr>
              <a:t>GermanCredit$Class</a:t>
            </a:r>
            <a:r>
              <a:rPr lang="en-IN" sz="1200" dirty="0">
                <a:solidFill>
                  <a:srgbClr val="FF0000"/>
                </a:solidFill>
              </a:rPr>
              <a:t>, p=0.7, list=FALSE)</a:t>
            </a:r>
          </a:p>
          <a:p>
            <a:r>
              <a:rPr lang="en-IN" sz="1200" dirty="0" err="1">
                <a:solidFill>
                  <a:srgbClr val="FF0000"/>
                </a:solidFill>
              </a:rPr>
              <a:t>training_data</a:t>
            </a:r>
            <a:r>
              <a:rPr lang="en-IN" sz="1200" dirty="0">
                <a:solidFill>
                  <a:srgbClr val="FF0000"/>
                </a:solidFill>
              </a:rPr>
              <a:t> &lt;- </a:t>
            </a:r>
            <a:r>
              <a:rPr lang="en-IN" sz="1200" dirty="0" err="1">
                <a:solidFill>
                  <a:srgbClr val="FF0000"/>
                </a:solidFill>
              </a:rPr>
              <a:t>GermanCredit</a:t>
            </a:r>
            <a:r>
              <a:rPr lang="en-IN" sz="1200" dirty="0">
                <a:solidFill>
                  <a:srgbClr val="FF0000"/>
                </a:solidFill>
              </a:rPr>
              <a:t>[</a:t>
            </a:r>
            <a:r>
              <a:rPr lang="en-IN" sz="1200" dirty="0" err="1">
                <a:solidFill>
                  <a:srgbClr val="FF0000"/>
                </a:solidFill>
              </a:rPr>
              <a:t>TrainIndex</a:t>
            </a:r>
            <a:r>
              <a:rPr lang="en-IN" sz="1200" dirty="0">
                <a:solidFill>
                  <a:srgbClr val="FF0000"/>
                </a:solidFill>
              </a:rPr>
              <a:t>,]</a:t>
            </a:r>
          </a:p>
          <a:p>
            <a:r>
              <a:rPr lang="en-IN" sz="1200" dirty="0" err="1">
                <a:solidFill>
                  <a:srgbClr val="FF0000"/>
                </a:solidFill>
              </a:rPr>
              <a:t>testing_data</a:t>
            </a:r>
            <a:r>
              <a:rPr lang="en-IN" sz="1200" dirty="0">
                <a:solidFill>
                  <a:srgbClr val="FF0000"/>
                </a:solidFill>
              </a:rPr>
              <a:t>  &lt;- </a:t>
            </a:r>
            <a:r>
              <a:rPr lang="en-IN" sz="1200" dirty="0" err="1">
                <a:solidFill>
                  <a:srgbClr val="FF0000"/>
                </a:solidFill>
              </a:rPr>
              <a:t>GermanCredit</a:t>
            </a:r>
            <a:r>
              <a:rPr lang="en-IN" sz="1200" dirty="0">
                <a:solidFill>
                  <a:srgbClr val="FF0000"/>
                </a:solidFill>
              </a:rPr>
              <a:t>[-</a:t>
            </a:r>
            <a:r>
              <a:rPr lang="en-IN" sz="1200" dirty="0" err="1">
                <a:solidFill>
                  <a:srgbClr val="FF0000"/>
                </a:solidFill>
              </a:rPr>
              <a:t>TrainIndex</a:t>
            </a:r>
            <a:r>
              <a:rPr lang="en-IN" sz="1200" dirty="0">
                <a:solidFill>
                  <a:srgbClr val="FF0000"/>
                </a:solidFill>
              </a:rPr>
              <a:t>,]</a:t>
            </a:r>
          </a:p>
          <a:p>
            <a:r>
              <a:rPr lang="en-IN" sz="1200" dirty="0">
                <a:solidFill>
                  <a:srgbClr val="FF0000"/>
                </a:solidFill>
              </a:rPr>
              <a:t>dim(</a:t>
            </a:r>
            <a:r>
              <a:rPr lang="en-IN" sz="1200" dirty="0" err="1">
                <a:solidFill>
                  <a:srgbClr val="FF0000"/>
                </a:solidFill>
              </a:rPr>
              <a:t>training_data</a:t>
            </a:r>
            <a:r>
              <a:rPr lang="en-IN" sz="1200" dirty="0">
                <a:solidFill>
                  <a:srgbClr val="FF0000"/>
                </a:solidFill>
              </a:rPr>
              <a:t>)</a:t>
            </a:r>
          </a:p>
          <a:p>
            <a:r>
              <a:rPr lang="en-IN" sz="1200" dirty="0">
                <a:solidFill>
                  <a:srgbClr val="FF0000"/>
                </a:solidFill>
              </a:rPr>
              <a:t>## [1] 700  62</a:t>
            </a:r>
          </a:p>
          <a:p>
            <a:endParaRPr lang="en-IN" sz="800" dirty="0">
              <a:solidFill>
                <a:srgbClr val="FF0000"/>
              </a:solidFill>
            </a:endParaRPr>
          </a:p>
          <a:p>
            <a:r>
              <a:rPr lang="en-IN" sz="1200" dirty="0">
                <a:solidFill>
                  <a:srgbClr val="FF0000"/>
                </a:solidFill>
              </a:rPr>
              <a:t>#Using the training dataset, which contains 700 observations, we will use logistic regression to model Class as a function of five predictors.</a:t>
            </a:r>
          </a:p>
          <a:p>
            <a:r>
              <a:rPr lang="en-IN" sz="1200" dirty="0">
                <a:solidFill>
                  <a:srgbClr val="FF0000"/>
                </a:solidFill>
              </a:rPr>
              <a:t>fit &lt;- </a:t>
            </a:r>
            <a:r>
              <a:rPr lang="en-IN" sz="1200" dirty="0" err="1">
                <a:solidFill>
                  <a:srgbClr val="FF0000"/>
                </a:solidFill>
              </a:rPr>
              <a:t>glm</a:t>
            </a:r>
            <a:r>
              <a:rPr lang="en-IN" sz="1200" dirty="0">
                <a:solidFill>
                  <a:srgbClr val="FF0000"/>
                </a:solidFill>
              </a:rPr>
              <a:t> (Class ~ Age + </a:t>
            </a:r>
            <a:r>
              <a:rPr lang="en-IN" sz="1200" dirty="0" err="1">
                <a:solidFill>
                  <a:srgbClr val="FF0000"/>
                </a:solidFill>
              </a:rPr>
              <a:t>ForeignWorker</a:t>
            </a:r>
            <a:r>
              <a:rPr lang="en-IN" sz="1200" dirty="0">
                <a:solidFill>
                  <a:srgbClr val="FF0000"/>
                </a:solidFill>
              </a:rPr>
              <a:t> + </a:t>
            </a:r>
            <a:r>
              <a:rPr lang="en-IN" sz="1200" dirty="0" err="1">
                <a:solidFill>
                  <a:srgbClr val="FF0000"/>
                </a:solidFill>
              </a:rPr>
              <a:t>Property.RealEstate</a:t>
            </a:r>
            <a:r>
              <a:rPr lang="en-IN" sz="1200" dirty="0">
                <a:solidFill>
                  <a:srgbClr val="FF0000"/>
                </a:solidFill>
              </a:rPr>
              <a:t> + </a:t>
            </a:r>
            <a:r>
              <a:rPr lang="en-IN" sz="1200" dirty="0" err="1">
                <a:solidFill>
                  <a:srgbClr val="FF0000"/>
                </a:solidFill>
              </a:rPr>
              <a:t>Housing.Own</a:t>
            </a:r>
            <a:r>
              <a:rPr lang="en-IN" sz="1200" dirty="0">
                <a:solidFill>
                  <a:srgbClr val="FF0000"/>
                </a:solidFill>
              </a:rPr>
              <a:t> + </a:t>
            </a:r>
            <a:r>
              <a:rPr lang="en-IN" sz="1200" dirty="0" err="1">
                <a:solidFill>
                  <a:srgbClr val="FF0000"/>
                </a:solidFill>
              </a:rPr>
              <a:t>CreditHistory.Critical</a:t>
            </a:r>
            <a:r>
              <a:rPr lang="en-IN" sz="1200" dirty="0">
                <a:solidFill>
                  <a:srgbClr val="FF0000"/>
                </a:solidFill>
              </a:rPr>
              <a:t>, data=</a:t>
            </a:r>
            <a:r>
              <a:rPr lang="en-IN" sz="1200" dirty="0" err="1">
                <a:solidFill>
                  <a:srgbClr val="FF0000"/>
                </a:solidFill>
              </a:rPr>
              <a:t>training_data</a:t>
            </a:r>
            <a:r>
              <a:rPr lang="en-IN" sz="1200" dirty="0">
                <a:solidFill>
                  <a:srgbClr val="FF0000"/>
                </a:solidFill>
              </a:rPr>
              <a:t>, family="binomial")</a:t>
            </a:r>
          </a:p>
          <a:p>
            <a:r>
              <a:rPr lang="en-IN" sz="1200" dirty="0">
                <a:solidFill>
                  <a:srgbClr val="FF0000"/>
                </a:solidFill>
              </a:rPr>
              <a:t>fit_1 &lt;- </a:t>
            </a:r>
            <a:r>
              <a:rPr lang="en-IN" sz="1200" dirty="0" err="1">
                <a:solidFill>
                  <a:srgbClr val="FF0000"/>
                </a:solidFill>
              </a:rPr>
              <a:t>glm</a:t>
            </a:r>
            <a:r>
              <a:rPr lang="en-IN" sz="1200" dirty="0">
                <a:solidFill>
                  <a:srgbClr val="FF0000"/>
                </a:solidFill>
              </a:rPr>
              <a:t>(Class ~ Age + </a:t>
            </a:r>
            <a:r>
              <a:rPr lang="en-IN" sz="1200" dirty="0" err="1">
                <a:solidFill>
                  <a:srgbClr val="FF0000"/>
                </a:solidFill>
              </a:rPr>
              <a:t>ForeignWorker</a:t>
            </a:r>
            <a:r>
              <a:rPr lang="en-IN" sz="1200" dirty="0">
                <a:solidFill>
                  <a:srgbClr val="FF0000"/>
                </a:solidFill>
              </a:rPr>
              <a:t>, data=</a:t>
            </a:r>
            <a:r>
              <a:rPr lang="en-IN" sz="1200" dirty="0" err="1">
                <a:solidFill>
                  <a:srgbClr val="FF0000"/>
                </a:solidFill>
              </a:rPr>
              <a:t>training_data</a:t>
            </a:r>
            <a:r>
              <a:rPr lang="en-IN" sz="1200" dirty="0">
                <a:solidFill>
                  <a:srgbClr val="FF0000"/>
                </a:solidFill>
              </a:rPr>
              <a:t>, family="binomial")</a:t>
            </a:r>
          </a:p>
          <a:p>
            <a:endParaRPr lang="en-IN" sz="1200" dirty="0">
              <a:solidFill>
                <a:srgbClr val="FF0000"/>
              </a:solidFill>
            </a:endParaRPr>
          </a:p>
          <a:p>
            <a:r>
              <a:rPr lang="en-IN" sz="1200" dirty="0">
                <a:solidFill>
                  <a:srgbClr val="FF0000"/>
                </a:solidFill>
              </a:rPr>
              <a:t>print((</a:t>
            </a:r>
            <a:r>
              <a:rPr lang="en-IN" sz="1200" dirty="0" err="1">
                <a:solidFill>
                  <a:srgbClr val="FF0000"/>
                </a:solidFill>
              </a:rPr>
              <a:t>anova</a:t>
            </a:r>
            <a:r>
              <a:rPr lang="en-IN" sz="1200" dirty="0">
                <a:solidFill>
                  <a:srgbClr val="FF0000"/>
                </a:solidFill>
              </a:rPr>
              <a:t>(fit, fit_1, test ="</a:t>
            </a:r>
            <a:r>
              <a:rPr lang="en-IN" sz="1200" dirty="0" err="1">
                <a:solidFill>
                  <a:srgbClr val="FF0000"/>
                </a:solidFill>
              </a:rPr>
              <a:t>Chisq</a:t>
            </a:r>
            <a:r>
              <a:rPr lang="en-IN" sz="1200" dirty="0">
                <a:solidFill>
                  <a:srgbClr val="FF0000"/>
                </a:solidFill>
              </a:rPr>
              <a:t>")))</a:t>
            </a:r>
          </a:p>
          <a:p>
            <a:r>
              <a:rPr lang="en-IN" sz="1200" dirty="0">
                <a:solidFill>
                  <a:srgbClr val="FF0000"/>
                </a:solidFill>
              </a:rPr>
              <a:t>## Analysis of Deviance Table</a:t>
            </a:r>
          </a:p>
          <a:p>
            <a:r>
              <a:rPr lang="en-IN" sz="1200" dirty="0">
                <a:solidFill>
                  <a:srgbClr val="FF0000"/>
                </a:solidFill>
              </a:rPr>
              <a:t>## </a:t>
            </a:r>
          </a:p>
          <a:p>
            <a:r>
              <a:rPr lang="en-IN" sz="1200" dirty="0">
                <a:solidFill>
                  <a:srgbClr val="FF0000"/>
                </a:solidFill>
              </a:rPr>
              <a:t>## Model 1: Class ~ Age + </a:t>
            </a:r>
            <a:r>
              <a:rPr lang="en-IN" sz="1200" dirty="0" err="1">
                <a:solidFill>
                  <a:srgbClr val="FF0000"/>
                </a:solidFill>
              </a:rPr>
              <a:t>ForeignWorker</a:t>
            </a:r>
            <a:r>
              <a:rPr lang="en-IN" sz="1200" dirty="0">
                <a:solidFill>
                  <a:srgbClr val="FF0000"/>
                </a:solidFill>
              </a:rPr>
              <a:t> + </a:t>
            </a:r>
            <a:r>
              <a:rPr lang="en-IN" sz="1200" dirty="0" err="1">
                <a:solidFill>
                  <a:srgbClr val="FF0000"/>
                </a:solidFill>
              </a:rPr>
              <a:t>Property.RealEstate</a:t>
            </a:r>
            <a:r>
              <a:rPr lang="en-IN" sz="1200" dirty="0">
                <a:solidFill>
                  <a:srgbClr val="FF0000"/>
                </a:solidFill>
              </a:rPr>
              <a:t> + </a:t>
            </a:r>
            <a:r>
              <a:rPr lang="en-IN" sz="1200" dirty="0" err="1">
                <a:solidFill>
                  <a:srgbClr val="FF0000"/>
                </a:solidFill>
              </a:rPr>
              <a:t>Housing.Own</a:t>
            </a:r>
            <a:r>
              <a:rPr lang="en-IN" sz="1200" dirty="0">
                <a:solidFill>
                  <a:srgbClr val="FF0000"/>
                </a:solidFill>
              </a:rPr>
              <a:t> + </a:t>
            </a:r>
          </a:p>
          <a:p>
            <a:r>
              <a:rPr lang="en-IN" sz="1200" dirty="0">
                <a:solidFill>
                  <a:srgbClr val="FF0000"/>
                </a:solidFill>
              </a:rPr>
              <a:t>##     </a:t>
            </a:r>
            <a:r>
              <a:rPr lang="en-IN" sz="1200" dirty="0" err="1">
                <a:solidFill>
                  <a:srgbClr val="FF0000"/>
                </a:solidFill>
              </a:rPr>
              <a:t>CreditHistory.Critical</a:t>
            </a:r>
            <a:endParaRPr lang="en-IN" sz="1200" dirty="0">
              <a:solidFill>
                <a:srgbClr val="FF0000"/>
              </a:solidFill>
            </a:endParaRPr>
          </a:p>
          <a:p>
            <a:r>
              <a:rPr lang="en-IN" sz="1200" dirty="0">
                <a:solidFill>
                  <a:srgbClr val="FF0000"/>
                </a:solidFill>
              </a:rPr>
              <a:t>## Model 2: Class ~ Age + </a:t>
            </a:r>
            <a:r>
              <a:rPr lang="en-IN" sz="1200" dirty="0" err="1">
                <a:solidFill>
                  <a:srgbClr val="FF0000"/>
                </a:solidFill>
              </a:rPr>
              <a:t>ForeignWorker</a:t>
            </a:r>
            <a:endParaRPr lang="en-IN" sz="1200" dirty="0">
              <a:solidFill>
                <a:srgbClr val="FF0000"/>
              </a:solidFill>
            </a:endParaRPr>
          </a:p>
          <a:p>
            <a:r>
              <a:rPr lang="en-IN" sz="1200" dirty="0">
                <a:solidFill>
                  <a:srgbClr val="FF0000"/>
                </a:solidFill>
              </a:rPr>
              <a:t>##   </a:t>
            </a:r>
            <a:r>
              <a:rPr lang="en-IN" sz="1200" dirty="0" err="1">
                <a:solidFill>
                  <a:srgbClr val="FF0000"/>
                </a:solidFill>
              </a:rPr>
              <a:t>Resid</a:t>
            </a:r>
            <a:r>
              <a:rPr lang="en-IN" sz="1200" dirty="0">
                <a:solidFill>
                  <a:srgbClr val="FF0000"/>
                </a:solidFill>
              </a:rPr>
              <a:t>. Df </a:t>
            </a:r>
            <a:r>
              <a:rPr lang="en-IN" sz="1200" dirty="0" err="1">
                <a:solidFill>
                  <a:srgbClr val="FF0000"/>
                </a:solidFill>
              </a:rPr>
              <a:t>Resid</a:t>
            </a:r>
            <a:r>
              <a:rPr lang="en-IN" sz="1200" dirty="0">
                <a:solidFill>
                  <a:srgbClr val="FF0000"/>
                </a:solidFill>
              </a:rPr>
              <a:t>. Dev Df Deviance  </a:t>
            </a:r>
            <a:r>
              <a:rPr lang="en-IN" sz="1200" dirty="0" err="1">
                <a:solidFill>
                  <a:srgbClr val="FF0000"/>
                </a:solidFill>
              </a:rPr>
              <a:t>Pr</a:t>
            </a:r>
            <a:r>
              <a:rPr lang="en-IN" sz="1200" dirty="0">
                <a:solidFill>
                  <a:srgbClr val="FF0000"/>
                </a:solidFill>
              </a:rPr>
              <a:t>(&gt;Chi)    </a:t>
            </a:r>
          </a:p>
          <a:p>
            <a:r>
              <a:rPr lang="en-IN" sz="1200" dirty="0">
                <a:solidFill>
                  <a:srgbClr val="FF0000"/>
                </a:solidFill>
              </a:rPr>
              <a:t>## 1       694     807.10                          </a:t>
            </a:r>
          </a:p>
          <a:p>
            <a:r>
              <a:rPr lang="en-IN" sz="1200" dirty="0">
                <a:solidFill>
                  <a:srgbClr val="FF0000"/>
                </a:solidFill>
              </a:rPr>
              <a:t>## 2       697     844.32 -3  -37.214 4.145e-08 ***</a:t>
            </a:r>
          </a:p>
          <a:p>
            <a:r>
              <a:rPr lang="en-IN" sz="1200" dirty="0">
                <a:solidFill>
                  <a:srgbClr val="FF0000"/>
                </a:solidFill>
              </a:rPr>
              <a:t>## ---</a:t>
            </a:r>
          </a:p>
          <a:p>
            <a:r>
              <a:rPr lang="en-IN" sz="1200" dirty="0">
                <a:solidFill>
                  <a:srgbClr val="FF0000"/>
                </a:solidFill>
              </a:rPr>
              <a:t>## </a:t>
            </a:r>
            <a:r>
              <a:rPr lang="en-IN" sz="1200" dirty="0" err="1">
                <a:solidFill>
                  <a:srgbClr val="FF0000"/>
                </a:solidFill>
              </a:rPr>
              <a:t>Signif</a:t>
            </a:r>
            <a:r>
              <a:rPr lang="en-IN" sz="1200" dirty="0">
                <a:solidFill>
                  <a:srgbClr val="FF0000"/>
                </a:solidFill>
              </a:rPr>
              <a:t>. codes:  0 '***' 0.001 '**' 0.01 '*' 0.05 '.' 0.1 ' ' 1</a:t>
            </a:r>
            <a:endParaRPr lang="en-IN" sz="1050" dirty="0">
              <a:solidFill>
                <a:srgbClr val="FF0000"/>
              </a:solidFill>
            </a:endParaRPr>
          </a:p>
        </p:txBody>
      </p:sp>
      <p:sp>
        <p:nvSpPr>
          <p:cNvPr id="7" name="Rectangle 3">
            <a:extLst>
              <a:ext uri="{FF2B5EF4-FFF2-40B4-BE49-F238E27FC236}">
                <a16:creationId xmlns:a16="http://schemas.microsoft.com/office/drawing/2014/main" id="{1F1B3C13-B320-4E80-9762-03AC1DE79242}"/>
              </a:ext>
            </a:extLst>
          </p:cNvPr>
          <p:cNvSpPr>
            <a:spLocks noChangeArrowheads="1"/>
          </p:cNvSpPr>
          <p:nvPr/>
        </p:nvSpPr>
        <p:spPr bwMode="auto">
          <a:xfrm>
            <a:off x="304800" y="356440"/>
            <a:ext cx="65" cy="3539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545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940103" y="1106849"/>
            <a:ext cx="10814893" cy="711602"/>
          </a:xfrm>
        </p:spPr>
        <p:txBody>
          <a:bodyPr>
            <a:normAutofit/>
          </a:bodyPr>
          <a:lstStyle/>
          <a:p>
            <a:pPr marL="0" indent="0">
              <a:lnSpc>
                <a:spcPct val="110000"/>
              </a:lnSpc>
              <a:buNone/>
            </a:pPr>
            <a:r>
              <a:rPr lang="en-IN" b="1" dirty="0">
                <a:solidFill>
                  <a:srgbClr val="0070C0"/>
                </a:solidFill>
              </a:rPr>
              <a:t>7) 	How to check model fitness? - continued</a:t>
            </a:r>
          </a:p>
        </p:txBody>
      </p:sp>
      <p:sp>
        <p:nvSpPr>
          <p:cNvPr id="6" name="Rectangle 5">
            <a:extLst>
              <a:ext uri="{FF2B5EF4-FFF2-40B4-BE49-F238E27FC236}">
                <a16:creationId xmlns:a16="http://schemas.microsoft.com/office/drawing/2014/main" id="{1A884961-DC57-4A1B-9780-33830311BBFF}"/>
              </a:ext>
            </a:extLst>
          </p:cNvPr>
          <p:cNvSpPr/>
          <p:nvPr/>
        </p:nvSpPr>
        <p:spPr>
          <a:xfrm>
            <a:off x="7382272" y="5896071"/>
            <a:ext cx="3428759" cy="276999"/>
          </a:xfrm>
          <a:prstGeom prst="rect">
            <a:avLst/>
          </a:prstGeom>
        </p:spPr>
        <p:txBody>
          <a:bodyPr wrap="none">
            <a:spAutoFit/>
          </a:bodyPr>
          <a:lstStyle/>
          <a:p>
            <a:r>
              <a:rPr lang="en-IN" sz="1200" i="1" dirty="0">
                <a:solidFill>
                  <a:srgbClr val="FF0000"/>
                </a:solidFill>
              </a:rPr>
              <a:t>http://www.saedsayad.com/logistic_regression.htm</a:t>
            </a:r>
          </a:p>
        </p:txBody>
      </p:sp>
      <p:sp>
        <p:nvSpPr>
          <p:cNvPr id="2" name="Rectangle 1">
            <a:extLst>
              <a:ext uri="{FF2B5EF4-FFF2-40B4-BE49-F238E27FC236}">
                <a16:creationId xmlns:a16="http://schemas.microsoft.com/office/drawing/2014/main" id="{4EE43F2C-0F6B-4EA7-A4EA-CB05F6B715DA}"/>
              </a:ext>
            </a:extLst>
          </p:cNvPr>
          <p:cNvSpPr/>
          <p:nvPr/>
        </p:nvSpPr>
        <p:spPr>
          <a:xfrm>
            <a:off x="1591934" y="1608634"/>
            <a:ext cx="10262215" cy="4062651"/>
          </a:xfrm>
          <a:prstGeom prst="rect">
            <a:avLst/>
          </a:prstGeom>
        </p:spPr>
        <p:txBody>
          <a:bodyPr wrap="square">
            <a:spAutoFit/>
          </a:bodyPr>
          <a:lstStyle/>
          <a:p>
            <a:r>
              <a:rPr lang="en-IN" b="1" dirty="0">
                <a:solidFill>
                  <a:srgbClr val="FF0000"/>
                </a:solidFill>
              </a:rPr>
              <a:t>Likelihood Ratio Test using R – continued</a:t>
            </a:r>
          </a:p>
          <a:p>
            <a:endParaRPr lang="en-IN" b="1" dirty="0">
              <a:solidFill>
                <a:srgbClr val="FF0000"/>
              </a:solidFill>
            </a:endParaRPr>
          </a:p>
          <a:p>
            <a:r>
              <a:rPr lang="en-IN" sz="1400" dirty="0" err="1">
                <a:solidFill>
                  <a:srgbClr val="FF0000"/>
                </a:solidFill>
              </a:rPr>
              <a:t>lrtest</a:t>
            </a:r>
            <a:r>
              <a:rPr lang="en-IN" sz="1400" dirty="0">
                <a:solidFill>
                  <a:srgbClr val="FF0000"/>
                </a:solidFill>
              </a:rPr>
              <a:t>(fit, fit_1)</a:t>
            </a:r>
          </a:p>
          <a:p>
            <a:r>
              <a:rPr lang="en-IN" sz="1400" dirty="0">
                <a:solidFill>
                  <a:srgbClr val="FF0000"/>
                </a:solidFill>
              </a:rPr>
              <a:t>## Likelihood ratio test</a:t>
            </a:r>
          </a:p>
          <a:p>
            <a:r>
              <a:rPr lang="en-IN" sz="1400" dirty="0">
                <a:solidFill>
                  <a:srgbClr val="FF0000"/>
                </a:solidFill>
              </a:rPr>
              <a:t>## </a:t>
            </a:r>
          </a:p>
          <a:p>
            <a:r>
              <a:rPr lang="en-IN" sz="1400" dirty="0">
                <a:solidFill>
                  <a:srgbClr val="FF0000"/>
                </a:solidFill>
              </a:rPr>
              <a:t>## Model 1: Class ~ Age + </a:t>
            </a:r>
            <a:r>
              <a:rPr lang="en-IN" sz="1400" dirty="0" err="1">
                <a:solidFill>
                  <a:srgbClr val="FF0000"/>
                </a:solidFill>
              </a:rPr>
              <a:t>ForeignWorker</a:t>
            </a:r>
            <a:r>
              <a:rPr lang="en-IN" sz="1400" dirty="0">
                <a:solidFill>
                  <a:srgbClr val="FF0000"/>
                </a:solidFill>
              </a:rPr>
              <a:t> + </a:t>
            </a:r>
            <a:r>
              <a:rPr lang="en-IN" sz="1400" dirty="0" err="1">
                <a:solidFill>
                  <a:srgbClr val="FF0000"/>
                </a:solidFill>
              </a:rPr>
              <a:t>Property.RealEstate</a:t>
            </a:r>
            <a:r>
              <a:rPr lang="en-IN" sz="1400" dirty="0">
                <a:solidFill>
                  <a:srgbClr val="FF0000"/>
                </a:solidFill>
              </a:rPr>
              <a:t> + </a:t>
            </a:r>
            <a:r>
              <a:rPr lang="en-IN" sz="1400" dirty="0" err="1">
                <a:solidFill>
                  <a:srgbClr val="FF0000"/>
                </a:solidFill>
              </a:rPr>
              <a:t>Housing.Own</a:t>
            </a:r>
            <a:r>
              <a:rPr lang="en-IN" sz="1400" dirty="0">
                <a:solidFill>
                  <a:srgbClr val="FF0000"/>
                </a:solidFill>
              </a:rPr>
              <a:t> + </a:t>
            </a:r>
          </a:p>
          <a:p>
            <a:r>
              <a:rPr lang="en-IN" sz="1400" dirty="0">
                <a:solidFill>
                  <a:srgbClr val="FF0000"/>
                </a:solidFill>
              </a:rPr>
              <a:t>##     </a:t>
            </a:r>
            <a:r>
              <a:rPr lang="en-IN" sz="1400" dirty="0" err="1">
                <a:solidFill>
                  <a:srgbClr val="FF0000"/>
                </a:solidFill>
              </a:rPr>
              <a:t>CreditHistory.Critical</a:t>
            </a:r>
            <a:endParaRPr lang="en-IN" sz="1400" dirty="0">
              <a:solidFill>
                <a:srgbClr val="FF0000"/>
              </a:solidFill>
            </a:endParaRPr>
          </a:p>
          <a:p>
            <a:r>
              <a:rPr lang="en-IN" sz="1400" dirty="0">
                <a:solidFill>
                  <a:srgbClr val="FF0000"/>
                </a:solidFill>
              </a:rPr>
              <a:t>## Model 2: Class ~ Age + </a:t>
            </a:r>
            <a:r>
              <a:rPr lang="en-IN" sz="1400" dirty="0" err="1">
                <a:solidFill>
                  <a:srgbClr val="FF0000"/>
                </a:solidFill>
              </a:rPr>
              <a:t>ForeignWorker</a:t>
            </a:r>
            <a:endParaRPr lang="en-IN" sz="1400" dirty="0">
              <a:solidFill>
                <a:srgbClr val="FF0000"/>
              </a:solidFill>
            </a:endParaRPr>
          </a:p>
          <a:p>
            <a:r>
              <a:rPr lang="en-IN" sz="1400" dirty="0">
                <a:solidFill>
                  <a:srgbClr val="FF0000"/>
                </a:solidFill>
              </a:rPr>
              <a:t>##   #Df  </a:t>
            </a:r>
            <a:r>
              <a:rPr lang="en-IN" sz="1400" dirty="0" err="1">
                <a:solidFill>
                  <a:srgbClr val="FF0000"/>
                </a:solidFill>
              </a:rPr>
              <a:t>LogLik</a:t>
            </a:r>
            <a:r>
              <a:rPr lang="en-IN" sz="1400" dirty="0">
                <a:solidFill>
                  <a:srgbClr val="FF0000"/>
                </a:solidFill>
              </a:rPr>
              <a:t> Df  </a:t>
            </a:r>
            <a:r>
              <a:rPr lang="en-IN" sz="1400" dirty="0" err="1">
                <a:solidFill>
                  <a:srgbClr val="FF0000"/>
                </a:solidFill>
              </a:rPr>
              <a:t>Chisq</a:t>
            </a:r>
            <a:r>
              <a:rPr lang="en-IN" sz="1400" dirty="0">
                <a:solidFill>
                  <a:srgbClr val="FF0000"/>
                </a:solidFill>
              </a:rPr>
              <a:t> </a:t>
            </a:r>
            <a:r>
              <a:rPr lang="en-IN" sz="1400" dirty="0" err="1">
                <a:solidFill>
                  <a:srgbClr val="FF0000"/>
                </a:solidFill>
              </a:rPr>
              <a:t>Pr</a:t>
            </a:r>
            <a:r>
              <a:rPr lang="en-IN" sz="1400" dirty="0">
                <a:solidFill>
                  <a:srgbClr val="FF0000"/>
                </a:solidFill>
              </a:rPr>
              <a:t>(&gt;</a:t>
            </a:r>
            <a:r>
              <a:rPr lang="en-IN" sz="1400" dirty="0" err="1">
                <a:solidFill>
                  <a:srgbClr val="FF0000"/>
                </a:solidFill>
              </a:rPr>
              <a:t>Chisq</a:t>
            </a:r>
            <a:r>
              <a:rPr lang="en-IN" sz="1400" dirty="0">
                <a:solidFill>
                  <a:srgbClr val="FF0000"/>
                </a:solidFill>
              </a:rPr>
              <a:t>)    </a:t>
            </a:r>
          </a:p>
          <a:p>
            <a:r>
              <a:rPr lang="en-IN" sz="1400" dirty="0">
                <a:solidFill>
                  <a:srgbClr val="FF0000"/>
                </a:solidFill>
              </a:rPr>
              <a:t>## 1   6 -403.55                         </a:t>
            </a:r>
          </a:p>
          <a:p>
            <a:r>
              <a:rPr lang="en-IN" sz="1400" dirty="0">
                <a:solidFill>
                  <a:srgbClr val="FF0000"/>
                </a:solidFill>
              </a:rPr>
              <a:t>## 2   3 -422.16 -3 37.214  4.145e-08 ***</a:t>
            </a:r>
          </a:p>
          <a:p>
            <a:r>
              <a:rPr lang="en-IN" sz="1400" dirty="0">
                <a:solidFill>
                  <a:srgbClr val="FF0000"/>
                </a:solidFill>
              </a:rPr>
              <a:t>## ---</a:t>
            </a:r>
          </a:p>
          <a:p>
            <a:r>
              <a:rPr lang="en-IN" sz="1400" dirty="0">
                <a:solidFill>
                  <a:srgbClr val="FF0000"/>
                </a:solidFill>
              </a:rPr>
              <a:t>## </a:t>
            </a:r>
            <a:r>
              <a:rPr lang="en-IN" sz="1400" dirty="0" err="1">
                <a:solidFill>
                  <a:srgbClr val="FF0000"/>
                </a:solidFill>
              </a:rPr>
              <a:t>Signif</a:t>
            </a:r>
            <a:r>
              <a:rPr lang="en-IN" sz="1400" dirty="0">
                <a:solidFill>
                  <a:srgbClr val="FF0000"/>
                </a:solidFill>
              </a:rPr>
              <a:t>. codes:  0 '***' 0.001 '**' 0.01 '*' 0.05 '.' 0.1 ' ‘ 1</a:t>
            </a:r>
          </a:p>
          <a:p>
            <a:endParaRPr lang="en-IN" sz="1400" dirty="0">
              <a:solidFill>
                <a:srgbClr val="FF0000"/>
              </a:solidFill>
            </a:endParaRPr>
          </a:p>
          <a:p>
            <a:r>
              <a:rPr lang="en-IN" b="1" dirty="0">
                <a:solidFill>
                  <a:srgbClr val="FF0000"/>
                </a:solidFill>
              </a:rPr>
              <a:t>Since the p-value is &lt; 0.05 (in fact, it is 0.00000004145), we conclude that the full model fits better than the reduced model.</a:t>
            </a:r>
          </a:p>
          <a:p>
            <a:endParaRPr lang="en-IN" sz="1400" dirty="0">
              <a:solidFill>
                <a:srgbClr val="FF0000"/>
              </a:solidFill>
            </a:endParaRPr>
          </a:p>
        </p:txBody>
      </p:sp>
    </p:spTree>
    <p:extLst>
      <p:ext uri="{BB962C8B-B14F-4D97-AF65-F5344CB8AC3E}">
        <p14:creationId xmlns:p14="http://schemas.microsoft.com/office/powerpoint/2010/main" val="400707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6" y="1228035"/>
            <a:ext cx="10814893" cy="711602"/>
          </a:xfrm>
        </p:spPr>
        <p:txBody>
          <a:bodyPr>
            <a:normAutofit/>
          </a:bodyPr>
          <a:lstStyle/>
          <a:p>
            <a:pPr marL="0" indent="0">
              <a:lnSpc>
                <a:spcPct val="110000"/>
              </a:lnSpc>
              <a:buNone/>
            </a:pPr>
            <a:r>
              <a:rPr lang="en-IN" b="1" dirty="0">
                <a:solidFill>
                  <a:srgbClr val="0070C0"/>
                </a:solidFill>
              </a:rPr>
              <a:t>7) 	How to check model fitness? - continued</a:t>
            </a:r>
          </a:p>
        </p:txBody>
      </p:sp>
      <p:sp>
        <p:nvSpPr>
          <p:cNvPr id="6" name="Rectangle 5">
            <a:extLst>
              <a:ext uri="{FF2B5EF4-FFF2-40B4-BE49-F238E27FC236}">
                <a16:creationId xmlns:a16="http://schemas.microsoft.com/office/drawing/2014/main" id="{1A884961-DC57-4A1B-9780-33830311BBFF}"/>
              </a:ext>
            </a:extLst>
          </p:cNvPr>
          <p:cNvSpPr/>
          <p:nvPr/>
        </p:nvSpPr>
        <p:spPr>
          <a:xfrm>
            <a:off x="1906889" y="6719500"/>
            <a:ext cx="3428759" cy="276999"/>
          </a:xfrm>
          <a:prstGeom prst="rect">
            <a:avLst/>
          </a:prstGeom>
        </p:spPr>
        <p:txBody>
          <a:bodyPr wrap="none">
            <a:spAutoFit/>
          </a:bodyPr>
          <a:lstStyle/>
          <a:p>
            <a:r>
              <a:rPr lang="en-IN" sz="1200" i="1" dirty="0">
                <a:solidFill>
                  <a:srgbClr val="FF0000"/>
                </a:solidFill>
              </a:rPr>
              <a:t>http://www.saedsayad.com/logistic_regression.htm</a:t>
            </a:r>
          </a:p>
        </p:txBody>
      </p:sp>
      <p:sp>
        <p:nvSpPr>
          <p:cNvPr id="4" name="Rectangle 3">
            <a:extLst>
              <a:ext uri="{FF2B5EF4-FFF2-40B4-BE49-F238E27FC236}">
                <a16:creationId xmlns:a16="http://schemas.microsoft.com/office/drawing/2014/main" id="{18B25B73-469F-4BAF-BBA2-816870B469C3}"/>
              </a:ext>
            </a:extLst>
          </p:cNvPr>
          <p:cNvSpPr/>
          <p:nvPr/>
        </p:nvSpPr>
        <p:spPr>
          <a:xfrm>
            <a:off x="1432195" y="1939637"/>
            <a:ext cx="9687499" cy="5191165"/>
          </a:xfrm>
          <a:prstGeom prst="rect">
            <a:avLst/>
          </a:prstGeom>
        </p:spPr>
        <p:txBody>
          <a:bodyPr wrap="square">
            <a:spAutoFit/>
          </a:bodyPr>
          <a:lstStyle/>
          <a:p>
            <a:pPr marL="360363" indent="-360363">
              <a:buFont typeface="Wingdings" panose="05000000000000000000" pitchFamily="2" charset="2"/>
              <a:buChar char="ü"/>
            </a:pPr>
            <a:r>
              <a:rPr lang="en-IN" dirty="0"/>
              <a:t>A pseudo R</a:t>
            </a:r>
            <a:r>
              <a:rPr lang="en-IN" baseline="30000" dirty="0"/>
              <a:t>2</a:t>
            </a:r>
            <a:r>
              <a:rPr lang="en-IN" dirty="0"/>
              <a:t> value is used to test the adequacy of the regression model.</a:t>
            </a:r>
          </a:p>
          <a:p>
            <a:pPr marL="360363" indent="-360363">
              <a:buFont typeface="Wingdings" panose="05000000000000000000" pitchFamily="2" charset="2"/>
              <a:buChar char="ü"/>
            </a:pPr>
            <a:r>
              <a:rPr lang="en-IN" i="1" dirty="0"/>
              <a:t>There are several measures intended to mimic the R</a:t>
            </a:r>
            <a:r>
              <a:rPr lang="en-IN" i="1" baseline="30000" dirty="0"/>
              <a:t>2</a:t>
            </a:r>
            <a:r>
              <a:rPr lang="en-IN" i="1" dirty="0"/>
              <a:t> analysis to evaluate the goodness of fit of logistic models.</a:t>
            </a:r>
          </a:p>
          <a:p>
            <a:endParaRPr lang="en-IN" sz="2000" b="1" i="1" dirty="0"/>
          </a:p>
          <a:p>
            <a:r>
              <a:rPr lang="en-IN" sz="2000" b="1" i="1" dirty="0"/>
              <a:t>McFadden R</a:t>
            </a:r>
            <a:r>
              <a:rPr lang="en-IN" sz="2000" b="1" i="1" baseline="30000" dirty="0"/>
              <a:t>2</a:t>
            </a:r>
            <a:r>
              <a:rPr lang="en-IN" sz="2000" b="1" i="1" dirty="0"/>
              <a:t> = 1 – </a:t>
            </a:r>
            <a:r>
              <a:rPr lang="en-IN" sz="2000" b="1" i="1" dirty="0" err="1"/>
              <a:t>LL</a:t>
            </a:r>
            <a:r>
              <a:rPr lang="en-IN" sz="2000" b="1" i="1" baseline="-25000" dirty="0" err="1"/>
              <a:t>full_model</a:t>
            </a:r>
            <a:r>
              <a:rPr lang="en-IN" sz="2000" b="1" i="1" dirty="0"/>
              <a:t> / </a:t>
            </a:r>
            <a:r>
              <a:rPr lang="en-IN" sz="2000" b="1" i="1" dirty="0" err="1"/>
              <a:t>LL</a:t>
            </a:r>
            <a:r>
              <a:rPr lang="en-IN" sz="2000" b="1" i="1" baseline="-25000" dirty="0" err="1"/>
              <a:t>intercept</a:t>
            </a:r>
            <a:r>
              <a:rPr lang="en-IN" sz="2000" b="1" i="1" baseline="-25000" dirty="0"/>
              <a:t> </a:t>
            </a:r>
          </a:p>
          <a:p>
            <a:endParaRPr lang="en-IN" sz="2000" b="1" i="1" baseline="-25000" dirty="0"/>
          </a:p>
          <a:p>
            <a:pPr marL="360363" indent="-360363">
              <a:buFont typeface="Wingdings" panose="05000000000000000000" pitchFamily="2" charset="2"/>
              <a:buChar char="ü"/>
            </a:pPr>
            <a:r>
              <a:rPr lang="en-IN" dirty="0"/>
              <a:t>The ratio of the log-Likelihoods suggests the level of improvement over the intercept model offered by the full model.</a:t>
            </a:r>
          </a:p>
          <a:p>
            <a:pPr marL="360363" indent="-360363">
              <a:buFont typeface="Wingdings" panose="05000000000000000000" pitchFamily="2" charset="2"/>
              <a:buChar char="ü"/>
            </a:pPr>
            <a:r>
              <a:rPr lang="en-IN" dirty="0"/>
              <a:t>Values from 0.2-0.4 indicate (in McFadden's words) excellent model fit</a:t>
            </a:r>
          </a:p>
          <a:p>
            <a:pPr marL="360363" indent="-360363">
              <a:buFont typeface="Wingdings" panose="05000000000000000000" pitchFamily="2" charset="2"/>
              <a:buChar char="ü"/>
            </a:pPr>
            <a:endParaRPr lang="en-IN" i="1" dirty="0"/>
          </a:p>
          <a:p>
            <a:pPr>
              <a:spcBef>
                <a:spcPts val="1200"/>
              </a:spcBef>
              <a:spcAft>
                <a:spcPts val="1200"/>
              </a:spcAft>
            </a:pPr>
            <a:r>
              <a:rPr lang="en-IN" sz="2000" b="1" i="1" dirty="0"/>
              <a:t>Using R</a:t>
            </a:r>
          </a:p>
          <a:p>
            <a:pPr lvl="1"/>
            <a:r>
              <a:rPr lang="en-IN" i="1" dirty="0"/>
              <a:t>library(</a:t>
            </a:r>
            <a:r>
              <a:rPr lang="en-IN" i="1" dirty="0" err="1"/>
              <a:t>pscl</a:t>
            </a:r>
            <a:r>
              <a:rPr lang="en-IN" i="1" dirty="0"/>
              <a:t>)</a:t>
            </a:r>
          </a:p>
          <a:p>
            <a:pPr lvl="1"/>
            <a:r>
              <a:rPr lang="en-IN" i="1" dirty="0"/>
              <a:t>pR2(fit)['McFadden']  # look for 'McFadden'</a:t>
            </a:r>
          </a:p>
          <a:p>
            <a:pPr lvl="1"/>
            <a:r>
              <a:rPr lang="en-IN" i="1" dirty="0"/>
              <a:t>##  McFadden </a:t>
            </a:r>
          </a:p>
          <a:p>
            <a:pPr lvl="1"/>
            <a:r>
              <a:rPr lang="en-IN" i="1" dirty="0"/>
              <a:t>## 0.05529888  </a:t>
            </a:r>
            <a:r>
              <a:rPr lang="en-IN" sz="2400" b="1" i="1" dirty="0">
                <a:solidFill>
                  <a:srgbClr val="FF0000"/>
                </a:solidFill>
              </a:rPr>
              <a:t>&lt;&lt; Poor Fit</a:t>
            </a:r>
            <a:endParaRPr lang="en-IN" b="1" i="1" dirty="0">
              <a:solidFill>
                <a:srgbClr val="FF0000"/>
              </a:solidFill>
            </a:endParaRPr>
          </a:p>
          <a:p>
            <a:pPr marL="360363" indent="-360363">
              <a:buFont typeface="Wingdings" panose="05000000000000000000" pitchFamily="2" charset="2"/>
              <a:buChar char="ü"/>
            </a:pPr>
            <a:endParaRPr lang="en-IN" sz="1600" i="1" dirty="0">
              <a:solidFill>
                <a:srgbClr val="FF0000"/>
              </a:solidFill>
            </a:endParaRPr>
          </a:p>
          <a:p>
            <a:endParaRPr lang="en-IN" dirty="0"/>
          </a:p>
        </p:txBody>
      </p:sp>
    </p:spTree>
    <p:extLst>
      <p:ext uri="{BB962C8B-B14F-4D97-AF65-F5344CB8AC3E}">
        <p14:creationId xmlns:p14="http://schemas.microsoft.com/office/powerpoint/2010/main" val="307356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7" y="1641622"/>
            <a:ext cx="10065745" cy="3999014"/>
          </a:xfrm>
        </p:spPr>
        <p:txBody>
          <a:bodyPr/>
          <a:lstStyle/>
          <a:p>
            <a:pPr marL="0" indent="0">
              <a:buNone/>
            </a:pPr>
            <a:r>
              <a:rPr lang="en-IN" dirty="0"/>
              <a:t>7) Interpret odds ratio</a:t>
            </a:r>
          </a:p>
          <a:p>
            <a:pPr marL="363538" indent="-363538">
              <a:buAutoNum type="arabicParenR" startAt="3"/>
            </a:pPr>
            <a:endParaRPr lang="en-IN" dirty="0"/>
          </a:p>
          <a:p>
            <a:pPr marL="514350" indent="-514350">
              <a:buAutoNum type="arabicParenR" startAt="3"/>
            </a:pPr>
            <a:endParaRPr lang="en-IN" dirty="0"/>
          </a:p>
          <a:p>
            <a:pPr marL="514350" indent="-514350">
              <a:buAutoNum type="arabicParenR" startAt="3"/>
            </a:pPr>
            <a:endParaRPr lang="en-IN" dirty="0"/>
          </a:p>
        </p:txBody>
      </p:sp>
      <p:pic>
        <p:nvPicPr>
          <p:cNvPr id="4" name="Picture 3">
            <a:extLst>
              <a:ext uri="{FF2B5EF4-FFF2-40B4-BE49-F238E27FC236}">
                <a16:creationId xmlns:a16="http://schemas.microsoft.com/office/drawing/2014/main" id="{CDA2C81D-BDE8-45CF-B016-13341A4E4D6A}"/>
              </a:ext>
            </a:extLst>
          </p:cNvPr>
          <p:cNvPicPr>
            <a:picLocks noChangeAspect="1"/>
          </p:cNvPicPr>
          <p:nvPr/>
        </p:nvPicPr>
        <p:blipFill>
          <a:blip r:embed="rId2"/>
          <a:stretch>
            <a:fillRect/>
          </a:stretch>
        </p:blipFill>
        <p:spPr>
          <a:xfrm>
            <a:off x="1524000" y="2214562"/>
            <a:ext cx="8724900" cy="4486275"/>
          </a:xfrm>
          <a:prstGeom prst="rect">
            <a:avLst/>
          </a:prstGeom>
        </p:spPr>
      </p:pic>
    </p:spTree>
    <p:extLst>
      <p:ext uri="{BB962C8B-B14F-4D97-AF65-F5344CB8AC3E}">
        <p14:creationId xmlns:p14="http://schemas.microsoft.com/office/powerpoint/2010/main" val="386811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7" y="1641622"/>
            <a:ext cx="10065745" cy="3999014"/>
          </a:xfrm>
        </p:spPr>
        <p:txBody>
          <a:bodyPr/>
          <a:lstStyle/>
          <a:p>
            <a:pPr marL="0" indent="0">
              <a:buNone/>
            </a:pPr>
            <a:r>
              <a:rPr lang="en-IN" dirty="0"/>
              <a:t>5) Examples of Logistic Regression</a:t>
            </a:r>
          </a:p>
          <a:p>
            <a:pPr marL="363538" indent="-363538">
              <a:buAutoNum type="arabicParenR" startAt="3"/>
            </a:pPr>
            <a:endParaRPr lang="en-IN" dirty="0"/>
          </a:p>
          <a:p>
            <a:pPr marL="514350" indent="-514350">
              <a:buAutoNum type="arabicParenR" startAt="3"/>
            </a:pPr>
            <a:endParaRPr lang="en-IN" dirty="0"/>
          </a:p>
          <a:p>
            <a:pPr marL="514350" indent="-514350">
              <a:buAutoNum type="arabicParenR" startAt="3"/>
            </a:pPr>
            <a:endParaRPr lang="en-IN" dirty="0"/>
          </a:p>
        </p:txBody>
      </p:sp>
    </p:spTree>
    <p:extLst>
      <p:ext uri="{BB962C8B-B14F-4D97-AF65-F5344CB8AC3E}">
        <p14:creationId xmlns:p14="http://schemas.microsoft.com/office/powerpoint/2010/main" val="143173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62831" y="1429544"/>
            <a:ext cx="10066338" cy="4993290"/>
          </a:xfrm>
        </p:spPr>
        <p:txBody>
          <a:bodyPr>
            <a:normAutofit fontScale="85000" lnSpcReduction="20000"/>
          </a:bodyPr>
          <a:lstStyle/>
          <a:p>
            <a:pPr marL="715963" indent="-715963">
              <a:buNone/>
            </a:pPr>
            <a:r>
              <a:rPr lang="en-IN" sz="4500" b="1" dirty="0">
                <a:solidFill>
                  <a:srgbClr val="0070C0"/>
                </a:solidFill>
              </a:rPr>
              <a:t>1) 	What is LOGISTIC REGRESSION?</a:t>
            </a:r>
          </a:p>
          <a:p>
            <a:pPr marL="363538" indent="-363538">
              <a:buAutoNum type="arabicParenR" startAt="3"/>
            </a:pPr>
            <a:endParaRPr lang="en-IN" dirty="0"/>
          </a:p>
          <a:p>
            <a:pPr marL="742950" indent="-742950">
              <a:lnSpc>
                <a:spcPct val="130000"/>
              </a:lnSpc>
              <a:spcBef>
                <a:spcPts val="1200"/>
              </a:spcBef>
              <a:spcAft>
                <a:spcPts val="1200"/>
              </a:spcAft>
              <a:buFont typeface="+mj-lt"/>
              <a:buAutoNum type="alphaLcParenR"/>
            </a:pPr>
            <a:r>
              <a:rPr lang="en-IN" sz="3800" b="1" dirty="0"/>
              <a:t>What is Regression?</a:t>
            </a:r>
          </a:p>
          <a:p>
            <a:pPr marL="715963" lvl="1" indent="-352425">
              <a:lnSpc>
                <a:spcPct val="120000"/>
              </a:lnSpc>
              <a:spcBef>
                <a:spcPts val="1200"/>
              </a:spcBef>
              <a:spcAft>
                <a:spcPts val="1200"/>
              </a:spcAft>
              <a:buFont typeface="Wingdings" panose="05000000000000000000" pitchFamily="2" charset="2"/>
              <a:buChar char="ü"/>
            </a:pPr>
            <a:r>
              <a:rPr lang="en-IN" sz="3100" i="1" dirty="0"/>
              <a:t>Regression is a statistical procedure which attempts to predict the values of an outcome or dependent or target variable based on the values of one or more other independent or predictor variables. For example, find the growth of a company based on current economic conditions. </a:t>
            </a:r>
          </a:p>
          <a:p>
            <a:pPr marL="715963" lvl="1" indent="-352425">
              <a:lnSpc>
                <a:spcPct val="120000"/>
              </a:lnSpc>
              <a:spcBef>
                <a:spcPts val="1200"/>
              </a:spcBef>
              <a:spcAft>
                <a:spcPts val="1200"/>
              </a:spcAft>
              <a:buFont typeface="Wingdings" panose="05000000000000000000" pitchFamily="2" charset="2"/>
              <a:buChar char="ü"/>
            </a:pPr>
            <a:r>
              <a:rPr lang="en-IN" sz="3100" i="1" dirty="0"/>
              <a:t>The result of a regression is usually an equation which summarizes the relationship between dependent and independent variables. </a:t>
            </a:r>
          </a:p>
        </p:txBody>
      </p:sp>
    </p:spTree>
    <p:extLst>
      <p:ext uri="{BB962C8B-B14F-4D97-AF65-F5344CB8AC3E}">
        <p14:creationId xmlns:p14="http://schemas.microsoft.com/office/powerpoint/2010/main" val="33519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62831" y="1429544"/>
            <a:ext cx="11220976" cy="5125492"/>
          </a:xfrm>
        </p:spPr>
        <p:txBody>
          <a:bodyPr>
            <a:normAutofit/>
          </a:bodyPr>
          <a:lstStyle/>
          <a:p>
            <a:pPr marL="0" indent="0">
              <a:buNone/>
            </a:pPr>
            <a:r>
              <a:rPr lang="en-IN" b="1" dirty="0">
                <a:solidFill>
                  <a:srgbClr val="0070C0"/>
                </a:solidFill>
              </a:rPr>
              <a:t>1) 	What is LOGISTIC REGRESSION? </a:t>
            </a:r>
            <a:r>
              <a:rPr lang="en-IN" dirty="0"/>
              <a:t>- continued</a:t>
            </a:r>
          </a:p>
          <a:p>
            <a:pPr marL="514350" indent="-514350">
              <a:lnSpc>
                <a:spcPct val="120000"/>
              </a:lnSpc>
              <a:spcBef>
                <a:spcPts val="1200"/>
              </a:spcBef>
              <a:spcAft>
                <a:spcPts val="1200"/>
              </a:spcAft>
              <a:buFont typeface="+mj-lt"/>
              <a:buAutoNum type="alphaLcParenR" startAt="2"/>
            </a:pPr>
            <a:r>
              <a:rPr lang="en-IN" b="1" dirty="0"/>
              <a:t>What is Linear Regression?</a:t>
            </a:r>
          </a:p>
          <a:p>
            <a:pPr marL="715963" lvl="1" indent="-352425">
              <a:lnSpc>
                <a:spcPct val="110000"/>
              </a:lnSpc>
              <a:spcBef>
                <a:spcPts val="600"/>
              </a:spcBef>
              <a:spcAft>
                <a:spcPts val="600"/>
              </a:spcAft>
              <a:buFont typeface="Wingdings" panose="05000000000000000000" pitchFamily="2" charset="2"/>
              <a:buChar char="ü"/>
            </a:pPr>
            <a:r>
              <a:rPr lang="en-IN" i="1" dirty="0"/>
              <a:t>Linear Regression quantifies the relationship between one or more predictor variables and one target or outcome variable, that is a continuous numeric variable. </a:t>
            </a:r>
          </a:p>
          <a:p>
            <a:pPr marL="715963" lvl="1" indent="-352425">
              <a:lnSpc>
                <a:spcPct val="110000"/>
              </a:lnSpc>
              <a:spcBef>
                <a:spcPts val="600"/>
              </a:spcBef>
              <a:spcAft>
                <a:spcPts val="600"/>
              </a:spcAft>
              <a:buFont typeface="Wingdings" panose="05000000000000000000" pitchFamily="2" charset="2"/>
              <a:buChar char="ü"/>
            </a:pPr>
            <a:r>
              <a:rPr lang="en-IN" i="1" dirty="0"/>
              <a:t>For example, we use linear regression to predict the sales of a product (dependent variable) using the amount spent of advertising in that year as the independent variable. </a:t>
            </a:r>
          </a:p>
          <a:p>
            <a:pPr marL="715963" lvl="1" indent="-352425">
              <a:lnSpc>
                <a:spcPct val="110000"/>
              </a:lnSpc>
              <a:spcBef>
                <a:spcPts val="600"/>
              </a:spcBef>
              <a:spcAft>
                <a:spcPts val="600"/>
              </a:spcAft>
              <a:buFont typeface="Wingdings" panose="05000000000000000000" pitchFamily="2" charset="2"/>
              <a:buChar char="ü"/>
            </a:pPr>
            <a:r>
              <a:rPr lang="en-IN" i="1" dirty="0"/>
              <a:t>For example, the linear regression equation is </a:t>
            </a:r>
          </a:p>
          <a:p>
            <a:pPr marL="363538" lvl="1" indent="0">
              <a:lnSpc>
                <a:spcPct val="110000"/>
              </a:lnSpc>
              <a:spcBef>
                <a:spcPts val="600"/>
              </a:spcBef>
              <a:spcAft>
                <a:spcPts val="600"/>
              </a:spcAft>
              <a:buNone/>
            </a:pPr>
            <a:r>
              <a:rPr lang="en-IN" i="1" dirty="0"/>
              <a:t>     </a:t>
            </a:r>
            <a:r>
              <a:rPr lang="en-IN" sz="1800" i="1" dirty="0">
                <a:solidFill>
                  <a:srgbClr val="FF0000"/>
                </a:solidFill>
              </a:rPr>
              <a:t>Sales = 2500 + 25 Advertising Expenses</a:t>
            </a:r>
            <a:endParaRPr lang="en-IN" i="1" dirty="0">
              <a:solidFill>
                <a:srgbClr val="FF0000"/>
              </a:solidFill>
            </a:endParaRPr>
          </a:p>
          <a:p>
            <a:pPr marL="715963" lvl="1" indent="-352425">
              <a:lnSpc>
                <a:spcPct val="120000"/>
              </a:lnSpc>
              <a:spcBef>
                <a:spcPts val="1200"/>
              </a:spcBef>
              <a:spcAft>
                <a:spcPts val="1200"/>
              </a:spcAft>
              <a:buFont typeface="Wingdings" panose="05000000000000000000" pitchFamily="2" charset="2"/>
              <a:buChar char="ü"/>
            </a:pPr>
            <a:endParaRPr lang="en-IN" i="1" dirty="0"/>
          </a:p>
          <a:p>
            <a:pPr marL="514350" indent="-514350">
              <a:buAutoNum type="arabicParenR" startAt="3"/>
            </a:pPr>
            <a:endParaRPr lang="en-IN" dirty="0"/>
          </a:p>
        </p:txBody>
      </p:sp>
    </p:spTree>
    <p:extLst>
      <p:ext uri="{BB962C8B-B14F-4D97-AF65-F5344CB8AC3E}">
        <p14:creationId xmlns:p14="http://schemas.microsoft.com/office/powerpoint/2010/main" val="394148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62831" y="1429544"/>
            <a:ext cx="10066338" cy="4993290"/>
          </a:xfrm>
        </p:spPr>
        <p:txBody>
          <a:bodyPr>
            <a:normAutofit/>
          </a:bodyPr>
          <a:lstStyle/>
          <a:p>
            <a:pPr marL="0" indent="0">
              <a:buNone/>
            </a:pPr>
            <a:r>
              <a:rPr lang="en-IN" b="1" dirty="0">
                <a:solidFill>
                  <a:srgbClr val="0070C0"/>
                </a:solidFill>
              </a:rPr>
              <a:t>1) 	What is LOGISTIC REGRESSION? </a:t>
            </a:r>
            <a:r>
              <a:rPr lang="en-IN" dirty="0"/>
              <a:t>- continued</a:t>
            </a:r>
          </a:p>
          <a:p>
            <a:pPr marL="514350" indent="-514350">
              <a:lnSpc>
                <a:spcPct val="120000"/>
              </a:lnSpc>
              <a:spcBef>
                <a:spcPts val="1200"/>
              </a:spcBef>
              <a:spcAft>
                <a:spcPts val="1200"/>
              </a:spcAft>
              <a:buFont typeface="+mj-lt"/>
              <a:buAutoNum type="alphaLcParenR" startAt="3"/>
            </a:pPr>
            <a:r>
              <a:rPr lang="en-IN" b="1" dirty="0"/>
              <a:t>What is Logistic Regression?</a:t>
            </a:r>
          </a:p>
          <a:p>
            <a:pPr marL="715963" lvl="1" indent="-352425">
              <a:lnSpc>
                <a:spcPct val="110000"/>
              </a:lnSpc>
              <a:spcBef>
                <a:spcPts val="600"/>
              </a:spcBef>
              <a:spcAft>
                <a:spcPts val="600"/>
              </a:spcAft>
              <a:buFont typeface="Wingdings" panose="05000000000000000000" pitchFamily="2" charset="2"/>
              <a:buChar char="ü"/>
            </a:pPr>
            <a:r>
              <a:rPr lang="en-IN" i="1" dirty="0"/>
              <a:t>Logistic Regression is a predictive modelling algorithm to predict the outcome of a binary dependent variable using one or more nominal, interval or ratio-level independent variables.</a:t>
            </a:r>
          </a:p>
          <a:p>
            <a:pPr marL="715963" lvl="1" indent="-352425">
              <a:lnSpc>
                <a:spcPct val="110000"/>
              </a:lnSpc>
              <a:spcBef>
                <a:spcPts val="600"/>
              </a:spcBef>
              <a:spcAft>
                <a:spcPts val="600"/>
              </a:spcAft>
              <a:buFont typeface="Wingdings" panose="05000000000000000000" pitchFamily="2" charset="2"/>
              <a:buChar char="ü"/>
            </a:pPr>
            <a:r>
              <a:rPr lang="en-IN" i="1" dirty="0"/>
              <a:t> A few examples of binary classification problem:</a:t>
            </a:r>
          </a:p>
          <a:p>
            <a:pPr marL="820738" lvl="2" indent="0">
              <a:lnSpc>
                <a:spcPct val="110000"/>
              </a:lnSpc>
              <a:spcBef>
                <a:spcPts val="600"/>
              </a:spcBef>
              <a:spcAft>
                <a:spcPts val="600"/>
              </a:spcAft>
              <a:buNone/>
            </a:pPr>
            <a:r>
              <a:rPr lang="en-IN" i="1" dirty="0"/>
              <a:t>a) Spam detection: Predicting if an email is SPAM or not</a:t>
            </a:r>
          </a:p>
          <a:p>
            <a:pPr marL="820738" lvl="2" indent="0">
              <a:lnSpc>
                <a:spcPct val="110000"/>
              </a:lnSpc>
              <a:spcBef>
                <a:spcPts val="600"/>
              </a:spcBef>
              <a:spcAft>
                <a:spcPts val="600"/>
              </a:spcAft>
              <a:buNone/>
            </a:pPr>
            <a:r>
              <a:rPr lang="en-IN" i="1" dirty="0"/>
              <a:t>b) Loan default: Predicting if a loan customer will default or not</a:t>
            </a:r>
          </a:p>
          <a:p>
            <a:pPr marL="820738" lvl="2" indent="0">
              <a:lnSpc>
                <a:spcPct val="110000"/>
              </a:lnSpc>
              <a:spcBef>
                <a:spcPts val="600"/>
              </a:spcBef>
              <a:spcAft>
                <a:spcPts val="600"/>
              </a:spcAft>
              <a:buNone/>
            </a:pPr>
            <a:r>
              <a:rPr lang="en-IN" i="1" dirty="0"/>
              <a:t>c) Customer Churn: Predicting if a customer will churn or not</a:t>
            </a:r>
          </a:p>
          <a:p>
            <a:pPr marL="715963" lvl="1" indent="-352425">
              <a:lnSpc>
                <a:spcPct val="110000"/>
              </a:lnSpc>
              <a:spcBef>
                <a:spcPts val="600"/>
              </a:spcBef>
              <a:spcAft>
                <a:spcPts val="600"/>
              </a:spcAft>
              <a:buFont typeface="Wingdings" panose="05000000000000000000" pitchFamily="2" charset="2"/>
              <a:buChar char="ü"/>
            </a:pPr>
            <a:endParaRPr lang="en-IN" i="1" dirty="0"/>
          </a:p>
          <a:p>
            <a:pPr marL="715963" lvl="1" indent="-352425">
              <a:lnSpc>
                <a:spcPct val="120000"/>
              </a:lnSpc>
              <a:spcBef>
                <a:spcPts val="1200"/>
              </a:spcBef>
              <a:spcAft>
                <a:spcPts val="1200"/>
              </a:spcAft>
              <a:buFont typeface="Wingdings" panose="05000000000000000000" pitchFamily="2" charset="2"/>
              <a:buChar char="ü"/>
            </a:pPr>
            <a:endParaRPr lang="en-IN" i="1" dirty="0"/>
          </a:p>
          <a:p>
            <a:pPr marL="514350" indent="-514350">
              <a:buAutoNum type="arabicParenR" startAt="3"/>
            </a:pPr>
            <a:endParaRPr lang="en-IN" dirty="0"/>
          </a:p>
        </p:txBody>
      </p:sp>
    </p:spTree>
    <p:extLst>
      <p:ext uri="{BB962C8B-B14F-4D97-AF65-F5344CB8AC3E}">
        <p14:creationId xmlns:p14="http://schemas.microsoft.com/office/powerpoint/2010/main" val="115899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8CFEDE7-DA72-4D20-BBC9-2E3D025B9BE8}"/>
              </a:ext>
            </a:extLst>
          </p:cNvPr>
          <p:cNvSpPr/>
          <p:nvPr/>
        </p:nvSpPr>
        <p:spPr>
          <a:xfrm>
            <a:off x="1498294" y="2445745"/>
            <a:ext cx="1145754" cy="88134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0513BA9-BC73-4BF8-A92D-2B361C4C958D}"/>
              </a:ext>
            </a:extLst>
          </p:cNvPr>
          <p:cNvSpPr/>
          <p:nvPr/>
        </p:nvSpPr>
        <p:spPr>
          <a:xfrm>
            <a:off x="1289140" y="2305195"/>
            <a:ext cx="1689588" cy="8813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2">
                    <a:lumMod val="50000"/>
                  </a:schemeClr>
                </a:solidFill>
              </a:rPr>
              <a:t>Number of hours studied</a:t>
            </a:r>
          </a:p>
          <a:p>
            <a:pPr algn="ctr"/>
            <a:r>
              <a:rPr lang="en-IN" sz="1400" dirty="0">
                <a:solidFill>
                  <a:schemeClr val="accent2">
                    <a:lumMod val="50000"/>
                  </a:schemeClr>
                </a:solidFill>
              </a:rPr>
              <a:t>Value from 0 to 50</a:t>
            </a:r>
          </a:p>
        </p:txBody>
      </p:sp>
      <p:sp>
        <p:nvSpPr>
          <p:cNvPr id="8" name="Oval 7">
            <a:extLst>
              <a:ext uri="{FF2B5EF4-FFF2-40B4-BE49-F238E27FC236}">
                <a16:creationId xmlns:a16="http://schemas.microsoft.com/office/drawing/2014/main" id="{601E65EC-EF17-416A-93E5-DD1B533E79A3}"/>
              </a:ext>
            </a:extLst>
          </p:cNvPr>
          <p:cNvSpPr/>
          <p:nvPr/>
        </p:nvSpPr>
        <p:spPr>
          <a:xfrm>
            <a:off x="1289140" y="3369993"/>
            <a:ext cx="1689588" cy="11993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2">
                    <a:lumMod val="50000"/>
                  </a:schemeClr>
                </a:solidFill>
              </a:rPr>
              <a:t>Marks in  mock exam attended Value from 0 to  100</a:t>
            </a:r>
          </a:p>
        </p:txBody>
      </p:sp>
      <p:sp>
        <p:nvSpPr>
          <p:cNvPr id="10" name="Oval 9">
            <a:extLst>
              <a:ext uri="{FF2B5EF4-FFF2-40B4-BE49-F238E27FC236}">
                <a16:creationId xmlns:a16="http://schemas.microsoft.com/office/drawing/2014/main" id="{2CDEEDE6-1908-4088-8321-79EA4A59EA25}"/>
              </a:ext>
            </a:extLst>
          </p:cNvPr>
          <p:cNvSpPr/>
          <p:nvPr/>
        </p:nvSpPr>
        <p:spPr>
          <a:xfrm>
            <a:off x="1289139" y="4828840"/>
            <a:ext cx="1689588" cy="11993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2">
                    <a:lumMod val="50000"/>
                  </a:schemeClr>
                </a:solidFill>
              </a:rPr>
              <a:t>Attended tutorials </a:t>
            </a:r>
          </a:p>
          <a:p>
            <a:pPr algn="ctr"/>
            <a:r>
              <a:rPr lang="en-IN" sz="1400" dirty="0">
                <a:solidFill>
                  <a:schemeClr val="accent2">
                    <a:lumMod val="50000"/>
                  </a:schemeClr>
                </a:solidFill>
              </a:rPr>
              <a:t>(y/n)</a:t>
            </a:r>
          </a:p>
        </p:txBody>
      </p:sp>
      <p:cxnSp>
        <p:nvCxnSpPr>
          <p:cNvPr id="14" name="Straight Arrow Connector 13">
            <a:extLst>
              <a:ext uri="{FF2B5EF4-FFF2-40B4-BE49-F238E27FC236}">
                <a16:creationId xmlns:a16="http://schemas.microsoft.com/office/drawing/2014/main" id="{849E61B6-EFF1-4E82-AABA-7DFBDBDF3F29}"/>
              </a:ext>
            </a:extLst>
          </p:cNvPr>
          <p:cNvCxnSpPr>
            <a:cxnSpLocks/>
            <a:stCxn id="6" idx="6"/>
          </p:cNvCxnSpPr>
          <p:nvPr/>
        </p:nvCxnSpPr>
        <p:spPr>
          <a:xfrm>
            <a:off x="2978728" y="2745870"/>
            <a:ext cx="1718020" cy="73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F631A0-F9DF-4868-A4E8-2894315FC5F2}"/>
              </a:ext>
            </a:extLst>
          </p:cNvPr>
          <p:cNvCxnSpPr>
            <a:cxnSpLocks/>
            <a:stCxn id="8" idx="6"/>
          </p:cNvCxnSpPr>
          <p:nvPr/>
        </p:nvCxnSpPr>
        <p:spPr>
          <a:xfrm flipV="1">
            <a:off x="2978728" y="3902479"/>
            <a:ext cx="1676457" cy="67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20A52E8-FDA9-4616-B56A-845FBEF997D2}"/>
              </a:ext>
            </a:extLst>
          </p:cNvPr>
          <p:cNvCxnSpPr>
            <a:cxnSpLocks/>
          </p:cNvCxnSpPr>
          <p:nvPr/>
        </p:nvCxnSpPr>
        <p:spPr>
          <a:xfrm flipV="1">
            <a:off x="2978727" y="4375728"/>
            <a:ext cx="1792594" cy="86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44C78C3-A0EE-487E-AED3-60287EE71C6D}"/>
              </a:ext>
            </a:extLst>
          </p:cNvPr>
          <p:cNvSpPr txBox="1"/>
          <p:nvPr/>
        </p:nvSpPr>
        <p:spPr>
          <a:xfrm>
            <a:off x="3627887" y="2843808"/>
            <a:ext cx="742137" cy="369332"/>
          </a:xfrm>
          <a:prstGeom prst="rect">
            <a:avLst/>
          </a:prstGeom>
          <a:noFill/>
        </p:spPr>
        <p:txBody>
          <a:bodyPr wrap="square" rtlCol="0">
            <a:spAutoFit/>
          </a:bodyPr>
          <a:lstStyle/>
          <a:p>
            <a:pPr algn="r"/>
            <a:r>
              <a:rPr lang="en-IN" b="1" dirty="0">
                <a:solidFill>
                  <a:schemeClr val="accent2">
                    <a:lumMod val="50000"/>
                  </a:schemeClr>
                </a:solidFill>
              </a:rPr>
              <a:t>w1</a:t>
            </a:r>
          </a:p>
        </p:txBody>
      </p:sp>
      <p:sp>
        <p:nvSpPr>
          <p:cNvPr id="24" name="TextBox 23">
            <a:extLst>
              <a:ext uri="{FF2B5EF4-FFF2-40B4-BE49-F238E27FC236}">
                <a16:creationId xmlns:a16="http://schemas.microsoft.com/office/drawing/2014/main" id="{CECC1ADF-17AA-488B-A42A-BA59C1831C6E}"/>
              </a:ext>
            </a:extLst>
          </p:cNvPr>
          <p:cNvSpPr txBox="1"/>
          <p:nvPr/>
        </p:nvSpPr>
        <p:spPr>
          <a:xfrm>
            <a:off x="3445887" y="3566738"/>
            <a:ext cx="742137" cy="369332"/>
          </a:xfrm>
          <a:prstGeom prst="rect">
            <a:avLst/>
          </a:prstGeom>
          <a:noFill/>
        </p:spPr>
        <p:txBody>
          <a:bodyPr wrap="square" rtlCol="0">
            <a:spAutoFit/>
          </a:bodyPr>
          <a:lstStyle/>
          <a:p>
            <a:pPr algn="r"/>
            <a:r>
              <a:rPr lang="en-IN" b="1" dirty="0">
                <a:solidFill>
                  <a:schemeClr val="accent2">
                    <a:lumMod val="50000"/>
                  </a:schemeClr>
                </a:solidFill>
              </a:rPr>
              <a:t>w2</a:t>
            </a:r>
          </a:p>
        </p:txBody>
      </p:sp>
      <p:sp>
        <p:nvSpPr>
          <p:cNvPr id="26" name="TextBox 25">
            <a:extLst>
              <a:ext uri="{FF2B5EF4-FFF2-40B4-BE49-F238E27FC236}">
                <a16:creationId xmlns:a16="http://schemas.microsoft.com/office/drawing/2014/main" id="{5B8EDCD0-3EB9-4B76-B195-F322B8C69C69}"/>
              </a:ext>
            </a:extLst>
          </p:cNvPr>
          <p:cNvSpPr txBox="1"/>
          <p:nvPr/>
        </p:nvSpPr>
        <p:spPr>
          <a:xfrm>
            <a:off x="3591498" y="4231894"/>
            <a:ext cx="742137" cy="369332"/>
          </a:xfrm>
          <a:prstGeom prst="rect">
            <a:avLst/>
          </a:prstGeom>
          <a:noFill/>
        </p:spPr>
        <p:txBody>
          <a:bodyPr wrap="square" rtlCol="0">
            <a:spAutoFit/>
          </a:bodyPr>
          <a:lstStyle/>
          <a:p>
            <a:pPr algn="r"/>
            <a:r>
              <a:rPr lang="en-IN" b="1" dirty="0">
                <a:solidFill>
                  <a:schemeClr val="accent2">
                    <a:lumMod val="50000"/>
                  </a:schemeClr>
                </a:solidFill>
              </a:rPr>
              <a:t>w3</a:t>
            </a:r>
          </a:p>
        </p:txBody>
      </p:sp>
      <p:cxnSp>
        <p:nvCxnSpPr>
          <p:cNvPr id="41" name="Straight Arrow Connector 40">
            <a:extLst>
              <a:ext uri="{FF2B5EF4-FFF2-40B4-BE49-F238E27FC236}">
                <a16:creationId xmlns:a16="http://schemas.microsoft.com/office/drawing/2014/main" id="{F1EAFE14-5303-4A16-B16A-73E6FDC8A994}"/>
              </a:ext>
            </a:extLst>
          </p:cNvPr>
          <p:cNvCxnSpPr>
            <a:cxnSpLocks/>
          </p:cNvCxnSpPr>
          <p:nvPr/>
        </p:nvCxnSpPr>
        <p:spPr>
          <a:xfrm>
            <a:off x="6258664" y="3962790"/>
            <a:ext cx="410637" cy="1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BFA3B29-253D-47F4-8ECA-776AE8F838B4}"/>
              </a:ext>
            </a:extLst>
          </p:cNvPr>
          <p:cNvCxnSpPr>
            <a:cxnSpLocks/>
          </p:cNvCxnSpPr>
          <p:nvPr/>
        </p:nvCxnSpPr>
        <p:spPr>
          <a:xfrm>
            <a:off x="8279116" y="3962790"/>
            <a:ext cx="410637" cy="1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B966CEE9-1B49-4398-BABC-397692A73E28}"/>
              </a:ext>
            </a:extLst>
          </p:cNvPr>
          <p:cNvSpPr/>
          <p:nvPr/>
        </p:nvSpPr>
        <p:spPr>
          <a:xfrm>
            <a:off x="4251409" y="2011162"/>
            <a:ext cx="1587431" cy="7118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Intercept, w0</a:t>
            </a:r>
          </a:p>
        </p:txBody>
      </p:sp>
      <p:sp>
        <p:nvSpPr>
          <p:cNvPr id="68" name="TextBox 67">
            <a:extLst>
              <a:ext uri="{FF2B5EF4-FFF2-40B4-BE49-F238E27FC236}">
                <a16:creationId xmlns:a16="http://schemas.microsoft.com/office/drawing/2014/main" id="{D4BDEE70-3446-4A2D-905B-6E057F23C040}"/>
              </a:ext>
            </a:extLst>
          </p:cNvPr>
          <p:cNvSpPr txBox="1"/>
          <p:nvPr/>
        </p:nvSpPr>
        <p:spPr>
          <a:xfrm>
            <a:off x="6669301" y="1945424"/>
            <a:ext cx="1247104" cy="369332"/>
          </a:xfrm>
          <a:prstGeom prst="rect">
            <a:avLst/>
          </a:prstGeom>
          <a:noFill/>
        </p:spPr>
        <p:txBody>
          <a:bodyPr wrap="square" rtlCol="0">
            <a:spAutoFit/>
          </a:bodyPr>
          <a:lstStyle/>
          <a:p>
            <a:r>
              <a:rPr lang="en-IN" dirty="0">
                <a:solidFill>
                  <a:srgbClr val="FF0000"/>
                </a:solidFill>
              </a:rPr>
              <a:t>Error</a:t>
            </a:r>
          </a:p>
        </p:txBody>
      </p:sp>
      <p:pic>
        <p:nvPicPr>
          <p:cNvPr id="1028" name="Picture 4" descr="Image result for image for passing in examination">
            <a:extLst>
              <a:ext uri="{FF2B5EF4-FFF2-40B4-BE49-F238E27FC236}">
                <a16:creationId xmlns:a16="http://schemas.microsoft.com/office/drawing/2014/main" id="{96F7F80A-773C-4ED1-B3B5-2600F1A55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935" y="2599694"/>
            <a:ext cx="935096" cy="974692"/>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Straight Arrow Connector 69">
            <a:extLst>
              <a:ext uri="{FF2B5EF4-FFF2-40B4-BE49-F238E27FC236}">
                <a16:creationId xmlns:a16="http://schemas.microsoft.com/office/drawing/2014/main" id="{45E006A9-5DE5-40D5-A18C-0B8F27A05535}"/>
              </a:ext>
            </a:extLst>
          </p:cNvPr>
          <p:cNvCxnSpPr>
            <a:cxnSpLocks/>
          </p:cNvCxnSpPr>
          <p:nvPr/>
        </p:nvCxnSpPr>
        <p:spPr>
          <a:xfrm flipV="1">
            <a:off x="10110197" y="3168619"/>
            <a:ext cx="717106" cy="5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E773E97-1771-4314-9677-4224DEC00DB5}"/>
              </a:ext>
            </a:extLst>
          </p:cNvPr>
          <p:cNvSpPr txBox="1"/>
          <p:nvPr/>
        </p:nvSpPr>
        <p:spPr>
          <a:xfrm>
            <a:off x="11047029" y="3435927"/>
            <a:ext cx="875171" cy="369332"/>
          </a:xfrm>
          <a:prstGeom prst="rect">
            <a:avLst/>
          </a:prstGeom>
          <a:noFill/>
        </p:spPr>
        <p:txBody>
          <a:bodyPr wrap="square" rtlCol="0">
            <a:spAutoFit/>
          </a:bodyPr>
          <a:lstStyle/>
          <a:p>
            <a:r>
              <a:rPr lang="en-IN" dirty="0"/>
              <a:t>Pass</a:t>
            </a:r>
          </a:p>
        </p:txBody>
      </p:sp>
      <p:pic>
        <p:nvPicPr>
          <p:cNvPr id="1030" name="Picture 6" descr="Image result for image for failure in examination">
            <a:extLst>
              <a:ext uri="{FF2B5EF4-FFF2-40B4-BE49-F238E27FC236}">
                <a16:creationId xmlns:a16="http://schemas.microsoft.com/office/drawing/2014/main" id="{C6A398BA-DE41-44E0-8773-39D6891CF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0895989" y="4649200"/>
            <a:ext cx="998441" cy="555128"/>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Arrow Connector 74">
            <a:extLst>
              <a:ext uri="{FF2B5EF4-FFF2-40B4-BE49-F238E27FC236}">
                <a16:creationId xmlns:a16="http://schemas.microsoft.com/office/drawing/2014/main" id="{B08931AA-C783-43AB-8707-E3F92CC72024}"/>
              </a:ext>
            </a:extLst>
          </p:cNvPr>
          <p:cNvCxnSpPr>
            <a:cxnSpLocks/>
          </p:cNvCxnSpPr>
          <p:nvPr/>
        </p:nvCxnSpPr>
        <p:spPr>
          <a:xfrm>
            <a:off x="10344891" y="4221380"/>
            <a:ext cx="564841" cy="48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E4FCA79-F55A-4D8A-8F88-97B0BC3D976F}"/>
              </a:ext>
            </a:extLst>
          </p:cNvPr>
          <p:cNvSpPr txBox="1"/>
          <p:nvPr/>
        </p:nvSpPr>
        <p:spPr>
          <a:xfrm>
            <a:off x="11183100" y="5243842"/>
            <a:ext cx="875171" cy="369332"/>
          </a:xfrm>
          <a:prstGeom prst="rect">
            <a:avLst/>
          </a:prstGeom>
          <a:noFill/>
        </p:spPr>
        <p:txBody>
          <a:bodyPr wrap="square" rtlCol="0">
            <a:spAutoFit/>
          </a:bodyPr>
          <a:lstStyle/>
          <a:p>
            <a:r>
              <a:rPr lang="en-IN" dirty="0"/>
              <a:t>Fail</a:t>
            </a:r>
          </a:p>
        </p:txBody>
      </p:sp>
      <p:sp>
        <p:nvSpPr>
          <p:cNvPr id="76" name="Rectangle 75">
            <a:extLst>
              <a:ext uri="{FF2B5EF4-FFF2-40B4-BE49-F238E27FC236}">
                <a16:creationId xmlns:a16="http://schemas.microsoft.com/office/drawing/2014/main" id="{091FFAA3-B0B1-4641-B148-E66F51EC3C07}"/>
              </a:ext>
            </a:extLst>
          </p:cNvPr>
          <p:cNvSpPr/>
          <p:nvPr/>
        </p:nvSpPr>
        <p:spPr>
          <a:xfrm>
            <a:off x="3998955" y="5499006"/>
            <a:ext cx="7215693" cy="369332"/>
          </a:xfrm>
          <a:prstGeom prst="rect">
            <a:avLst/>
          </a:prstGeom>
        </p:spPr>
        <p:txBody>
          <a:bodyPr wrap="none">
            <a:spAutoFit/>
          </a:bodyPr>
          <a:lstStyle/>
          <a:p>
            <a:r>
              <a:rPr lang="en-IN" b="1" dirty="0"/>
              <a:t>X</a:t>
            </a:r>
            <a:r>
              <a:rPr lang="en-IN" dirty="0"/>
              <a:t>: Independent variables  </a:t>
            </a:r>
            <a:r>
              <a:rPr lang="en-IN" b="1" dirty="0"/>
              <a:t>Weights:</a:t>
            </a:r>
            <a:r>
              <a:rPr lang="en-IN" dirty="0"/>
              <a:t> w0, w1, w2 and w3 </a:t>
            </a:r>
            <a:r>
              <a:rPr lang="en-IN" b="1" dirty="0"/>
              <a:t>Output: </a:t>
            </a:r>
            <a:r>
              <a:rPr lang="en-IN" dirty="0"/>
              <a:t>Pass or Fail</a:t>
            </a:r>
          </a:p>
        </p:txBody>
      </p:sp>
      <p:cxnSp>
        <p:nvCxnSpPr>
          <p:cNvPr id="80" name="Straight Arrow Connector 79">
            <a:extLst>
              <a:ext uri="{FF2B5EF4-FFF2-40B4-BE49-F238E27FC236}">
                <a16:creationId xmlns:a16="http://schemas.microsoft.com/office/drawing/2014/main" id="{5F57D46D-D30F-4BB3-882F-AB6709AAD0C9}"/>
              </a:ext>
            </a:extLst>
          </p:cNvPr>
          <p:cNvCxnSpPr>
            <a:cxnSpLocks/>
          </p:cNvCxnSpPr>
          <p:nvPr/>
        </p:nvCxnSpPr>
        <p:spPr>
          <a:xfrm>
            <a:off x="5321438" y="2694439"/>
            <a:ext cx="31131" cy="75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Connector: Elbow 1030">
            <a:extLst>
              <a:ext uri="{FF2B5EF4-FFF2-40B4-BE49-F238E27FC236}">
                <a16:creationId xmlns:a16="http://schemas.microsoft.com/office/drawing/2014/main" id="{C119902F-805A-4568-970C-53023DAA25EA}"/>
              </a:ext>
            </a:extLst>
          </p:cNvPr>
          <p:cNvCxnSpPr>
            <a:cxnSpLocks/>
          </p:cNvCxnSpPr>
          <p:nvPr/>
        </p:nvCxnSpPr>
        <p:spPr>
          <a:xfrm rot="10800000">
            <a:off x="5854631" y="2412531"/>
            <a:ext cx="2645594" cy="1530787"/>
          </a:xfrm>
          <a:prstGeom prst="bentConnector3">
            <a:avLst>
              <a:gd name="adj1" fmla="val 124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9B14C21-6215-48F9-B1FB-000360417F5D}"/>
              </a:ext>
            </a:extLst>
          </p:cNvPr>
          <p:cNvPicPr>
            <a:picLocks noChangeAspect="1"/>
          </p:cNvPicPr>
          <p:nvPr/>
        </p:nvPicPr>
        <p:blipFill>
          <a:blip r:embed="rId4"/>
          <a:stretch>
            <a:fillRect/>
          </a:stretch>
        </p:blipFill>
        <p:spPr>
          <a:xfrm>
            <a:off x="6532408" y="3397702"/>
            <a:ext cx="1790700" cy="1066800"/>
          </a:xfrm>
          <a:prstGeom prst="rect">
            <a:avLst/>
          </a:prstGeom>
        </p:spPr>
      </p:pic>
      <p:pic>
        <p:nvPicPr>
          <p:cNvPr id="3" name="Picture 2">
            <a:extLst>
              <a:ext uri="{FF2B5EF4-FFF2-40B4-BE49-F238E27FC236}">
                <a16:creationId xmlns:a16="http://schemas.microsoft.com/office/drawing/2014/main" id="{098C868E-6476-4EF9-BA19-552F1D608631}"/>
              </a:ext>
            </a:extLst>
          </p:cNvPr>
          <p:cNvPicPr>
            <a:picLocks noChangeAspect="1"/>
          </p:cNvPicPr>
          <p:nvPr/>
        </p:nvPicPr>
        <p:blipFill>
          <a:blip r:embed="rId5"/>
          <a:stretch>
            <a:fillRect/>
          </a:stretch>
        </p:blipFill>
        <p:spPr>
          <a:xfrm>
            <a:off x="8615177" y="3388177"/>
            <a:ext cx="1853573" cy="1076325"/>
          </a:xfrm>
          <a:prstGeom prst="rect">
            <a:avLst/>
          </a:prstGeom>
        </p:spPr>
      </p:pic>
      <p:pic>
        <p:nvPicPr>
          <p:cNvPr id="4" name="Picture 3">
            <a:extLst>
              <a:ext uri="{FF2B5EF4-FFF2-40B4-BE49-F238E27FC236}">
                <a16:creationId xmlns:a16="http://schemas.microsoft.com/office/drawing/2014/main" id="{50B56BE9-A6AB-4E07-8C92-42290B7A6018}"/>
              </a:ext>
            </a:extLst>
          </p:cNvPr>
          <p:cNvPicPr>
            <a:picLocks noChangeAspect="1"/>
          </p:cNvPicPr>
          <p:nvPr/>
        </p:nvPicPr>
        <p:blipFill>
          <a:blip r:embed="rId6"/>
          <a:stretch>
            <a:fillRect/>
          </a:stretch>
        </p:blipFill>
        <p:spPr>
          <a:xfrm>
            <a:off x="4644406" y="3380560"/>
            <a:ext cx="1714500" cy="1123950"/>
          </a:xfrm>
          <a:prstGeom prst="rect">
            <a:avLst/>
          </a:prstGeom>
        </p:spPr>
      </p:pic>
      <p:sp>
        <p:nvSpPr>
          <p:cNvPr id="9" name="Arrow: Right 8">
            <a:extLst>
              <a:ext uri="{FF2B5EF4-FFF2-40B4-BE49-F238E27FC236}">
                <a16:creationId xmlns:a16="http://schemas.microsoft.com/office/drawing/2014/main" id="{017B9533-F9FA-453C-B63A-69A9C8A7F19D}"/>
              </a:ext>
            </a:extLst>
          </p:cNvPr>
          <p:cNvSpPr/>
          <p:nvPr/>
        </p:nvSpPr>
        <p:spPr>
          <a:xfrm>
            <a:off x="8301111" y="3841994"/>
            <a:ext cx="388642" cy="167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DC83B807-9A19-453F-BDF6-6FCCBEFB4742}"/>
              </a:ext>
            </a:extLst>
          </p:cNvPr>
          <p:cNvSpPr/>
          <p:nvPr/>
        </p:nvSpPr>
        <p:spPr>
          <a:xfrm>
            <a:off x="6258664" y="3882271"/>
            <a:ext cx="366645" cy="126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7793826-8175-4F5A-A1CC-FA6B917814D9}"/>
              </a:ext>
            </a:extLst>
          </p:cNvPr>
          <p:cNvSpPr/>
          <p:nvPr/>
        </p:nvSpPr>
        <p:spPr>
          <a:xfrm>
            <a:off x="851103" y="1147642"/>
            <a:ext cx="7547900" cy="523220"/>
          </a:xfrm>
          <a:prstGeom prst="rect">
            <a:avLst/>
          </a:prstGeom>
        </p:spPr>
        <p:txBody>
          <a:bodyPr wrap="none">
            <a:spAutoFit/>
          </a:bodyPr>
          <a:lstStyle/>
          <a:p>
            <a:r>
              <a:rPr lang="en-IN" sz="2800" b="1" dirty="0">
                <a:solidFill>
                  <a:srgbClr val="0070C0"/>
                </a:solidFill>
              </a:rPr>
              <a:t>1) 	What is LOGISTIC REGRESSION? </a:t>
            </a:r>
            <a:r>
              <a:rPr lang="en-IN" sz="2800" dirty="0"/>
              <a:t>- continued</a:t>
            </a:r>
          </a:p>
        </p:txBody>
      </p:sp>
    </p:spTree>
    <p:extLst>
      <p:ext uri="{BB962C8B-B14F-4D97-AF65-F5344CB8AC3E}">
        <p14:creationId xmlns:p14="http://schemas.microsoft.com/office/powerpoint/2010/main" val="16674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7" y="1641622"/>
            <a:ext cx="10065745" cy="4869348"/>
          </a:xfrm>
        </p:spPr>
        <p:txBody>
          <a:bodyPr>
            <a:normAutofit fontScale="85000" lnSpcReduction="20000"/>
          </a:bodyPr>
          <a:lstStyle/>
          <a:p>
            <a:pPr marL="363538" indent="-363538">
              <a:buNone/>
            </a:pPr>
            <a:r>
              <a:rPr lang="en-IN" sz="3300" b="1" dirty="0">
                <a:solidFill>
                  <a:srgbClr val="0070C0"/>
                </a:solidFill>
              </a:rPr>
              <a:t>2) 	Pros and cons of Logistic Regression</a:t>
            </a:r>
          </a:p>
          <a:p>
            <a:pPr marL="363538" indent="-363538">
              <a:buAutoNum type="arabicParenR" startAt="3"/>
            </a:pPr>
            <a:endParaRPr lang="en-IN" dirty="0"/>
          </a:p>
          <a:p>
            <a:pPr marL="0" indent="0">
              <a:buNone/>
            </a:pPr>
            <a:r>
              <a:rPr lang="en-IN" b="1" dirty="0"/>
              <a:t>Pros</a:t>
            </a:r>
          </a:p>
          <a:p>
            <a:pPr marL="363538" indent="-363538">
              <a:lnSpc>
                <a:spcPct val="120000"/>
              </a:lnSpc>
              <a:spcBef>
                <a:spcPts val="400"/>
              </a:spcBef>
              <a:spcAft>
                <a:spcPts val="400"/>
              </a:spcAft>
              <a:buFont typeface="Wingdings" panose="05000000000000000000" pitchFamily="2" charset="2"/>
              <a:buChar char="ü"/>
            </a:pPr>
            <a:r>
              <a:rPr lang="en-IN" sz="3100" i="1" dirty="0"/>
              <a:t>Low variance</a:t>
            </a:r>
          </a:p>
          <a:p>
            <a:pPr marL="363538" indent="-363538">
              <a:lnSpc>
                <a:spcPct val="120000"/>
              </a:lnSpc>
              <a:spcBef>
                <a:spcPts val="400"/>
              </a:spcBef>
              <a:spcAft>
                <a:spcPts val="400"/>
              </a:spcAft>
              <a:buFont typeface="Wingdings" panose="05000000000000000000" pitchFamily="2" charset="2"/>
              <a:buChar char="ü"/>
            </a:pPr>
            <a:r>
              <a:rPr lang="en-IN" sz="3100" i="1" dirty="0"/>
              <a:t>Provides probabilities for outcomes</a:t>
            </a:r>
          </a:p>
          <a:p>
            <a:pPr marL="363538" indent="-363538">
              <a:lnSpc>
                <a:spcPct val="120000"/>
              </a:lnSpc>
              <a:spcBef>
                <a:spcPts val="400"/>
              </a:spcBef>
              <a:spcAft>
                <a:spcPts val="400"/>
              </a:spcAft>
              <a:buFont typeface="Wingdings" panose="05000000000000000000" pitchFamily="2" charset="2"/>
              <a:buChar char="ü"/>
            </a:pPr>
            <a:r>
              <a:rPr lang="en-IN" sz="3100" i="1" dirty="0"/>
              <a:t>Works well with diagonal (feature) decision boundaries</a:t>
            </a:r>
          </a:p>
          <a:p>
            <a:pPr marL="363538" indent="-363538">
              <a:lnSpc>
                <a:spcPct val="120000"/>
              </a:lnSpc>
              <a:spcBef>
                <a:spcPts val="400"/>
              </a:spcBef>
              <a:spcAft>
                <a:spcPts val="400"/>
              </a:spcAft>
              <a:buFont typeface="Wingdings" panose="05000000000000000000" pitchFamily="2" charset="2"/>
              <a:buChar char="ü"/>
            </a:pPr>
            <a:r>
              <a:rPr lang="en-IN" sz="3100" i="1" dirty="0"/>
              <a:t>Note: Logistic Regression can be used with kernel methods</a:t>
            </a:r>
          </a:p>
          <a:p>
            <a:pPr marL="0" indent="0">
              <a:buNone/>
            </a:pPr>
            <a:r>
              <a:rPr lang="en-IN" b="1" dirty="0"/>
              <a:t>Cons</a:t>
            </a:r>
          </a:p>
          <a:p>
            <a:pPr marL="363538" indent="-363538">
              <a:lnSpc>
                <a:spcPct val="120000"/>
              </a:lnSpc>
              <a:spcBef>
                <a:spcPts val="400"/>
              </a:spcBef>
              <a:spcAft>
                <a:spcPts val="400"/>
              </a:spcAft>
              <a:buFont typeface="Wingdings" panose="05000000000000000000" pitchFamily="2" charset="2"/>
              <a:buChar char="ü"/>
            </a:pPr>
            <a:r>
              <a:rPr lang="en-IN" sz="3100" i="1" dirty="0"/>
              <a:t>High bias</a:t>
            </a:r>
          </a:p>
          <a:p>
            <a:pPr marL="0" indent="0">
              <a:buNone/>
            </a:pPr>
            <a:endParaRPr lang="en-IN" dirty="0"/>
          </a:p>
          <a:p>
            <a:pPr marL="0" indent="0">
              <a:buNone/>
            </a:pPr>
            <a:r>
              <a:rPr lang="en-IN" sz="2100" i="1" dirty="0">
                <a:solidFill>
                  <a:schemeClr val="accent3">
                    <a:lumMod val="50000"/>
                  </a:schemeClr>
                </a:solidFill>
              </a:rPr>
              <a:t>ttps://github.com/ctufts/Cheat_Sheets/wiki/Classification-Model-Pros-and-Cons</a:t>
            </a:r>
          </a:p>
        </p:txBody>
      </p:sp>
    </p:spTree>
    <p:extLst>
      <p:ext uri="{BB962C8B-B14F-4D97-AF65-F5344CB8AC3E}">
        <p14:creationId xmlns:p14="http://schemas.microsoft.com/office/powerpoint/2010/main" val="197586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7" y="1641622"/>
            <a:ext cx="10065745" cy="3999014"/>
          </a:xfrm>
        </p:spPr>
        <p:txBody>
          <a:bodyPr/>
          <a:lstStyle/>
          <a:p>
            <a:pPr marL="363538" indent="-363538">
              <a:lnSpc>
                <a:spcPct val="70000"/>
              </a:lnSpc>
              <a:buNone/>
            </a:pPr>
            <a:r>
              <a:rPr lang="en-IN" b="1" dirty="0">
                <a:solidFill>
                  <a:srgbClr val="0070C0"/>
                </a:solidFill>
              </a:rPr>
              <a:t>3)  	Assumptions of Logistic Regression</a:t>
            </a:r>
          </a:p>
          <a:p>
            <a:pPr marL="363538" indent="-363538">
              <a:buAutoNum type="arabicParenR" startAt="3"/>
            </a:pPr>
            <a:endParaRPr lang="en-IN" dirty="0"/>
          </a:p>
          <a:p>
            <a:pPr marL="514350" indent="-514350">
              <a:buAutoNum type="arabicParenR" startAt="3"/>
            </a:pPr>
            <a:endParaRPr lang="en-IN" dirty="0"/>
          </a:p>
          <a:p>
            <a:pPr marL="514350" indent="-514350">
              <a:buAutoNum type="arabicParenR" startAt="3"/>
            </a:pPr>
            <a:endParaRPr lang="en-IN" dirty="0"/>
          </a:p>
        </p:txBody>
      </p:sp>
      <p:sp>
        <p:nvSpPr>
          <p:cNvPr id="4" name="Rectangle 3">
            <a:extLst>
              <a:ext uri="{FF2B5EF4-FFF2-40B4-BE49-F238E27FC236}">
                <a16:creationId xmlns:a16="http://schemas.microsoft.com/office/drawing/2014/main" id="{E89D3202-2178-4E4D-AF9A-4F4A59142567}"/>
              </a:ext>
            </a:extLst>
          </p:cNvPr>
          <p:cNvSpPr/>
          <p:nvPr/>
        </p:nvSpPr>
        <p:spPr>
          <a:xfrm>
            <a:off x="1072307" y="2292501"/>
            <a:ext cx="8850216" cy="3477875"/>
          </a:xfrm>
          <a:prstGeom prst="rect">
            <a:avLst/>
          </a:prstGeom>
        </p:spPr>
        <p:txBody>
          <a:bodyPr wrap="square">
            <a:spAutoFit/>
          </a:bodyPr>
          <a:lstStyle/>
          <a:p>
            <a:pPr marL="400050" indent="-400050">
              <a:spcBef>
                <a:spcPts val="600"/>
              </a:spcBef>
              <a:spcAft>
                <a:spcPts val="600"/>
              </a:spcAft>
              <a:buFont typeface="+mj-lt"/>
              <a:buAutoNum type="romanLcPeriod"/>
            </a:pPr>
            <a:r>
              <a:rPr lang="en-IN" i="1" dirty="0"/>
              <a:t>Binary logistic regression requires the target / dependent variable to be binary. For a binary regression, the factor level 1 of the dependent variable should represent the desired outcome (such as Success etc..).</a:t>
            </a:r>
          </a:p>
          <a:p>
            <a:pPr marL="400050" indent="-400050">
              <a:spcBef>
                <a:spcPts val="600"/>
              </a:spcBef>
              <a:spcAft>
                <a:spcPts val="600"/>
              </a:spcAft>
              <a:buFont typeface="+mj-lt"/>
              <a:buAutoNum type="romanLcPeriod"/>
            </a:pPr>
            <a:r>
              <a:rPr lang="en-IN" i="1" dirty="0"/>
              <a:t>Only the meaningful variables should be included.</a:t>
            </a:r>
          </a:p>
          <a:p>
            <a:pPr marL="400050" indent="-400050">
              <a:spcBef>
                <a:spcPts val="600"/>
              </a:spcBef>
              <a:spcAft>
                <a:spcPts val="600"/>
              </a:spcAft>
              <a:buFont typeface="+mj-lt"/>
              <a:buAutoNum type="romanLcPeriod"/>
            </a:pPr>
            <a:r>
              <a:rPr lang="en-IN" i="1" dirty="0"/>
              <a:t>The predictor variables should not be correlated to each other meaning the model should have little or no multicollinearity.</a:t>
            </a:r>
          </a:p>
          <a:p>
            <a:pPr marL="400050" indent="-400050">
              <a:spcBef>
                <a:spcPts val="600"/>
              </a:spcBef>
              <a:spcAft>
                <a:spcPts val="600"/>
              </a:spcAft>
              <a:buFont typeface="+mj-lt"/>
              <a:buAutoNum type="romanLcPeriod"/>
            </a:pPr>
            <a:r>
              <a:rPr lang="en-IN" i="1" dirty="0"/>
              <a:t>The independent variables are linearly related to the log odds.</a:t>
            </a:r>
          </a:p>
          <a:p>
            <a:pPr marL="400050" indent="-400050">
              <a:spcBef>
                <a:spcPts val="600"/>
              </a:spcBef>
              <a:spcAft>
                <a:spcPts val="600"/>
              </a:spcAft>
              <a:buFont typeface="+mj-lt"/>
              <a:buAutoNum type="romanLcPeriod"/>
            </a:pPr>
            <a:r>
              <a:rPr lang="en-IN" i="1" dirty="0"/>
              <a:t>Logistic regression requires quite a large number of observations. A general guideline is that you need at least 20 cases with the least frequent outcome for each independent variable in your model.</a:t>
            </a:r>
          </a:p>
        </p:txBody>
      </p:sp>
    </p:spTree>
    <p:extLst>
      <p:ext uri="{BB962C8B-B14F-4D97-AF65-F5344CB8AC3E}">
        <p14:creationId xmlns:p14="http://schemas.microsoft.com/office/powerpoint/2010/main" val="160677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6" y="1420538"/>
            <a:ext cx="10814893" cy="5112463"/>
          </a:xfrm>
        </p:spPr>
        <p:txBody>
          <a:bodyPr>
            <a:normAutofit fontScale="92500" lnSpcReduction="10000"/>
          </a:bodyPr>
          <a:lstStyle/>
          <a:p>
            <a:pPr marL="0" indent="0">
              <a:lnSpc>
                <a:spcPct val="100000"/>
              </a:lnSpc>
              <a:buNone/>
              <a:tabLst>
                <a:tab pos="715963" algn="l"/>
              </a:tabLst>
            </a:pPr>
            <a:r>
              <a:rPr lang="en-IN" sz="3000" b="1" dirty="0">
                <a:solidFill>
                  <a:srgbClr val="0070C0"/>
                </a:solidFill>
              </a:rPr>
              <a:t>4) 	Why not Linear Regression?</a:t>
            </a:r>
          </a:p>
          <a:p>
            <a:pPr marL="571500" indent="-571500">
              <a:buFont typeface="+mj-lt"/>
              <a:buAutoNum type="romanLcPeriod"/>
            </a:pPr>
            <a:r>
              <a:rPr lang="en-IN" sz="2400" i="1" dirty="0"/>
              <a:t>When the response variable has only two possible values, it is desirable to have a model that predicts the value either as 0 or 1 or as a probability score that ranges between 0 and 1.</a:t>
            </a:r>
          </a:p>
          <a:p>
            <a:pPr marL="571500" indent="-571500">
              <a:buFont typeface="+mj-lt"/>
              <a:buAutoNum type="romanLcPeriod"/>
            </a:pPr>
            <a:r>
              <a:rPr lang="en-IN" sz="2400" i="1" dirty="0"/>
              <a:t>Linear regression does not have this capability. Because, if you use linear regression to model a binary response variable, the resulting model may not restrict the predicted Y values within 0 and 1.</a:t>
            </a:r>
          </a:p>
          <a:p>
            <a:pPr marL="571500" indent="-571500">
              <a:buFont typeface="+mj-lt"/>
              <a:buAutoNum type="romanLcPeriod"/>
            </a:pPr>
            <a:r>
              <a:rPr lang="en-IN" sz="2400" i="1" dirty="0"/>
              <a:t>One of the assumptions of linear regression  is that the variance of Y is constant across values of X (homoscedasticity). This cannot be the case with a binary variable, because the variance is </a:t>
            </a:r>
            <a:r>
              <a:rPr lang="en-IN" sz="2400" i="1" dirty="0" err="1"/>
              <a:t>pq</a:t>
            </a:r>
            <a:r>
              <a:rPr lang="en-IN" sz="2400" i="1" dirty="0"/>
              <a:t> where p is the probability of an event occurring and q not occurring. As p approaches o or 1, variance approaches 0.</a:t>
            </a:r>
          </a:p>
          <a:p>
            <a:pPr marL="571500" indent="-571500">
              <a:buFont typeface="+mj-lt"/>
              <a:buAutoNum type="romanLcPeriod"/>
            </a:pPr>
            <a:r>
              <a:rPr lang="en-IN" sz="2400" i="1" dirty="0"/>
              <a:t>The significance testing of b weights rest upon the assumption that errors of prediction are normally distributed. Since Y only takes the values 0 and 1, this assumption is hard to justify. </a:t>
            </a:r>
          </a:p>
          <a:p>
            <a:pPr marL="0" indent="0">
              <a:buNone/>
            </a:pPr>
            <a:r>
              <a:rPr lang="en-IN" sz="2400" b="1" i="1" dirty="0">
                <a:solidFill>
                  <a:srgbClr val="FF0000"/>
                </a:solidFill>
              </a:rPr>
              <a:t>Note:</a:t>
            </a:r>
            <a:r>
              <a:rPr lang="en-IN" sz="2400" i="1" dirty="0"/>
              <a:t>  Errors of prediction is </a:t>
            </a:r>
            <a:endParaRPr lang="en-IN" dirty="0"/>
          </a:p>
        </p:txBody>
      </p:sp>
      <p:graphicFrame>
        <p:nvGraphicFramePr>
          <p:cNvPr id="5" name="Object 4">
            <a:hlinkClick r:id="" action="ppaction://ole?verb=0"/>
            <a:extLst>
              <a:ext uri="{FF2B5EF4-FFF2-40B4-BE49-F238E27FC236}">
                <a16:creationId xmlns:a16="http://schemas.microsoft.com/office/drawing/2014/main" id="{A364CC14-6003-4F61-9CE4-749C38CFA68E}"/>
              </a:ext>
            </a:extLst>
          </p:cNvPr>
          <p:cNvGraphicFramePr>
            <a:graphicFrameLocks noChangeAspect="1"/>
          </p:cNvGraphicFramePr>
          <p:nvPr>
            <p:extLst>
              <p:ext uri="{D42A27DB-BD31-4B8C-83A1-F6EECF244321}">
                <p14:modId xmlns:p14="http://schemas.microsoft.com/office/powerpoint/2010/main" val="3674360349"/>
              </p:ext>
            </p:extLst>
          </p:nvPr>
        </p:nvGraphicFramePr>
        <p:xfrm>
          <a:off x="8797543" y="5876933"/>
          <a:ext cx="2000250" cy="496887"/>
        </p:xfrm>
        <a:graphic>
          <a:graphicData uri="http://schemas.openxmlformats.org/presentationml/2006/ole">
            <mc:AlternateContent xmlns:mc="http://schemas.openxmlformats.org/markup-compatibility/2006">
              <mc:Choice xmlns:v="urn:schemas-microsoft-com:vml" Requires="v">
                <p:oleObj name="Packager Shell Object" showAsIcon="1" r:id="rId2" imgW="2000160" imgH="496800" progId="Package">
                  <p:embed/>
                </p:oleObj>
              </mc:Choice>
              <mc:Fallback>
                <p:oleObj name="Packager Shell Object" showAsIcon="1" r:id="rId2" imgW="2000160" imgH="496800" progId="Package">
                  <p:embed/>
                  <p:pic>
                    <p:nvPicPr>
                      <p:cNvPr id="0" name=""/>
                      <p:cNvPicPr/>
                      <p:nvPr/>
                    </p:nvPicPr>
                    <p:blipFill>
                      <a:blip r:embed="rId3"/>
                      <a:stretch>
                        <a:fillRect/>
                      </a:stretch>
                    </p:blipFill>
                    <p:spPr>
                      <a:xfrm>
                        <a:off x="8797543" y="5876933"/>
                        <a:ext cx="2000250" cy="496887"/>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B6F032CD-36A8-4969-86A2-1861225CF376}"/>
              </a:ext>
            </a:extLst>
          </p:cNvPr>
          <p:cNvPicPr>
            <a:picLocks noChangeAspect="1"/>
          </p:cNvPicPr>
          <p:nvPr/>
        </p:nvPicPr>
        <p:blipFill>
          <a:blip r:embed="rId4"/>
          <a:stretch>
            <a:fillRect/>
          </a:stretch>
        </p:blipFill>
        <p:spPr>
          <a:xfrm>
            <a:off x="4844324" y="5774813"/>
            <a:ext cx="933450" cy="460637"/>
          </a:xfrm>
          <a:prstGeom prst="rect">
            <a:avLst/>
          </a:prstGeom>
        </p:spPr>
      </p:pic>
    </p:spTree>
    <p:extLst>
      <p:ext uri="{BB962C8B-B14F-4D97-AF65-F5344CB8AC3E}">
        <p14:creationId xmlns:p14="http://schemas.microsoft.com/office/powerpoint/2010/main" val="270905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511B99-8277-4FAB-948A-43BBE654E81D}"/>
              </a:ext>
            </a:extLst>
          </p:cNvPr>
          <p:cNvSpPr>
            <a:spLocks noGrp="1"/>
          </p:cNvSpPr>
          <p:nvPr>
            <p:ph type="subTitle" idx="4294967295"/>
          </p:nvPr>
        </p:nvSpPr>
        <p:spPr>
          <a:xfrm>
            <a:off x="1072306" y="1420539"/>
            <a:ext cx="10814893" cy="4800152"/>
          </a:xfrm>
        </p:spPr>
        <p:txBody>
          <a:bodyPr>
            <a:normAutofit/>
          </a:bodyPr>
          <a:lstStyle/>
          <a:p>
            <a:pPr marL="0" indent="0">
              <a:buNone/>
              <a:tabLst>
                <a:tab pos="628650" algn="l"/>
              </a:tabLst>
            </a:pPr>
            <a:r>
              <a:rPr lang="en-IN" b="1" dirty="0">
                <a:solidFill>
                  <a:srgbClr val="0070C0"/>
                </a:solidFill>
              </a:rPr>
              <a:t>4) 	Why not Linear Regression? - continued</a:t>
            </a:r>
          </a:p>
          <a:p>
            <a:pPr marL="0" indent="0">
              <a:buNone/>
            </a:pPr>
            <a:r>
              <a:rPr lang="en-IN" i="1" dirty="0"/>
              <a:t>     </a:t>
            </a:r>
            <a:r>
              <a:rPr lang="en-IN" sz="2000" dirty="0">
                <a:solidFill>
                  <a:srgbClr val="FF0000"/>
                </a:solidFill>
              </a:rPr>
              <a:t>Logistic Regression model predicts the probability of the target value being 1</a:t>
            </a:r>
          </a:p>
          <a:p>
            <a:pPr marL="514350" indent="-514350">
              <a:buAutoNum type="arabicParenR" startAt="3"/>
            </a:pPr>
            <a:endParaRPr lang="en-IN" dirty="0"/>
          </a:p>
        </p:txBody>
      </p:sp>
      <p:sp>
        <p:nvSpPr>
          <p:cNvPr id="8" name="Rectangle 7">
            <a:extLst>
              <a:ext uri="{FF2B5EF4-FFF2-40B4-BE49-F238E27FC236}">
                <a16:creationId xmlns:a16="http://schemas.microsoft.com/office/drawing/2014/main" id="{A9771699-6067-4E21-9E81-2685ADBB9F1D}"/>
              </a:ext>
            </a:extLst>
          </p:cNvPr>
          <p:cNvSpPr/>
          <p:nvPr/>
        </p:nvSpPr>
        <p:spPr>
          <a:xfrm>
            <a:off x="1503031" y="6043403"/>
            <a:ext cx="4015908" cy="276999"/>
          </a:xfrm>
          <a:prstGeom prst="rect">
            <a:avLst/>
          </a:prstGeom>
        </p:spPr>
        <p:txBody>
          <a:bodyPr wrap="none">
            <a:spAutoFit/>
          </a:bodyPr>
          <a:lstStyle/>
          <a:p>
            <a:r>
              <a:rPr lang="en-IN" sz="1200" i="1" dirty="0">
                <a:solidFill>
                  <a:srgbClr val="FF0000"/>
                </a:solidFill>
              </a:rPr>
              <a:t>http://faculty.cas.usf.edu/mbrannick/regression/Logistic.html</a:t>
            </a:r>
          </a:p>
        </p:txBody>
      </p:sp>
      <p:sp>
        <p:nvSpPr>
          <p:cNvPr id="10" name="Rectangle 9">
            <a:extLst>
              <a:ext uri="{FF2B5EF4-FFF2-40B4-BE49-F238E27FC236}">
                <a16:creationId xmlns:a16="http://schemas.microsoft.com/office/drawing/2014/main" id="{797ABE65-6DB2-4639-BCE9-44B22FDE0D79}"/>
              </a:ext>
            </a:extLst>
          </p:cNvPr>
          <p:cNvSpPr/>
          <p:nvPr/>
        </p:nvSpPr>
        <p:spPr>
          <a:xfrm>
            <a:off x="1510148" y="4820940"/>
            <a:ext cx="9757774" cy="1200329"/>
          </a:xfrm>
          <a:prstGeom prst="rect">
            <a:avLst/>
          </a:prstGeom>
        </p:spPr>
        <p:txBody>
          <a:bodyPr wrap="square">
            <a:spAutoFit/>
          </a:bodyPr>
          <a:lstStyle/>
          <a:p>
            <a:r>
              <a:rPr lang="en-IN" dirty="0"/>
              <a:t>where P is the probability of a 1 (the proportion of 1s, the mean of Y), e is the base of the natural logarithm (about 2.718) and a and b are the parameters of the model.</a:t>
            </a:r>
          </a:p>
          <a:p>
            <a:endParaRPr lang="en-IN" dirty="0"/>
          </a:p>
          <a:p>
            <a:r>
              <a:rPr lang="en-IN" b="1" dirty="0">
                <a:solidFill>
                  <a:srgbClr val="FF0000"/>
                </a:solidFill>
              </a:rPr>
              <a:t>Note: Value of P cannot exceed 1 since denominator is greater than numerator. </a:t>
            </a:r>
          </a:p>
        </p:txBody>
      </p:sp>
      <p:pic>
        <p:nvPicPr>
          <p:cNvPr id="2" name="Picture 1">
            <a:extLst>
              <a:ext uri="{FF2B5EF4-FFF2-40B4-BE49-F238E27FC236}">
                <a16:creationId xmlns:a16="http://schemas.microsoft.com/office/drawing/2014/main" id="{9F34CEB7-7599-40C5-9DAD-CDCF0F42895C}"/>
              </a:ext>
            </a:extLst>
          </p:cNvPr>
          <p:cNvPicPr>
            <a:picLocks noChangeAspect="1"/>
          </p:cNvPicPr>
          <p:nvPr/>
        </p:nvPicPr>
        <p:blipFill>
          <a:blip r:embed="rId2"/>
          <a:stretch>
            <a:fillRect/>
          </a:stretch>
        </p:blipFill>
        <p:spPr>
          <a:xfrm>
            <a:off x="1503031" y="2352227"/>
            <a:ext cx="5318259" cy="2532020"/>
          </a:xfrm>
          <a:prstGeom prst="rect">
            <a:avLst/>
          </a:prstGeom>
        </p:spPr>
      </p:pic>
    </p:spTree>
    <p:extLst>
      <p:ext uri="{BB962C8B-B14F-4D97-AF65-F5344CB8AC3E}">
        <p14:creationId xmlns:p14="http://schemas.microsoft.com/office/powerpoint/2010/main" val="2138547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2069</Words>
  <Application>Microsoft Office PowerPoint</Application>
  <PresentationFormat>Widescreen</PresentationFormat>
  <Paragraphs>184</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Wingdings</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PVS</dc:creator>
  <cp:lastModifiedBy>Subramanian V Palamarneri</cp:lastModifiedBy>
  <cp:revision>81</cp:revision>
  <dcterms:created xsi:type="dcterms:W3CDTF">2018-07-10T01:31:16Z</dcterms:created>
  <dcterms:modified xsi:type="dcterms:W3CDTF">2021-06-21T00:43:18Z</dcterms:modified>
</cp:coreProperties>
</file>