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259" r:id="rId2"/>
    <p:sldId id="262" r:id="rId3"/>
    <p:sldId id="276" r:id="rId4"/>
    <p:sldId id="263" r:id="rId5"/>
    <p:sldId id="264" r:id="rId6"/>
    <p:sldId id="265" r:id="rId7"/>
    <p:sldId id="266" r:id="rId8"/>
    <p:sldId id="268" r:id="rId9"/>
    <p:sldId id="267" r:id="rId10"/>
    <p:sldId id="269" r:id="rId11"/>
    <p:sldId id="271" r:id="rId12"/>
    <p:sldId id="274" r:id="rId13"/>
    <p:sldId id="272" r:id="rId14"/>
    <p:sldId id="275" r:id="rId15"/>
    <p:sldId id="281" r:id="rId16"/>
    <p:sldId id="282" r:id="rId17"/>
    <p:sldId id="283" r:id="rId18"/>
    <p:sldId id="284" r:id="rId19"/>
    <p:sldId id="285" r:id="rId20"/>
    <p:sldId id="286" r:id="rId21"/>
    <p:sldId id="287" r:id="rId22"/>
    <p:sldId id="279" r:id="rId23"/>
    <p:sldId id="280" r:id="rId24"/>
    <p:sldId id="288" r:id="rId25"/>
    <p:sldId id="295" r:id="rId26"/>
    <p:sldId id="289" r:id="rId27"/>
    <p:sldId id="409" r:id="rId28"/>
    <p:sldId id="277" r:id="rId29"/>
    <p:sldId id="290" r:id="rId30"/>
    <p:sldId id="291" r:id="rId31"/>
    <p:sldId id="292" r:id="rId32"/>
    <p:sldId id="293" r:id="rId33"/>
    <p:sldId id="294" r:id="rId34"/>
    <p:sldId id="372" r:id="rId35"/>
    <p:sldId id="373" r:id="rId36"/>
    <p:sldId id="374" r:id="rId37"/>
    <p:sldId id="313" r:id="rId38"/>
    <p:sldId id="367" r:id="rId39"/>
    <p:sldId id="375" r:id="rId40"/>
    <p:sldId id="376" r:id="rId41"/>
    <p:sldId id="377" r:id="rId42"/>
    <p:sldId id="378" r:id="rId43"/>
    <p:sldId id="379" r:id="rId44"/>
    <p:sldId id="381" r:id="rId45"/>
    <p:sldId id="382" r:id="rId46"/>
    <p:sldId id="383" r:id="rId47"/>
    <p:sldId id="385" r:id="rId48"/>
    <p:sldId id="384" r:id="rId49"/>
    <p:sldId id="380" r:id="rId50"/>
    <p:sldId id="387" r:id="rId51"/>
    <p:sldId id="388" r:id="rId52"/>
    <p:sldId id="386" r:id="rId53"/>
    <p:sldId id="389" r:id="rId54"/>
    <p:sldId id="408" r:id="rId55"/>
    <p:sldId id="390" r:id="rId56"/>
    <p:sldId id="368" r:id="rId57"/>
    <p:sldId id="391" r:id="rId58"/>
    <p:sldId id="393" r:id="rId59"/>
    <p:sldId id="394" r:id="rId60"/>
    <p:sldId id="392" r:id="rId61"/>
    <p:sldId id="395" r:id="rId62"/>
    <p:sldId id="396" r:id="rId63"/>
    <p:sldId id="407" r:id="rId64"/>
    <p:sldId id="397" r:id="rId65"/>
    <p:sldId id="369" r:id="rId66"/>
    <p:sldId id="398" r:id="rId67"/>
    <p:sldId id="400" r:id="rId68"/>
    <p:sldId id="401" r:id="rId69"/>
    <p:sldId id="402" r:id="rId70"/>
    <p:sldId id="403" r:id="rId71"/>
    <p:sldId id="404" r:id="rId72"/>
    <p:sldId id="405" r:id="rId73"/>
    <p:sldId id="406"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0C86"/>
    <a:srgbClr val="240C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74" d="100"/>
          <a:sy n="74" d="100"/>
        </p:scale>
        <p:origin x="678" y="72"/>
      </p:cViewPr>
      <p:guideLst>
        <p:guide orient="horz" pos="229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GL\Dsc_FullTime\excel_scatter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GL\Dsc_FullTime\Course_Workbook\ANOVA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1" Type="http://schemas.openxmlformats.org/officeDocument/2006/relationships/oleObject" Target="file:///D:\GL\Dsc_FullTime\Course_Workbook\ANOVA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2000" b="1" i="0" u="none" strike="noStrike" kern="1200" spc="0" baseline="0">
                <a:solidFill>
                  <a:srgbClr val="FF0000"/>
                </a:solidFill>
                <a:latin typeface="Calibri" panose="020F0502020204030204" pitchFamily="34" charset="0"/>
                <a:ea typeface="+mn-ea"/>
                <a:cs typeface="Calibri" panose="020F0502020204030204" pitchFamily="34" charset="0"/>
              </a:defRPr>
            </a:pPr>
            <a:r>
              <a:rPr lang="en-US" sz="2000" b="1" i="0" u="none" strike="noStrike" kern="1200" spc="0" baseline="0">
                <a:solidFill>
                  <a:srgbClr val="FF0000"/>
                </a:solidFill>
                <a:latin typeface="Calibri" panose="020F0502020204030204" pitchFamily="34" charset="0"/>
                <a:ea typeface="+mn-ea"/>
                <a:cs typeface="Calibri" panose="020F0502020204030204" pitchFamily="34" charset="0"/>
              </a:rPr>
              <a:t>X Vs Y Scatter plot</a:t>
            </a:r>
          </a:p>
        </c:rich>
      </c:tx>
      <c:layout/>
      <c:overlay val="0"/>
      <c:spPr>
        <a:noFill/>
        <a:ln>
          <a:noFill/>
        </a:ln>
        <a:effectLst/>
      </c:spPr>
      <c:txPr>
        <a:bodyPr rot="0" spcFirstLastPara="1" vertOverflow="ellipsis" vert="horz" wrap="square" anchor="ctr" anchorCtr="1"/>
        <a:lstStyle/>
        <a:p>
          <a:pPr algn="ctr" rtl="0">
            <a:defRPr lang="en-US" sz="2000" b="1" i="0" u="none" strike="noStrike" kern="1200" spc="0" baseline="0">
              <a:solidFill>
                <a:srgbClr val="FF0000"/>
              </a:solidFill>
              <a:latin typeface="Calibri" panose="020F0502020204030204" pitchFamily="34" charset="0"/>
              <a:ea typeface="+mn-ea"/>
              <a:cs typeface="Calibri" panose="020F0502020204030204" pitchFamily="34" charset="0"/>
            </a:defRPr>
          </a:pPr>
          <a:endParaRPr lang="en-US"/>
        </a:p>
      </c:txPr>
    </c:title>
    <c:autoTitleDeleted val="0"/>
    <c:plotArea>
      <c:layout>
        <c:manualLayout>
          <c:layoutTarget val="inner"/>
          <c:xMode val="edge"/>
          <c:yMode val="edge"/>
          <c:x val="0.14297443156684067"/>
          <c:y val="0.21581766464996358"/>
          <c:w val="0.77253118641068741"/>
          <c:h val="0.55007175185378876"/>
        </c:manualLayout>
      </c:layout>
      <c:scatterChart>
        <c:scatterStyle val="lineMarker"/>
        <c:varyColors val="0"/>
        <c:ser>
          <c:idx val="0"/>
          <c:order val="0"/>
          <c:tx>
            <c:strRef>
              <c:f>Data!$B$1</c:f>
              <c:strCache>
                <c:ptCount val="1"/>
                <c:pt idx="0">
                  <c:v>Y</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Data!$A$2:$A$25</c:f>
              <c:numCache>
                <c:formatCode>General</c:formatCode>
                <c:ptCount val="24"/>
                <c:pt idx="0">
                  <c:v>17.510000000000002</c:v>
                </c:pt>
                <c:pt idx="1">
                  <c:v>39.14</c:v>
                </c:pt>
                <c:pt idx="2">
                  <c:v>39.14</c:v>
                </c:pt>
                <c:pt idx="3">
                  <c:v>18.54</c:v>
                </c:pt>
                <c:pt idx="4">
                  <c:v>33.99</c:v>
                </c:pt>
                <c:pt idx="5">
                  <c:v>24.72</c:v>
                </c:pt>
                <c:pt idx="6">
                  <c:v>18.54</c:v>
                </c:pt>
                <c:pt idx="7">
                  <c:v>31.93</c:v>
                </c:pt>
                <c:pt idx="8">
                  <c:v>26.78</c:v>
                </c:pt>
                <c:pt idx="9">
                  <c:v>14.42</c:v>
                </c:pt>
                <c:pt idx="10">
                  <c:v>18.54</c:v>
                </c:pt>
                <c:pt idx="11">
                  <c:v>21.63</c:v>
                </c:pt>
                <c:pt idx="12">
                  <c:v>32.96</c:v>
                </c:pt>
                <c:pt idx="13">
                  <c:v>39.14</c:v>
                </c:pt>
                <c:pt idx="14">
                  <c:v>12.36</c:v>
                </c:pt>
                <c:pt idx="15">
                  <c:v>16.48</c:v>
                </c:pt>
                <c:pt idx="16">
                  <c:v>22.66</c:v>
                </c:pt>
                <c:pt idx="17">
                  <c:v>16.48</c:v>
                </c:pt>
                <c:pt idx="18">
                  <c:v>27.810000000000002</c:v>
                </c:pt>
                <c:pt idx="19">
                  <c:v>20.6</c:v>
                </c:pt>
                <c:pt idx="20">
                  <c:v>17.510000000000002</c:v>
                </c:pt>
                <c:pt idx="21">
                  <c:v>16.48</c:v>
                </c:pt>
                <c:pt idx="22">
                  <c:v>37.08</c:v>
                </c:pt>
                <c:pt idx="23">
                  <c:v>39.14</c:v>
                </c:pt>
              </c:numCache>
            </c:numRef>
          </c:xVal>
          <c:yVal>
            <c:numRef>
              <c:f>Data!$B$2:$B$25</c:f>
              <c:numCache>
                <c:formatCode>General</c:formatCode>
                <c:ptCount val="24"/>
                <c:pt idx="0">
                  <c:v>17</c:v>
                </c:pt>
                <c:pt idx="1">
                  <c:v>38</c:v>
                </c:pt>
                <c:pt idx="2">
                  <c:v>38</c:v>
                </c:pt>
                <c:pt idx="3">
                  <c:v>18</c:v>
                </c:pt>
                <c:pt idx="4">
                  <c:v>33</c:v>
                </c:pt>
                <c:pt idx="5">
                  <c:v>24</c:v>
                </c:pt>
                <c:pt idx="6">
                  <c:v>18</c:v>
                </c:pt>
                <c:pt idx="7">
                  <c:v>31</c:v>
                </c:pt>
                <c:pt idx="8">
                  <c:v>26</c:v>
                </c:pt>
                <c:pt idx="9">
                  <c:v>14</c:v>
                </c:pt>
                <c:pt idx="10">
                  <c:v>18</c:v>
                </c:pt>
                <c:pt idx="11">
                  <c:v>21</c:v>
                </c:pt>
                <c:pt idx="12">
                  <c:v>32</c:v>
                </c:pt>
                <c:pt idx="13">
                  <c:v>38</c:v>
                </c:pt>
                <c:pt idx="14">
                  <c:v>12</c:v>
                </c:pt>
                <c:pt idx="15">
                  <c:v>16</c:v>
                </c:pt>
                <c:pt idx="16">
                  <c:v>22</c:v>
                </c:pt>
                <c:pt idx="17">
                  <c:v>16</c:v>
                </c:pt>
                <c:pt idx="18">
                  <c:v>27</c:v>
                </c:pt>
                <c:pt idx="19">
                  <c:v>20</c:v>
                </c:pt>
                <c:pt idx="20">
                  <c:v>17</c:v>
                </c:pt>
                <c:pt idx="21">
                  <c:v>16</c:v>
                </c:pt>
                <c:pt idx="22">
                  <c:v>36</c:v>
                </c:pt>
                <c:pt idx="23">
                  <c:v>38</c:v>
                </c:pt>
              </c:numCache>
            </c:numRef>
          </c:yVal>
          <c:smooth val="0"/>
          <c:extLst xmlns:c16r2="http://schemas.microsoft.com/office/drawing/2015/06/chart">
            <c:ext xmlns:c16="http://schemas.microsoft.com/office/drawing/2014/chart" uri="{C3380CC4-5D6E-409C-BE32-E72D297353CC}">
              <c16:uniqueId val="{00000001-1BA1-46A2-A934-5D04C4CB5C98}"/>
            </c:ext>
          </c:extLst>
        </c:ser>
        <c:dLbls>
          <c:showLegendKey val="0"/>
          <c:showVal val="0"/>
          <c:showCatName val="0"/>
          <c:showSerName val="0"/>
          <c:showPercent val="0"/>
          <c:showBubbleSize val="0"/>
        </c:dLbls>
        <c:axId val="308106536"/>
        <c:axId val="308108104"/>
      </c:scatterChart>
      <c:valAx>
        <c:axId val="3081065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400" b="1" dirty="0">
                    <a:solidFill>
                      <a:srgbClr val="FF0000"/>
                    </a:solidFill>
                    <a:latin typeface="Calibri" panose="020F0502020204030204" pitchFamily="34" charset="0"/>
                    <a:cs typeface="Calibri" panose="020F0502020204030204" pitchFamily="34" charset="0"/>
                  </a:rPr>
                  <a:t>X</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8108104"/>
        <c:crosses val="autoZero"/>
        <c:crossBetween val="midCat"/>
      </c:valAx>
      <c:valAx>
        <c:axId val="308108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b="1" dirty="0">
                    <a:solidFill>
                      <a:srgbClr val="FF0000"/>
                    </a:solidFill>
                    <a:latin typeface="Calibri" panose="020F0502020204030204" pitchFamily="34" charset="0"/>
                    <a:cs typeface="Calibri" panose="020F0502020204030204" pitchFamily="34" charset="0"/>
                  </a:rPr>
                  <a:t>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8106536"/>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dirty="0">
                <a:solidFill>
                  <a:srgbClr val="FF0000"/>
                </a:solidFill>
                <a:latin typeface="Calibri" panose="020F0502020204030204" pitchFamily="34" charset="0"/>
                <a:cs typeface="Calibri" panose="020F0502020204030204" pitchFamily="34" charset="0"/>
              </a:rPr>
              <a:t>X Vs Y - Scatter</a:t>
            </a:r>
            <a:r>
              <a:rPr lang="en-US" sz="2000" b="1" baseline="0" dirty="0">
                <a:solidFill>
                  <a:srgbClr val="FF0000"/>
                </a:solidFill>
                <a:latin typeface="Calibri" panose="020F0502020204030204" pitchFamily="34" charset="0"/>
                <a:cs typeface="Calibri" panose="020F0502020204030204" pitchFamily="34" charset="0"/>
              </a:rPr>
              <a:t> plot</a:t>
            </a:r>
            <a:endParaRPr lang="en-US" sz="2000" b="1" dirty="0">
              <a:solidFill>
                <a:srgbClr val="FF0000"/>
              </a:solidFill>
              <a:latin typeface="Calibri" panose="020F0502020204030204" pitchFamily="34" charset="0"/>
              <a:cs typeface="Calibri" panose="020F0502020204030204" pitchFamily="34"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Data!$B$28</c:f>
              <c:strCache>
                <c:ptCount val="1"/>
                <c:pt idx="0">
                  <c:v>Y</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Data!$A$29:$A$52</c:f>
              <c:numCache>
                <c:formatCode>General</c:formatCode>
                <c:ptCount val="24"/>
                <c:pt idx="0">
                  <c:v>17.510000000000002</c:v>
                </c:pt>
                <c:pt idx="1">
                  <c:v>39.14</c:v>
                </c:pt>
                <c:pt idx="2">
                  <c:v>39.14</c:v>
                </c:pt>
                <c:pt idx="3">
                  <c:v>18.54</c:v>
                </c:pt>
                <c:pt idx="4">
                  <c:v>33.99</c:v>
                </c:pt>
                <c:pt idx="5">
                  <c:v>24.72</c:v>
                </c:pt>
                <c:pt idx="6">
                  <c:v>18.54</c:v>
                </c:pt>
                <c:pt idx="7">
                  <c:v>31.93</c:v>
                </c:pt>
                <c:pt idx="8">
                  <c:v>26.78</c:v>
                </c:pt>
                <c:pt idx="9">
                  <c:v>14.42</c:v>
                </c:pt>
                <c:pt idx="10">
                  <c:v>18.54</c:v>
                </c:pt>
                <c:pt idx="11">
                  <c:v>21.63</c:v>
                </c:pt>
                <c:pt idx="12">
                  <c:v>32.96</c:v>
                </c:pt>
                <c:pt idx="13">
                  <c:v>39.14</c:v>
                </c:pt>
                <c:pt idx="14">
                  <c:v>12.36</c:v>
                </c:pt>
                <c:pt idx="15">
                  <c:v>16.48</c:v>
                </c:pt>
                <c:pt idx="16">
                  <c:v>22.66</c:v>
                </c:pt>
                <c:pt idx="17">
                  <c:v>16.48</c:v>
                </c:pt>
                <c:pt idx="18">
                  <c:v>27.810000000000002</c:v>
                </c:pt>
                <c:pt idx="19">
                  <c:v>20.6</c:v>
                </c:pt>
                <c:pt idx="20">
                  <c:v>17.510000000000002</c:v>
                </c:pt>
                <c:pt idx="21">
                  <c:v>16.48</c:v>
                </c:pt>
                <c:pt idx="22">
                  <c:v>37.08</c:v>
                </c:pt>
                <c:pt idx="23">
                  <c:v>39.14</c:v>
                </c:pt>
              </c:numCache>
            </c:numRef>
          </c:xVal>
          <c:yVal>
            <c:numRef>
              <c:f>Data!$B$29:$B$52</c:f>
              <c:numCache>
                <c:formatCode>General</c:formatCode>
                <c:ptCount val="24"/>
                <c:pt idx="0">
                  <c:v>-17</c:v>
                </c:pt>
                <c:pt idx="1">
                  <c:v>-38</c:v>
                </c:pt>
                <c:pt idx="2">
                  <c:v>-38</c:v>
                </c:pt>
                <c:pt idx="3">
                  <c:v>-18</c:v>
                </c:pt>
                <c:pt idx="4">
                  <c:v>-33</c:v>
                </c:pt>
                <c:pt idx="5">
                  <c:v>-24</c:v>
                </c:pt>
                <c:pt idx="6">
                  <c:v>-18</c:v>
                </c:pt>
                <c:pt idx="7">
                  <c:v>-31</c:v>
                </c:pt>
                <c:pt idx="8">
                  <c:v>-26</c:v>
                </c:pt>
                <c:pt idx="9">
                  <c:v>-14</c:v>
                </c:pt>
                <c:pt idx="10">
                  <c:v>-18</c:v>
                </c:pt>
                <c:pt idx="11">
                  <c:v>-21</c:v>
                </c:pt>
                <c:pt idx="12">
                  <c:v>-32</c:v>
                </c:pt>
                <c:pt idx="13">
                  <c:v>-38</c:v>
                </c:pt>
                <c:pt idx="14">
                  <c:v>-12</c:v>
                </c:pt>
                <c:pt idx="15">
                  <c:v>-16</c:v>
                </c:pt>
                <c:pt idx="16">
                  <c:v>-22</c:v>
                </c:pt>
                <c:pt idx="17">
                  <c:v>-16</c:v>
                </c:pt>
                <c:pt idx="18">
                  <c:v>-27</c:v>
                </c:pt>
                <c:pt idx="19">
                  <c:v>-20</c:v>
                </c:pt>
                <c:pt idx="20">
                  <c:v>-17</c:v>
                </c:pt>
                <c:pt idx="21">
                  <c:v>-16</c:v>
                </c:pt>
                <c:pt idx="22">
                  <c:v>-36</c:v>
                </c:pt>
                <c:pt idx="23">
                  <c:v>-38</c:v>
                </c:pt>
              </c:numCache>
            </c:numRef>
          </c:yVal>
          <c:smooth val="0"/>
          <c:extLst xmlns:c16r2="http://schemas.microsoft.com/office/drawing/2015/06/chart">
            <c:ext xmlns:c16="http://schemas.microsoft.com/office/drawing/2014/chart" uri="{C3380CC4-5D6E-409C-BE32-E72D297353CC}">
              <c16:uniqueId val="{00000001-36F4-4232-977F-8687E64795FB}"/>
            </c:ext>
          </c:extLst>
        </c:ser>
        <c:dLbls>
          <c:showLegendKey val="0"/>
          <c:showVal val="0"/>
          <c:showCatName val="0"/>
          <c:showSerName val="0"/>
          <c:showPercent val="0"/>
          <c:showBubbleSize val="0"/>
        </c:dLbls>
        <c:axId val="308106928"/>
        <c:axId val="308104576"/>
      </c:scatterChart>
      <c:valAx>
        <c:axId val="3081069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b="1" dirty="0">
                    <a:solidFill>
                      <a:srgbClr val="FF0000"/>
                    </a:solidFill>
                    <a:latin typeface="Calibri" panose="020F0502020204030204" pitchFamily="34" charset="0"/>
                    <a:cs typeface="Calibri" panose="020F0502020204030204" pitchFamily="34" charset="0"/>
                  </a:rPr>
                  <a:t>X</a:t>
                </a:r>
              </a:p>
            </c:rich>
          </c:tx>
          <c:layout>
            <c:manualLayout>
              <c:xMode val="edge"/>
              <c:yMode val="edge"/>
              <c:x val="0.52460963184415954"/>
              <c:y val="0.8456948057041835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8104576"/>
        <c:crosses val="autoZero"/>
        <c:crossBetween val="midCat"/>
      </c:valAx>
      <c:valAx>
        <c:axId val="3081045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b="1" dirty="0">
                    <a:solidFill>
                      <a:srgbClr val="FF0000"/>
                    </a:solidFill>
                    <a:latin typeface="Calibri" panose="020F0502020204030204" pitchFamily="34" charset="0"/>
                    <a:cs typeface="Calibri" panose="020F0502020204030204" pitchFamily="34" charset="0"/>
                  </a:rPr>
                  <a:t>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8106928"/>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2000" b="1" i="0" u="none" strike="noStrike" kern="1200" spc="0" baseline="0">
                <a:solidFill>
                  <a:srgbClr val="FF0000"/>
                </a:solidFill>
                <a:latin typeface="Calibri" panose="020F0502020204030204" pitchFamily="34" charset="0"/>
                <a:ea typeface="+mn-ea"/>
                <a:cs typeface="Calibri" panose="020F0502020204030204" pitchFamily="34" charset="0"/>
              </a:defRPr>
            </a:pPr>
            <a:r>
              <a:rPr lang="en-US" sz="2000" b="1" i="0" u="none" strike="noStrike" kern="1200" spc="0" baseline="0" dirty="0">
                <a:solidFill>
                  <a:srgbClr val="FF0000"/>
                </a:solidFill>
                <a:latin typeface="Calibri" panose="020F0502020204030204" pitchFamily="34" charset="0"/>
                <a:ea typeface="+mn-ea"/>
                <a:cs typeface="Calibri" panose="020F0502020204030204" pitchFamily="34" charset="0"/>
              </a:rPr>
              <a:t> X Vs Y - scatter plot</a:t>
            </a:r>
          </a:p>
        </c:rich>
      </c:tx>
      <c:layout/>
      <c:overlay val="0"/>
      <c:spPr>
        <a:noFill/>
        <a:ln>
          <a:noFill/>
        </a:ln>
        <a:effectLst/>
      </c:spPr>
      <c:txPr>
        <a:bodyPr rot="0" spcFirstLastPara="1" vertOverflow="ellipsis" vert="horz" wrap="square" anchor="ctr" anchorCtr="1"/>
        <a:lstStyle/>
        <a:p>
          <a:pPr algn="ctr" rtl="0">
            <a:defRPr lang="en-US" sz="2000" b="1" i="0" u="none" strike="noStrike" kern="1200" spc="0" baseline="0">
              <a:solidFill>
                <a:srgbClr val="FF0000"/>
              </a:solidFill>
              <a:latin typeface="Calibri" panose="020F0502020204030204" pitchFamily="34" charset="0"/>
              <a:ea typeface="+mn-ea"/>
              <a:cs typeface="Calibri" panose="020F0502020204030204" pitchFamily="34" charset="0"/>
            </a:defRPr>
          </a:pPr>
          <a:endParaRPr lang="en-US"/>
        </a:p>
      </c:txPr>
    </c:title>
    <c:autoTitleDeleted val="0"/>
    <c:plotArea>
      <c:layout/>
      <c:scatterChart>
        <c:scatterStyle val="lineMarker"/>
        <c:varyColors val="0"/>
        <c:ser>
          <c:idx val="0"/>
          <c:order val="0"/>
          <c:tx>
            <c:strRef>
              <c:f>Data!$B$55</c:f>
              <c:strCache>
                <c:ptCount val="1"/>
                <c:pt idx="0">
                  <c:v>Y</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Data!$A$56:$A$79</c:f>
              <c:numCache>
                <c:formatCode>General</c:formatCode>
                <c:ptCount val="24"/>
                <c:pt idx="0">
                  <c:v>17.510000000000002</c:v>
                </c:pt>
                <c:pt idx="1">
                  <c:v>39.14</c:v>
                </c:pt>
                <c:pt idx="2">
                  <c:v>39.14</c:v>
                </c:pt>
                <c:pt idx="3">
                  <c:v>18.54</c:v>
                </c:pt>
                <c:pt idx="4">
                  <c:v>33.99</c:v>
                </c:pt>
                <c:pt idx="5">
                  <c:v>24.72</c:v>
                </c:pt>
                <c:pt idx="6">
                  <c:v>18.54</c:v>
                </c:pt>
                <c:pt idx="7">
                  <c:v>31.93</c:v>
                </c:pt>
                <c:pt idx="8">
                  <c:v>26.78</c:v>
                </c:pt>
                <c:pt idx="9">
                  <c:v>14.42</c:v>
                </c:pt>
                <c:pt idx="10">
                  <c:v>18.54</c:v>
                </c:pt>
                <c:pt idx="11">
                  <c:v>21.63</c:v>
                </c:pt>
                <c:pt idx="12">
                  <c:v>32.96</c:v>
                </c:pt>
                <c:pt idx="13">
                  <c:v>39.14</c:v>
                </c:pt>
                <c:pt idx="14">
                  <c:v>12.36</c:v>
                </c:pt>
                <c:pt idx="15">
                  <c:v>16.48</c:v>
                </c:pt>
                <c:pt idx="16">
                  <c:v>22.66</c:v>
                </c:pt>
                <c:pt idx="17">
                  <c:v>16.48</c:v>
                </c:pt>
                <c:pt idx="18">
                  <c:v>27.810000000000002</c:v>
                </c:pt>
                <c:pt idx="19">
                  <c:v>20.6</c:v>
                </c:pt>
                <c:pt idx="20">
                  <c:v>17.510000000000002</c:v>
                </c:pt>
                <c:pt idx="21">
                  <c:v>16.48</c:v>
                </c:pt>
                <c:pt idx="22">
                  <c:v>37.08</c:v>
                </c:pt>
                <c:pt idx="23">
                  <c:v>39.14</c:v>
                </c:pt>
              </c:numCache>
            </c:numRef>
          </c:xVal>
          <c:yVal>
            <c:numRef>
              <c:f>Data!$B$56:$B$79</c:f>
              <c:numCache>
                <c:formatCode>General</c:formatCode>
                <c:ptCount val="24"/>
                <c:pt idx="0">
                  <c:v>8</c:v>
                </c:pt>
                <c:pt idx="1">
                  <c:v>82</c:v>
                </c:pt>
                <c:pt idx="2">
                  <c:v>19</c:v>
                </c:pt>
                <c:pt idx="3">
                  <c:v>71</c:v>
                </c:pt>
                <c:pt idx="4">
                  <c:v>82</c:v>
                </c:pt>
                <c:pt idx="5">
                  <c:v>24</c:v>
                </c:pt>
                <c:pt idx="6">
                  <c:v>32</c:v>
                </c:pt>
                <c:pt idx="7">
                  <c:v>13</c:v>
                </c:pt>
                <c:pt idx="8">
                  <c:v>56</c:v>
                </c:pt>
                <c:pt idx="9">
                  <c:v>55</c:v>
                </c:pt>
                <c:pt idx="10">
                  <c:v>7</c:v>
                </c:pt>
                <c:pt idx="11">
                  <c:v>86</c:v>
                </c:pt>
                <c:pt idx="12">
                  <c:v>4</c:v>
                </c:pt>
                <c:pt idx="13">
                  <c:v>90</c:v>
                </c:pt>
                <c:pt idx="14">
                  <c:v>8</c:v>
                </c:pt>
                <c:pt idx="15">
                  <c:v>46</c:v>
                </c:pt>
                <c:pt idx="16">
                  <c:v>73</c:v>
                </c:pt>
                <c:pt idx="17">
                  <c:v>61</c:v>
                </c:pt>
                <c:pt idx="18">
                  <c:v>76</c:v>
                </c:pt>
                <c:pt idx="19">
                  <c:v>58</c:v>
                </c:pt>
                <c:pt idx="20">
                  <c:v>97</c:v>
                </c:pt>
                <c:pt idx="21">
                  <c:v>74</c:v>
                </c:pt>
                <c:pt idx="22">
                  <c:v>20</c:v>
                </c:pt>
                <c:pt idx="23">
                  <c:v>41</c:v>
                </c:pt>
              </c:numCache>
            </c:numRef>
          </c:yVal>
          <c:smooth val="0"/>
          <c:extLst xmlns:c16r2="http://schemas.microsoft.com/office/drawing/2015/06/chart">
            <c:ext xmlns:c16="http://schemas.microsoft.com/office/drawing/2014/chart" uri="{C3380CC4-5D6E-409C-BE32-E72D297353CC}">
              <c16:uniqueId val="{00000001-C5B0-495A-BD8B-DB7C9DE6261E}"/>
            </c:ext>
          </c:extLst>
        </c:ser>
        <c:dLbls>
          <c:showLegendKey val="0"/>
          <c:showVal val="0"/>
          <c:showCatName val="0"/>
          <c:showSerName val="0"/>
          <c:showPercent val="0"/>
          <c:showBubbleSize val="0"/>
        </c:dLbls>
        <c:axId val="308104968"/>
        <c:axId val="308105360"/>
      </c:scatterChart>
      <c:valAx>
        <c:axId val="3081049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en-US" sz="2000" b="1" i="0" u="none" strike="noStrike" kern="1200" baseline="0">
                    <a:solidFill>
                      <a:srgbClr val="FF0000"/>
                    </a:solidFill>
                    <a:latin typeface="+mn-lt"/>
                    <a:ea typeface="+mn-ea"/>
                    <a:cs typeface="+mn-cs"/>
                  </a:defRPr>
                </a:pPr>
                <a:r>
                  <a:rPr lang="en-US" sz="2000" b="1" i="0" u="none" strike="noStrike" kern="1200" baseline="0">
                    <a:solidFill>
                      <a:srgbClr val="FF0000"/>
                    </a:solidFill>
                    <a:latin typeface="+mn-lt"/>
                    <a:ea typeface="+mn-ea"/>
                    <a:cs typeface="+mn-cs"/>
                  </a:rPr>
                  <a:t>X</a:t>
                </a:r>
              </a:p>
            </c:rich>
          </c:tx>
          <c:layout/>
          <c:overlay val="0"/>
          <c:spPr>
            <a:noFill/>
            <a:ln>
              <a:noFill/>
            </a:ln>
            <a:effectLst/>
          </c:spPr>
          <c:txPr>
            <a:bodyPr rot="0" spcFirstLastPara="1" vertOverflow="ellipsis" vert="horz" wrap="square" anchor="ctr" anchorCtr="1"/>
            <a:lstStyle/>
            <a:p>
              <a:pPr>
                <a:defRPr lang="en-US" sz="2000" b="1" i="0" u="none" strike="noStrike" kern="1200" baseline="0">
                  <a:solidFill>
                    <a:srgbClr val="FF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8105360"/>
        <c:crosses val="autoZero"/>
        <c:crossBetween val="midCat"/>
      </c:valAx>
      <c:valAx>
        <c:axId val="3081053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b="1" dirty="0">
                    <a:solidFill>
                      <a:srgbClr val="FF0000"/>
                    </a:solidFill>
                    <a:latin typeface="Calibri" panose="020F0502020204030204" pitchFamily="34" charset="0"/>
                    <a:cs typeface="Calibri" panose="020F0502020204030204" pitchFamily="34" charset="0"/>
                  </a:rPr>
                  <a:t>Y</a:t>
                </a:r>
                <a:endParaRPr lang="en-US" b="1" dirty="0">
                  <a:solidFill>
                    <a:srgbClr val="FF0000"/>
                  </a:solidFill>
                  <a:latin typeface="Calibri" panose="020F0502020204030204" pitchFamily="34" charset="0"/>
                  <a:cs typeface="Calibri" panose="020F0502020204030204" pitchFamily="34" charset="0"/>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8104968"/>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a:solidFill>
                  <a:srgbClr val="FF0000"/>
                </a:solidFill>
              </a:rPr>
              <a:t>Marks</a:t>
            </a:r>
            <a:r>
              <a:rPr lang="en-US" sz="1800" b="1" baseline="0">
                <a:solidFill>
                  <a:srgbClr val="FF0000"/>
                </a:solidFill>
              </a:rPr>
              <a:t> Vs Hours studied</a:t>
            </a:r>
            <a:endParaRPr lang="en-US" sz="1800" b="1">
              <a:solidFill>
                <a:srgbClr val="FF0000"/>
              </a:solidFill>
            </a:endParaRPr>
          </a:p>
        </c:rich>
      </c:tx>
      <c:layout>
        <c:manualLayout>
          <c:xMode val="edge"/>
          <c:yMode val="edge"/>
          <c:x val="0.40393744531933506"/>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971281714785653"/>
          <c:y val="0.18156996587030716"/>
          <c:w val="0.81773162729658788"/>
          <c:h val="0.6146608977632062"/>
        </c:manualLayout>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Data!$A$2:$A$25</c:f>
              <c:numCache>
                <c:formatCode>General</c:formatCode>
                <c:ptCount val="24"/>
                <c:pt idx="0">
                  <c:v>10</c:v>
                </c:pt>
                <c:pt idx="1">
                  <c:v>12</c:v>
                </c:pt>
                <c:pt idx="2">
                  <c:v>18</c:v>
                </c:pt>
                <c:pt idx="3">
                  <c:v>24</c:v>
                </c:pt>
                <c:pt idx="4">
                  <c:v>24</c:v>
                </c:pt>
                <c:pt idx="5">
                  <c:v>26</c:v>
                </c:pt>
                <c:pt idx="6">
                  <c:v>27</c:v>
                </c:pt>
                <c:pt idx="7">
                  <c:v>28</c:v>
                </c:pt>
                <c:pt idx="8">
                  <c:v>29</c:v>
                </c:pt>
                <c:pt idx="9">
                  <c:v>31</c:v>
                </c:pt>
                <c:pt idx="10">
                  <c:v>32</c:v>
                </c:pt>
                <c:pt idx="11">
                  <c:v>40</c:v>
                </c:pt>
                <c:pt idx="12">
                  <c:v>41</c:v>
                </c:pt>
                <c:pt idx="13">
                  <c:v>44</c:v>
                </c:pt>
                <c:pt idx="14">
                  <c:v>46</c:v>
                </c:pt>
                <c:pt idx="15">
                  <c:v>48</c:v>
                </c:pt>
                <c:pt idx="16">
                  <c:v>50</c:v>
                </c:pt>
                <c:pt idx="17">
                  <c:v>52</c:v>
                </c:pt>
                <c:pt idx="18">
                  <c:v>52</c:v>
                </c:pt>
                <c:pt idx="19">
                  <c:v>53</c:v>
                </c:pt>
                <c:pt idx="20">
                  <c:v>60</c:v>
                </c:pt>
                <c:pt idx="21">
                  <c:v>62</c:v>
                </c:pt>
                <c:pt idx="22">
                  <c:v>65</c:v>
                </c:pt>
                <c:pt idx="23">
                  <c:v>67</c:v>
                </c:pt>
              </c:numCache>
            </c:numRef>
          </c:xVal>
          <c:yVal>
            <c:numRef>
              <c:f>Data!$B$2:$B$25</c:f>
              <c:numCache>
                <c:formatCode>General</c:formatCode>
                <c:ptCount val="24"/>
                <c:pt idx="0">
                  <c:v>43</c:v>
                </c:pt>
                <c:pt idx="1">
                  <c:v>45</c:v>
                </c:pt>
                <c:pt idx="2">
                  <c:v>53</c:v>
                </c:pt>
                <c:pt idx="3">
                  <c:v>55</c:v>
                </c:pt>
                <c:pt idx="4">
                  <c:v>56</c:v>
                </c:pt>
                <c:pt idx="5">
                  <c:v>60</c:v>
                </c:pt>
                <c:pt idx="6">
                  <c:v>64</c:v>
                </c:pt>
                <c:pt idx="7">
                  <c:v>69</c:v>
                </c:pt>
                <c:pt idx="8">
                  <c:v>70</c:v>
                </c:pt>
                <c:pt idx="9">
                  <c:v>75</c:v>
                </c:pt>
                <c:pt idx="10">
                  <c:v>77</c:v>
                </c:pt>
                <c:pt idx="11">
                  <c:v>79</c:v>
                </c:pt>
                <c:pt idx="12">
                  <c:v>73</c:v>
                </c:pt>
                <c:pt idx="13">
                  <c:v>78</c:v>
                </c:pt>
                <c:pt idx="14">
                  <c:v>78</c:v>
                </c:pt>
                <c:pt idx="15">
                  <c:v>79</c:v>
                </c:pt>
                <c:pt idx="16">
                  <c:v>81</c:v>
                </c:pt>
                <c:pt idx="17">
                  <c:v>82</c:v>
                </c:pt>
                <c:pt idx="18">
                  <c:v>84</c:v>
                </c:pt>
                <c:pt idx="19">
                  <c:v>87</c:v>
                </c:pt>
                <c:pt idx="20">
                  <c:v>89</c:v>
                </c:pt>
                <c:pt idx="21">
                  <c:v>90</c:v>
                </c:pt>
                <c:pt idx="22">
                  <c:v>94</c:v>
                </c:pt>
                <c:pt idx="23">
                  <c:v>100</c:v>
                </c:pt>
              </c:numCache>
            </c:numRef>
          </c:yVal>
          <c:smooth val="0"/>
          <c:extLst xmlns:c16r2="http://schemas.microsoft.com/office/drawing/2015/06/chart">
            <c:ext xmlns:c16="http://schemas.microsoft.com/office/drawing/2014/chart" uri="{C3380CC4-5D6E-409C-BE32-E72D297353CC}">
              <c16:uniqueId val="{00000000-25C2-49B2-9F79-00556F270313}"/>
            </c:ext>
          </c:extLst>
        </c:ser>
        <c:dLbls>
          <c:showLegendKey val="0"/>
          <c:showVal val="0"/>
          <c:showCatName val="0"/>
          <c:showSerName val="0"/>
          <c:showPercent val="0"/>
          <c:showBubbleSize val="0"/>
        </c:dLbls>
        <c:axId val="310361232"/>
        <c:axId val="310363976"/>
      </c:scatterChart>
      <c:valAx>
        <c:axId val="3103612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lang="en-US" sz="1050" b="1" i="0" u="none" strike="noStrike" kern="1200" baseline="0">
                    <a:solidFill>
                      <a:srgbClr val="FF0000"/>
                    </a:solidFill>
                    <a:latin typeface="+mn-lt"/>
                    <a:ea typeface="+mn-ea"/>
                    <a:cs typeface="+mn-cs"/>
                  </a:defRPr>
                </a:pPr>
                <a:r>
                  <a:rPr lang="en-US" sz="1050" b="1" i="0" u="none" strike="noStrike" kern="1200" baseline="0">
                    <a:solidFill>
                      <a:srgbClr val="FF0000"/>
                    </a:solidFill>
                    <a:latin typeface="+mn-lt"/>
                    <a:ea typeface="+mn-ea"/>
                    <a:cs typeface="+mn-cs"/>
                  </a:rPr>
                  <a:t>Hours studied</a:t>
                </a:r>
              </a:p>
            </c:rich>
          </c:tx>
          <c:layout/>
          <c:overlay val="0"/>
          <c:spPr>
            <a:noFill/>
            <a:ln>
              <a:noFill/>
            </a:ln>
            <a:effectLst/>
          </c:spPr>
          <c:txPr>
            <a:bodyPr rot="0" spcFirstLastPara="1" vertOverflow="ellipsis" vert="horz" wrap="square" anchor="ctr" anchorCtr="1"/>
            <a:lstStyle/>
            <a:p>
              <a:pPr algn="ctr" rtl="0">
                <a:defRPr lang="en-US" sz="1050" b="1" i="0" u="none" strike="noStrike" kern="1200" baseline="0">
                  <a:solidFill>
                    <a:srgbClr val="FF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0363976"/>
        <c:crosses val="autoZero"/>
        <c:crossBetween val="midCat"/>
      </c:valAx>
      <c:valAx>
        <c:axId val="310363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50" b="1">
                    <a:solidFill>
                      <a:srgbClr val="FF0000"/>
                    </a:solidFill>
                  </a:rPr>
                  <a:t>Marks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0361232"/>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Hours studied  Residual Plot</a:t>
            </a:r>
          </a:p>
        </c:rich>
      </c:tx>
      <c:overlay val="0"/>
    </c:title>
    <c:autoTitleDeleted val="0"/>
    <c:plotArea>
      <c:layout/>
      <c:scatterChart>
        <c:scatterStyle val="lineMarker"/>
        <c:varyColors val="0"/>
        <c:ser>
          <c:idx val="0"/>
          <c:order val="0"/>
          <c:spPr>
            <a:ln w="19050">
              <a:noFill/>
            </a:ln>
          </c:spPr>
          <c:xVal>
            <c:numRef>
              <c:f>Data!$A$2:$A$25</c:f>
              <c:numCache>
                <c:formatCode>General</c:formatCode>
                <c:ptCount val="24"/>
                <c:pt idx="0">
                  <c:v>10</c:v>
                </c:pt>
                <c:pt idx="1">
                  <c:v>12</c:v>
                </c:pt>
                <c:pt idx="2">
                  <c:v>18</c:v>
                </c:pt>
                <c:pt idx="3">
                  <c:v>24</c:v>
                </c:pt>
                <c:pt idx="4">
                  <c:v>24</c:v>
                </c:pt>
                <c:pt idx="5">
                  <c:v>26</c:v>
                </c:pt>
                <c:pt idx="6">
                  <c:v>27</c:v>
                </c:pt>
                <c:pt idx="7">
                  <c:v>28</c:v>
                </c:pt>
                <c:pt idx="8">
                  <c:v>29</c:v>
                </c:pt>
                <c:pt idx="9">
                  <c:v>31</c:v>
                </c:pt>
                <c:pt idx="10">
                  <c:v>32</c:v>
                </c:pt>
                <c:pt idx="11">
                  <c:v>40</c:v>
                </c:pt>
                <c:pt idx="12">
                  <c:v>41</c:v>
                </c:pt>
                <c:pt idx="13">
                  <c:v>44</c:v>
                </c:pt>
                <c:pt idx="14">
                  <c:v>46</c:v>
                </c:pt>
                <c:pt idx="15">
                  <c:v>48</c:v>
                </c:pt>
                <c:pt idx="16">
                  <c:v>50</c:v>
                </c:pt>
                <c:pt idx="17">
                  <c:v>52</c:v>
                </c:pt>
                <c:pt idx="18">
                  <c:v>52</c:v>
                </c:pt>
                <c:pt idx="19">
                  <c:v>53</c:v>
                </c:pt>
                <c:pt idx="20">
                  <c:v>60</c:v>
                </c:pt>
                <c:pt idx="21">
                  <c:v>62</c:v>
                </c:pt>
                <c:pt idx="22">
                  <c:v>65</c:v>
                </c:pt>
                <c:pt idx="23">
                  <c:v>67</c:v>
                </c:pt>
              </c:numCache>
            </c:numRef>
          </c:xVal>
          <c:yVal>
            <c:numRef>
              <c:f>ANOVA_RESULTS!$C$25:$C$48</c:f>
              <c:numCache>
                <c:formatCode>General</c:formatCode>
                <c:ptCount val="24"/>
                <c:pt idx="0">
                  <c:v>-4.7663843827690684</c:v>
                </c:pt>
                <c:pt idx="1">
                  <c:v>-4.5198987188990003</c:v>
                </c:pt>
                <c:pt idx="2">
                  <c:v>-1.7804417272888102</c:v>
                </c:pt>
                <c:pt idx="3">
                  <c:v>-5.040984735678613</c:v>
                </c:pt>
                <c:pt idx="4">
                  <c:v>-4.040984735678613</c:v>
                </c:pt>
                <c:pt idx="5">
                  <c:v>-1.794499071808545</c:v>
                </c:pt>
                <c:pt idx="6">
                  <c:v>1.3287437601264855</c:v>
                </c:pt>
                <c:pt idx="7">
                  <c:v>5.451986592061516</c:v>
                </c:pt>
                <c:pt idx="8">
                  <c:v>5.5752294239965465</c:v>
                </c:pt>
                <c:pt idx="9">
                  <c:v>8.8217150878666075</c:v>
                </c:pt>
                <c:pt idx="10">
                  <c:v>9.9449579198016522</c:v>
                </c:pt>
                <c:pt idx="11">
                  <c:v>4.9309005752818962</c:v>
                </c:pt>
                <c:pt idx="12">
                  <c:v>-1.9458565927830591</c:v>
                </c:pt>
                <c:pt idx="13">
                  <c:v>0.42387190302203237</c:v>
                </c:pt>
                <c:pt idx="14">
                  <c:v>-1.3296424331078924</c:v>
                </c:pt>
                <c:pt idx="15">
                  <c:v>-2.0831567692378314</c:v>
                </c:pt>
                <c:pt idx="16">
                  <c:v>-1.8366711053677705</c:v>
                </c:pt>
                <c:pt idx="17">
                  <c:v>-2.5901854414977095</c:v>
                </c:pt>
                <c:pt idx="18">
                  <c:v>-0.59018544149770946</c:v>
                </c:pt>
                <c:pt idx="19">
                  <c:v>1.5330573904373352</c:v>
                </c:pt>
                <c:pt idx="20">
                  <c:v>-2.6042427860174371</c:v>
                </c:pt>
                <c:pt idx="21">
                  <c:v>-3.3577571221473761</c:v>
                </c:pt>
                <c:pt idx="22">
                  <c:v>-1.9880286263422846</c:v>
                </c:pt>
                <c:pt idx="23">
                  <c:v>2.2584570375277906</c:v>
                </c:pt>
              </c:numCache>
            </c:numRef>
          </c:yVal>
          <c:smooth val="0"/>
          <c:extLst xmlns:c16r2="http://schemas.microsoft.com/office/drawing/2015/06/chart">
            <c:ext xmlns:c16="http://schemas.microsoft.com/office/drawing/2014/chart" uri="{C3380CC4-5D6E-409C-BE32-E72D297353CC}">
              <c16:uniqueId val="{00000000-B3B1-4F28-9DF6-2073C419A148}"/>
            </c:ext>
          </c:extLst>
        </c:ser>
        <c:dLbls>
          <c:showLegendKey val="0"/>
          <c:showVal val="0"/>
          <c:showCatName val="0"/>
          <c:showSerName val="0"/>
          <c:showPercent val="0"/>
          <c:showBubbleSize val="0"/>
        </c:dLbls>
        <c:axId val="310361624"/>
        <c:axId val="310360448"/>
      </c:scatterChart>
      <c:valAx>
        <c:axId val="310361624"/>
        <c:scaling>
          <c:orientation val="minMax"/>
        </c:scaling>
        <c:delete val="0"/>
        <c:axPos val="b"/>
        <c:title>
          <c:tx>
            <c:rich>
              <a:bodyPr/>
              <a:lstStyle/>
              <a:p>
                <a:pPr>
                  <a:defRPr/>
                </a:pPr>
                <a:r>
                  <a:rPr lang="en-US"/>
                  <a:t>Hours studied</a:t>
                </a:r>
              </a:p>
            </c:rich>
          </c:tx>
          <c:overlay val="0"/>
        </c:title>
        <c:numFmt formatCode="General" sourceLinked="1"/>
        <c:majorTickMark val="out"/>
        <c:minorTickMark val="none"/>
        <c:tickLblPos val="nextTo"/>
        <c:crossAx val="310360448"/>
        <c:crosses val="autoZero"/>
        <c:crossBetween val="midCat"/>
      </c:valAx>
      <c:valAx>
        <c:axId val="310360448"/>
        <c:scaling>
          <c:orientation val="minMax"/>
        </c:scaling>
        <c:delete val="0"/>
        <c:axPos val="l"/>
        <c:title>
          <c:tx>
            <c:rich>
              <a:bodyPr/>
              <a:lstStyle/>
              <a:p>
                <a:pPr>
                  <a:defRPr/>
                </a:pPr>
                <a:r>
                  <a:rPr lang="en-US"/>
                  <a:t>Residuals</a:t>
                </a:r>
              </a:p>
            </c:rich>
          </c:tx>
          <c:overlay val="0"/>
        </c:title>
        <c:numFmt formatCode="General" sourceLinked="1"/>
        <c:majorTickMark val="out"/>
        <c:minorTickMark val="none"/>
        <c:tickLblPos val="nextTo"/>
        <c:crossAx val="310361624"/>
        <c:crosses val="autoZero"/>
        <c:crossBetween val="midCat"/>
      </c:valAx>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57B74C-AB4C-4A8F-AB17-F14CE4EF5262}" type="datetimeFigureOut">
              <a:rPr lang="en-IN" smtClean="0"/>
              <a:t>11-07-2019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7317CF-E390-4C01-9F74-A1987DA90AC9}" type="slidenum">
              <a:rPr lang="en-IN" smtClean="0"/>
              <a:t>‹#›</a:t>
            </a:fld>
            <a:endParaRPr lang="en-IN"/>
          </a:p>
        </p:txBody>
      </p:sp>
    </p:spTree>
    <p:extLst>
      <p:ext uri="{BB962C8B-B14F-4D97-AF65-F5344CB8AC3E}">
        <p14:creationId xmlns:p14="http://schemas.microsoft.com/office/powerpoint/2010/main" val="781639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1B262C8-5B95-469C-8CF8-544069330BBB}" type="datetime5">
              <a:rPr lang="en-US" smtClean="0"/>
              <a:t>11-Jul-19</a:t>
            </a:fld>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1" hangingPunct="1">
              <a:defRPr>
                <a:solidFill>
                  <a:prstClr val="black"/>
                </a:solidFill>
                <a:latin typeface="+mn-lt"/>
                <a:cs typeface="Arial" charset="0"/>
              </a:defRPr>
            </a:lvl1pPr>
          </a:lstStyle>
          <a:p>
            <a:pPr fontAlgn="base">
              <a:spcBef>
                <a:spcPct val="0"/>
              </a:spcBef>
              <a:spcAft>
                <a:spcPct val="0"/>
              </a:spcAft>
              <a:defRPr/>
            </a:pPr>
            <a:r>
              <a:rPr lang="en-US"/>
              <a:t>Great Learning</a:t>
            </a:r>
          </a:p>
        </p:txBody>
      </p:sp>
      <p:sp>
        <p:nvSpPr>
          <p:cNvPr id="6" name="Slide Number Placeholder 5"/>
          <p:cNvSpPr>
            <a:spLocks noGrp="1"/>
          </p:cNvSpPr>
          <p:nvPr>
            <p:ph type="sldNum" sz="quarter" idx="12"/>
          </p:nvPr>
        </p:nvSpPr>
        <p:spPr/>
        <p:txBody>
          <a:bodyPr/>
          <a:lstStyle>
            <a:lvl1pPr>
              <a:defRPr smtClean="0"/>
            </a:lvl1pPr>
          </a:lstStyle>
          <a:p>
            <a:pPr>
              <a:defRPr/>
            </a:pPr>
            <a:fld id="{C99CFECB-A2A6-408B-B8D6-6D9C4AC5985C}" type="slidenum">
              <a:rPr lang="en-US" altLang="en-US"/>
              <a:pPr>
                <a:defRPr/>
              </a:pPr>
              <a:t>‹#›</a:t>
            </a:fld>
            <a:endParaRPr lang="en-US" altLang="en-US"/>
          </a:p>
        </p:txBody>
      </p:sp>
    </p:spTree>
    <p:extLst>
      <p:ext uri="{BB962C8B-B14F-4D97-AF65-F5344CB8AC3E}">
        <p14:creationId xmlns:p14="http://schemas.microsoft.com/office/powerpoint/2010/main" val="1919263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A9D1C6B-662A-4C90-84AE-36509D47F994}" type="datetime5">
              <a:rPr lang="en-US" smtClean="0"/>
              <a:t>11-Jul-19</a:t>
            </a:fld>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1" hangingPunct="1">
              <a:defRPr>
                <a:solidFill>
                  <a:prstClr val="black"/>
                </a:solidFill>
                <a:latin typeface="+mn-lt"/>
                <a:cs typeface="Arial" charset="0"/>
              </a:defRPr>
            </a:lvl1pPr>
          </a:lstStyle>
          <a:p>
            <a:pPr fontAlgn="base">
              <a:spcBef>
                <a:spcPct val="0"/>
              </a:spcBef>
              <a:spcAft>
                <a:spcPct val="0"/>
              </a:spcAft>
              <a:defRPr/>
            </a:pPr>
            <a:r>
              <a:rPr lang="en-US"/>
              <a:t>Great Learning</a:t>
            </a:r>
          </a:p>
        </p:txBody>
      </p:sp>
      <p:sp>
        <p:nvSpPr>
          <p:cNvPr id="6" name="Slide Number Placeholder 5"/>
          <p:cNvSpPr>
            <a:spLocks noGrp="1"/>
          </p:cNvSpPr>
          <p:nvPr>
            <p:ph type="sldNum" sz="quarter" idx="12"/>
          </p:nvPr>
        </p:nvSpPr>
        <p:spPr/>
        <p:txBody>
          <a:bodyPr/>
          <a:lstStyle>
            <a:lvl1pPr>
              <a:defRPr smtClean="0"/>
            </a:lvl1pPr>
          </a:lstStyle>
          <a:p>
            <a:pPr>
              <a:defRPr/>
            </a:pPr>
            <a:fld id="{E46D6FAE-1465-47E3-ACCB-800D6DA40BDF}" type="slidenum">
              <a:rPr lang="en-US" altLang="en-US"/>
              <a:pPr>
                <a:defRPr/>
              </a:pPr>
              <a:t>‹#›</a:t>
            </a:fld>
            <a:endParaRPr lang="en-US" altLang="en-US"/>
          </a:p>
        </p:txBody>
      </p:sp>
    </p:spTree>
    <p:extLst>
      <p:ext uri="{BB962C8B-B14F-4D97-AF65-F5344CB8AC3E}">
        <p14:creationId xmlns:p14="http://schemas.microsoft.com/office/powerpoint/2010/main" val="2097826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A8C61E3-DD12-455B-A41E-BCDC70310F53}" type="datetime5">
              <a:rPr lang="en-US" smtClean="0"/>
              <a:t>11-Jul-19</a:t>
            </a:fld>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1" hangingPunct="1">
              <a:defRPr>
                <a:solidFill>
                  <a:prstClr val="black"/>
                </a:solidFill>
                <a:latin typeface="+mn-lt"/>
                <a:cs typeface="Arial" charset="0"/>
              </a:defRPr>
            </a:lvl1pPr>
          </a:lstStyle>
          <a:p>
            <a:pPr fontAlgn="base">
              <a:spcBef>
                <a:spcPct val="0"/>
              </a:spcBef>
              <a:spcAft>
                <a:spcPct val="0"/>
              </a:spcAft>
              <a:defRPr/>
            </a:pPr>
            <a:r>
              <a:rPr lang="en-US"/>
              <a:t>Great Learning</a:t>
            </a:r>
          </a:p>
        </p:txBody>
      </p:sp>
      <p:sp>
        <p:nvSpPr>
          <p:cNvPr id="6" name="Slide Number Placeholder 5"/>
          <p:cNvSpPr>
            <a:spLocks noGrp="1"/>
          </p:cNvSpPr>
          <p:nvPr>
            <p:ph type="sldNum" sz="quarter" idx="12"/>
          </p:nvPr>
        </p:nvSpPr>
        <p:spPr/>
        <p:txBody>
          <a:bodyPr/>
          <a:lstStyle>
            <a:lvl1pPr>
              <a:defRPr smtClean="0"/>
            </a:lvl1pPr>
          </a:lstStyle>
          <a:p>
            <a:pPr>
              <a:defRPr/>
            </a:pPr>
            <a:fld id="{50BBB5CF-3F8F-4A02-BA8A-7BF1FD4D795E}" type="slidenum">
              <a:rPr lang="en-US" altLang="en-US"/>
              <a:pPr>
                <a:defRPr/>
              </a:pPr>
              <a:t>‹#›</a:t>
            </a:fld>
            <a:endParaRPr lang="en-US" altLang="en-US"/>
          </a:p>
        </p:txBody>
      </p:sp>
    </p:spTree>
    <p:extLst>
      <p:ext uri="{BB962C8B-B14F-4D97-AF65-F5344CB8AC3E}">
        <p14:creationId xmlns:p14="http://schemas.microsoft.com/office/powerpoint/2010/main" val="3584617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 name="Shape 47"/>
          <p:cNvSpPr>
            <a:spLocks noGrp="1"/>
          </p:cNvSpPr>
          <p:nvPr>
            <p:ph type="sldNum" sz="quarter" idx="10"/>
          </p:nvPr>
        </p:nvSpPr>
        <p:spPr>
          <a:xfrm>
            <a:off x="8077200" y="6427788"/>
            <a:ext cx="2133600" cy="311150"/>
          </a:xfrm>
        </p:spPr>
        <p:txBody>
          <a:bodyPr lIns="34289" tIns="34289" rIns="34289" bIns="34289"/>
          <a:lstStyle>
            <a:lvl1pPr>
              <a:defRPr sz="1000" smtClean="0">
                <a:sym typeface="Candara" panose="020E0502030303020204" pitchFamily="34" charset="0"/>
              </a:defRPr>
            </a:lvl1pPr>
          </a:lstStyle>
          <a:p>
            <a:pPr>
              <a:defRPr/>
            </a:pPr>
            <a:fld id="{CA792F69-D258-4A4D-BE8D-D55111EC275E}" type="slidenum">
              <a:rPr lang="en-US" altLang="en-US"/>
              <a:pPr>
                <a:defRPr/>
              </a:pPr>
              <a:t>‹#›</a:t>
            </a:fld>
            <a:endParaRPr lang="en-US" altLang="en-US"/>
          </a:p>
        </p:txBody>
      </p:sp>
    </p:spTree>
    <p:extLst>
      <p:ext uri="{BB962C8B-B14F-4D97-AF65-F5344CB8AC3E}">
        <p14:creationId xmlns:p14="http://schemas.microsoft.com/office/powerpoint/2010/main" val="177828621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bg>
      <p:bgPr>
        <a:gradFill>
          <a:gsLst>
            <a:gs pos="37000">
              <a:srgbClr val="D5E0F2"/>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F4510492-88E5-415D-B98F-2F6D027DA587}"/>
              </a:ext>
            </a:extLst>
          </p:cNvPr>
          <p:cNvPicPr>
            <a:picLocks noChangeAspect="1"/>
          </p:cNvPicPr>
          <p:nvPr userDrawn="1"/>
        </p:nvPicPr>
        <p:blipFill>
          <a:blip r:embed="rId2"/>
          <a:stretch>
            <a:fillRect/>
          </a:stretch>
        </p:blipFill>
        <p:spPr>
          <a:xfrm>
            <a:off x="8368229" y="143018"/>
            <a:ext cx="2743200" cy="612058"/>
          </a:xfrm>
          <a:prstGeom prst="rect">
            <a:avLst/>
          </a:prstGeom>
        </p:spPr>
      </p:pic>
      <p:pic>
        <p:nvPicPr>
          <p:cNvPr id="8" name="Picture 7">
            <a:extLst>
              <a:ext uri="{FF2B5EF4-FFF2-40B4-BE49-F238E27FC236}">
                <a16:creationId xmlns:a16="http://schemas.microsoft.com/office/drawing/2014/main" xmlns="" id="{F3D2045C-EF23-4AF5-AB15-9DE0FC523858}"/>
              </a:ext>
            </a:extLst>
          </p:cNvPr>
          <p:cNvPicPr>
            <a:picLocks noChangeAspect="1"/>
          </p:cNvPicPr>
          <p:nvPr userDrawn="1"/>
        </p:nvPicPr>
        <p:blipFill>
          <a:blip r:embed="rId3">
            <a:extLst>
              <a:ext uri="{BEBA8EAE-BF5A-486C-A8C5-ECC9F3942E4B}">
                <a14:imgProps xmlns:a14="http://schemas.microsoft.com/office/drawing/2010/main">
                  <a14:imgLayer r:embed="rId4">
                    <a14:imgEffect>
                      <a14:artisticPhotocopy/>
                    </a14:imgEffect>
                    <a14:imgEffect>
                      <a14:saturation sat="33000"/>
                    </a14:imgEffect>
                  </a14:imgLayer>
                </a14:imgProps>
              </a:ext>
            </a:extLst>
          </a:blip>
          <a:stretch>
            <a:fillRect/>
          </a:stretch>
        </p:blipFill>
        <p:spPr>
          <a:xfrm>
            <a:off x="677334" y="6406055"/>
            <a:ext cx="4114284" cy="265714"/>
          </a:xfrm>
          <a:prstGeom prst="rect">
            <a:avLst/>
          </a:prstGeom>
        </p:spPr>
      </p:pic>
      <p:sp>
        <p:nvSpPr>
          <p:cNvPr id="9" name="Rectangle 8">
            <a:extLst>
              <a:ext uri="{FF2B5EF4-FFF2-40B4-BE49-F238E27FC236}">
                <a16:creationId xmlns:a16="http://schemas.microsoft.com/office/drawing/2014/main" xmlns="" id="{849EC6A2-1FF3-4BA5-85F6-D99B4104FC79}"/>
              </a:ext>
            </a:extLst>
          </p:cNvPr>
          <p:cNvSpPr/>
          <p:nvPr userDrawn="1"/>
        </p:nvSpPr>
        <p:spPr>
          <a:xfrm>
            <a:off x="4397623" y="264381"/>
            <a:ext cx="2588401" cy="707886"/>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black"/>
                </a:solidFill>
                <a:effectLst/>
                <a:uLnTx/>
                <a:uFillTx/>
                <a:latin typeface="Franklin Gothic Book" panose="020B0503020102020204"/>
                <a:ea typeface="+mn-ea"/>
                <a:cs typeface="+mn-cs"/>
              </a:rPr>
              <a:t>Regression</a:t>
            </a:r>
          </a:p>
        </p:txBody>
      </p:sp>
      <p:sp>
        <p:nvSpPr>
          <p:cNvPr id="3" name="Date Placeholder 2">
            <a:extLst>
              <a:ext uri="{FF2B5EF4-FFF2-40B4-BE49-F238E27FC236}">
                <a16:creationId xmlns:a16="http://schemas.microsoft.com/office/drawing/2014/main" xmlns="" id="{30716EE7-F0D7-41DC-95DA-74EFFF2AEAE4}"/>
              </a:ext>
            </a:extLst>
          </p:cNvPr>
          <p:cNvSpPr>
            <a:spLocks noGrp="1"/>
          </p:cNvSpPr>
          <p:nvPr>
            <p:ph type="dt" sz="half" idx="10"/>
          </p:nvPr>
        </p:nvSpPr>
        <p:spPr>
          <a:xfrm>
            <a:off x="7905089" y="6349857"/>
            <a:ext cx="130677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18BDB77-F101-41DB-9039-23769E70F03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11" name="Slide Number Placeholder 10">
            <a:extLst>
              <a:ext uri="{FF2B5EF4-FFF2-40B4-BE49-F238E27FC236}">
                <a16:creationId xmlns:a16="http://schemas.microsoft.com/office/drawing/2014/main" xmlns="" id="{7E24A91D-646C-4EC0-8FEB-565BF6905A3A}"/>
              </a:ext>
            </a:extLst>
          </p:cNvPr>
          <p:cNvSpPr>
            <a:spLocks noGrp="1"/>
          </p:cNvSpPr>
          <p:nvPr>
            <p:ph type="sldNum" sz="quarter" idx="12"/>
          </p:nvPr>
        </p:nvSpPr>
        <p:spPr>
          <a:xfrm>
            <a:off x="9398159" y="6339695"/>
            <a:ext cx="683339"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2" name="Title 1">
            <a:extLst>
              <a:ext uri="{FF2B5EF4-FFF2-40B4-BE49-F238E27FC236}">
                <a16:creationId xmlns:a16="http://schemas.microsoft.com/office/drawing/2014/main" xmlns="" id="{346EEFD0-DCAD-4705-A8F3-8C95732B08EB}"/>
              </a:ext>
            </a:extLst>
          </p:cNvPr>
          <p:cNvSpPr>
            <a:spLocks noGrp="1"/>
          </p:cNvSpPr>
          <p:nvPr>
            <p:ph type="title"/>
          </p:nvPr>
        </p:nvSpPr>
        <p:spPr>
          <a:xfrm>
            <a:off x="677334" y="620617"/>
            <a:ext cx="8596668" cy="1320800"/>
          </a:xfrm>
        </p:spPr>
        <p:txBody>
          <a:bodyPr/>
          <a:lstStyle/>
          <a:p>
            <a:r>
              <a:rPr lang="en-US"/>
              <a:t>Click to edit Master title style</a:t>
            </a:r>
            <a:endParaRPr lang="en-IN"/>
          </a:p>
        </p:txBody>
      </p:sp>
    </p:spTree>
    <p:extLst>
      <p:ext uri="{BB962C8B-B14F-4D97-AF65-F5344CB8AC3E}">
        <p14:creationId xmlns:p14="http://schemas.microsoft.com/office/powerpoint/2010/main" val="1952795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477001"/>
            <a:ext cx="2844800" cy="365125"/>
          </a:xfrm>
        </p:spPr>
        <p:txBody>
          <a:bodyPr/>
          <a:lstStyle>
            <a:lvl1pPr>
              <a:defRPr/>
            </a:lvl1pPr>
          </a:lstStyle>
          <a:p>
            <a:pPr>
              <a:defRPr/>
            </a:pPr>
            <a:fld id="{AC0B2F2E-C6B0-447C-B292-8CA421A620C8}" type="datetime5">
              <a:rPr lang="en-US" smtClean="0"/>
              <a:t>11-Jul-19</a:t>
            </a:fld>
            <a:endParaRPr lang="en-US" dirty="0"/>
          </a:p>
        </p:txBody>
      </p:sp>
      <p:sp>
        <p:nvSpPr>
          <p:cNvPr id="5" name="Slide Number Placeholder 5"/>
          <p:cNvSpPr>
            <a:spLocks noGrp="1"/>
          </p:cNvSpPr>
          <p:nvPr>
            <p:ph type="sldNum" sz="quarter" idx="11"/>
          </p:nvPr>
        </p:nvSpPr>
        <p:spPr>
          <a:xfrm>
            <a:off x="8737600" y="6477001"/>
            <a:ext cx="2844800" cy="365125"/>
          </a:xfrm>
        </p:spPr>
        <p:txBody>
          <a:bodyPr/>
          <a:lstStyle>
            <a:lvl1pPr>
              <a:defRPr smtClean="0"/>
            </a:lvl1pPr>
          </a:lstStyle>
          <a:p>
            <a:pPr>
              <a:defRPr/>
            </a:pPr>
            <a:fld id="{D812FEC3-E9A7-4008-A492-40CEE9542108}" type="slidenum">
              <a:rPr lang="en-US" altLang="en-US"/>
              <a:pPr>
                <a:defRPr/>
              </a:pPr>
              <a:t>‹#›</a:t>
            </a:fld>
            <a:endParaRPr lang="en-US" altLang="en-US"/>
          </a:p>
        </p:txBody>
      </p:sp>
    </p:spTree>
    <p:extLst>
      <p:ext uri="{BB962C8B-B14F-4D97-AF65-F5344CB8AC3E}">
        <p14:creationId xmlns:p14="http://schemas.microsoft.com/office/powerpoint/2010/main" val="2366561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818F4C8-5D84-4F8C-8497-BD70E7990364}" type="datetime5">
              <a:rPr lang="en-US" smtClean="0"/>
              <a:t>11-Jul-19</a:t>
            </a:fld>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1" hangingPunct="1">
              <a:defRPr>
                <a:solidFill>
                  <a:prstClr val="black"/>
                </a:solidFill>
                <a:latin typeface="+mn-lt"/>
                <a:cs typeface="Arial" charset="0"/>
              </a:defRPr>
            </a:lvl1pPr>
          </a:lstStyle>
          <a:p>
            <a:pPr fontAlgn="base">
              <a:spcBef>
                <a:spcPct val="0"/>
              </a:spcBef>
              <a:spcAft>
                <a:spcPct val="0"/>
              </a:spcAft>
              <a:defRPr/>
            </a:pPr>
            <a:r>
              <a:rPr lang="en-US"/>
              <a:t>Great Learning</a:t>
            </a:r>
          </a:p>
        </p:txBody>
      </p:sp>
      <p:sp>
        <p:nvSpPr>
          <p:cNvPr id="6" name="Slide Number Placeholder 5"/>
          <p:cNvSpPr>
            <a:spLocks noGrp="1"/>
          </p:cNvSpPr>
          <p:nvPr>
            <p:ph type="sldNum" sz="quarter" idx="12"/>
          </p:nvPr>
        </p:nvSpPr>
        <p:spPr/>
        <p:txBody>
          <a:bodyPr/>
          <a:lstStyle>
            <a:lvl1pPr>
              <a:defRPr smtClean="0"/>
            </a:lvl1pPr>
          </a:lstStyle>
          <a:p>
            <a:pPr>
              <a:defRPr/>
            </a:pPr>
            <a:fld id="{6B27B942-4C81-4AF3-8A13-528ADE49C816}" type="slidenum">
              <a:rPr lang="en-US" altLang="en-US"/>
              <a:pPr>
                <a:defRPr/>
              </a:pPr>
              <a:t>‹#›</a:t>
            </a:fld>
            <a:endParaRPr lang="en-US" altLang="en-US"/>
          </a:p>
        </p:txBody>
      </p:sp>
    </p:spTree>
    <p:extLst>
      <p:ext uri="{BB962C8B-B14F-4D97-AF65-F5344CB8AC3E}">
        <p14:creationId xmlns:p14="http://schemas.microsoft.com/office/powerpoint/2010/main" val="990540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23C70A5-9DA4-4D9F-BDB1-A114CE428727}" type="datetime5">
              <a:rPr lang="en-US" smtClean="0"/>
              <a:t>11-Jul-19</a:t>
            </a:fld>
            <a:endParaRPr lang="en-US" dirty="0"/>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eaLnBrk="1" hangingPunct="1">
              <a:defRPr>
                <a:solidFill>
                  <a:prstClr val="black"/>
                </a:solidFill>
                <a:latin typeface="+mn-lt"/>
                <a:cs typeface="Arial" charset="0"/>
              </a:defRPr>
            </a:lvl1pPr>
          </a:lstStyle>
          <a:p>
            <a:pPr fontAlgn="base">
              <a:spcBef>
                <a:spcPct val="0"/>
              </a:spcBef>
              <a:spcAft>
                <a:spcPct val="0"/>
              </a:spcAft>
              <a:defRPr/>
            </a:pPr>
            <a:r>
              <a:rPr lang="en-US"/>
              <a:t>Great Learning</a:t>
            </a:r>
          </a:p>
        </p:txBody>
      </p:sp>
      <p:sp>
        <p:nvSpPr>
          <p:cNvPr id="7" name="Slide Number Placeholder 5"/>
          <p:cNvSpPr>
            <a:spLocks noGrp="1"/>
          </p:cNvSpPr>
          <p:nvPr>
            <p:ph type="sldNum" sz="quarter" idx="12"/>
          </p:nvPr>
        </p:nvSpPr>
        <p:spPr/>
        <p:txBody>
          <a:bodyPr/>
          <a:lstStyle>
            <a:lvl1pPr>
              <a:defRPr smtClean="0"/>
            </a:lvl1pPr>
          </a:lstStyle>
          <a:p>
            <a:pPr>
              <a:defRPr/>
            </a:pPr>
            <a:fld id="{E6E58043-38C0-423A-9C9C-6FD8442EA859}" type="slidenum">
              <a:rPr lang="en-US" altLang="en-US"/>
              <a:pPr>
                <a:defRPr/>
              </a:pPr>
              <a:t>‹#›</a:t>
            </a:fld>
            <a:endParaRPr lang="en-US" altLang="en-US"/>
          </a:p>
        </p:txBody>
      </p:sp>
    </p:spTree>
    <p:extLst>
      <p:ext uri="{BB962C8B-B14F-4D97-AF65-F5344CB8AC3E}">
        <p14:creationId xmlns:p14="http://schemas.microsoft.com/office/powerpoint/2010/main" val="2097313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BC9FD5A-0AC7-43B1-AB3A-7F9F2DC2595A}" type="datetime5">
              <a:rPr lang="en-US" smtClean="0"/>
              <a:t>11-Jul-19</a:t>
            </a:fld>
            <a:endParaRPr lang="en-US" dirty="0"/>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eaLnBrk="1" hangingPunct="1">
              <a:defRPr>
                <a:solidFill>
                  <a:prstClr val="black"/>
                </a:solidFill>
                <a:latin typeface="+mn-lt"/>
                <a:cs typeface="Arial" charset="0"/>
              </a:defRPr>
            </a:lvl1pPr>
          </a:lstStyle>
          <a:p>
            <a:pPr fontAlgn="base">
              <a:spcBef>
                <a:spcPct val="0"/>
              </a:spcBef>
              <a:spcAft>
                <a:spcPct val="0"/>
              </a:spcAft>
              <a:defRPr/>
            </a:pPr>
            <a:r>
              <a:rPr lang="en-US"/>
              <a:t>Great Learning</a:t>
            </a:r>
          </a:p>
        </p:txBody>
      </p:sp>
      <p:sp>
        <p:nvSpPr>
          <p:cNvPr id="9" name="Slide Number Placeholder 5"/>
          <p:cNvSpPr>
            <a:spLocks noGrp="1"/>
          </p:cNvSpPr>
          <p:nvPr>
            <p:ph type="sldNum" sz="quarter" idx="12"/>
          </p:nvPr>
        </p:nvSpPr>
        <p:spPr/>
        <p:txBody>
          <a:bodyPr/>
          <a:lstStyle>
            <a:lvl1pPr>
              <a:defRPr smtClean="0"/>
            </a:lvl1pPr>
          </a:lstStyle>
          <a:p>
            <a:pPr>
              <a:defRPr/>
            </a:pPr>
            <a:fld id="{A4ACD8A6-6596-45BB-BFD0-F74DA2EB4D16}" type="slidenum">
              <a:rPr lang="en-US" altLang="en-US"/>
              <a:pPr>
                <a:defRPr/>
              </a:pPr>
              <a:t>‹#›</a:t>
            </a:fld>
            <a:endParaRPr lang="en-US" altLang="en-US"/>
          </a:p>
        </p:txBody>
      </p:sp>
    </p:spTree>
    <p:extLst>
      <p:ext uri="{BB962C8B-B14F-4D97-AF65-F5344CB8AC3E}">
        <p14:creationId xmlns:p14="http://schemas.microsoft.com/office/powerpoint/2010/main" val="698651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3F132DEE-D996-44B2-94A9-283EBBBACB9C}" type="datetime5">
              <a:rPr lang="en-US" smtClean="0"/>
              <a:t>11-Jul-19</a:t>
            </a:fld>
            <a:endParaRPr lang="en-US" dirty="0"/>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eaLnBrk="1" hangingPunct="1">
              <a:defRPr>
                <a:solidFill>
                  <a:prstClr val="black"/>
                </a:solidFill>
                <a:latin typeface="+mn-lt"/>
                <a:cs typeface="Arial" charset="0"/>
              </a:defRPr>
            </a:lvl1pPr>
          </a:lstStyle>
          <a:p>
            <a:pPr fontAlgn="base">
              <a:spcBef>
                <a:spcPct val="0"/>
              </a:spcBef>
              <a:spcAft>
                <a:spcPct val="0"/>
              </a:spcAft>
              <a:defRPr/>
            </a:pPr>
            <a:r>
              <a:rPr lang="en-US"/>
              <a:t>Great Learning</a:t>
            </a:r>
          </a:p>
        </p:txBody>
      </p:sp>
      <p:sp>
        <p:nvSpPr>
          <p:cNvPr id="5" name="Slide Number Placeholder 5"/>
          <p:cNvSpPr>
            <a:spLocks noGrp="1"/>
          </p:cNvSpPr>
          <p:nvPr>
            <p:ph type="sldNum" sz="quarter" idx="12"/>
          </p:nvPr>
        </p:nvSpPr>
        <p:spPr/>
        <p:txBody>
          <a:bodyPr/>
          <a:lstStyle>
            <a:lvl1pPr>
              <a:defRPr smtClean="0"/>
            </a:lvl1pPr>
          </a:lstStyle>
          <a:p>
            <a:pPr>
              <a:defRPr/>
            </a:pPr>
            <a:fld id="{76FCD3F4-A88A-4ABF-98B0-EC571A9C7343}" type="slidenum">
              <a:rPr lang="en-US" altLang="en-US"/>
              <a:pPr>
                <a:defRPr/>
              </a:pPr>
              <a:t>‹#›</a:t>
            </a:fld>
            <a:endParaRPr lang="en-US" altLang="en-US"/>
          </a:p>
        </p:txBody>
      </p:sp>
    </p:spTree>
    <p:extLst>
      <p:ext uri="{BB962C8B-B14F-4D97-AF65-F5344CB8AC3E}">
        <p14:creationId xmlns:p14="http://schemas.microsoft.com/office/powerpoint/2010/main" val="2439877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919F70B-2476-49F7-836A-4963BA2BD7CD}" type="datetime5">
              <a:rPr lang="en-US" smtClean="0"/>
              <a:t>11-Jul-19</a:t>
            </a:fld>
            <a:endParaRPr lang="en-US" dirty="0"/>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eaLnBrk="1" hangingPunct="1">
              <a:defRPr>
                <a:solidFill>
                  <a:prstClr val="black"/>
                </a:solidFill>
                <a:latin typeface="+mn-lt"/>
                <a:cs typeface="Arial" charset="0"/>
              </a:defRPr>
            </a:lvl1pPr>
          </a:lstStyle>
          <a:p>
            <a:pPr fontAlgn="base">
              <a:spcBef>
                <a:spcPct val="0"/>
              </a:spcBef>
              <a:spcAft>
                <a:spcPct val="0"/>
              </a:spcAft>
              <a:defRPr/>
            </a:pPr>
            <a:r>
              <a:rPr lang="en-US"/>
              <a:t>Great Learning</a:t>
            </a:r>
          </a:p>
        </p:txBody>
      </p:sp>
      <p:sp>
        <p:nvSpPr>
          <p:cNvPr id="4" name="Slide Number Placeholder 5"/>
          <p:cNvSpPr>
            <a:spLocks noGrp="1"/>
          </p:cNvSpPr>
          <p:nvPr>
            <p:ph type="sldNum" sz="quarter" idx="12"/>
          </p:nvPr>
        </p:nvSpPr>
        <p:spPr/>
        <p:txBody>
          <a:bodyPr/>
          <a:lstStyle>
            <a:lvl1pPr>
              <a:defRPr smtClean="0"/>
            </a:lvl1pPr>
          </a:lstStyle>
          <a:p>
            <a:pPr>
              <a:defRPr/>
            </a:pPr>
            <a:fld id="{EF9ADE07-3072-4E79-98F4-90B097462A20}" type="slidenum">
              <a:rPr lang="en-US" altLang="en-US"/>
              <a:pPr>
                <a:defRPr/>
              </a:pPr>
              <a:t>‹#›</a:t>
            </a:fld>
            <a:endParaRPr lang="en-US" altLang="en-US"/>
          </a:p>
        </p:txBody>
      </p:sp>
    </p:spTree>
    <p:extLst>
      <p:ext uri="{BB962C8B-B14F-4D97-AF65-F5344CB8AC3E}">
        <p14:creationId xmlns:p14="http://schemas.microsoft.com/office/powerpoint/2010/main" val="33198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BF0791D-F5D1-4C3A-86C2-82CFD9A6FABF}" type="datetime5">
              <a:rPr lang="en-US" smtClean="0"/>
              <a:t>11-Jul-19</a:t>
            </a:fld>
            <a:endParaRPr lang="en-US" dirty="0"/>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eaLnBrk="1" hangingPunct="1">
              <a:defRPr>
                <a:solidFill>
                  <a:prstClr val="black"/>
                </a:solidFill>
                <a:latin typeface="+mn-lt"/>
                <a:cs typeface="Arial" charset="0"/>
              </a:defRPr>
            </a:lvl1pPr>
          </a:lstStyle>
          <a:p>
            <a:pPr fontAlgn="base">
              <a:spcBef>
                <a:spcPct val="0"/>
              </a:spcBef>
              <a:spcAft>
                <a:spcPct val="0"/>
              </a:spcAft>
              <a:defRPr/>
            </a:pPr>
            <a:r>
              <a:rPr lang="en-US"/>
              <a:t>Great Learning</a:t>
            </a:r>
          </a:p>
        </p:txBody>
      </p:sp>
      <p:sp>
        <p:nvSpPr>
          <p:cNvPr id="7" name="Slide Number Placeholder 5"/>
          <p:cNvSpPr>
            <a:spLocks noGrp="1"/>
          </p:cNvSpPr>
          <p:nvPr>
            <p:ph type="sldNum" sz="quarter" idx="12"/>
          </p:nvPr>
        </p:nvSpPr>
        <p:spPr/>
        <p:txBody>
          <a:bodyPr/>
          <a:lstStyle>
            <a:lvl1pPr>
              <a:defRPr smtClean="0"/>
            </a:lvl1pPr>
          </a:lstStyle>
          <a:p>
            <a:pPr>
              <a:defRPr/>
            </a:pPr>
            <a:fld id="{3CB5A482-ABA5-41BD-82E6-B1FD3ED5C7A1}" type="slidenum">
              <a:rPr lang="en-US" altLang="en-US"/>
              <a:pPr>
                <a:defRPr/>
              </a:pPr>
              <a:t>‹#›</a:t>
            </a:fld>
            <a:endParaRPr lang="en-US" altLang="en-US"/>
          </a:p>
        </p:txBody>
      </p:sp>
    </p:spTree>
    <p:extLst>
      <p:ext uri="{BB962C8B-B14F-4D97-AF65-F5344CB8AC3E}">
        <p14:creationId xmlns:p14="http://schemas.microsoft.com/office/powerpoint/2010/main" val="3817240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F26A366-FFEC-488F-9544-6F90825347BD}" type="datetime5">
              <a:rPr lang="en-US" smtClean="0"/>
              <a:t>11-Jul-19</a:t>
            </a:fld>
            <a:endParaRPr lang="en-US" dirty="0"/>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eaLnBrk="1" hangingPunct="1">
              <a:defRPr>
                <a:solidFill>
                  <a:prstClr val="black"/>
                </a:solidFill>
                <a:latin typeface="+mn-lt"/>
                <a:cs typeface="Arial" charset="0"/>
              </a:defRPr>
            </a:lvl1pPr>
          </a:lstStyle>
          <a:p>
            <a:pPr fontAlgn="base">
              <a:spcBef>
                <a:spcPct val="0"/>
              </a:spcBef>
              <a:spcAft>
                <a:spcPct val="0"/>
              </a:spcAft>
              <a:defRPr/>
            </a:pPr>
            <a:r>
              <a:rPr lang="en-US"/>
              <a:t>Great Learning</a:t>
            </a:r>
          </a:p>
        </p:txBody>
      </p:sp>
      <p:sp>
        <p:nvSpPr>
          <p:cNvPr id="7" name="Slide Number Placeholder 5"/>
          <p:cNvSpPr>
            <a:spLocks noGrp="1"/>
          </p:cNvSpPr>
          <p:nvPr>
            <p:ph type="sldNum" sz="quarter" idx="12"/>
          </p:nvPr>
        </p:nvSpPr>
        <p:spPr/>
        <p:txBody>
          <a:bodyPr/>
          <a:lstStyle>
            <a:lvl1pPr>
              <a:defRPr smtClean="0"/>
            </a:lvl1pPr>
          </a:lstStyle>
          <a:p>
            <a:pPr>
              <a:defRPr/>
            </a:pPr>
            <a:fld id="{D1CF9E1A-A810-4969-BFED-E0F5EBEAAA17}" type="slidenum">
              <a:rPr lang="en-US" altLang="en-US"/>
              <a:pPr>
                <a:defRPr/>
              </a:pPr>
              <a:t>‹#›</a:t>
            </a:fld>
            <a:endParaRPr lang="en-US" altLang="en-US"/>
          </a:p>
        </p:txBody>
      </p:sp>
    </p:spTree>
    <p:extLst>
      <p:ext uri="{BB962C8B-B14F-4D97-AF65-F5344CB8AC3E}">
        <p14:creationId xmlns:p14="http://schemas.microsoft.com/office/powerpoint/2010/main" val="2045666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ctr" eaLnBrk="1" fontAlgn="auto" hangingPunct="1">
              <a:spcBef>
                <a:spcPts val="0"/>
              </a:spcBef>
              <a:spcAft>
                <a:spcPts val="0"/>
              </a:spcAft>
              <a:defRPr sz="1400">
                <a:solidFill>
                  <a:prstClr val="black">
                    <a:lumMod val="65000"/>
                    <a:lumOff val="35000"/>
                  </a:prstClr>
                </a:solidFill>
                <a:latin typeface="Candara" pitchFamily="34" charset="0"/>
                <a:cs typeface="+mn-cs"/>
              </a:defRPr>
            </a:lvl1pPr>
          </a:lstStyle>
          <a:p>
            <a:pPr>
              <a:defRPr/>
            </a:pPr>
            <a:fld id="{9A25FD4E-4AFD-412F-8F45-9180464E97C9}" type="datetime5">
              <a:rPr lang="en-US" smtClean="0"/>
              <a:t>11-Jul-19</a:t>
            </a:fld>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400" smtClean="0">
                <a:solidFill>
                  <a:srgbClr val="595959"/>
                </a:solidFill>
                <a:latin typeface="Candara" panose="020E0502030303020204" pitchFamily="34" charset="0"/>
              </a:defRPr>
            </a:lvl1pPr>
          </a:lstStyle>
          <a:p>
            <a:pPr fontAlgn="base">
              <a:spcBef>
                <a:spcPct val="0"/>
              </a:spcBef>
              <a:spcAft>
                <a:spcPct val="0"/>
              </a:spcAft>
              <a:defRPr/>
            </a:pPr>
            <a:fld id="{F62AAF9A-E99E-4FD5-9C89-E4352C8F2AA9}" type="slidenum">
              <a:rPr lang="en-US" altLang="en-US">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
        <p:nvSpPr>
          <p:cNvPr id="8" name="Rectangle 7"/>
          <p:cNvSpPr/>
          <p:nvPr userDrawn="1"/>
        </p:nvSpPr>
        <p:spPr>
          <a:xfrm>
            <a:off x="0" y="0"/>
            <a:ext cx="508000" cy="685800"/>
          </a:xfrm>
          <a:prstGeom prst="rect">
            <a:avLst/>
          </a:prstGeom>
          <a:solidFill>
            <a:srgbClr val="0F75B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sp>
        <p:nvSpPr>
          <p:cNvPr id="10" name="Rectangle 9"/>
          <p:cNvSpPr/>
          <p:nvPr userDrawn="1"/>
        </p:nvSpPr>
        <p:spPr>
          <a:xfrm>
            <a:off x="0" y="685800"/>
            <a:ext cx="508000" cy="685800"/>
          </a:xfrm>
          <a:prstGeom prst="rect">
            <a:avLst/>
          </a:prstGeom>
          <a:solidFill>
            <a:srgbClr val="25AAE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pic>
        <p:nvPicPr>
          <p:cNvPr id="1032" name="Picture 3"/>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392584" y="304800"/>
            <a:ext cx="3494616"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9151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p:txStyles>
    <p:titleStyle>
      <a:lvl1pPr algn="l" rtl="0" eaLnBrk="0" fontAlgn="base" hangingPunct="0">
        <a:spcBef>
          <a:spcPct val="0"/>
        </a:spcBef>
        <a:spcAft>
          <a:spcPct val="0"/>
        </a:spcAft>
        <a:defRPr sz="4400" kern="1200">
          <a:solidFill>
            <a:schemeClr val="tx1"/>
          </a:solidFill>
          <a:latin typeface="Corbel" pitchFamily="34" charset="0"/>
          <a:ea typeface="+mj-ea"/>
          <a:cs typeface="+mj-cs"/>
        </a:defRPr>
      </a:lvl1pPr>
      <a:lvl2pPr algn="l" rtl="0" eaLnBrk="0" fontAlgn="base" hangingPunct="0">
        <a:spcBef>
          <a:spcPct val="0"/>
        </a:spcBef>
        <a:spcAft>
          <a:spcPct val="0"/>
        </a:spcAft>
        <a:defRPr sz="4400">
          <a:solidFill>
            <a:schemeClr val="tx1"/>
          </a:solidFill>
          <a:latin typeface="Corbel" pitchFamily="34" charset="0"/>
        </a:defRPr>
      </a:lvl2pPr>
      <a:lvl3pPr algn="l" rtl="0" eaLnBrk="0" fontAlgn="base" hangingPunct="0">
        <a:spcBef>
          <a:spcPct val="0"/>
        </a:spcBef>
        <a:spcAft>
          <a:spcPct val="0"/>
        </a:spcAft>
        <a:defRPr sz="4400">
          <a:solidFill>
            <a:schemeClr val="tx1"/>
          </a:solidFill>
          <a:latin typeface="Corbel" pitchFamily="34" charset="0"/>
        </a:defRPr>
      </a:lvl3pPr>
      <a:lvl4pPr algn="l" rtl="0" eaLnBrk="0" fontAlgn="base" hangingPunct="0">
        <a:spcBef>
          <a:spcPct val="0"/>
        </a:spcBef>
        <a:spcAft>
          <a:spcPct val="0"/>
        </a:spcAft>
        <a:defRPr sz="4400">
          <a:solidFill>
            <a:schemeClr val="tx1"/>
          </a:solidFill>
          <a:latin typeface="Corbel" pitchFamily="34" charset="0"/>
        </a:defRPr>
      </a:lvl4pPr>
      <a:lvl5pPr algn="l" rtl="0" eaLnBrk="0" fontAlgn="base" hangingPunct="0">
        <a:spcBef>
          <a:spcPct val="0"/>
        </a:spcBef>
        <a:spcAft>
          <a:spcPct val="0"/>
        </a:spcAft>
        <a:defRPr sz="4400">
          <a:solidFill>
            <a:schemeClr val="tx1"/>
          </a:solidFill>
          <a:latin typeface="Corbel" pitchFamily="34" charset="0"/>
        </a:defRPr>
      </a:lvl5pPr>
      <a:lvl6pPr marL="457200" algn="l" rtl="0" fontAlgn="base">
        <a:spcBef>
          <a:spcPct val="0"/>
        </a:spcBef>
        <a:spcAft>
          <a:spcPct val="0"/>
        </a:spcAft>
        <a:defRPr sz="4400">
          <a:solidFill>
            <a:schemeClr val="tx1"/>
          </a:solidFill>
          <a:latin typeface="Corbel" pitchFamily="34" charset="0"/>
        </a:defRPr>
      </a:lvl6pPr>
      <a:lvl7pPr marL="914400" algn="l" rtl="0" fontAlgn="base">
        <a:spcBef>
          <a:spcPct val="0"/>
        </a:spcBef>
        <a:spcAft>
          <a:spcPct val="0"/>
        </a:spcAft>
        <a:defRPr sz="4400">
          <a:solidFill>
            <a:schemeClr val="tx1"/>
          </a:solidFill>
          <a:latin typeface="Corbel" pitchFamily="34" charset="0"/>
        </a:defRPr>
      </a:lvl7pPr>
      <a:lvl8pPr marL="1371600" algn="l" rtl="0" fontAlgn="base">
        <a:spcBef>
          <a:spcPct val="0"/>
        </a:spcBef>
        <a:spcAft>
          <a:spcPct val="0"/>
        </a:spcAft>
        <a:defRPr sz="4400">
          <a:solidFill>
            <a:schemeClr val="tx1"/>
          </a:solidFill>
          <a:latin typeface="Corbel" pitchFamily="34" charset="0"/>
        </a:defRPr>
      </a:lvl8pPr>
      <a:lvl9pPr marL="1828800" algn="l" rtl="0" fontAlgn="base">
        <a:spcBef>
          <a:spcPct val="0"/>
        </a:spcBef>
        <a:spcAft>
          <a:spcPct val="0"/>
        </a:spcAft>
        <a:defRPr sz="4400">
          <a:solidFill>
            <a:schemeClr val="tx1"/>
          </a:solidFill>
          <a:latin typeface="Corbel"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Candara"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Candara"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Candara"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ndara"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Candar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hyperlink" Target="http://math.furman.edu/~dcs/courses/math47/R/library/DAAG/html/cv.lm.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hyperlink" Target="https://cs.adelaide.edu.au/~chhshen/teaching/ML_SVR.pdf" TargetMode="External"/><Relationship Id="rId2" Type="http://schemas.openxmlformats.org/officeDocument/2006/relationships/hyperlink" Target="https://en.wikiversity.org/wiki/Least-Squares_Method" TargetMode="Externa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3.xml"/><Relationship Id="rId4" Type="http://schemas.openxmlformats.org/officeDocument/2006/relationships/chart" Target="../charts/chart3.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hyperlink" Target="https://explorable.com/research-variables/" TargetMode="Externa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1</a:t>
            </a:fld>
            <a:endParaRPr lang="en-US" altLang="en-US"/>
          </a:p>
        </p:txBody>
      </p:sp>
      <p:sp>
        <p:nvSpPr>
          <p:cNvPr id="8" name="Rectangle 7">
            <a:extLst>
              <a:ext uri="{FF2B5EF4-FFF2-40B4-BE49-F238E27FC236}">
                <a16:creationId xmlns:a16="http://schemas.microsoft.com/office/drawing/2014/main" xmlns="" id="{7512818D-4B9C-4340-8E40-854A802B954B}"/>
              </a:ext>
            </a:extLst>
          </p:cNvPr>
          <p:cNvSpPr/>
          <p:nvPr/>
        </p:nvSpPr>
        <p:spPr>
          <a:xfrm>
            <a:off x="509238" y="1306125"/>
            <a:ext cx="11355659" cy="3416320"/>
          </a:xfrm>
          <a:prstGeom prst="rect">
            <a:avLst/>
          </a:prstGeom>
        </p:spPr>
        <p:txBody>
          <a:bodyPr wrap="square">
            <a:spAutoFit/>
          </a:bodyPr>
          <a:lstStyle/>
          <a:p>
            <a:pPr>
              <a:spcBef>
                <a:spcPts val="600"/>
              </a:spcBef>
              <a:spcAft>
                <a:spcPts val="600"/>
              </a:spcAft>
            </a:pPr>
            <a:r>
              <a:rPr lang="en-US" sz="2400" b="1" dirty="0">
                <a:solidFill>
                  <a:schemeClr val="tx2">
                    <a:lumMod val="75000"/>
                  </a:schemeClr>
                </a:solidFill>
              </a:rPr>
              <a:t>Agenda</a:t>
            </a:r>
          </a:p>
          <a:p>
            <a:pPr marL="714375" indent="-714375">
              <a:spcBef>
                <a:spcPts val="600"/>
              </a:spcBef>
              <a:spcAft>
                <a:spcPts val="600"/>
              </a:spcAft>
              <a:buFont typeface="+mj-lt"/>
              <a:buAutoNum type="arabicPeriod"/>
            </a:pPr>
            <a:r>
              <a:rPr lang="en-US" sz="2200" b="1" dirty="0"/>
              <a:t>Introduction to Linear regression</a:t>
            </a:r>
          </a:p>
          <a:p>
            <a:pPr marL="714375" indent="-714375">
              <a:spcBef>
                <a:spcPts val="600"/>
              </a:spcBef>
              <a:spcAft>
                <a:spcPts val="600"/>
              </a:spcAft>
              <a:buFont typeface="+mj-lt"/>
              <a:buAutoNum type="arabicPeriod"/>
            </a:pPr>
            <a:r>
              <a:rPr lang="en-US" sz="2200" b="1" dirty="0"/>
              <a:t>Correlation vs regression</a:t>
            </a:r>
          </a:p>
          <a:p>
            <a:pPr marL="714375" indent="-714375">
              <a:spcBef>
                <a:spcPts val="600"/>
              </a:spcBef>
              <a:spcAft>
                <a:spcPts val="600"/>
              </a:spcAft>
              <a:buFont typeface="+mj-lt"/>
              <a:buAutoNum type="arabicPeriod"/>
            </a:pPr>
            <a:r>
              <a:rPr lang="en-US" sz="2200" b="1" dirty="0"/>
              <a:t>Applications of Linear regression</a:t>
            </a:r>
          </a:p>
          <a:p>
            <a:pPr marL="714375" indent="-714375">
              <a:spcBef>
                <a:spcPts val="600"/>
              </a:spcBef>
              <a:spcAft>
                <a:spcPts val="600"/>
              </a:spcAft>
              <a:buFont typeface="+mj-lt"/>
              <a:buAutoNum type="arabicPeriod"/>
            </a:pPr>
            <a:r>
              <a:rPr lang="en-US" sz="2200" b="1" dirty="0"/>
              <a:t>Assumptions of Linear regression</a:t>
            </a:r>
          </a:p>
          <a:p>
            <a:pPr marL="714375" indent="-714375">
              <a:spcBef>
                <a:spcPts val="600"/>
              </a:spcBef>
              <a:spcAft>
                <a:spcPts val="600"/>
              </a:spcAft>
              <a:buFont typeface="+mj-lt"/>
              <a:buAutoNum type="arabicPeriod"/>
            </a:pPr>
            <a:r>
              <a:rPr lang="en-US" sz="2200" b="1" dirty="0"/>
              <a:t>Two main types of Linear regression</a:t>
            </a:r>
          </a:p>
          <a:p>
            <a:pPr marL="714375" indent="-714375">
              <a:spcBef>
                <a:spcPts val="600"/>
              </a:spcBef>
              <a:spcAft>
                <a:spcPts val="600"/>
              </a:spcAft>
              <a:buFont typeface="+mj-lt"/>
              <a:buAutoNum type="arabicPeriod"/>
            </a:pPr>
            <a:r>
              <a:rPr lang="en-US" sz="2200" b="1" dirty="0"/>
              <a:t>Simple Linear regression (SLR) example</a:t>
            </a:r>
          </a:p>
        </p:txBody>
      </p:sp>
    </p:spTree>
    <p:extLst>
      <p:ext uri="{BB962C8B-B14F-4D97-AF65-F5344CB8AC3E}">
        <p14:creationId xmlns:p14="http://schemas.microsoft.com/office/powerpoint/2010/main" val="1158539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10</a:t>
            </a:fld>
            <a:endParaRPr lang="en-US" altLang="en-US"/>
          </a:p>
        </p:txBody>
      </p:sp>
      <p:sp>
        <p:nvSpPr>
          <p:cNvPr id="8" name="Rectangle 7">
            <a:extLst>
              <a:ext uri="{FF2B5EF4-FFF2-40B4-BE49-F238E27FC236}">
                <a16:creationId xmlns:a16="http://schemas.microsoft.com/office/drawing/2014/main" xmlns="" id="{7512818D-4B9C-4340-8E40-854A802B954B}"/>
              </a:ext>
            </a:extLst>
          </p:cNvPr>
          <p:cNvSpPr/>
          <p:nvPr/>
        </p:nvSpPr>
        <p:spPr>
          <a:xfrm>
            <a:off x="509238" y="1306125"/>
            <a:ext cx="11355659" cy="984885"/>
          </a:xfrm>
          <a:prstGeom prst="rect">
            <a:avLst/>
          </a:prstGeom>
        </p:spPr>
        <p:txBody>
          <a:bodyPr wrap="square">
            <a:spAutoFit/>
          </a:bodyPr>
          <a:lstStyle/>
          <a:p>
            <a:pPr marL="714375" indent="-714375">
              <a:spcBef>
                <a:spcPts val="600"/>
              </a:spcBef>
              <a:spcAft>
                <a:spcPts val="600"/>
              </a:spcAft>
              <a:buFont typeface="+mj-lt"/>
              <a:buAutoNum type="arabicPeriod" startAt="4"/>
            </a:pPr>
            <a:r>
              <a:rPr lang="en-US" sz="2400" b="1" dirty="0"/>
              <a:t>Assumptions of Linear regression - continued</a:t>
            </a:r>
          </a:p>
          <a:p>
            <a:pPr marL="457200" indent="-457200">
              <a:spcBef>
                <a:spcPts val="600"/>
              </a:spcBef>
              <a:spcAft>
                <a:spcPts val="600"/>
              </a:spcAft>
              <a:buFont typeface="+mj-lt"/>
              <a:buAutoNum type="arabicPeriod" startAt="4"/>
            </a:pPr>
            <a:endParaRPr lang="en-US" sz="2400" b="1" dirty="0"/>
          </a:p>
        </p:txBody>
      </p:sp>
      <p:sp>
        <p:nvSpPr>
          <p:cNvPr id="2" name="Rectangle 1">
            <a:extLst>
              <a:ext uri="{FF2B5EF4-FFF2-40B4-BE49-F238E27FC236}">
                <a16:creationId xmlns:a16="http://schemas.microsoft.com/office/drawing/2014/main" xmlns="" id="{B2BEACB9-B588-4CD1-8BA3-1CA487246217}"/>
              </a:ext>
            </a:extLst>
          </p:cNvPr>
          <p:cNvSpPr/>
          <p:nvPr/>
        </p:nvSpPr>
        <p:spPr>
          <a:xfrm>
            <a:off x="509238" y="1536957"/>
            <a:ext cx="10565162" cy="815608"/>
          </a:xfrm>
          <a:prstGeom prst="rect">
            <a:avLst/>
          </a:prstGeom>
        </p:spPr>
        <p:txBody>
          <a:bodyPr wrap="square">
            <a:spAutoFit/>
          </a:bodyPr>
          <a:lstStyle/>
          <a:p>
            <a:endParaRPr lang="en-US" dirty="0"/>
          </a:p>
          <a:p>
            <a:pPr marL="714375" indent="-714375" algn="just">
              <a:spcBef>
                <a:spcPts val="600"/>
              </a:spcBef>
              <a:spcAft>
                <a:spcPts val="600"/>
              </a:spcAft>
              <a:buFont typeface="+mj-lt"/>
              <a:buAutoNum type="alphaLcPeriod"/>
            </a:pPr>
            <a:endParaRPr lang="en-US" sz="2400" b="1" dirty="0"/>
          </a:p>
        </p:txBody>
      </p:sp>
      <p:sp>
        <p:nvSpPr>
          <p:cNvPr id="3" name="Rectangle 2">
            <a:extLst>
              <a:ext uri="{FF2B5EF4-FFF2-40B4-BE49-F238E27FC236}">
                <a16:creationId xmlns:a16="http://schemas.microsoft.com/office/drawing/2014/main" xmlns="" id="{029A9DAA-1646-4F91-91C5-CF0210728DD7}"/>
              </a:ext>
            </a:extLst>
          </p:cNvPr>
          <p:cNvSpPr/>
          <p:nvPr/>
        </p:nvSpPr>
        <p:spPr>
          <a:xfrm>
            <a:off x="638098" y="1887109"/>
            <a:ext cx="11044664" cy="2985433"/>
          </a:xfrm>
          <a:prstGeom prst="rect">
            <a:avLst/>
          </a:prstGeom>
        </p:spPr>
        <p:txBody>
          <a:bodyPr wrap="square">
            <a:spAutoFit/>
          </a:bodyPr>
          <a:lstStyle/>
          <a:p>
            <a:pPr marL="714375" indent="-714375" algn="just">
              <a:spcBef>
                <a:spcPts val="600"/>
              </a:spcBef>
              <a:spcAft>
                <a:spcPts val="600"/>
              </a:spcAft>
              <a:buFont typeface="+mj-lt"/>
              <a:buAutoNum type="alphaLcPeriod" startAt="5"/>
              <a:tabLst>
                <a:tab pos="714375" algn="l"/>
              </a:tabLst>
            </a:pPr>
            <a:r>
              <a:rPr lang="en-IN" sz="2400" b="1" dirty="0">
                <a:latin typeface="Calibri" panose="020F0502020204030204" pitchFamily="34" charset="0"/>
                <a:cs typeface="Calibri" panose="020F0502020204030204" pitchFamily="34" charset="0"/>
              </a:rPr>
              <a:t>Lack of perfect multi-collinearity in predictor variables</a:t>
            </a:r>
          </a:p>
          <a:p>
            <a:pPr marL="714375" lvl="2" algn="just">
              <a:spcBef>
                <a:spcPts val="600"/>
              </a:spcBef>
              <a:spcAft>
                <a:spcPts val="600"/>
              </a:spcAft>
              <a:tabLst>
                <a:tab pos="714375" algn="l"/>
              </a:tabLst>
            </a:pPr>
            <a:r>
              <a:rPr lang="en-IN" sz="2200" dirty="0">
                <a:latin typeface="Calibri" panose="020F0502020204030204" pitchFamily="34" charset="0"/>
                <a:cs typeface="Calibri" panose="020F0502020204030204" pitchFamily="34" charset="0"/>
              </a:rPr>
              <a:t>When we have two or more perfectly correlated predictor variables, we have the problem of multi-collinearity. This problem is relevant to Ordinary Least Squares method and taken care of by regularization methods such as Ridge or Lasso.</a:t>
            </a:r>
          </a:p>
          <a:p>
            <a:pPr marL="714375" indent="-714375" algn="just">
              <a:spcBef>
                <a:spcPts val="600"/>
              </a:spcBef>
              <a:spcAft>
                <a:spcPts val="600"/>
              </a:spcAft>
              <a:buFont typeface="+mj-lt"/>
              <a:buAutoNum type="alphaLcPeriod" startAt="5"/>
              <a:tabLst>
                <a:tab pos="714375" algn="l"/>
              </a:tabLst>
            </a:pPr>
            <a:r>
              <a:rPr lang="en-IN" sz="2400" b="1" dirty="0">
                <a:latin typeface="Calibri" panose="020F0502020204030204" pitchFamily="34" charset="0"/>
                <a:cs typeface="Calibri" panose="020F0502020204030204" pitchFamily="34" charset="0"/>
              </a:rPr>
              <a:t>Lack of outliers in the data</a:t>
            </a:r>
          </a:p>
          <a:p>
            <a:pPr marL="714375" lvl="2" algn="just">
              <a:spcBef>
                <a:spcPts val="600"/>
              </a:spcBef>
              <a:spcAft>
                <a:spcPts val="600"/>
              </a:spcAft>
              <a:tabLst>
                <a:tab pos="714375" algn="l"/>
              </a:tabLst>
            </a:pPr>
            <a:r>
              <a:rPr lang="en-IN" sz="2200" dirty="0">
                <a:latin typeface="Calibri" panose="020F0502020204030204" pitchFamily="34" charset="0"/>
                <a:cs typeface="Calibri" panose="020F0502020204030204" pitchFamily="34" charset="0"/>
              </a:rPr>
              <a:t>Linear Regression is extremely sensitive to outliers as It affects the regression line and eventually the forecasted values.</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0797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11</a:t>
            </a:fld>
            <a:endParaRPr lang="en-US" altLang="en-US"/>
          </a:p>
        </p:txBody>
      </p:sp>
      <p:sp>
        <p:nvSpPr>
          <p:cNvPr id="8" name="Rectangle 7">
            <a:extLst>
              <a:ext uri="{FF2B5EF4-FFF2-40B4-BE49-F238E27FC236}">
                <a16:creationId xmlns:a16="http://schemas.microsoft.com/office/drawing/2014/main" xmlns="" id="{7512818D-4B9C-4340-8E40-854A802B954B}"/>
              </a:ext>
            </a:extLst>
          </p:cNvPr>
          <p:cNvSpPr/>
          <p:nvPr/>
        </p:nvSpPr>
        <p:spPr>
          <a:xfrm>
            <a:off x="509238" y="1306125"/>
            <a:ext cx="11355659" cy="1508105"/>
          </a:xfrm>
          <a:prstGeom prst="rect">
            <a:avLst/>
          </a:prstGeom>
        </p:spPr>
        <p:txBody>
          <a:bodyPr wrap="square">
            <a:spAutoFit/>
          </a:bodyPr>
          <a:lstStyle/>
          <a:p>
            <a:pPr marL="714375" indent="-714375">
              <a:spcBef>
                <a:spcPts val="600"/>
              </a:spcBef>
              <a:spcAft>
                <a:spcPts val="600"/>
              </a:spcAft>
              <a:buFont typeface="+mj-lt"/>
              <a:buAutoNum type="arabicPeriod" startAt="5"/>
            </a:pPr>
            <a:r>
              <a:rPr lang="en-US" sz="2400" b="1" dirty="0"/>
              <a:t>Two main types of Linear regression</a:t>
            </a:r>
          </a:p>
          <a:p>
            <a:pPr marL="714375" indent="-714375">
              <a:spcBef>
                <a:spcPts val="600"/>
              </a:spcBef>
              <a:spcAft>
                <a:spcPts val="600"/>
              </a:spcAft>
              <a:buFont typeface="+mj-lt"/>
              <a:buAutoNum type="arabicPeriod" startAt="5"/>
            </a:pPr>
            <a:endParaRPr lang="en-US" sz="2400" b="1" dirty="0"/>
          </a:p>
          <a:p>
            <a:pPr marL="457200" indent="-457200">
              <a:spcBef>
                <a:spcPts val="600"/>
              </a:spcBef>
              <a:spcAft>
                <a:spcPts val="600"/>
              </a:spcAft>
              <a:buFont typeface="+mj-lt"/>
              <a:buAutoNum type="arabicPeriod" startAt="5"/>
            </a:pPr>
            <a:endParaRPr lang="en-US" sz="2400" b="1" dirty="0"/>
          </a:p>
        </p:txBody>
      </p:sp>
      <p:sp>
        <p:nvSpPr>
          <p:cNvPr id="2" name="Rectangle 1">
            <a:extLst>
              <a:ext uri="{FF2B5EF4-FFF2-40B4-BE49-F238E27FC236}">
                <a16:creationId xmlns:a16="http://schemas.microsoft.com/office/drawing/2014/main" xmlns="" id="{B2BEACB9-B588-4CD1-8BA3-1CA487246217}"/>
              </a:ext>
            </a:extLst>
          </p:cNvPr>
          <p:cNvSpPr/>
          <p:nvPr/>
        </p:nvSpPr>
        <p:spPr>
          <a:xfrm>
            <a:off x="509238" y="1536957"/>
            <a:ext cx="10565162" cy="815608"/>
          </a:xfrm>
          <a:prstGeom prst="rect">
            <a:avLst/>
          </a:prstGeom>
        </p:spPr>
        <p:txBody>
          <a:bodyPr wrap="square">
            <a:spAutoFit/>
          </a:bodyPr>
          <a:lstStyle/>
          <a:p>
            <a:endParaRPr lang="en-US" dirty="0"/>
          </a:p>
          <a:p>
            <a:pPr marL="714375" indent="-714375" algn="just">
              <a:spcBef>
                <a:spcPts val="600"/>
              </a:spcBef>
              <a:spcAft>
                <a:spcPts val="600"/>
              </a:spcAft>
              <a:buFont typeface="+mj-lt"/>
              <a:buAutoNum type="alphaLcPeriod"/>
            </a:pPr>
            <a:endParaRPr lang="en-US" sz="2400" b="1" dirty="0"/>
          </a:p>
        </p:txBody>
      </p:sp>
      <p:sp>
        <p:nvSpPr>
          <p:cNvPr id="3" name="Rectangle 2">
            <a:extLst>
              <a:ext uri="{FF2B5EF4-FFF2-40B4-BE49-F238E27FC236}">
                <a16:creationId xmlns:a16="http://schemas.microsoft.com/office/drawing/2014/main" xmlns="" id="{029A9DAA-1646-4F91-91C5-CF0210728DD7}"/>
              </a:ext>
            </a:extLst>
          </p:cNvPr>
          <p:cNvSpPr/>
          <p:nvPr/>
        </p:nvSpPr>
        <p:spPr>
          <a:xfrm>
            <a:off x="638098" y="1887109"/>
            <a:ext cx="11044664" cy="4488408"/>
          </a:xfrm>
          <a:prstGeom prst="rect">
            <a:avLst/>
          </a:prstGeom>
        </p:spPr>
        <p:txBody>
          <a:bodyPr wrap="square">
            <a:spAutoFit/>
          </a:bodyPr>
          <a:lstStyle/>
          <a:p>
            <a:pPr marL="714375" indent="-714375" algn="just">
              <a:spcBef>
                <a:spcPts val="600"/>
              </a:spcBef>
              <a:spcAft>
                <a:spcPts val="600"/>
              </a:spcAft>
              <a:buFont typeface="+mj-lt"/>
              <a:buAutoNum type="alphaLcPeriod"/>
              <a:tabLst>
                <a:tab pos="714375" algn="l"/>
              </a:tabLst>
            </a:pPr>
            <a:r>
              <a:rPr lang="en-IN" sz="2400" b="1" dirty="0">
                <a:latin typeface="Calibri" panose="020F0502020204030204" pitchFamily="34" charset="0"/>
                <a:cs typeface="Calibri" panose="020F0502020204030204" pitchFamily="34" charset="0"/>
              </a:rPr>
              <a:t>Simple Linear Regression (SLR)</a:t>
            </a:r>
          </a:p>
          <a:p>
            <a:pPr marL="714375" lvl="2" algn="just">
              <a:spcBef>
                <a:spcPts val="400"/>
              </a:spcBef>
              <a:spcAft>
                <a:spcPts val="400"/>
              </a:spcAft>
              <a:tabLst>
                <a:tab pos="714375" algn="l"/>
              </a:tabLst>
            </a:pPr>
            <a:r>
              <a:rPr lang="en-IN" sz="2200" dirty="0">
                <a:latin typeface="Calibri" panose="020F0502020204030204" pitchFamily="34" charset="0"/>
                <a:cs typeface="Calibri" panose="020F0502020204030204" pitchFamily="34" charset="0"/>
              </a:rPr>
              <a:t>In SLR, there is only one predictor (independent) variable X which changes result on different values for response (dependent) variable, Y.</a:t>
            </a:r>
          </a:p>
          <a:p>
            <a:pPr marL="714375" lvl="2" algn="just">
              <a:spcBef>
                <a:spcPts val="400"/>
              </a:spcBef>
              <a:spcAft>
                <a:spcPts val="400"/>
              </a:spcAft>
              <a:tabLst>
                <a:tab pos="714375" algn="l"/>
              </a:tabLst>
            </a:pPr>
            <a:r>
              <a:rPr lang="en-US" sz="2200" dirty="0">
                <a:latin typeface="Calibri" panose="020F0502020204030204" pitchFamily="34" charset="0"/>
                <a:cs typeface="Calibri" panose="020F0502020204030204" pitchFamily="34" charset="0"/>
              </a:rPr>
              <a:t>Let </a:t>
            </a:r>
            <a:r>
              <a:rPr lang="en-US" sz="2200" dirty="0" err="1">
                <a:latin typeface="Calibri" panose="020F0502020204030204" pitchFamily="34" charset="0"/>
                <a:cs typeface="Calibri" panose="020F0502020204030204" pitchFamily="34" charset="0"/>
              </a:rPr>
              <a:t>Y</a:t>
            </a:r>
            <a:r>
              <a:rPr lang="en-US" sz="2200" baseline="-25000" dirty="0" err="1">
                <a:latin typeface="Calibri" panose="020F0502020204030204" pitchFamily="34" charset="0"/>
                <a:cs typeface="Calibri" panose="020F0502020204030204" pitchFamily="34" charset="0"/>
              </a:rPr>
              <a:t>t</a:t>
            </a:r>
            <a:r>
              <a:rPr lang="en-US" sz="2200" dirty="0">
                <a:latin typeface="Calibri" panose="020F0502020204030204" pitchFamily="34" charset="0"/>
                <a:cs typeface="Calibri" panose="020F0502020204030204" pitchFamily="34" charset="0"/>
              </a:rPr>
              <a:t> denote the dependent variable, X1</a:t>
            </a:r>
            <a:r>
              <a:rPr lang="en-US" sz="2200" baseline="-25000" dirty="0">
                <a:latin typeface="Calibri" panose="020F0502020204030204" pitchFamily="34" charset="0"/>
                <a:cs typeface="Calibri" panose="020F0502020204030204" pitchFamily="34" charset="0"/>
              </a:rPr>
              <a:t>t</a:t>
            </a:r>
            <a:r>
              <a:rPr lang="en-US" sz="2200" dirty="0">
                <a:latin typeface="Calibri" panose="020F0502020204030204" pitchFamily="34" charset="0"/>
                <a:cs typeface="Calibri" panose="020F0502020204030204" pitchFamily="34" charset="0"/>
              </a:rPr>
              <a:t> is the independent variable for the </a:t>
            </a:r>
            <a:r>
              <a:rPr lang="en-US" sz="2200" dirty="0" err="1">
                <a:latin typeface="Calibri" panose="020F0502020204030204" pitchFamily="34" charset="0"/>
                <a:cs typeface="Calibri" panose="020F0502020204030204" pitchFamily="34" charset="0"/>
              </a:rPr>
              <a:t>t</a:t>
            </a:r>
            <a:r>
              <a:rPr lang="en-US" sz="2200" baseline="30000" dirty="0" err="1">
                <a:latin typeface="Calibri" panose="020F0502020204030204" pitchFamily="34" charset="0"/>
                <a:cs typeface="Calibri" panose="020F0502020204030204" pitchFamily="34" charset="0"/>
              </a:rPr>
              <a:t>th</a:t>
            </a:r>
            <a:r>
              <a:rPr lang="en-US" sz="2200" dirty="0">
                <a:latin typeface="Calibri" panose="020F0502020204030204" pitchFamily="34" charset="0"/>
                <a:cs typeface="Calibri" panose="020F0502020204030204" pitchFamily="34" charset="0"/>
              </a:rPr>
              <a:t> observation. The value of Y at time t, in the sample data is determined by the linear equation: </a:t>
            </a:r>
          </a:p>
          <a:p>
            <a:pPr marL="714375" lvl="2" algn="just">
              <a:spcBef>
                <a:spcPts val="400"/>
              </a:spcBef>
              <a:spcAft>
                <a:spcPts val="400"/>
              </a:spcAft>
              <a:tabLst>
                <a:tab pos="714375" algn="l"/>
              </a:tabLst>
            </a:pPr>
            <a:r>
              <a:rPr lang="en-US" sz="2200" dirty="0">
                <a:latin typeface="Calibri" panose="020F0502020204030204" pitchFamily="34" charset="0"/>
                <a:cs typeface="Calibri" panose="020F0502020204030204" pitchFamily="34" charset="0"/>
              </a:rPr>
              <a:t>β0, β1 are constants and </a:t>
            </a:r>
            <a:r>
              <a:rPr lang="en-US" sz="2200" dirty="0" err="1">
                <a:latin typeface="Calibri" panose="020F0502020204030204" pitchFamily="34" charset="0"/>
                <a:cs typeface="Calibri" panose="020F0502020204030204" pitchFamily="34" charset="0"/>
              </a:rPr>
              <a:t>εs</a:t>
            </a:r>
            <a:r>
              <a:rPr lang="en-US" sz="2200" dirty="0">
                <a:latin typeface="Calibri" panose="020F0502020204030204" pitchFamily="34" charset="0"/>
                <a:cs typeface="Calibri" panose="020F0502020204030204" pitchFamily="34" charset="0"/>
              </a:rPr>
              <a:t> are independent and identically distributed normal random variables with mean 0.</a:t>
            </a:r>
          </a:p>
          <a:p>
            <a:pPr marL="714375" lvl="2" algn="just">
              <a:spcBef>
                <a:spcPts val="400"/>
              </a:spcBef>
              <a:spcAft>
                <a:spcPts val="400"/>
              </a:spcAft>
              <a:tabLst>
                <a:tab pos="714375" algn="l"/>
              </a:tabLst>
            </a:pPr>
            <a:r>
              <a:rPr lang="en-US" sz="2200" dirty="0">
                <a:latin typeface="Calibri" panose="020F0502020204030204" pitchFamily="34" charset="0"/>
                <a:cs typeface="Calibri" panose="020F0502020204030204" pitchFamily="34" charset="0"/>
              </a:rPr>
              <a:t>β0 and β1 are intercept and slope of the model. </a:t>
            </a:r>
          </a:p>
          <a:p>
            <a:pPr marL="714375" lvl="2" algn="just">
              <a:spcBef>
                <a:spcPts val="400"/>
              </a:spcBef>
              <a:spcAft>
                <a:spcPts val="400"/>
              </a:spcAft>
              <a:tabLst>
                <a:tab pos="714375" algn="l"/>
              </a:tabLst>
            </a:pPr>
            <a:r>
              <a:rPr lang="en-US" sz="2000" dirty="0">
                <a:solidFill>
                  <a:srgbClr val="FF0000"/>
                </a:solidFill>
                <a:latin typeface="Calibri" panose="020F0502020204030204" pitchFamily="34" charset="0"/>
                <a:cs typeface="Calibri" panose="020F0502020204030204" pitchFamily="34" charset="0"/>
              </a:rPr>
              <a:t>Example: Regression equation between hours studied and marks scored</a:t>
            </a:r>
          </a:p>
          <a:p>
            <a:pPr marL="714375" lvl="2" algn="just">
              <a:spcBef>
                <a:spcPts val="400"/>
              </a:spcBef>
              <a:spcAft>
                <a:spcPts val="400"/>
              </a:spcAft>
              <a:tabLst>
                <a:tab pos="714375" algn="l"/>
              </a:tabLst>
            </a:pPr>
            <a:r>
              <a:rPr lang="en-US" sz="2000" dirty="0">
                <a:solidFill>
                  <a:srgbClr val="FF0000"/>
                </a:solidFill>
                <a:latin typeface="Calibri" panose="020F0502020204030204" pitchFamily="34" charset="0"/>
                <a:cs typeface="Calibri" panose="020F0502020204030204" pitchFamily="34" charset="0"/>
              </a:rPr>
              <a:t>Marks = 38.9988127 + 0.876757168 * Hours Studied.</a:t>
            </a:r>
            <a:endParaRPr lang="en-IN" sz="2000" dirty="0">
              <a:solidFill>
                <a:srgbClr val="FF0000"/>
              </a:solidFill>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xmlns="" id="{03E6F33B-E741-4BB4-881F-3F668025E1C7}"/>
              </a:ext>
            </a:extLst>
          </p:cNvPr>
          <p:cNvPicPr>
            <a:picLocks noChangeAspect="1"/>
          </p:cNvPicPr>
          <p:nvPr/>
        </p:nvPicPr>
        <p:blipFill>
          <a:blip r:embed="rId2"/>
          <a:stretch>
            <a:fillRect/>
          </a:stretch>
        </p:blipFill>
        <p:spPr>
          <a:xfrm>
            <a:off x="2641445" y="3885203"/>
            <a:ext cx="2247900" cy="466725"/>
          </a:xfrm>
          <a:prstGeom prst="rect">
            <a:avLst/>
          </a:prstGeom>
        </p:spPr>
      </p:pic>
    </p:spTree>
    <p:extLst>
      <p:ext uri="{BB962C8B-B14F-4D97-AF65-F5344CB8AC3E}">
        <p14:creationId xmlns:p14="http://schemas.microsoft.com/office/powerpoint/2010/main" val="2020534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12</a:t>
            </a:fld>
            <a:endParaRPr lang="en-US" altLang="en-US"/>
          </a:p>
        </p:txBody>
      </p:sp>
      <p:sp>
        <p:nvSpPr>
          <p:cNvPr id="8" name="Rectangle 7">
            <a:extLst>
              <a:ext uri="{FF2B5EF4-FFF2-40B4-BE49-F238E27FC236}">
                <a16:creationId xmlns:a16="http://schemas.microsoft.com/office/drawing/2014/main" xmlns="" id="{7512818D-4B9C-4340-8E40-854A802B954B}"/>
              </a:ext>
            </a:extLst>
          </p:cNvPr>
          <p:cNvSpPr/>
          <p:nvPr/>
        </p:nvSpPr>
        <p:spPr>
          <a:xfrm>
            <a:off x="509238" y="1306125"/>
            <a:ext cx="11044664" cy="4785926"/>
          </a:xfrm>
          <a:prstGeom prst="rect">
            <a:avLst/>
          </a:prstGeom>
        </p:spPr>
        <p:txBody>
          <a:bodyPr wrap="square">
            <a:spAutoFit/>
          </a:bodyPr>
          <a:lstStyle/>
          <a:p>
            <a:pPr marL="714375" indent="-714375">
              <a:spcBef>
                <a:spcPts val="600"/>
              </a:spcBef>
              <a:spcAft>
                <a:spcPts val="600"/>
              </a:spcAft>
              <a:buFont typeface="+mj-lt"/>
              <a:buAutoNum type="arabicPeriod" startAt="5"/>
            </a:pPr>
            <a:r>
              <a:rPr lang="en-US" sz="2400" b="1" dirty="0"/>
              <a:t>Two main types of Linear regression</a:t>
            </a:r>
          </a:p>
          <a:p>
            <a:pPr marL="714375" indent="-714375">
              <a:spcBef>
                <a:spcPts val="600"/>
              </a:spcBef>
              <a:spcAft>
                <a:spcPts val="600"/>
              </a:spcAft>
              <a:buFont typeface="+mj-lt"/>
              <a:buAutoNum type="arabicPeriod" startAt="5"/>
            </a:pPr>
            <a:endParaRPr lang="en-US" sz="2400" b="1" dirty="0"/>
          </a:p>
          <a:p>
            <a:endParaRPr lang="en-IN" sz="2200" b="1" dirty="0">
              <a:latin typeface="Calibri" panose="020F0502020204030204" pitchFamily="34" charset="0"/>
              <a:cs typeface="Calibri" panose="020F0502020204030204" pitchFamily="34" charset="0"/>
            </a:endParaRPr>
          </a:p>
          <a:p>
            <a:r>
              <a:rPr lang="en-IN" sz="2200" b="1" dirty="0">
                <a:latin typeface="Calibri" panose="020F0502020204030204" pitchFamily="34" charset="0"/>
                <a:cs typeface="Calibri" panose="020F0502020204030204" pitchFamily="34" charset="0"/>
              </a:rPr>
              <a:t>Note:</a:t>
            </a:r>
          </a:p>
          <a:p>
            <a:endParaRPr lang="en-IN" sz="2200" b="1" dirty="0">
              <a:latin typeface="Calibri" panose="020F0502020204030204" pitchFamily="34" charset="0"/>
              <a:cs typeface="Calibri" panose="020F0502020204030204" pitchFamily="34" charset="0"/>
            </a:endParaRPr>
          </a:p>
          <a:p>
            <a:pPr marL="714375" indent="-714375" algn="just">
              <a:spcBef>
                <a:spcPts val="300"/>
              </a:spcBef>
              <a:spcAft>
                <a:spcPts val="300"/>
              </a:spcAft>
              <a:buFont typeface="+mj-lt"/>
              <a:buAutoNum type="arabicParenR"/>
              <a:tabLst>
                <a:tab pos="892175" algn="l"/>
              </a:tabLst>
            </a:pPr>
            <a:r>
              <a:rPr lang="en-IN" sz="2200" dirty="0">
                <a:latin typeface="Calibri" panose="020F0502020204030204" pitchFamily="34" charset="0"/>
                <a:cs typeface="Calibri" panose="020F0502020204030204" pitchFamily="34" charset="0"/>
              </a:rPr>
              <a:t>The relationship is not a mathematical model relationship and hence the error term.</a:t>
            </a:r>
          </a:p>
          <a:p>
            <a:pPr marL="714375" indent="-714375" algn="just">
              <a:spcBef>
                <a:spcPts val="300"/>
              </a:spcBef>
              <a:spcAft>
                <a:spcPts val="300"/>
              </a:spcAft>
              <a:buFont typeface="+mj-lt"/>
              <a:buAutoNum type="arabicParenR"/>
            </a:pPr>
            <a:r>
              <a:rPr lang="en-IN" sz="2200" dirty="0">
                <a:latin typeface="Calibri" panose="020F0502020204030204" pitchFamily="34" charset="0"/>
                <a:cs typeface="Calibri" panose="020F0502020204030204" pitchFamily="34" charset="0"/>
              </a:rPr>
              <a:t>The linearity condition is defined with respect to the regression coefficients and not with respect to the predictor variables. Thus Y</a:t>
            </a:r>
            <a:r>
              <a:rPr lang="en-IN" sz="2200" baseline="-15000" dirty="0">
                <a:latin typeface="Calibri" panose="020F0502020204030204" pitchFamily="34" charset="0"/>
                <a:cs typeface="Calibri" panose="020F0502020204030204" pitchFamily="34" charset="0"/>
              </a:rPr>
              <a:t>i</a:t>
            </a:r>
            <a:r>
              <a:rPr lang="en-IN" sz="2200" dirty="0">
                <a:latin typeface="Calibri" panose="020F0502020204030204" pitchFamily="34" charset="0"/>
                <a:cs typeface="Calibri" panose="020F0502020204030204" pitchFamily="34" charset="0"/>
              </a:rPr>
              <a:t> = </a:t>
            </a:r>
            <a:r>
              <a:rPr lang="el-GR" sz="2200" dirty="0">
                <a:latin typeface="Calibri" panose="020F0502020204030204" pitchFamily="34" charset="0"/>
                <a:cs typeface="Calibri" panose="020F0502020204030204" pitchFamily="34" charset="0"/>
              </a:rPr>
              <a:t>β</a:t>
            </a:r>
            <a:r>
              <a:rPr lang="en-IN" sz="2200" baseline="-15000" dirty="0">
                <a:latin typeface="Calibri" panose="020F0502020204030204" pitchFamily="34" charset="0"/>
                <a:cs typeface="Calibri" panose="020F0502020204030204" pitchFamily="34" charset="0"/>
              </a:rPr>
              <a:t>0</a:t>
            </a:r>
            <a:r>
              <a:rPr lang="en-IN" sz="2200" dirty="0">
                <a:latin typeface="Calibri" panose="020F0502020204030204" pitchFamily="34" charset="0"/>
                <a:cs typeface="Calibri" panose="020F0502020204030204" pitchFamily="34" charset="0"/>
              </a:rPr>
              <a:t> + </a:t>
            </a:r>
            <a:r>
              <a:rPr lang="el-GR" sz="2200" dirty="0">
                <a:latin typeface="Calibri" panose="020F0502020204030204" pitchFamily="34" charset="0"/>
                <a:cs typeface="Calibri" panose="020F0502020204030204" pitchFamily="34" charset="0"/>
              </a:rPr>
              <a:t>β</a:t>
            </a:r>
            <a:r>
              <a:rPr lang="en-IN" sz="2200" baseline="-15000" dirty="0">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log</a:t>
            </a:r>
            <a:r>
              <a:rPr lang="en-IN" sz="2200" baseline="-15000" dirty="0">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X</a:t>
            </a:r>
            <a:r>
              <a:rPr lang="en-IN" sz="2200" baseline="-15000" dirty="0">
                <a:latin typeface="Calibri" panose="020F0502020204030204" pitchFamily="34" charset="0"/>
                <a:cs typeface="Calibri" panose="020F0502020204030204" pitchFamily="34" charset="0"/>
              </a:rPr>
              <a:t>i)</a:t>
            </a:r>
            <a:r>
              <a:rPr lang="en-IN" sz="2200" dirty="0">
                <a:latin typeface="Calibri" panose="020F0502020204030204" pitchFamily="34" charset="0"/>
                <a:cs typeface="Calibri" panose="020F0502020204030204" pitchFamily="34" charset="0"/>
              </a:rPr>
              <a:t> + </a:t>
            </a:r>
            <a:r>
              <a:rPr lang="el-GR" sz="2200" dirty="0">
                <a:latin typeface="Calibri" panose="020F0502020204030204" pitchFamily="34" charset="0"/>
                <a:cs typeface="Calibri" panose="020F0502020204030204" pitchFamily="34" charset="0"/>
              </a:rPr>
              <a:t>ε</a:t>
            </a:r>
            <a:r>
              <a:rPr lang="en-IN" sz="2200" baseline="-15000" dirty="0" err="1">
                <a:latin typeface="Calibri" panose="020F0502020204030204" pitchFamily="34" charset="0"/>
                <a:cs typeface="Calibri" panose="020F0502020204030204" pitchFamily="34" charset="0"/>
              </a:rPr>
              <a:t>i</a:t>
            </a:r>
            <a:r>
              <a:rPr lang="en-IN" sz="2200" baseline="-15000" dirty="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is a linear model but relationship between Y and X is not linear.</a:t>
            </a:r>
          </a:p>
          <a:p>
            <a:pPr marL="714375" indent="-714375" algn="just">
              <a:spcBef>
                <a:spcPts val="300"/>
              </a:spcBef>
              <a:spcAft>
                <a:spcPts val="300"/>
              </a:spcAft>
              <a:buFont typeface="+mj-lt"/>
              <a:buAutoNum type="arabicParenR"/>
              <a:tabLst>
                <a:tab pos="892175" algn="l"/>
                <a:tab pos="1081088" algn="l"/>
              </a:tabLst>
            </a:pPr>
            <a:r>
              <a:rPr lang="en-IN" sz="2200" dirty="0">
                <a:latin typeface="Calibri" panose="020F0502020204030204" pitchFamily="34" charset="0"/>
                <a:cs typeface="Calibri" panose="020F0502020204030204" pitchFamily="34" charset="0"/>
              </a:rPr>
              <a:t>Regression calculates the most likely outcome based on a trend of one or more known independent variables and the impact of changing one of the independent variables.</a:t>
            </a:r>
          </a:p>
          <a:p>
            <a:pPr marL="457200" indent="-457200">
              <a:spcBef>
                <a:spcPts val="600"/>
              </a:spcBef>
              <a:spcAft>
                <a:spcPts val="600"/>
              </a:spcAft>
              <a:buFont typeface="+mj-lt"/>
              <a:buAutoNum type="arabicPeriod" startAt="5"/>
            </a:pPr>
            <a:endParaRPr lang="en-US" sz="2400" b="1" dirty="0"/>
          </a:p>
        </p:txBody>
      </p:sp>
      <p:sp>
        <p:nvSpPr>
          <p:cNvPr id="2" name="Rectangle 1">
            <a:extLst>
              <a:ext uri="{FF2B5EF4-FFF2-40B4-BE49-F238E27FC236}">
                <a16:creationId xmlns:a16="http://schemas.microsoft.com/office/drawing/2014/main" xmlns="" id="{B2BEACB9-B588-4CD1-8BA3-1CA487246217}"/>
              </a:ext>
            </a:extLst>
          </p:cNvPr>
          <p:cNvSpPr/>
          <p:nvPr/>
        </p:nvSpPr>
        <p:spPr>
          <a:xfrm>
            <a:off x="509238" y="1536957"/>
            <a:ext cx="10565162" cy="815608"/>
          </a:xfrm>
          <a:prstGeom prst="rect">
            <a:avLst/>
          </a:prstGeom>
        </p:spPr>
        <p:txBody>
          <a:bodyPr wrap="square">
            <a:spAutoFit/>
          </a:bodyPr>
          <a:lstStyle/>
          <a:p>
            <a:endParaRPr lang="en-US" dirty="0"/>
          </a:p>
          <a:p>
            <a:pPr marL="714375" indent="-714375" algn="just">
              <a:spcBef>
                <a:spcPts val="600"/>
              </a:spcBef>
              <a:spcAft>
                <a:spcPts val="600"/>
              </a:spcAft>
              <a:buFont typeface="+mj-lt"/>
              <a:buAutoNum type="alphaLcPeriod"/>
            </a:pPr>
            <a:endParaRPr lang="en-US" sz="2400" b="1" dirty="0"/>
          </a:p>
        </p:txBody>
      </p:sp>
      <p:sp>
        <p:nvSpPr>
          <p:cNvPr id="3" name="Rectangle 2">
            <a:extLst>
              <a:ext uri="{FF2B5EF4-FFF2-40B4-BE49-F238E27FC236}">
                <a16:creationId xmlns:a16="http://schemas.microsoft.com/office/drawing/2014/main" xmlns="" id="{029A9DAA-1646-4F91-91C5-CF0210728DD7}"/>
              </a:ext>
            </a:extLst>
          </p:cNvPr>
          <p:cNvSpPr/>
          <p:nvPr/>
        </p:nvSpPr>
        <p:spPr>
          <a:xfrm>
            <a:off x="638098" y="1887109"/>
            <a:ext cx="11044664" cy="461665"/>
          </a:xfrm>
          <a:prstGeom prst="rect">
            <a:avLst/>
          </a:prstGeom>
        </p:spPr>
        <p:txBody>
          <a:bodyPr wrap="square">
            <a:spAutoFit/>
          </a:bodyPr>
          <a:lstStyle/>
          <a:p>
            <a:pPr marL="714375" indent="-714375" algn="just">
              <a:spcBef>
                <a:spcPts val="600"/>
              </a:spcBef>
              <a:spcAft>
                <a:spcPts val="600"/>
              </a:spcAft>
              <a:buFont typeface="+mj-lt"/>
              <a:buAutoNum type="alphaLcPeriod"/>
              <a:tabLst>
                <a:tab pos="714375" algn="l"/>
              </a:tabLst>
            </a:pPr>
            <a:r>
              <a:rPr lang="en-IN" sz="2400" b="1" dirty="0">
                <a:latin typeface="Calibri" panose="020F0502020204030204" pitchFamily="34" charset="0"/>
                <a:cs typeface="Calibri" panose="020F0502020204030204" pitchFamily="34" charset="0"/>
              </a:rPr>
              <a:t>Simple Linear Regression (SLR) - continued</a:t>
            </a:r>
          </a:p>
        </p:txBody>
      </p:sp>
    </p:spTree>
    <p:extLst>
      <p:ext uri="{BB962C8B-B14F-4D97-AF65-F5344CB8AC3E}">
        <p14:creationId xmlns:p14="http://schemas.microsoft.com/office/powerpoint/2010/main" val="293055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13</a:t>
            </a:fld>
            <a:endParaRPr lang="en-US" altLang="en-US"/>
          </a:p>
        </p:txBody>
      </p:sp>
      <p:sp>
        <p:nvSpPr>
          <p:cNvPr id="8" name="Rectangle 7">
            <a:extLst>
              <a:ext uri="{FF2B5EF4-FFF2-40B4-BE49-F238E27FC236}">
                <a16:creationId xmlns:a16="http://schemas.microsoft.com/office/drawing/2014/main" xmlns="" id="{7512818D-4B9C-4340-8E40-854A802B954B}"/>
              </a:ext>
            </a:extLst>
          </p:cNvPr>
          <p:cNvSpPr/>
          <p:nvPr/>
        </p:nvSpPr>
        <p:spPr>
          <a:xfrm>
            <a:off x="509238" y="1306125"/>
            <a:ext cx="11355659" cy="1508105"/>
          </a:xfrm>
          <a:prstGeom prst="rect">
            <a:avLst/>
          </a:prstGeom>
        </p:spPr>
        <p:txBody>
          <a:bodyPr wrap="square">
            <a:spAutoFit/>
          </a:bodyPr>
          <a:lstStyle/>
          <a:p>
            <a:pPr marL="714375" indent="-714375">
              <a:spcBef>
                <a:spcPts val="600"/>
              </a:spcBef>
              <a:spcAft>
                <a:spcPts val="600"/>
              </a:spcAft>
              <a:buFont typeface="+mj-lt"/>
              <a:buAutoNum type="arabicPeriod" startAt="5"/>
            </a:pPr>
            <a:r>
              <a:rPr lang="en-US" sz="2400" b="1" dirty="0"/>
              <a:t>Two main types of Linear regression - continued</a:t>
            </a:r>
          </a:p>
          <a:p>
            <a:pPr marL="714375" indent="-714375">
              <a:spcBef>
                <a:spcPts val="600"/>
              </a:spcBef>
              <a:spcAft>
                <a:spcPts val="600"/>
              </a:spcAft>
              <a:buFont typeface="+mj-lt"/>
              <a:buAutoNum type="arabicPeriod" startAt="5"/>
            </a:pPr>
            <a:endParaRPr lang="en-US" sz="2400" b="1" dirty="0"/>
          </a:p>
          <a:p>
            <a:pPr marL="457200" indent="-457200">
              <a:spcBef>
                <a:spcPts val="600"/>
              </a:spcBef>
              <a:spcAft>
                <a:spcPts val="600"/>
              </a:spcAft>
              <a:buFont typeface="+mj-lt"/>
              <a:buAutoNum type="arabicPeriod" startAt="5"/>
            </a:pPr>
            <a:endParaRPr lang="en-US" sz="2400" b="1" dirty="0"/>
          </a:p>
        </p:txBody>
      </p:sp>
      <p:sp>
        <p:nvSpPr>
          <p:cNvPr id="2" name="Rectangle 1">
            <a:extLst>
              <a:ext uri="{FF2B5EF4-FFF2-40B4-BE49-F238E27FC236}">
                <a16:creationId xmlns:a16="http://schemas.microsoft.com/office/drawing/2014/main" xmlns="" id="{B2BEACB9-B588-4CD1-8BA3-1CA487246217}"/>
              </a:ext>
            </a:extLst>
          </p:cNvPr>
          <p:cNvSpPr/>
          <p:nvPr/>
        </p:nvSpPr>
        <p:spPr>
          <a:xfrm>
            <a:off x="509238" y="1536957"/>
            <a:ext cx="10565162" cy="815608"/>
          </a:xfrm>
          <a:prstGeom prst="rect">
            <a:avLst/>
          </a:prstGeom>
        </p:spPr>
        <p:txBody>
          <a:bodyPr wrap="square">
            <a:spAutoFit/>
          </a:bodyPr>
          <a:lstStyle/>
          <a:p>
            <a:endParaRPr lang="en-US" dirty="0"/>
          </a:p>
          <a:p>
            <a:pPr marL="714375" indent="-714375" algn="just">
              <a:spcBef>
                <a:spcPts val="600"/>
              </a:spcBef>
              <a:spcAft>
                <a:spcPts val="600"/>
              </a:spcAft>
              <a:buFont typeface="+mj-lt"/>
              <a:buAutoNum type="alphaLcPeriod"/>
            </a:pPr>
            <a:endParaRPr lang="en-US" sz="2400" b="1" dirty="0"/>
          </a:p>
        </p:txBody>
      </p:sp>
      <p:sp>
        <p:nvSpPr>
          <p:cNvPr id="3" name="Rectangle 2">
            <a:extLst>
              <a:ext uri="{FF2B5EF4-FFF2-40B4-BE49-F238E27FC236}">
                <a16:creationId xmlns:a16="http://schemas.microsoft.com/office/drawing/2014/main" xmlns="" id="{029A9DAA-1646-4F91-91C5-CF0210728DD7}"/>
              </a:ext>
            </a:extLst>
          </p:cNvPr>
          <p:cNvSpPr/>
          <p:nvPr/>
        </p:nvSpPr>
        <p:spPr>
          <a:xfrm>
            <a:off x="638098" y="1887109"/>
            <a:ext cx="11044664" cy="4867999"/>
          </a:xfrm>
          <a:prstGeom prst="rect">
            <a:avLst/>
          </a:prstGeom>
        </p:spPr>
        <p:txBody>
          <a:bodyPr wrap="square">
            <a:spAutoFit/>
          </a:bodyPr>
          <a:lstStyle/>
          <a:p>
            <a:pPr marL="714375" indent="-714375" algn="just">
              <a:spcBef>
                <a:spcPts val="600"/>
              </a:spcBef>
              <a:spcAft>
                <a:spcPts val="600"/>
              </a:spcAft>
              <a:buFont typeface="+mj-lt"/>
              <a:buAutoNum type="alphaLcPeriod" startAt="2"/>
              <a:tabLst>
                <a:tab pos="714375" algn="l"/>
              </a:tabLst>
            </a:pPr>
            <a:r>
              <a:rPr lang="en-IN" sz="2400" b="1" dirty="0">
                <a:latin typeface="Calibri" panose="020F0502020204030204" pitchFamily="34" charset="0"/>
                <a:cs typeface="Calibri" panose="020F0502020204030204" pitchFamily="34" charset="0"/>
              </a:rPr>
              <a:t>Multiple Linear Regression (MLR)</a:t>
            </a:r>
          </a:p>
          <a:p>
            <a:pPr marL="714375" lvl="2" algn="just">
              <a:spcBef>
                <a:spcPts val="200"/>
              </a:spcBef>
              <a:spcAft>
                <a:spcPts val="200"/>
              </a:spcAft>
              <a:tabLst>
                <a:tab pos="714375" algn="l"/>
              </a:tabLst>
            </a:pPr>
            <a:r>
              <a:rPr lang="en-IN" sz="2200" dirty="0">
                <a:latin typeface="Calibri" panose="020F0502020204030204" pitchFamily="34" charset="0"/>
                <a:cs typeface="Calibri" panose="020F0502020204030204" pitchFamily="34" charset="0"/>
              </a:rPr>
              <a:t>In MLR, there are more than one predictor (independent) variables X1, X2, … which change result on different values for response (dependent) variable, Y.</a:t>
            </a:r>
          </a:p>
          <a:p>
            <a:pPr marL="714375" lvl="2" algn="just">
              <a:spcBef>
                <a:spcPts val="200"/>
              </a:spcBef>
              <a:spcAft>
                <a:spcPts val="200"/>
              </a:spcAft>
              <a:tabLst>
                <a:tab pos="714375" algn="l"/>
              </a:tabLst>
            </a:pPr>
            <a:r>
              <a:rPr lang="en-US" sz="2200" dirty="0">
                <a:latin typeface="Calibri" panose="020F0502020204030204" pitchFamily="34" charset="0"/>
                <a:cs typeface="Calibri" panose="020F0502020204030204" pitchFamily="34" charset="0"/>
              </a:rPr>
              <a:t>Let </a:t>
            </a:r>
            <a:r>
              <a:rPr lang="en-US" sz="2200" dirty="0" err="1">
                <a:latin typeface="Calibri" panose="020F0502020204030204" pitchFamily="34" charset="0"/>
                <a:cs typeface="Calibri" panose="020F0502020204030204" pitchFamily="34" charset="0"/>
              </a:rPr>
              <a:t>Y</a:t>
            </a:r>
            <a:r>
              <a:rPr lang="en-US" sz="2200" baseline="-25000" dirty="0" err="1">
                <a:latin typeface="Calibri" panose="020F0502020204030204" pitchFamily="34" charset="0"/>
                <a:cs typeface="Calibri" panose="020F0502020204030204" pitchFamily="34" charset="0"/>
              </a:rPr>
              <a:t>t</a:t>
            </a:r>
            <a:r>
              <a:rPr lang="en-US" sz="2200" dirty="0">
                <a:latin typeface="Calibri" panose="020F0502020204030204" pitchFamily="34" charset="0"/>
                <a:cs typeface="Calibri" panose="020F0502020204030204" pitchFamily="34" charset="0"/>
              </a:rPr>
              <a:t> denote the dependent variable, X1</a:t>
            </a:r>
            <a:r>
              <a:rPr lang="en-US" sz="2200" baseline="-25000" dirty="0">
                <a:latin typeface="Calibri" panose="020F0502020204030204" pitchFamily="34" charset="0"/>
                <a:cs typeface="Calibri" panose="020F0502020204030204" pitchFamily="34" charset="0"/>
              </a:rPr>
              <a:t>t</a:t>
            </a:r>
            <a:r>
              <a:rPr lang="en-US" sz="2200" dirty="0">
                <a:latin typeface="Calibri" panose="020F0502020204030204" pitchFamily="34" charset="0"/>
                <a:cs typeface="Calibri" panose="020F0502020204030204" pitchFamily="34" charset="0"/>
              </a:rPr>
              <a:t>, X2</a:t>
            </a:r>
            <a:r>
              <a:rPr lang="en-US" sz="2200" baseline="-25000" dirty="0">
                <a:latin typeface="Calibri" panose="020F0502020204030204" pitchFamily="34" charset="0"/>
                <a:cs typeface="Calibri" panose="020F0502020204030204" pitchFamily="34" charset="0"/>
              </a:rPr>
              <a:t>t</a:t>
            </a:r>
            <a:r>
              <a:rPr lang="en-US" sz="2200" dirty="0">
                <a:latin typeface="Calibri" panose="020F0502020204030204" pitchFamily="34" charset="0"/>
                <a:cs typeface="Calibri" panose="020F0502020204030204" pitchFamily="34" charset="0"/>
              </a:rPr>
              <a:t> , …, </a:t>
            </a:r>
            <a:r>
              <a:rPr lang="en-US" sz="2200" dirty="0" err="1">
                <a:latin typeface="Calibri" panose="020F0502020204030204" pitchFamily="34" charset="0"/>
                <a:cs typeface="Calibri" panose="020F0502020204030204" pitchFamily="34" charset="0"/>
              </a:rPr>
              <a:t>Xk</a:t>
            </a:r>
            <a:r>
              <a:rPr lang="en-US" sz="2200" baseline="-25000" dirty="0" err="1">
                <a:latin typeface="Calibri" panose="020F0502020204030204" pitchFamily="34" charset="0"/>
                <a:cs typeface="Calibri" panose="020F0502020204030204" pitchFamily="34" charset="0"/>
              </a:rPr>
              <a:t>t</a:t>
            </a:r>
            <a:r>
              <a:rPr lang="en-US" sz="2200" baseline="-250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are the independent variable for the </a:t>
            </a:r>
            <a:r>
              <a:rPr lang="en-US" sz="2200" dirty="0" err="1">
                <a:latin typeface="Calibri" panose="020F0502020204030204" pitchFamily="34" charset="0"/>
                <a:cs typeface="Calibri" panose="020F0502020204030204" pitchFamily="34" charset="0"/>
              </a:rPr>
              <a:t>t</a:t>
            </a:r>
            <a:r>
              <a:rPr lang="en-US" sz="2200" baseline="30000" dirty="0" err="1">
                <a:latin typeface="Calibri" panose="020F0502020204030204" pitchFamily="34" charset="0"/>
                <a:cs typeface="Calibri" panose="020F0502020204030204" pitchFamily="34" charset="0"/>
              </a:rPr>
              <a:t>th</a:t>
            </a:r>
            <a:r>
              <a:rPr lang="en-US" sz="2200" dirty="0">
                <a:latin typeface="Calibri" panose="020F0502020204030204" pitchFamily="34" charset="0"/>
                <a:cs typeface="Calibri" panose="020F0502020204030204" pitchFamily="34" charset="0"/>
              </a:rPr>
              <a:t> observation. The value of Y at time t, in the sample data is determined by the linear equation:  </a:t>
            </a:r>
          </a:p>
          <a:p>
            <a:pPr marL="714375" lvl="2" algn="just">
              <a:spcBef>
                <a:spcPts val="200"/>
              </a:spcBef>
              <a:spcAft>
                <a:spcPts val="200"/>
              </a:spcAft>
              <a:tabLst>
                <a:tab pos="714375" algn="l"/>
              </a:tabLst>
            </a:pPr>
            <a:r>
              <a:rPr lang="en-US" sz="2200" dirty="0">
                <a:latin typeface="Calibri" panose="020F0502020204030204" pitchFamily="34" charset="0"/>
                <a:cs typeface="Calibri" panose="020F0502020204030204" pitchFamily="34" charset="0"/>
              </a:rPr>
              <a:t>β</a:t>
            </a:r>
            <a:r>
              <a:rPr lang="en-US" sz="2200" baseline="-25000" dirty="0">
                <a:latin typeface="Calibri" panose="020F0502020204030204" pitchFamily="34" charset="0"/>
                <a:cs typeface="Calibri" panose="020F0502020204030204" pitchFamily="34" charset="0"/>
              </a:rPr>
              <a:t>0</a:t>
            </a:r>
            <a:r>
              <a:rPr lang="en-US" sz="2200" dirty="0">
                <a:latin typeface="Calibri" panose="020F0502020204030204" pitchFamily="34" charset="0"/>
                <a:cs typeface="Calibri" panose="020F0502020204030204" pitchFamily="34" charset="0"/>
              </a:rPr>
              <a:t>, β</a:t>
            </a:r>
            <a:r>
              <a:rPr lang="en-US" sz="2200" baseline="-25000" dirty="0">
                <a:latin typeface="Calibri" panose="020F0502020204030204" pitchFamily="34" charset="0"/>
                <a:cs typeface="Calibri" panose="020F0502020204030204" pitchFamily="34" charset="0"/>
              </a:rPr>
              <a:t>1</a:t>
            </a:r>
            <a:r>
              <a:rPr lang="en-US" sz="2200" dirty="0">
                <a:latin typeface="Calibri" panose="020F0502020204030204" pitchFamily="34" charset="0"/>
                <a:cs typeface="Calibri" panose="020F0502020204030204" pitchFamily="34" charset="0"/>
              </a:rPr>
              <a:t>, … β</a:t>
            </a:r>
            <a:r>
              <a:rPr lang="en-US" sz="2200" baseline="-25000" dirty="0">
                <a:latin typeface="Calibri" panose="020F0502020204030204" pitchFamily="34" charset="0"/>
                <a:cs typeface="Calibri" panose="020F0502020204030204" pitchFamily="34" charset="0"/>
              </a:rPr>
              <a:t>k</a:t>
            </a:r>
            <a:r>
              <a:rPr lang="en-US" sz="2200" dirty="0">
                <a:latin typeface="Calibri" panose="020F0502020204030204" pitchFamily="34" charset="0"/>
                <a:cs typeface="Calibri" panose="020F0502020204030204" pitchFamily="34" charset="0"/>
              </a:rPr>
              <a:t>  are constants and </a:t>
            </a:r>
            <a:r>
              <a:rPr lang="en-US" sz="2200" dirty="0" err="1">
                <a:latin typeface="Calibri" panose="020F0502020204030204" pitchFamily="34" charset="0"/>
                <a:cs typeface="Calibri" panose="020F0502020204030204" pitchFamily="34" charset="0"/>
              </a:rPr>
              <a:t>εs</a:t>
            </a:r>
            <a:r>
              <a:rPr lang="en-US" sz="2200" dirty="0">
                <a:latin typeface="Calibri" panose="020F0502020204030204" pitchFamily="34" charset="0"/>
                <a:cs typeface="Calibri" panose="020F0502020204030204" pitchFamily="34" charset="0"/>
              </a:rPr>
              <a:t> are independent and identically distributed normal random variables with mean 0.</a:t>
            </a:r>
          </a:p>
          <a:p>
            <a:pPr marL="714375" lvl="2" algn="just">
              <a:spcBef>
                <a:spcPts val="200"/>
              </a:spcBef>
              <a:spcAft>
                <a:spcPts val="200"/>
              </a:spcAft>
              <a:tabLst>
                <a:tab pos="714375" algn="l"/>
              </a:tabLst>
            </a:pPr>
            <a:r>
              <a:rPr lang="en-US" sz="2200" dirty="0">
                <a:latin typeface="Calibri" panose="020F0502020204030204" pitchFamily="34" charset="0"/>
                <a:cs typeface="Calibri" panose="020F0502020204030204" pitchFamily="34" charset="0"/>
              </a:rPr>
              <a:t>β</a:t>
            </a:r>
            <a:r>
              <a:rPr lang="en-US" sz="2200" baseline="-25000" dirty="0">
                <a:latin typeface="Calibri" panose="020F0502020204030204" pitchFamily="34" charset="0"/>
                <a:cs typeface="Calibri" panose="020F0502020204030204" pitchFamily="34" charset="0"/>
              </a:rPr>
              <a:t>0</a:t>
            </a:r>
            <a:r>
              <a:rPr lang="en-US" sz="2200" dirty="0">
                <a:latin typeface="Calibri" panose="020F0502020204030204" pitchFamily="34" charset="0"/>
                <a:cs typeface="Calibri" panose="020F0502020204030204" pitchFamily="34" charset="0"/>
              </a:rPr>
              <a:t> is the intercept of the model and </a:t>
            </a:r>
            <a:r>
              <a:rPr lang="el-GR" sz="2200" dirty="0">
                <a:latin typeface="Calibri" panose="020F0502020204030204" pitchFamily="34" charset="0"/>
                <a:cs typeface="Calibri" panose="020F0502020204030204" pitchFamily="34" charset="0"/>
              </a:rPr>
              <a:t>β0, β1,β2, ...β</a:t>
            </a:r>
            <a:r>
              <a:rPr lang="en-US" sz="2200" dirty="0">
                <a:latin typeface="Calibri" panose="020F0502020204030204" pitchFamily="34" charset="0"/>
                <a:cs typeface="Calibri" panose="020F0502020204030204" pitchFamily="34" charset="0"/>
              </a:rPr>
              <a:t>k are regression coefficients</a:t>
            </a:r>
          </a:p>
          <a:p>
            <a:pPr marL="714375" lvl="2" algn="just">
              <a:spcBef>
                <a:spcPts val="200"/>
              </a:spcBef>
              <a:spcAft>
                <a:spcPts val="200"/>
              </a:spcAft>
              <a:tabLst>
                <a:tab pos="714375" algn="l"/>
              </a:tabLst>
            </a:pPr>
            <a:r>
              <a:rPr lang="en-US" sz="2000" dirty="0">
                <a:solidFill>
                  <a:srgbClr val="FF0000"/>
                </a:solidFill>
                <a:latin typeface="Calibri" panose="020F0502020204030204" pitchFamily="34" charset="0"/>
                <a:cs typeface="Calibri" panose="020F0502020204030204" pitchFamily="34" charset="0"/>
              </a:rPr>
              <a:t>Example: Regression equation between hours studied, average marks scored in practice tests and marks scored in the final examination</a:t>
            </a:r>
          </a:p>
          <a:p>
            <a:pPr marL="714375" lvl="2" algn="just">
              <a:spcBef>
                <a:spcPts val="200"/>
              </a:spcBef>
              <a:spcAft>
                <a:spcPts val="200"/>
              </a:spcAft>
              <a:tabLst>
                <a:tab pos="714375" algn="l"/>
              </a:tabLst>
            </a:pPr>
            <a:r>
              <a:rPr lang="en-US" sz="2000" dirty="0">
                <a:solidFill>
                  <a:srgbClr val="FF0000"/>
                </a:solidFill>
                <a:latin typeface="Calibri" panose="020F0502020204030204" pitchFamily="34" charset="0"/>
                <a:cs typeface="Calibri" panose="020F0502020204030204" pitchFamily="34" charset="0"/>
              </a:rPr>
              <a:t>Marks = 38.9988127 + 0.340933 * Average score in practice tests + 0.876757168 * Hours Studied.</a:t>
            </a:r>
            <a:endParaRPr lang="en-IN" sz="2000" dirty="0">
              <a:solidFill>
                <a:srgbClr val="FF0000"/>
              </a:solidFill>
              <a:latin typeface="Calibri" panose="020F0502020204030204" pitchFamily="34" charset="0"/>
              <a:cs typeface="Calibri" panose="020F0502020204030204" pitchFamily="34" charset="0"/>
            </a:endParaRPr>
          </a:p>
          <a:p>
            <a:pPr marL="714375" lvl="2" algn="just">
              <a:spcBef>
                <a:spcPts val="400"/>
              </a:spcBef>
              <a:spcAft>
                <a:spcPts val="400"/>
              </a:spcAft>
              <a:tabLst>
                <a:tab pos="714375" algn="l"/>
              </a:tabLst>
            </a:pPr>
            <a:endParaRPr lang="en-US" sz="2200"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xmlns="" id="{23354582-6977-427E-8E75-74A61A6D3922}"/>
              </a:ext>
            </a:extLst>
          </p:cNvPr>
          <p:cNvPicPr>
            <a:picLocks noChangeAspect="1"/>
          </p:cNvPicPr>
          <p:nvPr/>
        </p:nvPicPr>
        <p:blipFill>
          <a:blip r:embed="rId2"/>
          <a:stretch>
            <a:fillRect/>
          </a:stretch>
        </p:blipFill>
        <p:spPr>
          <a:xfrm>
            <a:off x="2735069" y="3843746"/>
            <a:ext cx="4781550" cy="400050"/>
          </a:xfrm>
          <a:prstGeom prst="rect">
            <a:avLst/>
          </a:prstGeom>
        </p:spPr>
      </p:pic>
    </p:spTree>
    <p:extLst>
      <p:ext uri="{BB962C8B-B14F-4D97-AF65-F5344CB8AC3E}">
        <p14:creationId xmlns:p14="http://schemas.microsoft.com/office/powerpoint/2010/main" val="2448076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14</a:t>
            </a:fld>
            <a:endParaRPr lang="en-US" altLang="en-US"/>
          </a:p>
        </p:txBody>
      </p:sp>
      <p:sp>
        <p:nvSpPr>
          <p:cNvPr id="8" name="Rectangle 7">
            <a:extLst>
              <a:ext uri="{FF2B5EF4-FFF2-40B4-BE49-F238E27FC236}">
                <a16:creationId xmlns:a16="http://schemas.microsoft.com/office/drawing/2014/main" xmlns="" id="{7512818D-4B9C-4340-8E40-854A802B954B}"/>
              </a:ext>
            </a:extLst>
          </p:cNvPr>
          <p:cNvSpPr/>
          <p:nvPr/>
        </p:nvSpPr>
        <p:spPr>
          <a:xfrm>
            <a:off x="509238" y="1306125"/>
            <a:ext cx="9459952" cy="984885"/>
          </a:xfrm>
          <a:prstGeom prst="rect">
            <a:avLst/>
          </a:prstGeom>
        </p:spPr>
        <p:txBody>
          <a:bodyPr wrap="square">
            <a:spAutoFit/>
          </a:bodyPr>
          <a:lstStyle/>
          <a:p>
            <a:pPr marL="714375" indent="-714375">
              <a:spcBef>
                <a:spcPts val="600"/>
              </a:spcBef>
              <a:spcAft>
                <a:spcPts val="600"/>
              </a:spcAft>
              <a:buFont typeface="+mj-lt"/>
              <a:buAutoNum type="arabicPeriod" startAt="6"/>
            </a:pPr>
            <a:r>
              <a:rPr lang="en-IN" sz="2400" b="1" dirty="0">
                <a:latin typeface="Calibri" panose="020F0502020204030204" pitchFamily="34" charset="0"/>
                <a:cs typeface="Calibri" panose="020F0502020204030204" pitchFamily="34" charset="0"/>
              </a:rPr>
              <a:t>Simple Linear Regression (SLR) Model building</a:t>
            </a:r>
            <a:endParaRPr lang="en-US" sz="2400" b="1" dirty="0"/>
          </a:p>
          <a:p>
            <a:pPr marL="714375" indent="-714375">
              <a:spcBef>
                <a:spcPts val="600"/>
              </a:spcBef>
              <a:spcAft>
                <a:spcPts val="600"/>
              </a:spcAft>
              <a:buFont typeface="+mj-lt"/>
              <a:buAutoNum type="arabicPeriod" startAt="6"/>
            </a:pPr>
            <a:endParaRPr lang="en-US" sz="2400" b="1" dirty="0"/>
          </a:p>
        </p:txBody>
      </p:sp>
      <p:sp>
        <p:nvSpPr>
          <p:cNvPr id="2" name="Rectangle 1">
            <a:extLst>
              <a:ext uri="{FF2B5EF4-FFF2-40B4-BE49-F238E27FC236}">
                <a16:creationId xmlns:a16="http://schemas.microsoft.com/office/drawing/2014/main" xmlns="" id="{B2BEACB9-B588-4CD1-8BA3-1CA487246217}"/>
              </a:ext>
            </a:extLst>
          </p:cNvPr>
          <p:cNvSpPr/>
          <p:nvPr/>
        </p:nvSpPr>
        <p:spPr>
          <a:xfrm>
            <a:off x="509238" y="1536957"/>
            <a:ext cx="10565162" cy="815608"/>
          </a:xfrm>
          <a:prstGeom prst="rect">
            <a:avLst/>
          </a:prstGeom>
        </p:spPr>
        <p:txBody>
          <a:bodyPr wrap="square">
            <a:spAutoFit/>
          </a:bodyPr>
          <a:lstStyle/>
          <a:p>
            <a:endParaRPr lang="en-US" dirty="0"/>
          </a:p>
          <a:p>
            <a:pPr marL="714375" indent="-714375" algn="just">
              <a:spcBef>
                <a:spcPts val="600"/>
              </a:spcBef>
              <a:spcAft>
                <a:spcPts val="600"/>
              </a:spcAft>
              <a:buFont typeface="+mj-lt"/>
              <a:buAutoNum type="alphaLcPeriod"/>
            </a:pPr>
            <a:endParaRPr lang="en-US" sz="2400" b="1" dirty="0"/>
          </a:p>
        </p:txBody>
      </p:sp>
      <p:sp>
        <p:nvSpPr>
          <p:cNvPr id="10" name="Rectangle 9">
            <a:extLst>
              <a:ext uri="{FF2B5EF4-FFF2-40B4-BE49-F238E27FC236}">
                <a16:creationId xmlns:a16="http://schemas.microsoft.com/office/drawing/2014/main" xmlns="" id="{A32B72ED-C595-4E37-BDF1-D3AD48CAAE00}"/>
              </a:ext>
            </a:extLst>
          </p:cNvPr>
          <p:cNvSpPr/>
          <p:nvPr/>
        </p:nvSpPr>
        <p:spPr>
          <a:xfrm>
            <a:off x="609600" y="1944761"/>
            <a:ext cx="10565162" cy="4093428"/>
          </a:xfrm>
          <a:prstGeom prst="rect">
            <a:avLst/>
          </a:prstGeom>
        </p:spPr>
        <p:txBody>
          <a:bodyPr wrap="square">
            <a:spAutoFit/>
          </a:bodyPr>
          <a:lstStyle/>
          <a:p>
            <a:pPr marL="357188" indent="-357188" algn="just">
              <a:spcBef>
                <a:spcPts val="600"/>
              </a:spcBef>
              <a:spcAft>
                <a:spcPts val="600"/>
              </a:spcAft>
              <a:buFont typeface="Wingdings" panose="05000000000000000000" pitchFamily="2" charset="2"/>
              <a:buChar char="ü"/>
            </a:pPr>
            <a:r>
              <a:rPr lang="en-US" sz="2200" b="1" i="1" dirty="0"/>
              <a:t>Simple linear regression model helps us to understand how the value of a dependent variable under study changes with the values of an independent variable.</a:t>
            </a:r>
          </a:p>
          <a:p>
            <a:pPr marL="357188" indent="-357188" algn="just">
              <a:spcBef>
                <a:spcPts val="600"/>
              </a:spcBef>
              <a:spcAft>
                <a:spcPts val="600"/>
              </a:spcAft>
              <a:buFont typeface="Wingdings" panose="05000000000000000000" pitchFamily="2" charset="2"/>
              <a:buChar char="ü"/>
            </a:pPr>
            <a:r>
              <a:rPr lang="en-US" sz="2200" b="1" i="1" dirty="0"/>
              <a:t>Examples include:</a:t>
            </a:r>
          </a:p>
          <a:p>
            <a:pPr marL="914400" lvl="1" indent="-457200" algn="just">
              <a:spcBef>
                <a:spcPts val="600"/>
              </a:spcBef>
              <a:spcAft>
                <a:spcPts val="600"/>
              </a:spcAft>
              <a:buFont typeface="+mj-lt"/>
              <a:buAutoNum type="alphaLcPeriod"/>
            </a:pPr>
            <a:r>
              <a:rPr lang="en-US" sz="2200" b="1" i="1" dirty="0"/>
              <a:t>An e-commerce company such as </a:t>
            </a:r>
            <a:r>
              <a:rPr lang="en-US" sz="2200" b="1" i="1" dirty="0" err="1"/>
              <a:t>Bigbasket</a:t>
            </a:r>
            <a:r>
              <a:rPr lang="en-US" sz="2200" b="1" i="1" dirty="0"/>
              <a:t>, e-Bay, Amazon would like to understand how their revenue varies with the number of customer visits to their portal.</a:t>
            </a:r>
          </a:p>
          <a:p>
            <a:pPr marL="914400" lvl="1" indent="-457200" algn="just">
              <a:spcBef>
                <a:spcPts val="600"/>
              </a:spcBef>
              <a:spcAft>
                <a:spcPts val="600"/>
              </a:spcAft>
              <a:buFont typeface="+mj-lt"/>
              <a:buAutoNum type="alphaLcPeriod"/>
            </a:pPr>
            <a:r>
              <a:rPr lang="en-US" sz="2200" b="1" i="1" dirty="0"/>
              <a:t>Banks and other financial institutions would like to understand the impact of unemployment rate on percentage of non-performing assets.</a:t>
            </a:r>
          </a:p>
          <a:p>
            <a:pPr marL="914400" lvl="1" indent="-457200" algn="just">
              <a:spcBef>
                <a:spcPts val="600"/>
              </a:spcBef>
              <a:spcAft>
                <a:spcPts val="600"/>
              </a:spcAft>
              <a:buFont typeface="+mj-lt"/>
              <a:buAutoNum type="alphaLcPeriod"/>
            </a:pPr>
            <a:r>
              <a:rPr lang="en-US" sz="2200" b="1" i="1" dirty="0"/>
              <a:t> Original Equipment Manufacturers would like to understand the impact of duration of warranty on their profit.</a:t>
            </a:r>
          </a:p>
        </p:txBody>
      </p:sp>
    </p:spTree>
    <p:extLst>
      <p:ext uri="{BB962C8B-B14F-4D97-AF65-F5344CB8AC3E}">
        <p14:creationId xmlns:p14="http://schemas.microsoft.com/office/powerpoint/2010/main" val="18352014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15</a:t>
            </a:fld>
            <a:endParaRPr lang="en-US" altLang="en-US"/>
          </a:p>
        </p:txBody>
      </p:sp>
      <p:sp>
        <p:nvSpPr>
          <p:cNvPr id="8" name="Rectangle 7">
            <a:extLst>
              <a:ext uri="{FF2B5EF4-FFF2-40B4-BE49-F238E27FC236}">
                <a16:creationId xmlns:a16="http://schemas.microsoft.com/office/drawing/2014/main" xmlns="" id="{7512818D-4B9C-4340-8E40-854A802B954B}"/>
              </a:ext>
            </a:extLst>
          </p:cNvPr>
          <p:cNvSpPr/>
          <p:nvPr/>
        </p:nvSpPr>
        <p:spPr>
          <a:xfrm>
            <a:off x="509238" y="1306125"/>
            <a:ext cx="9459952" cy="984885"/>
          </a:xfrm>
          <a:prstGeom prst="rect">
            <a:avLst/>
          </a:prstGeom>
        </p:spPr>
        <p:txBody>
          <a:bodyPr wrap="square">
            <a:spAutoFit/>
          </a:bodyPr>
          <a:lstStyle/>
          <a:p>
            <a:pPr marL="714375" indent="-714375">
              <a:spcBef>
                <a:spcPts val="600"/>
              </a:spcBef>
              <a:spcAft>
                <a:spcPts val="600"/>
              </a:spcAft>
              <a:buFont typeface="+mj-lt"/>
              <a:buAutoNum type="arabicPeriod" startAt="6"/>
            </a:pPr>
            <a:r>
              <a:rPr lang="en-IN" sz="2400" b="1" dirty="0">
                <a:latin typeface="Calibri" panose="020F0502020204030204" pitchFamily="34" charset="0"/>
                <a:cs typeface="Calibri" panose="020F0502020204030204" pitchFamily="34" charset="0"/>
              </a:rPr>
              <a:t>Simple Linear Regression (SLR) Model building</a:t>
            </a:r>
            <a:endParaRPr lang="en-US" sz="2400" b="1" dirty="0"/>
          </a:p>
          <a:p>
            <a:pPr marL="714375" indent="-714375">
              <a:spcBef>
                <a:spcPts val="600"/>
              </a:spcBef>
              <a:spcAft>
                <a:spcPts val="600"/>
              </a:spcAft>
              <a:buFont typeface="+mj-lt"/>
              <a:buAutoNum type="arabicPeriod" startAt="6"/>
            </a:pPr>
            <a:endParaRPr lang="en-US" sz="2400" b="1" dirty="0"/>
          </a:p>
        </p:txBody>
      </p:sp>
      <p:sp>
        <p:nvSpPr>
          <p:cNvPr id="2" name="Rectangle 1">
            <a:extLst>
              <a:ext uri="{FF2B5EF4-FFF2-40B4-BE49-F238E27FC236}">
                <a16:creationId xmlns:a16="http://schemas.microsoft.com/office/drawing/2014/main" xmlns="" id="{B2BEACB9-B588-4CD1-8BA3-1CA487246217}"/>
              </a:ext>
            </a:extLst>
          </p:cNvPr>
          <p:cNvSpPr/>
          <p:nvPr/>
        </p:nvSpPr>
        <p:spPr>
          <a:xfrm>
            <a:off x="509238" y="1536957"/>
            <a:ext cx="10565162" cy="815608"/>
          </a:xfrm>
          <a:prstGeom prst="rect">
            <a:avLst/>
          </a:prstGeom>
        </p:spPr>
        <p:txBody>
          <a:bodyPr wrap="square">
            <a:spAutoFit/>
          </a:bodyPr>
          <a:lstStyle/>
          <a:p>
            <a:endParaRPr lang="en-US" dirty="0"/>
          </a:p>
          <a:p>
            <a:pPr marL="714375" indent="-714375" algn="just">
              <a:spcBef>
                <a:spcPts val="600"/>
              </a:spcBef>
              <a:spcAft>
                <a:spcPts val="600"/>
              </a:spcAft>
              <a:buFont typeface="+mj-lt"/>
              <a:buAutoNum type="alphaLcPeriod"/>
            </a:pPr>
            <a:endParaRPr lang="en-US" sz="2400" b="1" dirty="0"/>
          </a:p>
        </p:txBody>
      </p:sp>
      <p:sp>
        <p:nvSpPr>
          <p:cNvPr id="10" name="Rectangle 9">
            <a:extLst>
              <a:ext uri="{FF2B5EF4-FFF2-40B4-BE49-F238E27FC236}">
                <a16:creationId xmlns:a16="http://schemas.microsoft.com/office/drawing/2014/main" xmlns="" id="{A32B72ED-C595-4E37-BDF1-D3AD48CAAE00}"/>
              </a:ext>
            </a:extLst>
          </p:cNvPr>
          <p:cNvSpPr/>
          <p:nvPr/>
        </p:nvSpPr>
        <p:spPr>
          <a:xfrm>
            <a:off x="609600" y="1782499"/>
            <a:ext cx="10565162" cy="430887"/>
          </a:xfrm>
          <a:prstGeom prst="rect">
            <a:avLst/>
          </a:prstGeom>
        </p:spPr>
        <p:txBody>
          <a:bodyPr wrap="square">
            <a:spAutoFit/>
          </a:bodyPr>
          <a:lstStyle/>
          <a:p>
            <a:pPr algn="just">
              <a:spcBef>
                <a:spcPts val="600"/>
              </a:spcBef>
              <a:spcAft>
                <a:spcPts val="600"/>
              </a:spcAft>
            </a:pPr>
            <a:r>
              <a:rPr lang="en-IN" sz="2200" b="1" dirty="0"/>
              <a:t>Steps for building a regression model</a:t>
            </a:r>
            <a:endParaRPr lang="en-US" sz="2200" b="1" dirty="0"/>
          </a:p>
        </p:txBody>
      </p:sp>
      <p:sp>
        <p:nvSpPr>
          <p:cNvPr id="3" name="Rectangle 2">
            <a:extLst>
              <a:ext uri="{FF2B5EF4-FFF2-40B4-BE49-F238E27FC236}">
                <a16:creationId xmlns:a16="http://schemas.microsoft.com/office/drawing/2014/main" xmlns="" id="{4C47101A-5962-43FF-B0DE-1D54C02BC9EB}"/>
              </a:ext>
            </a:extLst>
          </p:cNvPr>
          <p:cNvSpPr/>
          <p:nvPr/>
        </p:nvSpPr>
        <p:spPr>
          <a:xfrm>
            <a:off x="609600" y="2234338"/>
            <a:ext cx="10565162" cy="1815882"/>
          </a:xfrm>
          <a:prstGeom prst="rect">
            <a:avLst/>
          </a:prstGeom>
        </p:spPr>
        <p:txBody>
          <a:bodyPr wrap="square">
            <a:spAutoFit/>
          </a:bodyPr>
          <a:lstStyle/>
          <a:p>
            <a:pPr marL="714375" indent="-714375"/>
            <a:r>
              <a:rPr lang="en-US" sz="2200" b="1" dirty="0"/>
              <a:t>1. 	Data collection</a:t>
            </a:r>
          </a:p>
          <a:p>
            <a:endParaRPr lang="en-US" dirty="0"/>
          </a:p>
          <a:p>
            <a:pPr marL="714375" lvl="1" algn="just"/>
            <a:r>
              <a:rPr lang="en-US" dirty="0"/>
              <a:t>Collect data from various sources for the identified problem. Data collection is a time consuming and expensive process. For the purpose of explaining the concept, consider a simple example of sales revenue of a retail company and the sales promotion expenses. We shall use R language for solving the regression problem.</a:t>
            </a:r>
          </a:p>
        </p:txBody>
      </p:sp>
      <p:sp>
        <p:nvSpPr>
          <p:cNvPr id="9" name="Rectangle 8">
            <a:extLst>
              <a:ext uri="{FF2B5EF4-FFF2-40B4-BE49-F238E27FC236}">
                <a16:creationId xmlns:a16="http://schemas.microsoft.com/office/drawing/2014/main" xmlns="" id="{CC7D8804-4D42-4ECF-A3D6-6C415C97DDAA}"/>
              </a:ext>
            </a:extLst>
          </p:cNvPr>
          <p:cNvSpPr/>
          <p:nvPr/>
        </p:nvSpPr>
        <p:spPr>
          <a:xfrm>
            <a:off x="4329189" y="3922251"/>
            <a:ext cx="6576703" cy="1477328"/>
          </a:xfrm>
          <a:prstGeom prst="rect">
            <a:avLst/>
          </a:prstGeom>
        </p:spPr>
        <p:txBody>
          <a:bodyPr wrap="square">
            <a:spAutoFit/>
          </a:bodyPr>
          <a:lstStyle/>
          <a:p>
            <a:pPr marL="357188" indent="-357188">
              <a:spcBef>
                <a:spcPts val="300"/>
              </a:spcBef>
              <a:spcAft>
                <a:spcPts val="300"/>
              </a:spcAft>
              <a:buFont typeface="Wingdings" panose="05000000000000000000" pitchFamily="2" charset="2"/>
              <a:buChar char="Ø"/>
            </a:pPr>
            <a:r>
              <a:rPr lang="en-US" sz="1600" i="1" dirty="0"/>
              <a:t>Package, </a:t>
            </a:r>
            <a:r>
              <a:rPr lang="en-US" sz="1600" b="1" i="1" dirty="0">
                <a:solidFill>
                  <a:srgbClr val="FF0000"/>
                </a:solidFill>
              </a:rPr>
              <a:t>calibrate</a:t>
            </a:r>
            <a:r>
              <a:rPr lang="en-US" sz="1600" i="1" dirty="0"/>
              <a:t> is used  for drawing calibrated scales with tick marks on (non-orthogonal) variable vectors in scatterplots and biplots.</a:t>
            </a:r>
          </a:p>
          <a:p>
            <a:pPr marL="357188" indent="-357188">
              <a:spcBef>
                <a:spcPts val="300"/>
              </a:spcBef>
              <a:spcAft>
                <a:spcPts val="300"/>
              </a:spcAft>
              <a:buFont typeface="Wingdings" panose="05000000000000000000" pitchFamily="2" charset="2"/>
              <a:buChar char="Ø"/>
            </a:pPr>
            <a:r>
              <a:rPr lang="en-US" sz="1600" i="1" dirty="0"/>
              <a:t>Package, car is used for performing cross validation</a:t>
            </a:r>
          </a:p>
          <a:p>
            <a:pPr marL="357188" indent="-357188">
              <a:spcBef>
                <a:spcPts val="300"/>
              </a:spcBef>
              <a:spcAft>
                <a:spcPts val="300"/>
              </a:spcAft>
              <a:buFont typeface="Wingdings" panose="05000000000000000000" pitchFamily="2" charset="2"/>
              <a:buChar char="Ø"/>
            </a:pPr>
            <a:r>
              <a:rPr lang="en-US" sz="1600" i="1" dirty="0"/>
              <a:t>Package, </a:t>
            </a:r>
            <a:r>
              <a:rPr lang="en-US" sz="1600" i="1" dirty="0" err="1"/>
              <a:t>lmtest</a:t>
            </a:r>
            <a:r>
              <a:rPr lang="en-US" sz="1600" i="1" dirty="0"/>
              <a:t> is used to conduct </a:t>
            </a:r>
            <a:r>
              <a:rPr lang="en-US" sz="1600" i="1" dirty="0" err="1"/>
              <a:t>Breush</a:t>
            </a:r>
            <a:r>
              <a:rPr lang="en-US" sz="1600" i="1" dirty="0"/>
              <a:t>-Pagan test for checking heteroscedasticity of the residuals</a:t>
            </a:r>
          </a:p>
        </p:txBody>
      </p:sp>
      <p:pic>
        <p:nvPicPr>
          <p:cNvPr id="14" name="Picture 13">
            <a:extLst>
              <a:ext uri="{FF2B5EF4-FFF2-40B4-BE49-F238E27FC236}">
                <a16:creationId xmlns:a16="http://schemas.microsoft.com/office/drawing/2014/main" xmlns="" id="{2520B04A-6019-4838-891B-B9A252C8A6B7}"/>
              </a:ext>
            </a:extLst>
          </p:cNvPr>
          <p:cNvPicPr>
            <a:picLocks noChangeAspect="1"/>
          </p:cNvPicPr>
          <p:nvPr/>
        </p:nvPicPr>
        <p:blipFill>
          <a:blip r:embed="rId2"/>
          <a:stretch>
            <a:fillRect/>
          </a:stretch>
        </p:blipFill>
        <p:spPr>
          <a:xfrm>
            <a:off x="1384028" y="4071172"/>
            <a:ext cx="2844800" cy="1701210"/>
          </a:xfrm>
          <a:prstGeom prst="rect">
            <a:avLst/>
          </a:prstGeom>
        </p:spPr>
      </p:pic>
      <p:pic>
        <p:nvPicPr>
          <p:cNvPr id="17" name="Picture 16">
            <a:extLst>
              <a:ext uri="{FF2B5EF4-FFF2-40B4-BE49-F238E27FC236}">
                <a16:creationId xmlns:a16="http://schemas.microsoft.com/office/drawing/2014/main" xmlns="" id="{789E3A0C-C3C4-4265-9131-27C84C6C0EB3}"/>
              </a:ext>
            </a:extLst>
          </p:cNvPr>
          <p:cNvPicPr>
            <a:picLocks noChangeAspect="1"/>
          </p:cNvPicPr>
          <p:nvPr/>
        </p:nvPicPr>
        <p:blipFill>
          <a:blip r:embed="rId3"/>
          <a:stretch>
            <a:fillRect/>
          </a:stretch>
        </p:blipFill>
        <p:spPr>
          <a:xfrm>
            <a:off x="1384027" y="5570235"/>
            <a:ext cx="7826879" cy="838200"/>
          </a:xfrm>
          <a:prstGeom prst="rect">
            <a:avLst/>
          </a:prstGeom>
        </p:spPr>
      </p:pic>
    </p:spTree>
    <p:extLst>
      <p:ext uri="{BB962C8B-B14F-4D97-AF65-F5344CB8AC3E}">
        <p14:creationId xmlns:p14="http://schemas.microsoft.com/office/powerpoint/2010/main" val="5383074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16</a:t>
            </a:fld>
            <a:endParaRPr lang="en-US" altLang="en-US"/>
          </a:p>
        </p:txBody>
      </p:sp>
      <p:sp>
        <p:nvSpPr>
          <p:cNvPr id="8" name="Rectangle 7">
            <a:extLst>
              <a:ext uri="{FF2B5EF4-FFF2-40B4-BE49-F238E27FC236}">
                <a16:creationId xmlns:a16="http://schemas.microsoft.com/office/drawing/2014/main" xmlns="" id="{7512818D-4B9C-4340-8E40-854A802B954B}"/>
              </a:ext>
            </a:extLst>
          </p:cNvPr>
          <p:cNvSpPr/>
          <p:nvPr/>
        </p:nvSpPr>
        <p:spPr>
          <a:xfrm>
            <a:off x="509238" y="1306125"/>
            <a:ext cx="9459952" cy="984885"/>
          </a:xfrm>
          <a:prstGeom prst="rect">
            <a:avLst/>
          </a:prstGeom>
        </p:spPr>
        <p:txBody>
          <a:bodyPr wrap="square">
            <a:spAutoFit/>
          </a:bodyPr>
          <a:lstStyle/>
          <a:p>
            <a:pPr marL="714375" indent="-714375">
              <a:spcBef>
                <a:spcPts val="600"/>
              </a:spcBef>
              <a:spcAft>
                <a:spcPts val="600"/>
              </a:spcAft>
              <a:buFont typeface="+mj-lt"/>
              <a:buAutoNum type="arabicPeriod" startAt="6"/>
            </a:pPr>
            <a:r>
              <a:rPr lang="en-IN" sz="2400" b="1" dirty="0">
                <a:latin typeface="Calibri" panose="020F0502020204030204" pitchFamily="34" charset="0"/>
                <a:cs typeface="Calibri" panose="020F0502020204030204" pitchFamily="34" charset="0"/>
              </a:rPr>
              <a:t>Simple Linear Regression (SLR) Model building</a:t>
            </a:r>
            <a:endParaRPr lang="en-US" sz="2400" b="1" dirty="0"/>
          </a:p>
          <a:p>
            <a:pPr marL="714375" indent="-714375">
              <a:spcBef>
                <a:spcPts val="600"/>
              </a:spcBef>
              <a:spcAft>
                <a:spcPts val="600"/>
              </a:spcAft>
              <a:buFont typeface="+mj-lt"/>
              <a:buAutoNum type="arabicPeriod" startAt="6"/>
            </a:pPr>
            <a:endParaRPr lang="en-US" sz="2400" b="1" dirty="0"/>
          </a:p>
        </p:txBody>
      </p:sp>
      <p:sp>
        <p:nvSpPr>
          <p:cNvPr id="2" name="Rectangle 1">
            <a:extLst>
              <a:ext uri="{FF2B5EF4-FFF2-40B4-BE49-F238E27FC236}">
                <a16:creationId xmlns:a16="http://schemas.microsoft.com/office/drawing/2014/main" xmlns="" id="{B2BEACB9-B588-4CD1-8BA3-1CA487246217}"/>
              </a:ext>
            </a:extLst>
          </p:cNvPr>
          <p:cNvSpPr/>
          <p:nvPr/>
        </p:nvSpPr>
        <p:spPr>
          <a:xfrm>
            <a:off x="509238" y="1536957"/>
            <a:ext cx="10565162" cy="815608"/>
          </a:xfrm>
          <a:prstGeom prst="rect">
            <a:avLst/>
          </a:prstGeom>
        </p:spPr>
        <p:txBody>
          <a:bodyPr wrap="square">
            <a:spAutoFit/>
          </a:bodyPr>
          <a:lstStyle/>
          <a:p>
            <a:endParaRPr lang="en-US" dirty="0"/>
          </a:p>
          <a:p>
            <a:pPr marL="714375" indent="-714375" algn="just">
              <a:spcBef>
                <a:spcPts val="600"/>
              </a:spcBef>
              <a:spcAft>
                <a:spcPts val="600"/>
              </a:spcAft>
              <a:buFont typeface="+mj-lt"/>
              <a:buAutoNum type="alphaLcPeriod"/>
            </a:pPr>
            <a:endParaRPr lang="en-US" sz="2400" b="1" dirty="0"/>
          </a:p>
        </p:txBody>
      </p:sp>
      <p:sp>
        <p:nvSpPr>
          <p:cNvPr id="10" name="Rectangle 9">
            <a:extLst>
              <a:ext uri="{FF2B5EF4-FFF2-40B4-BE49-F238E27FC236}">
                <a16:creationId xmlns:a16="http://schemas.microsoft.com/office/drawing/2014/main" xmlns="" id="{A32B72ED-C595-4E37-BDF1-D3AD48CAAE00}"/>
              </a:ext>
            </a:extLst>
          </p:cNvPr>
          <p:cNvSpPr/>
          <p:nvPr/>
        </p:nvSpPr>
        <p:spPr>
          <a:xfrm>
            <a:off x="609600" y="1782499"/>
            <a:ext cx="10565162" cy="430887"/>
          </a:xfrm>
          <a:prstGeom prst="rect">
            <a:avLst/>
          </a:prstGeom>
        </p:spPr>
        <p:txBody>
          <a:bodyPr wrap="square">
            <a:spAutoFit/>
          </a:bodyPr>
          <a:lstStyle/>
          <a:p>
            <a:pPr algn="just">
              <a:spcBef>
                <a:spcPts val="600"/>
              </a:spcBef>
              <a:spcAft>
                <a:spcPts val="600"/>
              </a:spcAft>
            </a:pPr>
            <a:r>
              <a:rPr lang="en-IN" sz="2200" b="1" dirty="0"/>
              <a:t>Steps for building a regression model - continued</a:t>
            </a:r>
            <a:endParaRPr lang="en-US" sz="2200" b="1" dirty="0"/>
          </a:p>
        </p:txBody>
      </p:sp>
      <p:sp>
        <p:nvSpPr>
          <p:cNvPr id="3" name="Rectangle 2">
            <a:extLst>
              <a:ext uri="{FF2B5EF4-FFF2-40B4-BE49-F238E27FC236}">
                <a16:creationId xmlns:a16="http://schemas.microsoft.com/office/drawing/2014/main" xmlns="" id="{4C47101A-5962-43FF-B0DE-1D54C02BC9EB}"/>
              </a:ext>
            </a:extLst>
          </p:cNvPr>
          <p:cNvSpPr/>
          <p:nvPr/>
        </p:nvSpPr>
        <p:spPr>
          <a:xfrm>
            <a:off x="609600" y="2234338"/>
            <a:ext cx="10565162" cy="4108817"/>
          </a:xfrm>
          <a:prstGeom prst="rect">
            <a:avLst/>
          </a:prstGeom>
        </p:spPr>
        <p:txBody>
          <a:bodyPr wrap="square">
            <a:spAutoFit/>
          </a:bodyPr>
          <a:lstStyle/>
          <a:p>
            <a:pPr marL="714375" indent="-714375">
              <a:spcBef>
                <a:spcPts val="600"/>
              </a:spcBef>
              <a:spcAft>
                <a:spcPts val="600"/>
              </a:spcAft>
              <a:buFont typeface="+mj-lt"/>
              <a:buAutoNum type="arabicPeriod" startAt="2"/>
            </a:pPr>
            <a:r>
              <a:rPr lang="en-US" sz="2200" b="1" dirty="0"/>
              <a:t>Data Pre-processing</a:t>
            </a:r>
          </a:p>
          <a:p>
            <a:pPr marL="1438275" lvl="1" indent="-723900" algn="just">
              <a:buFont typeface="Wingdings" panose="05000000000000000000" pitchFamily="2" charset="2"/>
              <a:buChar char="ü"/>
            </a:pPr>
            <a:r>
              <a:rPr lang="en-IN" dirty="0"/>
              <a:t>In this important step, data is checked to ensure the quality of the data for issues including, correctness, completeness, usefulness, relevance, missing data and extreme values. </a:t>
            </a:r>
          </a:p>
          <a:p>
            <a:pPr marL="1438275" lvl="1" indent="-723900" algn="just">
              <a:buFont typeface="Wingdings" panose="05000000000000000000" pitchFamily="2" charset="2"/>
              <a:buChar char="ü"/>
            </a:pPr>
            <a:r>
              <a:rPr lang="en-IN" dirty="0"/>
              <a:t>We shall find out how many observations and columns are there in the data set and see first five rows of the data.		</a:t>
            </a:r>
          </a:p>
          <a:p>
            <a:pPr marL="1438275" lvl="1" indent="-723900" algn="just">
              <a:buFont typeface="Wingdings" panose="05000000000000000000" pitchFamily="2" charset="2"/>
              <a:buChar char="ü"/>
              <a:tabLst>
                <a:tab pos="5564188" algn="l"/>
              </a:tabLst>
            </a:pPr>
            <a:r>
              <a:rPr lang="en-IN" dirty="0"/>
              <a:t>There are 50 rows and two columns in the data frame</a:t>
            </a:r>
          </a:p>
          <a:p>
            <a:pPr marL="1438275" lvl="1" indent="-723900" algn="just">
              <a:buFont typeface="Wingdings" panose="05000000000000000000" pitchFamily="2" charset="2"/>
              <a:buChar char="ü"/>
              <a:tabLst>
                <a:tab pos="5564188" algn="l"/>
              </a:tabLst>
            </a:pPr>
            <a:r>
              <a:rPr lang="en-IN" dirty="0"/>
              <a:t>The two column names are Revenue and Sales Promotion.</a:t>
            </a:r>
          </a:p>
          <a:p>
            <a:pPr marL="1438275" lvl="1" indent="-723900" algn="just">
              <a:buFont typeface="Wingdings" panose="05000000000000000000" pitchFamily="2" charset="2"/>
              <a:buChar char="ü"/>
            </a:pPr>
            <a:endParaRPr lang="en-IN" dirty="0"/>
          </a:p>
          <a:p>
            <a:pPr marL="1438275" lvl="1" indent="-723900" algn="just">
              <a:buFont typeface="Wingdings" panose="05000000000000000000" pitchFamily="2" charset="2"/>
              <a:buChar char="ü"/>
            </a:pPr>
            <a:endParaRPr lang="en-IN" dirty="0"/>
          </a:p>
          <a:p>
            <a:pPr marL="1438275" lvl="1" indent="-723900" algn="just">
              <a:buFont typeface="Wingdings" panose="05000000000000000000" pitchFamily="2" charset="2"/>
              <a:buChar char="ü"/>
            </a:pPr>
            <a:endParaRPr lang="en-IN" dirty="0"/>
          </a:p>
          <a:p>
            <a:pPr marL="1438275" lvl="1" indent="-723900" algn="just">
              <a:buFont typeface="Wingdings" panose="05000000000000000000" pitchFamily="2" charset="2"/>
              <a:buChar char="ü"/>
            </a:pPr>
            <a:endParaRPr lang="en-IN" dirty="0"/>
          </a:p>
          <a:p>
            <a:pPr marL="1438275" lvl="1" indent="-723900" algn="just">
              <a:buFont typeface="Wingdings" panose="05000000000000000000" pitchFamily="2" charset="2"/>
              <a:buChar char="ü"/>
            </a:pPr>
            <a:endParaRPr lang="en-IN" dirty="0"/>
          </a:p>
          <a:p>
            <a:pPr marL="1438275" lvl="1" indent="-723900" algn="just">
              <a:buFont typeface="Wingdings" panose="05000000000000000000" pitchFamily="2" charset="2"/>
              <a:buChar char="ü"/>
            </a:pPr>
            <a:endParaRPr lang="en-IN" dirty="0"/>
          </a:p>
          <a:p>
            <a:pPr marL="1438275" lvl="1" indent="-723900" algn="just">
              <a:buFont typeface="Wingdings" panose="05000000000000000000" pitchFamily="2" charset="2"/>
              <a:buChar char="ü"/>
            </a:pPr>
            <a:endParaRPr lang="en-IN" dirty="0"/>
          </a:p>
        </p:txBody>
      </p:sp>
      <p:pic>
        <p:nvPicPr>
          <p:cNvPr id="9" name="Picture 8">
            <a:extLst>
              <a:ext uri="{FF2B5EF4-FFF2-40B4-BE49-F238E27FC236}">
                <a16:creationId xmlns:a16="http://schemas.microsoft.com/office/drawing/2014/main" xmlns="" id="{21BB8204-B010-4DB3-B1CB-2F451672A729}"/>
              </a:ext>
            </a:extLst>
          </p:cNvPr>
          <p:cNvPicPr>
            <a:picLocks noChangeAspect="1"/>
          </p:cNvPicPr>
          <p:nvPr/>
        </p:nvPicPr>
        <p:blipFill>
          <a:blip r:embed="rId2"/>
          <a:stretch>
            <a:fillRect/>
          </a:stretch>
        </p:blipFill>
        <p:spPr>
          <a:xfrm>
            <a:off x="1405252" y="4311402"/>
            <a:ext cx="3814268" cy="860536"/>
          </a:xfrm>
          <a:prstGeom prst="rect">
            <a:avLst/>
          </a:prstGeom>
        </p:spPr>
      </p:pic>
      <p:pic>
        <p:nvPicPr>
          <p:cNvPr id="11" name="Picture 10">
            <a:extLst>
              <a:ext uri="{FF2B5EF4-FFF2-40B4-BE49-F238E27FC236}">
                <a16:creationId xmlns:a16="http://schemas.microsoft.com/office/drawing/2014/main" xmlns="" id="{BB8CE388-7D31-451D-B889-9A8B0E58890D}"/>
              </a:ext>
            </a:extLst>
          </p:cNvPr>
          <p:cNvPicPr>
            <a:picLocks noChangeAspect="1"/>
          </p:cNvPicPr>
          <p:nvPr/>
        </p:nvPicPr>
        <p:blipFill>
          <a:blip r:embed="rId3"/>
          <a:stretch>
            <a:fillRect/>
          </a:stretch>
        </p:blipFill>
        <p:spPr>
          <a:xfrm>
            <a:off x="1424422" y="5106137"/>
            <a:ext cx="1887964" cy="617219"/>
          </a:xfrm>
          <a:prstGeom prst="rect">
            <a:avLst/>
          </a:prstGeom>
        </p:spPr>
      </p:pic>
      <p:pic>
        <p:nvPicPr>
          <p:cNvPr id="12" name="Picture 11">
            <a:extLst>
              <a:ext uri="{FF2B5EF4-FFF2-40B4-BE49-F238E27FC236}">
                <a16:creationId xmlns:a16="http://schemas.microsoft.com/office/drawing/2014/main" xmlns="" id="{DAB2A24A-0479-4128-A483-CCFC5037364F}"/>
              </a:ext>
            </a:extLst>
          </p:cNvPr>
          <p:cNvPicPr>
            <a:picLocks noChangeAspect="1"/>
          </p:cNvPicPr>
          <p:nvPr/>
        </p:nvPicPr>
        <p:blipFill>
          <a:blip r:embed="rId4"/>
          <a:stretch>
            <a:fillRect/>
          </a:stretch>
        </p:blipFill>
        <p:spPr>
          <a:xfrm>
            <a:off x="6081064" y="4330534"/>
            <a:ext cx="3397473" cy="712218"/>
          </a:xfrm>
          <a:prstGeom prst="rect">
            <a:avLst/>
          </a:prstGeom>
        </p:spPr>
      </p:pic>
      <p:pic>
        <p:nvPicPr>
          <p:cNvPr id="15" name="Picture 14">
            <a:extLst>
              <a:ext uri="{FF2B5EF4-FFF2-40B4-BE49-F238E27FC236}">
                <a16:creationId xmlns:a16="http://schemas.microsoft.com/office/drawing/2014/main" xmlns="" id="{26CC4DCF-E47F-4978-B814-D360B288BA01}"/>
              </a:ext>
            </a:extLst>
          </p:cNvPr>
          <p:cNvPicPr>
            <a:picLocks noChangeAspect="1"/>
          </p:cNvPicPr>
          <p:nvPr/>
        </p:nvPicPr>
        <p:blipFill>
          <a:blip r:embed="rId5"/>
          <a:stretch>
            <a:fillRect/>
          </a:stretch>
        </p:blipFill>
        <p:spPr>
          <a:xfrm>
            <a:off x="6015171" y="5076171"/>
            <a:ext cx="2158673" cy="1154060"/>
          </a:xfrm>
          <a:prstGeom prst="rect">
            <a:avLst/>
          </a:prstGeom>
        </p:spPr>
      </p:pic>
    </p:spTree>
    <p:extLst>
      <p:ext uri="{BB962C8B-B14F-4D97-AF65-F5344CB8AC3E}">
        <p14:creationId xmlns:p14="http://schemas.microsoft.com/office/powerpoint/2010/main" val="28337002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17</a:t>
            </a:fld>
            <a:endParaRPr lang="en-US" altLang="en-US"/>
          </a:p>
        </p:txBody>
      </p:sp>
      <p:sp>
        <p:nvSpPr>
          <p:cNvPr id="8" name="Rectangle 7">
            <a:extLst>
              <a:ext uri="{FF2B5EF4-FFF2-40B4-BE49-F238E27FC236}">
                <a16:creationId xmlns:a16="http://schemas.microsoft.com/office/drawing/2014/main" xmlns="" id="{7512818D-4B9C-4340-8E40-854A802B954B}"/>
              </a:ext>
            </a:extLst>
          </p:cNvPr>
          <p:cNvSpPr/>
          <p:nvPr/>
        </p:nvSpPr>
        <p:spPr>
          <a:xfrm>
            <a:off x="509238" y="1306125"/>
            <a:ext cx="9459952" cy="984885"/>
          </a:xfrm>
          <a:prstGeom prst="rect">
            <a:avLst/>
          </a:prstGeom>
        </p:spPr>
        <p:txBody>
          <a:bodyPr wrap="square">
            <a:spAutoFit/>
          </a:bodyPr>
          <a:lstStyle/>
          <a:p>
            <a:pPr marL="714375" indent="-714375">
              <a:spcBef>
                <a:spcPts val="600"/>
              </a:spcBef>
              <a:spcAft>
                <a:spcPts val="600"/>
              </a:spcAft>
              <a:buFont typeface="+mj-lt"/>
              <a:buAutoNum type="arabicPeriod" startAt="6"/>
            </a:pPr>
            <a:r>
              <a:rPr lang="en-IN" sz="2400" b="1" dirty="0">
                <a:latin typeface="Calibri" panose="020F0502020204030204" pitchFamily="34" charset="0"/>
                <a:cs typeface="Calibri" panose="020F0502020204030204" pitchFamily="34" charset="0"/>
              </a:rPr>
              <a:t>Simple Linear Regression (SLR) Model building</a:t>
            </a:r>
            <a:endParaRPr lang="en-US" sz="2400" b="1" dirty="0"/>
          </a:p>
          <a:p>
            <a:pPr marL="714375" indent="-714375">
              <a:spcBef>
                <a:spcPts val="600"/>
              </a:spcBef>
              <a:spcAft>
                <a:spcPts val="600"/>
              </a:spcAft>
              <a:buFont typeface="+mj-lt"/>
              <a:buAutoNum type="arabicPeriod" startAt="6"/>
            </a:pPr>
            <a:endParaRPr lang="en-US" sz="2400" b="1" dirty="0"/>
          </a:p>
        </p:txBody>
      </p:sp>
      <p:sp>
        <p:nvSpPr>
          <p:cNvPr id="2" name="Rectangle 1">
            <a:extLst>
              <a:ext uri="{FF2B5EF4-FFF2-40B4-BE49-F238E27FC236}">
                <a16:creationId xmlns:a16="http://schemas.microsoft.com/office/drawing/2014/main" xmlns="" id="{B2BEACB9-B588-4CD1-8BA3-1CA487246217}"/>
              </a:ext>
            </a:extLst>
          </p:cNvPr>
          <p:cNvSpPr/>
          <p:nvPr/>
        </p:nvSpPr>
        <p:spPr>
          <a:xfrm>
            <a:off x="509238" y="1536957"/>
            <a:ext cx="10565162" cy="815608"/>
          </a:xfrm>
          <a:prstGeom prst="rect">
            <a:avLst/>
          </a:prstGeom>
        </p:spPr>
        <p:txBody>
          <a:bodyPr wrap="square">
            <a:spAutoFit/>
          </a:bodyPr>
          <a:lstStyle/>
          <a:p>
            <a:endParaRPr lang="en-US" dirty="0"/>
          </a:p>
          <a:p>
            <a:pPr marL="714375" indent="-714375" algn="just">
              <a:spcBef>
                <a:spcPts val="600"/>
              </a:spcBef>
              <a:spcAft>
                <a:spcPts val="600"/>
              </a:spcAft>
              <a:buFont typeface="+mj-lt"/>
              <a:buAutoNum type="alphaLcPeriod"/>
            </a:pPr>
            <a:endParaRPr lang="en-US" sz="2400" b="1" dirty="0"/>
          </a:p>
        </p:txBody>
      </p:sp>
      <p:sp>
        <p:nvSpPr>
          <p:cNvPr id="10" name="Rectangle 9">
            <a:extLst>
              <a:ext uri="{FF2B5EF4-FFF2-40B4-BE49-F238E27FC236}">
                <a16:creationId xmlns:a16="http://schemas.microsoft.com/office/drawing/2014/main" xmlns="" id="{A32B72ED-C595-4E37-BDF1-D3AD48CAAE00}"/>
              </a:ext>
            </a:extLst>
          </p:cNvPr>
          <p:cNvSpPr/>
          <p:nvPr/>
        </p:nvSpPr>
        <p:spPr>
          <a:xfrm>
            <a:off x="609600" y="1782499"/>
            <a:ext cx="10565162" cy="430887"/>
          </a:xfrm>
          <a:prstGeom prst="rect">
            <a:avLst/>
          </a:prstGeom>
        </p:spPr>
        <p:txBody>
          <a:bodyPr wrap="square">
            <a:spAutoFit/>
          </a:bodyPr>
          <a:lstStyle/>
          <a:p>
            <a:pPr algn="just">
              <a:spcBef>
                <a:spcPts val="600"/>
              </a:spcBef>
              <a:spcAft>
                <a:spcPts val="600"/>
              </a:spcAft>
            </a:pPr>
            <a:r>
              <a:rPr lang="en-IN" sz="2200" b="1" dirty="0"/>
              <a:t>Steps for building a regression model continued</a:t>
            </a:r>
            <a:endParaRPr lang="en-US" sz="2200" b="1" dirty="0"/>
          </a:p>
        </p:txBody>
      </p:sp>
      <p:sp>
        <p:nvSpPr>
          <p:cNvPr id="3" name="Rectangle 2">
            <a:extLst>
              <a:ext uri="{FF2B5EF4-FFF2-40B4-BE49-F238E27FC236}">
                <a16:creationId xmlns:a16="http://schemas.microsoft.com/office/drawing/2014/main" xmlns="" id="{4C47101A-5962-43FF-B0DE-1D54C02BC9EB}"/>
              </a:ext>
            </a:extLst>
          </p:cNvPr>
          <p:cNvSpPr/>
          <p:nvPr/>
        </p:nvSpPr>
        <p:spPr>
          <a:xfrm>
            <a:off x="609600" y="2234338"/>
            <a:ext cx="10565162" cy="5493812"/>
          </a:xfrm>
          <a:prstGeom prst="rect">
            <a:avLst/>
          </a:prstGeom>
        </p:spPr>
        <p:txBody>
          <a:bodyPr wrap="square">
            <a:spAutoFit/>
          </a:bodyPr>
          <a:lstStyle/>
          <a:p>
            <a:pPr marL="714375" indent="-714375">
              <a:spcBef>
                <a:spcPts val="600"/>
              </a:spcBef>
              <a:spcAft>
                <a:spcPts val="600"/>
              </a:spcAft>
              <a:buFont typeface="+mj-lt"/>
              <a:buAutoNum type="arabicPeriod" startAt="2"/>
            </a:pPr>
            <a:r>
              <a:rPr lang="en-US" sz="2200" b="1" dirty="0"/>
              <a:t>Data Pre-processing continued</a:t>
            </a:r>
          </a:p>
          <a:p>
            <a:pPr marL="1438275" lvl="1" indent="-723900" algn="just">
              <a:buFont typeface="Wingdings" panose="05000000000000000000" pitchFamily="2" charset="2"/>
              <a:buChar char="ü"/>
            </a:pPr>
            <a:r>
              <a:rPr lang="en-IN" dirty="0"/>
              <a:t>We shall check for missing values and outliers using the Boxplot.</a:t>
            </a:r>
          </a:p>
          <a:p>
            <a:pPr marL="1438275" lvl="1" indent="-723900" algn="just">
              <a:buFont typeface="Wingdings" panose="05000000000000000000" pitchFamily="2" charset="2"/>
              <a:buChar char="ü"/>
            </a:pPr>
            <a:endParaRPr lang="en-IN" dirty="0"/>
          </a:p>
          <a:p>
            <a:pPr marL="1438275" lvl="1" indent="-723900" algn="just">
              <a:buFont typeface="Wingdings" panose="05000000000000000000" pitchFamily="2" charset="2"/>
              <a:buChar char="ü"/>
            </a:pPr>
            <a:endParaRPr lang="en-IN" dirty="0"/>
          </a:p>
          <a:p>
            <a:pPr marL="1438275" lvl="1" indent="-723900" algn="just">
              <a:buFont typeface="Wingdings" panose="05000000000000000000" pitchFamily="2" charset="2"/>
              <a:buChar char="ü"/>
            </a:pPr>
            <a:endParaRPr lang="en-IN" dirty="0"/>
          </a:p>
          <a:p>
            <a:pPr marL="1438275" lvl="1" indent="-723900" algn="just">
              <a:buFont typeface="Wingdings" panose="05000000000000000000" pitchFamily="2" charset="2"/>
              <a:buChar char="ü"/>
            </a:pPr>
            <a:endParaRPr lang="en-IN" dirty="0"/>
          </a:p>
          <a:p>
            <a:pPr marL="1438275" lvl="1" indent="-723900" algn="just">
              <a:buFont typeface="Wingdings" panose="05000000000000000000" pitchFamily="2" charset="2"/>
              <a:buChar char="ü"/>
            </a:pPr>
            <a:endParaRPr lang="en-IN" dirty="0"/>
          </a:p>
          <a:p>
            <a:pPr marL="1438275" lvl="1" indent="-723900" algn="just">
              <a:buFont typeface="Wingdings" panose="05000000000000000000" pitchFamily="2" charset="2"/>
              <a:buChar char="ü"/>
            </a:pPr>
            <a:endParaRPr lang="en-IN" dirty="0"/>
          </a:p>
          <a:p>
            <a:pPr marL="1438275" lvl="1" indent="-723900" algn="just">
              <a:buFont typeface="Wingdings" panose="05000000000000000000" pitchFamily="2" charset="2"/>
              <a:buChar char="ü"/>
            </a:pPr>
            <a:endParaRPr lang="en-IN" dirty="0"/>
          </a:p>
          <a:p>
            <a:pPr marL="1438275" lvl="1" indent="-723900" algn="just">
              <a:buFont typeface="Wingdings" panose="05000000000000000000" pitchFamily="2" charset="2"/>
              <a:buChar char="ü"/>
            </a:pPr>
            <a:endParaRPr lang="en-IN" dirty="0"/>
          </a:p>
          <a:p>
            <a:pPr marL="1438275" lvl="1" indent="-723900" algn="just">
              <a:buFont typeface="Wingdings" panose="05000000000000000000" pitchFamily="2" charset="2"/>
              <a:buChar char="ü"/>
            </a:pPr>
            <a:endParaRPr lang="en-IN" dirty="0"/>
          </a:p>
          <a:p>
            <a:pPr marL="1438275" lvl="1" indent="-723900" algn="just">
              <a:buFont typeface="Wingdings" panose="05000000000000000000" pitchFamily="2" charset="2"/>
              <a:buChar char="ü"/>
            </a:pPr>
            <a:endParaRPr lang="en-IN" dirty="0"/>
          </a:p>
          <a:p>
            <a:pPr marL="714375" lvl="1" algn="just">
              <a:tabLst>
                <a:tab pos="5564188" algn="l"/>
              </a:tabLst>
            </a:pPr>
            <a:endParaRPr lang="en-IN" dirty="0"/>
          </a:p>
          <a:p>
            <a:pPr marL="714375" lvl="1" algn="just">
              <a:tabLst>
                <a:tab pos="5564188" algn="l"/>
              </a:tabLst>
            </a:pPr>
            <a:r>
              <a:rPr lang="en-IN" dirty="0"/>
              <a:t> </a:t>
            </a:r>
          </a:p>
          <a:p>
            <a:pPr marL="714375" lvl="1" algn="just">
              <a:tabLst>
                <a:tab pos="5564188" algn="l"/>
              </a:tabLst>
            </a:pPr>
            <a:endParaRPr lang="en-IN" dirty="0"/>
          </a:p>
          <a:p>
            <a:pPr marL="714375" lvl="1" algn="just">
              <a:tabLst>
                <a:tab pos="5564188" algn="l"/>
              </a:tabLst>
            </a:pPr>
            <a:endParaRPr lang="en-IN" dirty="0"/>
          </a:p>
          <a:p>
            <a:pPr marL="714375" lvl="1" algn="just">
              <a:tabLst>
                <a:tab pos="5564188" algn="l"/>
              </a:tabLst>
            </a:pPr>
            <a:r>
              <a:rPr lang="en-IN" dirty="0"/>
              <a:t>					</a:t>
            </a:r>
          </a:p>
          <a:p>
            <a:pPr marL="714375" lvl="1" algn="just"/>
            <a:endParaRPr lang="en-IN" dirty="0"/>
          </a:p>
          <a:p>
            <a:pPr marL="1438275" lvl="1" indent="-723900" algn="just">
              <a:buFont typeface="Wingdings" panose="05000000000000000000" pitchFamily="2" charset="2"/>
              <a:buChar char="ü"/>
            </a:pPr>
            <a:endParaRPr lang="en-IN" dirty="0"/>
          </a:p>
        </p:txBody>
      </p:sp>
      <p:graphicFrame>
        <p:nvGraphicFramePr>
          <p:cNvPr id="16" name="Table 15">
            <a:extLst>
              <a:ext uri="{FF2B5EF4-FFF2-40B4-BE49-F238E27FC236}">
                <a16:creationId xmlns:a16="http://schemas.microsoft.com/office/drawing/2014/main" xmlns="" id="{6C81ABAB-C8F0-4B5D-8F25-0DFB04D9A347}"/>
              </a:ext>
            </a:extLst>
          </p:cNvPr>
          <p:cNvGraphicFramePr>
            <a:graphicFrameLocks noGrp="1"/>
          </p:cNvGraphicFramePr>
          <p:nvPr>
            <p:extLst>
              <p:ext uri="{D42A27DB-BD31-4B8C-83A1-F6EECF244321}">
                <p14:modId xmlns:p14="http://schemas.microsoft.com/office/powerpoint/2010/main" val="3786990680"/>
              </p:ext>
            </p:extLst>
          </p:nvPr>
        </p:nvGraphicFramePr>
        <p:xfrm>
          <a:off x="1283500" y="3031792"/>
          <a:ext cx="9217362" cy="3262700"/>
        </p:xfrm>
        <a:graphic>
          <a:graphicData uri="http://schemas.openxmlformats.org/drawingml/2006/table">
            <a:tbl>
              <a:tblPr firstRow="1" bandRow="1">
                <a:tableStyleId>{5C22544A-7EE6-4342-B048-85BDC9FD1C3A}</a:tableStyleId>
              </a:tblPr>
              <a:tblGrid>
                <a:gridCol w="3678514">
                  <a:extLst>
                    <a:ext uri="{9D8B030D-6E8A-4147-A177-3AD203B41FA5}">
                      <a16:colId xmlns:a16="http://schemas.microsoft.com/office/drawing/2014/main" xmlns="" val="2028518888"/>
                    </a:ext>
                  </a:extLst>
                </a:gridCol>
                <a:gridCol w="5538848">
                  <a:extLst>
                    <a:ext uri="{9D8B030D-6E8A-4147-A177-3AD203B41FA5}">
                      <a16:colId xmlns:a16="http://schemas.microsoft.com/office/drawing/2014/main" xmlns="" val="446515053"/>
                    </a:ext>
                  </a:extLst>
                </a:gridCol>
              </a:tblGrid>
              <a:tr h="1830140">
                <a:tc>
                  <a:txBody>
                    <a:bodyPr/>
                    <a:lstStyle/>
                    <a:p>
                      <a:r>
                        <a:rPr lang="en-IN" dirty="0">
                          <a:solidFill>
                            <a:srgbClr val="FF0000"/>
                          </a:solidFill>
                        </a:rPr>
                        <a:t>There are no missing values in the data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p>
                      <a:endParaRPr lang="en-US" dirty="0"/>
                    </a:p>
                    <a:p>
                      <a:endParaRPr lang="en-US" dirty="0"/>
                    </a:p>
                    <a:p>
                      <a:endParaRPr lang="en-US"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427484619"/>
                  </a:ext>
                </a:extLst>
              </a:tr>
              <a:tr h="1408373">
                <a:tc>
                  <a:txBody>
                    <a:bodyPr/>
                    <a:lstStyle/>
                    <a:p>
                      <a:pPr marL="0" lvl="1" indent="0" algn="l" defTabSz="914400" rtl="0" eaLnBrk="1" latinLnBrk="0" hangingPunct="1">
                        <a:buFont typeface="Wingdings" panose="05000000000000000000" pitchFamily="2" charset="2"/>
                        <a:buNone/>
                        <a:tabLst>
                          <a:tab pos="5564188" algn="l"/>
                        </a:tabLst>
                      </a:pPr>
                      <a:r>
                        <a:rPr lang="en-IN" sz="1800" b="1" kern="1200" dirty="0">
                          <a:solidFill>
                            <a:srgbClr val="FF0000"/>
                          </a:solidFill>
                          <a:latin typeface="+mn-lt"/>
                          <a:ea typeface="+mn-ea"/>
                          <a:cs typeface="+mn-cs"/>
                        </a:rPr>
                        <a:t>There are no outliers in the data.</a:t>
                      </a:r>
                    </a:p>
                    <a:p>
                      <a:pPr marL="0" lvl="1" algn="l" defTabSz="914400" rtl="0" eaLnBrk="1" latinLnBrk="0" hangingPunct="1">
                        <a:tabLst>
                          <a:tab pos="5564188" algn="l"/>
                        </a:tabLst>
                      </a:pPr>
                      <a:r>
                        <a:rPr lang="en-IN" sz="1400" b="0" i="1" kern="1200" dirty="0">
                          <a:solidFill>
                            <a:srgbClr val="FF0000"/>
                          </a:solidFill>
                          <a:latin typeface="+mn-lt"/>
                          <a:ea typeface="+mn-ea"/>
                          <a:cs typeface="+mn-cs"/>
                        </a:rPr>
                        <a:t>Boxplots show outliers, data points that are located outside the whiskers of the boxplot (that is outside 1.5 times the interquartile range above the upper quartile and bellow the lower quartile)</a:t>
                      </a:r>
                      <a:endParaRPr lang="en-US" sz="1400" b="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779511438"/>
                  </a:ext>
                </a:extLst>
              </a:tr>
            </a:tbl>
          </a:graphicData>
        </a:graphic>
      </p:graphicFrame>
      <p:pic>
        <p:nvPicPr>
          <p:cNvPr id="9" name="Picture 8">
            <a:extLst>
              <a:ext uri="{FF2B5EF4-FFF2-40B4-BE49-F238E27FC236}">
                <a16:creationId xmlns:a16="http://schemas.microsoft.com/office/drawing/2014/main" xmlns="" id="{E0C92D21-0C33-4CAA-8542-46CFC12E4324}"/>
              </a:ext>
            </a:extLst>
          </p:cNvPr>
          <p:cNvPicPr>
            <a:picLocks noChangeAspect="1"/>
          </p:cNvPicPr>
          <p:nvPr/>
        </p:nvPicPr>
        <p:blipFill>
          <a:blip r:embed="rId2"/>
          <a:stretch>
            <a:fillRect/>
          </a:stretch>
        </p:blipFill>
        <p:spPr>
          <a:xfrm>
            <a:off x="5032568" y="3207053"/>
            <a:ext cx="3662079" cy="840840"/>
          </a:xfrm>
          <a:prstGeom prst="rect">
            <a:avLst/>
          </a:prstGeom>
        </p:spPr>
      </p:pic>
      <p:pic>
        <p:nvPicPr>
          <p:cNvPr id="12" name="Picture 11">
            <a:extLst>
              <a:ext uri="{FF2B5EF4-FFF2-40B4-BE49-F238E27FC236}">
                <a16:creationId xmlns:a16="http://schemas.microsoft.com/office/drawing/2014/main" xmlns="" id="{EF41C7D5-F255-42F9-8F3C-B3000DC9560C}"/>
              </a:ext>
            </a:extLst>
          </p:cNvPr>
          <p:cNvPicPr>
            <a:picLocks noChangeAspect="1"/>
          </p:cNvPicPr>
          <p:nvPr/>
        </p:nvPicPr>
        <p:blipFill>
          <a:blip r:embed="rId3"/>
          <a:stretch>
            <a:fillRect/>
          </a:stretch>
        </p:blipFill>
        <p:spPr>
          <a:xfrm>
            <a:off x="5032568" y="4041533"/>
            <a:ext cx="3762441" cy="779276"/>
          </a:xfrm>
          <a:prstGeom prst="rect">
            <a:avLst/>
          </a:prstGeom>
        </p:spPr>
      </p:pic>
      <p:pic>
        <p:nvPicPr>
          <p:cNvPr id="13" name="Picture 12">
            <a:extLst>
              <a:ext uri="{FF2B5EF4-FFF2-40B4-BE49-F238E27FC236}">
                <a16:creationId xmlns:a16="http://schemas.microsoft.com/office/drawing/2014/main" xmlns="" id="{3D7F3369-A98B-45C4-8F27-85304E13AB6D}"/>
              </a:ext>
            </a:extLst>
          </p:cNvPr>
          <p:cNvPicPr>
            <a:picLocks noChangeAspect="1"/>
          </p:cNvPicPr>
          <p:nvPr/>
        </p:nvPicPr>
        <p:blipFill>
          <a:blip r:embed="rId4"/>
          <a:stretch>
            <a:fillRect/>
          </a:stretch>
        </p:blipFill>
        <p:spPr>
          <a:xfrm>
            <a:off x="5032568" y="4910959"/>
            <a:ext cx="3933825" cy="942975"/>
          </a:xfrm>
          <a:prstGeom prst="rect">
            <a:avLst/>
          </a:prstGeom>
        </p:spPr>
      </p:pic>
      <p:pic>
        <p:nvPicPr>
          <p:cNvPr id="14" name="Picture 13">
            <a:extLst>
              <a:ext uri="{FF2B5EF4-FFF2-40B4-BE49-F238E27FC236}">
                <a16:creationId xmlns:a16="http://schemas.microsoft.com/office/drawing/2014/main" xmlns="" id="{1EAAD252-01DF-4A17-B0D4-F205B32F9D0D}"/>
              </a:ext>
            </a:extLst>
          </p:cNvPr>
          <p:cNvPicPr>
            <a:picLocks noChangeAspect="1"/>
          </p:cNvPicPr>
          <p:nvPr/>
        </p:nvPicPr>
        <p:blipFill>
          <a:blip r:embed="rId5"/>
          <a:stretch>
            <a:fillRect/>
          </a:stretch>
        </p:blipFill>
        <p:spPr>
          <a:xfrm>
            <a:off x="5070359" y="5853934"/>
            <a:ext cx="1428750" cy="409575"/>
          </a:xfrm>
          <a:prstGeom prst="rect">
            <a:avLst/>
          </a:prstGeom>
        </p:spPr>
      </p:pic>
    </p:spTree>
    <p:extLst>
      <p:ext uri="{BB962C8B-B14F-4D97-AF65-F5344CB8AC3E}">
        <p14:creationId xmlns:p14="http://schemas.microsoft.com/office/powerpoint/2010/main" val="2704043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18</a:t>
            </a:fld>
            <a:endParaRPr lang="en-US" altLang="en-US"/>
          </a:p>
        </p:txBody>
      </p:sp>
      <p:sp>
        <p:nvSpPr>
          <p:cNvPr id="8" name="Rectangle 7">
            <a:extLst>
              <a:ext uri="{FF2B5EF4-FFF2-40B4-BE49-F238E27FC236}">
                <a16:creationId xmlns:a16="http://schemas.microsoft.com/office/drawing/2014/main" xmlns="" id="{7512818D-4B9C-4340-8E40-854A802B954B}"/>
              </a:ext>
            </a:extLst>
          </p:cNvPr>
          <p:cNvSpPr/>
          <p:nvPr/>
        </p:nvSpPr>
        <p:spPr>
          <a:xfrm>
            <a:off x="509238" y="1249453"/>
            <a:ext cx="9459952" cy="984885"/>
          </a:xfrm>
          <a:prstGeom prst="rect">
            <a:avLst/>
          </a:prstGeom>
        </p:spPr>
        <p:txBody>
          <a:bodyPr wrap="square">
            <a:spAutoFit/>
          </a:bodyPr>
          <a:lstStyle/>
          <a:p>
            <a:pPr marL="714375" indent="-714375">
              <a:spcBef>
                <a:spcPts val="600"/>
              </a:spcBef>
              <a:spcAft>
                <a:spcPts val="600"/>
              </a:spcAft>
              <a:buFont typeface="+mj-lt"/>
              <a:buAutoNum type="arabicPeriod" startAt="6"/>
            </a:pPr>
            <a:r>
              <a:rPr lang="en-IN" sz="2400" b="1" dirty="0">
                <a:latin typeface="Calibri" panose="020F0502020204030204" pitchFamily="34" charset="0"/>
                <a:cs typeface="Calibri" panose="020F0502020204030204" pitchFamily="34" charset="0"/>
              </a:rPr>
              <a:t>Simple Linear Regression (SLR) Model building</a:t>
            </a:r>
            <a:endParaRPr lang="en-US" sz="2400" b="1" dirty="0"/>
          </a:p>
          <a:p>
            <a:pPr marL="714375" indent="-714375">
              <a:spcBef>
                <a:spcPts val="600"/>
              </a:spcBef>
              <a:spcAft>
                <a:spcPts val="600"/>
              </a:spcAft>
              <a:buFont typeface="+mj-lt"/>
              <a:buAutoNum type="arabicPeriod" startAt="6"/>
            </a:pPr>
            <a:endParaRPr lang="en-US" sz="2400" b="1" dirty="0"/>
          </a:p>
        </p:txBody>
      </p:sp>
      <p:sp>
        <p:nvSpPr>
          <p:cNvPr id="2" name="Rectangle 1">
            <a:extLst>
              <a:ext uri="{FF2B5EF4-FFF2-40B4-BE49-F238E27FC236}">
                <a16:creationId xmlns:a16="http://schemas.microsoft.com/office/drawing/2014/main" xmlns="" id="{B2BEACB9-B588-4CD1-8BA3-1CA487246217}"/>
              </a:ext>
            </a:extLst>
          </p:cNvPr>
          <p:cNvSpPr/>
          <p:nvPr/>
        </p:nvSpPr>
        <p:spPr>
          <a:xfrm>
            <a:off x="509238" y="1536957"/>
            <a:ext cx="10565162" cy="815608"/>
          </a:xfrm>
          <a:prstGeom prst="rect">
            <a:avLst/>
          </a:prstGeom>
        </p:spPr>
        <p:txBody>
          <a:bodyPr wrap="square">
            <a:spAutoFit/>
          </a:bodyPr>
          <a:lstStyle/>
          <a:p>
            <a:endParaRPr lang="en-US" dirty="0"/>
          </a:p>
          <a:p>
            <a:pPr marL="714375" indent="-714375" algn="just">
              <a:spcBef>
                <a:spcPts val="600"/>
              </a:spcBef>
              <a:spcAft>
                <a:spcPts val="600"/>
              </a:spcAft>
              <a:buFont typeface="+mj-lt"/>
              <a:buAutoNum type="alphaLcPeriod"/>
            </a:pPr>
            <a:endParaRPr lang="en-US" sz="2400" b="1" dirty="0"/>
          </a:p>
        </p:txBody>
      </p:sp>
      <p:sp>
        <p:nvSpPr>
          <p:cNvPr id="10" name="Rectangle 9">
            <a:extLst>
              <a:ext uri="{FF2B5EF4-FFF2-40B4-BE49-F238E27FC236}">
                <a16:creationId xmlns:a16="http://schemas.microsoft.com/office/drawing/2014/main" xmlns="" id="{A32B72ED-C595-4E37-BDF1-D3AD48CAAE00}"/>
              </a:ext>
            </a:extLst>
          </p:cNvPr>
          <p:cNvSpPr/>
          <p:nvPr/>
        </p:nvSpPr>
        <p:spPr>
          <a:xfrm>
            <a:off x="609600" y="1782499"/>
            <a:ext cx="10565162" cy="430887"/>
          </a:xfrm>
          <a:prstGeom prst="rect">
            <a:avLst/>
          </a:prstGeom>
        </p:spPr>
        <p:txBody>
          <a:bodyPr wrap="square">
            <a:spAutoFit/>
          </a:bodyPr>
          <a:lstStyle/>
          <a:p>
            <a:pPr algn="just">
              <a:spcBef>
                <a:spcPts val="600"/>
              </a:spcBef>
              <a:spcAft>
                <a:spcPts val="600"/>
              </a:spcAft>
            </a:pPr>
            <a:r>
              <a:rPr lang="en-IN" sz="2200" b="1" dirty="0"/>
              <a:t>Steps for building a regression model continued</a:t>
            </a:r>
            <a:endParaRPr lang="en-US" sz="2200" b="1" dirty="0"/>
          </a:p>
        </p:txBody>
      </p:sp>
      <p:sp>
        <p:nvSpPr>
          <p:cNvPr id="3" name="Rectangle 2">
            <a:extLst>
              <a:ext uri="{FF2B5EF4-FFF2-40B4-BE49-F238E27FC236}">
                <a16:creationId xmlns:a16="http://schemas.microsoft.com/office/drawing/2014/main" xmlns="" id="{4C47101A-5962-43FF-B0DE-1D54C02BC9EB}"/>
              </a:ext>
            </a:extLst>
          </p:cNvPr>
          <p:cNvSpPr/>
          <p:nvPr/>
        </p:nvSpPr>
        <p:spPr>
          <a:xfrm>
            <a:off x="609600" y="2213386"/>
            <a:ext cx="10565162" cy="4278094"/>
          </a:xfrm>
          <a:prstGeom prst="rect">
            <a:avLst/>
          </a:prstGeom>
        </p:spPr>
        <p:txBody>
          <a:bodyPr wrap="square">
            <a:spAutoFit/>
          </a:bodyPr>
          <a:lstStyle/>
          <a:p>
            <a:pPr marL="714375" indent="-714375">
              <a:spcBef>
                <a:spcPts val="1200"/>
              </a:spcBef>
              <a:spcAft>
                <a:spcPts val="1200"/>
              </a:spcAft>
              <a:buFont typeface="+mj-lt"/>
              <a:buAutoNum type="arabicPeriod" startAt="3"/>
            </a:pPr>
            <a:r>
              <a:rPr lang="en-IN" sz="2200" b="1" dirty="0"/>
              <a:t>Establish a robust estimation of the models accuracy of predicting unseen data</a:t>
            </a:r>
            <a:endParaRPr lang="en-US" sz="2200" b="1" dirty="0"/>
          </a:p>
          <a:p>
            <a:pPr marL="1438275" lvl="1" indent="-723900" algn="just">
              <a:buFont typeface="Wingdings" panose="05000000000000000000" pitchFamily="2" charset="2"/>
              <a:buChar char="ü"/>
            </a:pPr>
            <a:r>
              <a:rPr lang="en-IN" dirty="0"/>
              <a:t>We shall calculate the accuracy for each fold for the four folds we have created. </a:t>
            </a:r>
          </a:p>
          <a:p>
            <a:pPr marL="1438275" lvl="1" indent="-723900" algn="just">
              <a:buFont typeface="Wingdings" panose="05000000000000000000" pitchFamily="2" charset="2"/>
              <a:buChar char="ü"/>
            </a:pPr>
            <a:r>
              <a:rPr lang="en-IN" dirty="0"/>
              <a:t>We shall calculate the mean of the accuracy measure, which is robust because it is less dependent on the choice of training and test sets. </a:t>
            </a:r>
          </a:p>
          <a:p>
            <a:pPr marL="1438275" lvl="1" indent="-723900" algn="just">
              <a:buFont typeface="Wingdings" panose="05000000000000000000" pitchFamily="2" charset="2"/>
              <a:buChar char="ü"/>
            </a:pPr>
            <a:r>
              <a:rPr lang="en-IN" dirty="0"/>
              <a:t>Using the </a:t>
            </a:r>
            <a:r>
              <a:rPr lang="en-IN" dirty="0" err="1"/>
              <a:t>cv.lm</a:t>
            </a:r>
            <a:r>
              <a:rPr lang="en-IN" dirty="0"/>
              <a:t>() function in the DAAG package, we can do the K-Fold cross-validation.</a:t>
            </a:r>
          </a:p>
          <a:p>
            <a:pPr marL="1438275" lvl="1" indent="-723900" algn="just"/>
            <a:r>
              <a:rPr lang="en-IN" dirty="0"/>
              <a:t>	It adds the Mean Square Error for each fold, divide by the number of observations.</a:t>
            </a:r>
          </a:p>
          <a:p>
            <a:pPr marL="1438275" lvl="1" indent="-723900" algn="just"/>
            <a:r>
              <a:rPr lang="en-IN" dirty="0"/>
              <a:t>	By taking the square root, it gets the cross-validated standard error estimate.</a:t>
            </a:r>
          </a:p>
          <a:p>
            <a:pPr marL="1438275" lvl="1" indent="-723900" algn="just"/>
            <a:r>
              <a:rPr lang="en-IN" dirty="0"/>
              <a:t>	Refer </a:t>
            </a:r>
            <a:r>
              <a:rPr lang="en-IN" dirty="0">
                <a:hlinkClick r:id="rId2"/>
              </a:rPr>
              <a:t>http://math.furman.edu/~dcs/courses/math47/R/library/DAAG/html/cv.lm.html</a:t>
            </a:r>
            <a:endParaRPr lang="en-IN" dirty="0"/>
          </a:p>
          <a:p>
            <a:pPr marL="714375" indent="-714375" algn="just">
              <a:spcBef>
                <a:spcPts val="1200"/>
              </a:spcBef>
              <a:spcAft>
                <a:spcPts val="1200"/>
              </a:spcAft>
              <a:buFont typeface="+mj-lt"/>
              <a:buAutoNum type="arabicPeriod" startAt="3"/>
            </a:pPr>
            <a:r>
              <a:rPr lang="en-IN" sz="2200" b="1" dirty="0"/>
              <a:t>Perform descriptive analytics</a:t>
            </a:r>
            <a:endParaRPr lang="en-US" b="1" dirty="0"/>
          </a:p>
          <a:p>
            <a:pPr marL="1438275" lvl="1" indent="-723900" algn="just">
              <a:buFont typeface="Wingdings" panose="05000000000000000000" pitchFamily="2" charset="2"/>
              <a:buChar char="ü"/>
            </a:pPr>
            <a:r>
              <a:rPr lang="en-IN" dirty="0"/>
              <a:t>Descriptive analytics reveals the variability in the data. We shall use </a:t>
            </a:r>
          </a:p>
          <a:p>
            <a:pPr marL="1438275" lvl="3" indent="-723900" algn="just"/>
            <a:r>
              <a:rPr lang="en-IN" dirty="0"/>
              <a:t>a. 	Boxplot to show if there are any outliers in the data; the how the quartiles are distributed.</a:t>
            </a:r>
          </a:p>
          <a:p>
            <a:pPr marL="1438275" lvl="3" indent="-723900" algn="just"/>
            <a:r>
              <a:rPr lang="en-IN" dirty="0"/>
              <a:t>b. 	Scatter plot to show any obvious relationship between the dependent and independent variables.</a:t>
            </a:r>
          </a:p>
        </p:txBody>
      </p:sp>
    </p:spTree>
    <p:extLst>
      <p:ext uri="{BB962C8B-B14F-4D97-AF65-F5344CB8AC3E}">
        <p14:creationId xmlns:p14="http://schemas.microsoft.com/office/powerpoint/2010/main" val="24211572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19</a:t>
            </a:fld>
            <a:endParaRPr lang="en-US" altLang="en-US"/>
          </a:p>
        </p:txBody>
      </p:sp>
      <p:sp>
        <p:nvSpPr>
          <p:cNvPr id="8" name="Rectangle 7">
            <a:extLst>
              <a:ext uri="{FF2B5EF4-FFF2-40B4-BE49-F238E27FC236}">
                <a16:creationId xmlns:a16="http://schemas.microsoft.com/office/drawing/2014/main" xmlns="" id="{7512818D-4B9C-4340-8E40-854A802B954B}"/>
              </a:ext>
            </a:extLst>
          </p:cNvPr>
          <p:cNvSpPr/>
          <p:nvPr/>
        </p:nvSpPr>
        <p:spPr>
          <a:xfrm>
            <a:off x="509238" y="1249453"/>
            <a:ext cx="9459952" cy="984885"/>
          </a:xfrm>
          <a:prstGeom prst="rect">
            <a:avLst/>
          </a:prstGeom>
        </p:spPr>
        <p:txBody>
          <a:bodyPr wrap="square">
            <a:spAutoFit/>
          </a:bodyPr>
          <a:lstStyle/>
          <a:p>
            <a:pPr marL="714375" indent="-714375">
              <a:spcBef>
                <a:spcPts val="600"/>
              </a:spcBef>
              <a:spcAft>
                <a:spcPts val="600"/>
              </a:spcAft>
              <a:buFont typeface="+mj-lt"/>
              <a:buAutoNum type="arabicPeriod" startAt="6"/>
            </a:pPr>
            <a:r>
              <a:rPr lang="en-IN" sz="2400" b="1" dirty="0">
                <a:latin typeface="Calibri" panose="020F0502020204030204" pitchFamily="34" charset="0"/>
                <a:cs typeface="Calibri" panose="020F0502020204030204" pitchFamily="34" charset="0"/>
              </a:rPr>
              <a:t>Simple Linear Regression (SLR) Model building</a:t>
            </a:r>
            <a:endParaRPr lang="en-US" sz="2400" b="1" dirty="0"/>
          </a:p>
          <a:p>
            <a:pPr marL="714375" indent="-714375">
              <a:spcBef>
                <a:spcPts val="600"/>
              </a:spcBef>
              <a:spcAft>
                <a:spcPts val="600"/>
              </a:spcAft>
              <a:buFont typeface="+mj-lt"/>
              <a:buAutoNum type="arabicPeriod" startAt="6"/>
            </a:pPr>
            <a:endParaRPr lang="en-US" sz="2400" b="1" dirty="0"/>
          </a:p>
        </p:txBody>
      </p:sp>
      <p:sp>
        <p:nvSpPr>
          <p:cNvPr id="2" name="Rectangle 1">
            <a:extLst>
              <a:ext uri="{FF2B5EF4-FFF2-40B4-BE49-F238E27FC236}">
                <a16:creationId xmlns:a16="http://schemas.microsoft.com/office/drawing/2014/main" xmlns="" id="{B2BEACB9-B588-4CD1-8BA3-1CA487246217}"/>
              </a:ext>
            </a:extLst>
          </p:cNvPr>
          <p:cNvSpPr/>
          <p:nvPr/>
        </p:nvSpPr>
        <p:spPr>
          <a:xfrm>
            <a:off x="509238" y="1536957"/>
            <a:ext cx="10565162" cy="815608"/>
          </a:xfrm>
          <a:prstGeom prst="rect">
            <a:avLst/>
          </a:prstGeom>
        </p:spPr>
        <p:txBody>
          <a:bodyPr wrap="square">
            <a:spAutoFit/>
          </a:bodyPr>
          <a:lstStyle/>
          <a:p>
            <a:endParaRPr lang="en-US" dirty="0"/>
          </a:p>
          <a:p>
            <a:pPr marL="714375" indent="-714375" algn="just">
              <a:spcBef>
                <a:spcPts val="600"/>
              </a:spcBef>
              <a:spcAft>
                <a:spcPts val="600"/>
              </a:spcAft>
              <a:buFont typeface="+mj-lt"/>
              <a:buAutoNum type="alphaLcPeriod"/>
            </a:pPr>
            <a:endParaRPr lang="en-US" sz="2400" b="1" dirty="0"/>
          </a:p>
        </p:txBody>
      </p:sp>
      <p:sp>
        <p:nvSpPr>
          <p:cNvPr id="10" name="Rectangle 9">
            <a:extLst>
              <a:ext uri="{FF2B5EF4-FFF2-40B4-BE49-F238E27FC236}">
                <a16:creationId xmlns:a16="http://schemas.microsoft.com/office/drawing/2014/main" xmlns="" id="{A32B72ED-C595-4E37-BDF1-D3AD48CAAE00}"/>
              </a:ext>
            </a:extLst>
          </p:cNvPr>
          <p:cNvSpPr/>
          <p:nvPr/>
        </p:nvSpPr>
        <p:spPr>
          <a:xfrm>
            <a:off x="609600" y="1782499"/>
            <a:ext cx="10565162" cy="2893100"/>
          </a:xfrm>
          <a:prstGeom prst="rect">
            <a:avLst/>
          </a:prstGeom>
        </p:spPr>
        <p:txBody>
          <a:bodyPr wrap="square">
            <a:spAutoFit/>
          </a:bodyPr>
          <a:lstStyle/>
          <a:p>
            <a:pPr algn="just">
              <a:spcBef>
                <a:spcPts val="600"/>
              </a:spcBef>
              <a:spcAft>
                <a:spcPts val="600"/>
              </a:spcAft>
            </a:pPr>
            <a:r>
              <a:rPr lang="en-IN" sz="2200" b="1" dirty="0"/>
              <a:t>Steps for building a regression model continued</a:t>
            </a:r>
          </a:p>
          <a:p>
            <a:pPr marL="714375" indent="-714375" algn="just">
              <a:spcBef>
                <a:spcPts val="600"/>
              </a:spcBef>
              <a:spcAft>
                <a:spcPts val="600"/>
              </a:spcAft>
              <a:buFont typeface="+mj-lt"/>
              <a:buAutoNum type="arabicPeriod" startAt="4"/>
            </a:pPr>
            <a:r>
              <a:rPr lang="en-IN" sz="2200" b="1" dirty="0"/>
              <a:t>Perform descriptive analytics - continued</a:t>
            </a:r>
            <a:endParaRPr lang="en-US" sz="2400" b="1" dirty="0"/>
          </a:p>
          <a:p>
            <a:pPr algn="just">
              <a:spcBef>
                <a:spcPts val="600"/>
              </a:spcBef>
              <a:spcAft>
                <a:spcPts val="600"/>
              </a:spcAft>
            </a:pPr>
            <a:endParaRPr lang="en-IN" sz="2200" b="1" dirty="0"/>
          </a:p>
          <a:p>
            <a:pPr algn="just">
              <a:spcBef>
                <a:spcPts val="600"/>
              </a:spcBef>
              <a:spcAft>
                <a:spcPts val="600"/>
              </a:spcAft>
            </a:pPr>
            <a:endParaRPr lang="en-IN" sz="2200" b="1" dirty="0"/>
          </a:p>
          <a:p>
            <a:pPr algn="just">
              <a:spcBef>
                <a:spcPts val="600"/>
              </a:spcBef>
              <a:spcAft>
                <a:spcPts val="600"/>
              </a:spcAft>
            </a:pPr>
            <a:endParaRPr lang="en-IN" sz="2200" b="1" dirty="0"/>
          </a:p>
          <a:p>
            <a:pPr algn="just">
              <a:spcBef>
                <a:spcPts val="600"/>
              </a:spcBef>
              <a:spcAft>
                <a:spcPts val="600"/>
              </a:spcAft>
            </a:pPr>
            <a:endParaRPr lang="en-US" sz="2200" b="1" dirty="0"/>
          </a:p>
        </p:txBody>
      </p:sp>
      <p:sp>
        <p:nvSpPr>
          <p:cNvPr id="12" name="Rectangle 11">
            <a:extLst>
              <a:ext uri="{FF2B5EF4-FFF2-40B4-BE49-F238E27FC236}">
                <a16:creationId xmlns:a16="http://schemas.microsoft.com/office/drawing/2014/main" xmlns="" id="{70D008F0-C383-42D8-8ABF-17607B3899A4}"/>
              </a:ext>
            </a:extLst>
          </p:cNvPr>
          <p:cNvSpPr/>
          <p:nvPr/>
        </p:nvSpPr>
        <p:spPr>
          <a:xfrm>
            <a:off x="838020" y="2690402"/>
            <a:ext cx="2132635" cy="369332"/>
          </a:xfrm>
          <a:prstGeom prst="rect">
            <a:avLst/>
          </a:prstGeom>
        </p:spPr>
        <p:txBody>
          <a:bodyPr wrap="none">
            <a:spAutoFit/>
          </a:bodyPr>
          <a:lstStyle/>
          <a:p>
            <a:r>
              <a:rPr lang="en-US" b="1" dirty="0"/>
              <a:t>Descriptive statistics</a:t>
            </a:r>
          </a:p>
        </p:txBody>
      </p:sp>
      <p:sp>
        <p:nvSpPr>
          <p:cNvPr id="13" name="Rectangle 12">
            <a:extLst>
              <a:ext uri="{FF2B5EF4-FFF2-40B4-BE49-F238E27FC236}">
                <a16:creationId xmlns:a16="http://schemas.microsoft.com/office/drawing/2014/main" xmlns="" id="{931AF20F-028B-4B51-9C09-94C568806233}"/>
              </a:ext>
            </a:extLst>
          </p:cNvPr>
          <p:cNvSpPr/>
          <p:nvPr/>
        </p:nvSpPr>
        <p:spPr>
          <a:xfrm>
            <a:off x="812824" y="5321043"/>
            <a:ext cx="2844800" cy="656836"/>
          </a:xfrm>
          <a:prstGeom prst="rect">
            <a:avLst/>
          </a:prstGeom>
        </p:spPr>
        <p:txBody>
          <a:bodyPr wrap="square">
            <a:spAutoFit/>
          </a:bodyPr>
          <a:lstStyle/>
          <a:p>
            <a:r>
              <a:rPr lang="en-US" b="1" dirty="0">
                <a:solidFill>
                  <a:srgbClr val="FF0000"/>
                </a:solidFill>
              </a:rPr>
              <a:t>Boxplot shows no outliers in both the variables.</a:t>
            </a:r>
          </a:p>
        </p:txBody>
      </p:sp>
      <p:pic>
        <p:nvPicPr>
          <p:cNvPr id="3" name="Picture 2">
            <a:extLst>
              <a:ext uri="{FF2B5EF4-FFF2-40B4-BE49-F238E27FC236}">
                <a16:creationId xmlns:a16="http://schemas.microsoft.com/office/drawing/2014/main" xmlns="" id="{AA2E53A3-AB3D-4E61-A312-21F10723563C}"/>
              </a:ext>
            </a:extLst>
          </p:cNvPr>
          <p:cNvPicPr>
            <a:picLocks noChangeAspect="1"/>
          </p:cNvPicPr>
          <p:nvPr/>
        </p:nvPicPr>
        <p:blipFill>
          <a:blip r:embed="rId2"/>
          <a:stretch>
            <a:fillRect/>
          </a:stretch>
        </p:blipFill>
        <p:spPr>
          <a:xfrm>
            <a:off x="838019" y="3073721"/>
            <a:ext cx="3026045" cy="724546"/>
          </a:xfrm>
          <a:prstGeom prst="rect">
            <a:avLst/>
          </a:prstGeom>
        </p:spPr>
      </p:pic>
      <p:pic>
        <p:nvPicPr>
          <p:cNvPr id="14" name="Picture 13">
            <a:extLst>
              <a:ext uri="{FF2B5EF4-FFF2-40B4-BE49-F238E27FC236}">
                <a16:creationId xmlns:a16="http://schemas.microsoft.com/office/drawing/2014/main" xmlns="" id="{805B462D-8F7B-48BC-A625-6D7FF3ACD9A3}"/>
              </a:ext>
            </a:extLst>
          </p:cNvPr>
          <p:cNvPicPr>
            <a:picLocks noChangeAspect="1"/>
          </p:cNvPicPr>
          <p:nvPr/>
        </p:nvPicPr>
        <p:blipFill>
          <a:blip r:embed="rId3"/>
          <a:stretch>
            <a:fillRect/>
          </a:stretch>
        </p:blipFill>
        <p:spPr>
          <a:xfrm>
            <a:off x="830196" y="3882768"/>
            <a:ext cx="3038475" cy="1438275"/>
          </a:xfrm>
          <a:prstGeom prst="rect">
            <a:avLst/>
          </a:prstGeom>
        </p:spPr>
      </p:pic>
      <p:pic>
        <p:nvPicPr>
          <p:cNvPr id="15" name="Picture 14">
            <a:extLst>
              <a:ext uri="{FF2B5EF4-FFF2-40B4-BE49-F238E27FC236}">
                <a16:creationId xmlns:a16="http://schemas.microsoft.com/office/drawing/2014/main" xmlns="" id="{F93A3C6F-6975-4E60-8C45-3A9337723CF1}"/>
              </a:ext>
            </a:extLst>
          </p:cNvPr>
          <p:cNvPicPr>
            <a:picLocks noChangeAspect="1"/>
          </p:cNvPicPr>
          <p:nvPr/>
        </p:nvPicPr>
        <p:blipFill>
          <a:blip r:embed="rId4"/>
          <a:stretch>
            <a:fillRect/>
          </a:stretch>
        </p:blipFill>
        <p:spPr>
          <a:xfrm>
            <a:off x="4165600" y="2801680"/>
            <a:ext cx="5937405" cy="3426472"/>
          </a:xfrm>
          <a:prstGeom prst="rect">
            <a:avLst/>
          </a:prstGeom>
        </p:spPr>
      </p:pic>
    </p:spTree>
    <p:extLst>
      <p:ext uri="{BB962C8B-B14F-4D97-AF65-F5344CB8AC3E}">
        <p14:creationId xmlns:p14="http://schemas.microsoft.com/office/powerpoint/2010/main" val="3889216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2</a:t>
            </a:fld>
            <a:endParaRPr lang="en-US" altLang="en-US"/>
          </a:p>
        </p:txBody>
      </p:sp>
      <p:sp>
        <p:nvSpPr>
          <p:cNvPr id="8" name="Rectangle 7">
            <a:extLst>
              <a:ext uri="{FF2B5EF4-FFF2-40B4-BE49-F238E27FC236}">
                <a16:creationId xmlns:a16="http://schemas.microsoft.com/office/drawing/2014/main" xmlns="" id="{7512818D-4B9C-4340-8E40-854A802B954B}"/>
              </a:ext>
            </a:extLst>
          </p:cNvPr>
          <p:cNvSpPr/>
          <p:nvPr/>
        </p:nvSpPr>
        <p:spPr>
          <a:xfrm>
            <a:off x="509238" y="1306125"/>
            <a:ext cx="11355659" cy="461665"/>
          </a:xfrm>
          <a:prstGeom prst="rect">
            <a:avLst/>
          </a:prstGeom>
        </p:spPr>
        <p:txBody>
          <a:bodyPr wrap="square">
            <a:spAutoFit/>
          </a:bodyPr>
          <a:lstStyle/>
          <a:p>
            <a:pPr marL="714375" indent="-714375">
              <a:spcBef>
                <a:spcPts val="600"/>
              </a:spcBef>
              <a:spcAft>
                <a:spcPts val="600"/>
              </a:spcAft>
              <a:buFont typeface="+mj-lt"/>
              <a:buAutoNum type="arabicPeriod"/>
            </a:pPr>
            <a:r>
              <a:rPr lang="en-US" sz="2400" b="1" dirty="0"/>
              <a:t>Introduction to Linear regression</a:t>
            </a:r>
          </a:p>
        </p:txBody>
      </p:sp>
      <p:sp>
        <p:nvSpPr>
          <p:cNvPr id="2" name="Rectangle 1">
            <a:extLst>
              <a:ext uri="{FF2B5EF4-FFF2-40B4-BE49-F238E27FC236}">
                <a16:creationId xmlns:a16="http://schemas.microsoft.com/office/drawing/2014/main" xmlns="" id="{B2BEACB9-B588-4CD1-8BA3-1CA487246217}"/>
              </a:ext>
            </a:extLst>
          </p:cNvPr>
          <p:cNvSpPr/>
          <p:nvPr/>
        </p:nvSpPr>
        <p:spPr>
          <a:xfrm>
            <a:off x="509238" y="1536957"/>
            <a:ext cx="10565162" cy="4078039"/>
          </a:xfrm>
          <a:prstGeom prst="rect">
            <a:avLst/>
          </a:prstGeom>
        </p:spPr>
        <p:txBody>
          <a:bodyPr wrap="square">
            <a:spAutoFit/>
          </a:bodyPr>
          <a:lstStyle/>
          <a:p>
            <a:endParaRPr lang="en-US" dirty="0"/>
          </a:p>
          <a:p>
            <a:pPr marL="714375" indent="-714375" algn="just">
              <a:spcBef>
                <a:spcPts val="600"/>
              </a:spcBef>
              <a:spcAft>
                <a:spcPts val="600"/>
              </a:spcAft>
              <a:buFont typeface="+mj-lt"/>
              <a:buAutoNum type="alphaLcPeriod"/>
            </a:pPr>
            <a:r>
              <a:rPr lang="en-IN" sz="2400" dirty="0"/>
              <a:t>Sir Francis Galton, a British statistician coined the term </a:t>
            </a:r>
            <a:r>
              <a:rPr lang="en-IN" sz="2400" b="1" dirty="0"/>
              <a:t>regression based on his research </a:t>
            </a:r>
            <a:r>
              <a:rPr lang="en-IN" sz="2400" dirty="0"/>
              <a:t>on hereditary properties of successive generations of sweet peas and humans. In 1886, he published an article with title, </a:t>
            </a:r>
            <a:r>
              <a:rPr lang="en-IN" sz="2400" b="1" i="1" dirty="0">
                <a:solidFill>
                  <a:srgbClr val="FF0000"/>
                </a:solidFill>
              </a:rPr>
              <a:t>Regression towards Mediocrity in Hereditary Stature</a:t>
            </a:r>
            <a:r>
              <a:rPr lang="en-IN" sz="2400" dirty="0"/>
              <a:t> in Journal of the anthropological institute of Great Brittan and Ireland). </a:t>
            </a:r>
          </a:p>
          <a:p>
            <a:pPr marL="714375" indent="-714375" algn="just">
              <a:spcBef>
                <a:spcPts val="600"/>
              </a:spcBef>
              <a:spcAft>
                <a:spcPts val="600"/>
              </a:spcAft>
              <a:buFont typeface="+mj-lt"/>
              <a:buAutoNum type="alphaLcPeriod"/>
            </a:pPr>
            <a:r>
              <a:rPr lang="en-IN" sz="2400" dirty="0"/>
              <a:t>Linear regression is a mathematical technique to establish a relationship between two variables (predictor variable and response variable) by finding a straight line that best fits the values of a linear function.</a:t>
            </a:r>
          </a:p>
          <a:p>
            <a:pPr marL="714375" indent="-714375" algn="just">
              <a:spcBef>
                <a:spcPts val="600"/>
              </a:spcBef>
              <a:spcAft>
                <a:spcPts val="600"/>
              </a:spcAft>
              <a:buFont typeface="+mj-lt"/>
              <a:buAutoNum type="alphaLcPeriod"/>
            </a:pPr>
            <a:endParaRPr lang="en-US" sz="2400" b="1" dirty="0"/>
          </a:p>
        </p:txBody>
      </p:sp>
    </p:spTree>
    <p:extLst>
      <p:ext uri="{BB962C8B-B14F-4D97-AF65-F5344CB8AC3E}">
        <p14:creationId xmlns:p14="http://schemas.microsoft.com/office/powerpoint/2010/main" val="19830184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20</a:t>
            </a:fld>
            <a:endParaRPr lang="en-US" altLang="en-US"/>
          </a:p>
        </p:txBody>
      </p:sp>
      <p:sp>
        <p:nvSpPr>
          <p:cNvPr id="8" name="Rectangle 7">
            <a:extLst>
              <a:ext uri="{FF2B5EF4-FFF2-40B4-BE49-F238E27FC236}">
                <a16:creationId xmlns:a16="http://schemas.microsoft.com/office/drawing/2014/main" xmlns="" id="{7512818D-4B9C-4340-8E40-854A802B954B}"/>
              </a:ext>
            </a:extLst>
          </p:cNvPr>
          <p:cNvSpPr/>
          <p:nvPr/>
        </p:nvSpPr>
        <p:spPr>
          <a:xfrm>
            <a:off x="509238" y="1249453"/>
            <a:ext cx="9459952" cy="984885"/>
          </a:xfrm>
          <a:prstGeom prst="rect">
            <a:avLst/>
          </a:prstGeom>
        </p:spPr>
        <p:txBody>
          <a:bodyPr wrap="square">
            <a:spAutoFit/>
          </a:bodyPr>
          <a:lstStyle/>
          <a:p>
            <a:pPr marL="714375" indent="-714375">
              <a:spcBef>
                <a:spcPts val="600"/>
              </a:spcBef>
              <a:spcAft>
                <a:spcPts val="600"/>
              </a:spcAft>
              <a:buFont typeface="+mj-lt"/>
              <a:buAutoNum type="arabicPeriod" startAt="6"/>
            </a:pPr>
            <a:r>
              <a:rPr lang="en-IN" sz="2400" b="1" dirty="0">
                <a:latin typeface="Calibri" panose="020F0502020204030204" pitchFamily="34" charset="0"/>
                <a:cs typeface="Calibri" panose="020F0502020204030204" pitchFamily="34" charset="0"/>
              </a:rPr>
              <a:t>Simple Linear Regression (SLR) Model building</a:t>
            </a:r>
            <a:endParaRPr lang="en-US" sz="2400" b="1" dirty="0"/>
          </a:p>
          <a:p>
            <a:pPr marL="714375" indent="-714375">
              <a:spcBef>
                <a:spcPts val="600"/>
              </a:spcBef>
              <a:spcAft>
                <a:spcPts val="600"/>
              </a:spcAft>
              <a:buFont typeface="+mj-lt"/>
              <a:buAutoNum type="arabicPeriod" startAt="6"/>
            </a:pPr>
            <a:endParaRPr lang="en-US" sz="2400" b="1" dirty="0"/>
          </a:p>
        </p:txBody>
      </p:sp>
      <p:sp>
        <p:nvSpPr>
          <p:cNvPr id="2" name="Rectangle 1">
            <a:extLst>
              <a:ext uri="{FF2B5EF4-FFF2-40B4-BE49-F238E27FC236}">
                <a16:creationId xmlns:a16="http://schemas.microsoft.com/office/drawing/2014/main" xmlns="" id="{B2BEACB9-B588-4CD1-8BA3-1CA487246217}"/>
              </a:ext>
            </a:extLst>
          </p:cNvPr>
          <p:cNvSpPr/>
          <p:nvPr/>
        </p:nvSpPr>
        <p:spPr>
          <a:xfrm>
            <a:off x="509238" y="1536957"/>
            <a:ext cx="10565162" cy="815608"/>
          </a:xfrm>
          <a:prstGeom prst="rect">
            <a:avLst/>
          </a:prstGeom>
        </p:spPr>
        <p:txBody>
          <a:bodyPr wrap="square">
            <a:spAutoFit/>
          </a:bodyPr>
          <a:lstStyle/>
          <a:p>
            <a:endParaRPr lang="en-US" dirty="0"/>
          </a:p>
          <a:p>
            <a:pPr marL="714375" indent="-714375" algn="just">
              <a:spcBef>
                <a:spcPts val="600"/>
              </a:spcBef>
              <a:spcAft>
                <a:spcPts val="600"/>
              </a:spcAft>
              <a:buFont typeface="+mj-lt"/>
              <a:buAutoNum type="alphaLcPeriod"/>
            </a:pPr>
            <a:endParaRPr lang="en-US" sz="2400" b="1" dirty="0"/>
          </a:p>
        </p:txBody>
      </p:sp>
      <p:sp>
        <p:nvSpPr>
          <p:cNvPr id="10" name="Rectangle 9">
            <a:extLst>
              <a:ext uri="{FF2B5EF4-FFF2-40B4-BE49-F238E27FC236}">
                <a16:creationId xmlns:a16="http://schemas.microsoft.com/office/drawing/2014/main" xmlns="" id="{A32B72ED-C595-4E37-BDF1-D3AD48CAAE00}"/>
              </a:ext>
            </a:extLst>
          </p:cNvPr>
          <p:cNvSpPr/>
          <p:nvPr/>
        </p:nvSpPr>
        <p:spPr>
          <a:xfrm>
            <a:off x="609600" y="1782499"/>
            <a:ext cx="10565162" cy="2400657"/>
          </a:xfrm>
          <a:prstGeom prst="rect">
            <a:avLst/>
          </a:prstGeom>
        </p:spPr>
        <p:txBody>
          <a:bodyPr wrap="square">
            <a:spAutoFit/>
          </a:bodyPr>
          <a:lstStyle/>
          <a:p>
            <a:pPr algn="just">
              <a:spcBef>
                <a:spcPts val="600"/>
              </a:spcBef>
              <a:spcAft>
                <a:spcPts val="600"/>
              </a:spcAft>
            </a:pPr>
            <a:r>
              <a:rPr lang="en-IN" sz="2200" b="1" dirty="0"/>
              <a:t>Steps for building a regression model continued</a:t>
            </a:r>
          </a:p>
          <a:p>
            <a:pPr marL="714375" indent="-714375" algn="just">
              <a:spcBef>
                <a:spcPts val="600"/>
              </a:spcBef>
              <a:spcAft>
                <a:spcPts val="600"/>
              </a:spcAft>
              <a:buFont typeface="+mj-lt"/>
              <a:buAutoNum type="arabicPeriod" startAt="4"/>
            </a:pPr>
            <a:r>
              <a:rPr lang="en-IN" sz="2200" b="1" dirty="0"/>
              <a:t>Perform descriptive analytics - continued</a:t>
            </a:r>
            <a:endParaRPr lang="en-US" sz="2400" b="1" dirty="0"/>
          </a:p>
          <a:p>
            <a:pPr algn="just">
              <a:spcBef>
                <a:spcPts val="600"/>
              </a:spcBef>
              <a:spcAft>
                <a:spcPts val="600"/>
              </a:spcAft>
            </a:pPr>
            <a:endParaRPr lang="en-IN" sz="2200" b="1" dirty="0"/>
          </a:p>
          <a:p>
            <a:pPr algn="just">
              <a:spcBef>
                <a:spcPts val="600"/>
              </a:spcBef>
              <a:spcAft>
                <a:spcPts val="600"/>
              </a:spcAft>
            </a:pPr>
            <a:endParaRPr lang="en-IN" sz="2200" b="1" dirty="0"/>
          </a:p>
          <a:p>
            <a:pPr algn="just">
              <a:spcBef>
                <a:spcPts val="600"/>
              </a:spcBef>
              <a:spcAft>
                <a:spcPts val="600"/>
              </a:spcAft>
            </a:pPr>
            <a:endParaRPr lang="en-US" sz="2200" b="1" dirty="0"/>
          </a:p>
        </p:txBody>
      </p:sp>
      <p:pic>
        <p:nvPicPr>
          <p:cNvPr id="3" name="Picture 2">
            <a:extLst>
              <a:ext uri="{FF2B5EF4-FFF2-40B4-BE49-F238E27FC236}">
                <a16:creationId xmlns:a16="http://schemas.microsoft.com/office/drawing/2014/main" xmlns="" id="{A4E98F2E-F8BE-495A-A281-E8CECAB93FBC}"/>
              </a:ext>
            </a:extLst>
          </p:cNvPr>
          <p:cNvPicPr>
            <a:picLocks noChangeAspect="1"/>
          </p:cNvPicPr>
          <p:nvPr/>
        </p:nvPicPr>
        <p:blipFill>
          <a:blip r:embed="rId2"/>
          <a:stretch>
            <a:fillRect/>
          </a:stretch>
        </p:blipFill>
        <p:spPr>
          <a:xfrm>
            <a:off x="6495663" y="3438478"/>
            <a:ext cx="4679099" cy="547585"/>
          </a:xfrm>
          <a:prstGeom prst="rect">
            <a:avLst/>
          </a:prstGeom>
        </p:spPr>
      </p:pic>
      <p:pic>
        <p:nvPicPr>
          <p:cNvPr id="9" name="Picture 8">
            <a:extLst>
              <a:ext uri="{FF2B5EF4-FFF2-40B4-BE49-F238E27FC236}">
                <a16:creationId xmlns:a16="http://schemas.microsoft.com/office/drawing/2014/main" xmlns="" id="{51E8CFD6-F82B-44AE-8263-AC15086E3FC7}"/>
              </a:ext>
            </a:extLst>
          </p:cNvPr>
          <p:cNvPicPr>
            <a:picLocks noChangeAspect="1"/>
          </p:cNvPicPr>
          <p:nvPr/>
        </p:nvPicPr>
        <p:blipFill>
          <a:blip r:embed="rId3"/>
          <a:stretch>
            <a:fillRect/>
          </a:stretch>
        </p:blipFill>
        <p:spPr>
          <a:xfrm>
            <a:off x="6487922" y="3926814"/>
            <a:ext cx="2249678" cy="607672"/>
          </a:xfrm>
          <a:prstGeom prst="rect">
            <a:avLst/>
          </a:prstGeom>
        </p:spPr>
      </p:pic>
      <p:pic>
        <p:nvPicPr>
          <p:cNvPr id="11" name="Picture 10">
            <a:extLst>
              <a:ext uri="{FF2B5EF4-FFF2-40B4-BE49-F238E27FC236}">
                <a16:creationId xmlns:a16="http://schemas.microsoft.com/office/drawing/2014/main" xmlns="" id="{88B05343-8D7C-408B-AD32-AB20F47B872C}"/>
              </a:ext>
            </a:extLst>
          </p:cNvPr>
          <p:cNvPicPr>
            <a:picLocks noChangeAspect="1"/>
          </p:cNvPicPr>
          <p:nvPr/>
        </p:nvPicPr>
        <p:blipFill>
          <a:blip r:embed="rId4"/>
          <a:stretch>
            <a:fillRect/>
          </a:stretch>
        </p:blipFill>
        <p:spPr>
          <a:xfrm>
            <a:off x="609600" y="2695623"/>
            <a:ext cx="8686800" cy="723900"/>
          </a:xfrm>
          <a:prstGeom prst="rect">
            <a:avLst/>
          </a:prstGeom>
        </p:spPr>
      </p:pic>
      <p:sp>
        <p:nvSpPr>
          <p:cNvPr id="12" name="Rectangle 11">
            <a:extLst>
              <a:ext uri="{FF2B5EF4-FFF2-40B4-BE49-F238E27FC236}">
                <a16:creationId xmlns:a16="http://schemas.microsoft.com/office/drawing/2014/main" xmlns="" id="{228BA023-ED2D-44C0-BDDD-28F0776A8B58}"/>
              </a:ext>
            </a:extLst>
          </p:cNvPr>
          <p:cNvSpPr/>
          <p:nvPr/>
        </p:nvSpPr>
        <p:spPr>
          <a:xfrm>
            <a:off x="6495663" y="4399687"/>
            <a:ext cx="4679099" cy="646331"/>
          </a:xfrm>
          <a:prstGeom prst="rect">
            <a:avLst/>
          </a:prstGeom>
        </p:spPr>
        <p:txBody>
          <a:bodyPr wrap="square">
            <a:spAutoFit/>
          </a:bodyPr>
          <a:lstStyle/>
          <a:p>
            <a:pPr algn="just"/>
            <a:r>
              <a:rPr lang="en-IN" b="1" dirty="0"/>
              <a:t>Scatter plot reveals a positive</a:t>
            </a:r>
          </a:p>
          <a:p>
            <a:pPr algn="just"/>
            <a:r>
              <a:rPr lang="en-IN" b="1" dirty="0"/>
              <a:t>Linear relationship. Its strength is 0.9978</a:t>
            </a:r>
          </a:p>
        </p:txBody>
      </p:sp>
      <p:pic>
        <p:nvPicPr>
          <p:cNvPr id="13" name="Picture 12">
            <a:extLst>
              <a:ext uri="{FF2B5EF4-FFF2-40B4-BE49-F238E27FC236}">
                <a16:creationId xmlns:a16="http://schemas.microsoft.com/office/drawing/2014/main" xmlns="" id="{A5F2AC42-FFE1-4A86-87B1-7E291C886372}"/>
              </a:ext>
            </a:extLst>
          </p:cNvPr>
          <p:cNvPicPr>
            <a:picLocks noChangeAspect="1"/>
          </p:cNvPicPr>
          <p:nvPr/>
        </p:nvPicPr>
        <p:blipFill>
          <a:blip r:embed="rId5"/>
          <a:stretch>
            <a:fillRect/>
          </a:stretch>
        </p:blipFill>
        <p:spPr>
          <a:xfrm>
            <a:off x="770053" y="3391736"/>
            <a:ext cx="5325947" cy="3014339"/>
          </a:xfrm>
          <a:prstGeom prst="rect">
            <a:avLst/>
          </a:prstGeom>
        </p:spPr>
      </p:pic>
    </p:spTree>
    <p:extLst>
      <p:ext uri="{BB962C8B-B14F-4D97-AF65-F5344CB8AC3E}">
        <p14:creationId xmlns:p14="http://schemas.microsoft.com/office/powerpoint/2010/main" val="10945448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21</a:t>
            </a:fld>
            <a:endParaRPr lang="en-US" altLang="en-US"/>
          </a:p>
        </p:txBody>
      </p:sp>
      <p:sp>
        <p:nvSpPr>
          <p:cNvPr id="8" name="Rectangle 7">
            <a:extLst>
              <a:ext uri="{FF2B5EF4-FFF2-40B4-BE49-F238E27FC236}">
                <a16:creationId xmlns:a16="http://schemas.microsoft.com/office/drawing/2014/main" xmlns="" id="{7512818D-4B9C-4340-8E40-854A802B954B}"/>
              </a:ext>
            </a:extLst>
          </p:cNvPr>
          <p:cNvSpPr/>
          <p:nvPr/>
        </p:nvSpPr>
        <p:spPr>
          <a:xfrm>
            <a:off x="509238" y="1306125"/>
            <a:ext cx="9459952" cy="984885"/>
          </a:xfrm>
          <a:prstGeom prst="rect">
            <a:avLst/>
          </a:prstGeom>
        </p:spPr>
        <p:txBody>
          <a:bodyPr wrap="square">
            <a:spAutoFit/>
          </a:bodyPr>
          <a:lstStyle/>
          <a:p>
            <a:pPr marL="714375" indent="-714375">
              <a:spcBef>
                <a:spcPts val="600"/>
              </a:spcBef>
              <a:spcAft>
                <a:spcPts val="600"/>
              </a:spcAft>
              <a:buFont typeface="+mj-lt"/>
              <a:buAutoNum type="arabicPeriod" startAt="6"/>
            </a:pPr>
            <a:r>
              <a:rPr lang="en-IN" sz="2400" b="1" dirty="0">
                <a:latin typeface="Calibri" panose="020F0502020204030204" pitchFamily="34" charset="0"/>
                <a:cs typeface="Calibri" panose="020F0502020204030204" pitchFamily="34" charset="0"/>
              </a:rPr>
              <a:t>Simple Linear Regression (SLR) Model building</a:t>
            </a:r>
            <a:endParaRPr lang="en-US" sz="2400" b="1" dirty="0"/>
          </a:p>
          <a:p>
            <a:pPr marL="714375" indent="-714375">
              <a:spcBef>
                <a:spcPts val="600"/>
              </a:spcBef>
              <a:spcAft>
                <a:spcPts val="600"/>
              </a:spcAft>
              <a:buFont typeface="+mj-lt"/>
              <a:buAutoNum type="arabicPeriod" startAt="6"/>
            </a:pPr>
            <a:endParaRPr lang="en-US" sz="2400" b="1" dirty="0"/>
          </a:p>
        </p:txBody>
      </p:sp>
      <p:sp>
        <p:nvSpPr>
          <p:cNvPr id="2" name="Rectangle 1">
            <a:extLst>
              <a:ext uri="{FF2B5EF4-FFF2-40B4-BE49-F238E27FC236}">
                <a16:creationId xmlns:a16="http://schemas.microsoft.com/office/drawing/2014/main" xmlns="" id="{B2BEACB9-B588-4CD1-8BA3-1CA487246217}"/>
              </a:ext>
            </a:extLst>
          </p:cNvPr>
          <p:cNvSpPr/>
          <p:nvPr/>
        </p:nvSpPr>
        <p:spPr>
          <a:xfrm>
            <a:off x="509238" y="1536957"/>
            <a:ext cx="10565162" cy="815608"/>
          </a:xfrm>
          <a:prstGeom prst="rect">
            <a:avLst/>
          </a:prstGeom>
        </p:spPr>
        <p:txBody>
          <a:bodyPr wrap="square">
            <a:spAutoFit/>
          </a:bodyPr>
          <a:lstStyle/>
          <a:p>
            <a:endParaRPr lang="en-US" dirty="0"/>
          </a:p>
          <a:p>
            <a:pPr marL="714375" indent="-714375" algn="just">
              <a:spcBef>
                <a:spcPts val="600"/>
              </a:spcBef>
              <a:spcAft>
                <a:spcPts val="600"/>
              </a:spcAft>
              <a:buFont typeface="+mj-lt"/>
              <a:buAutoNum type="alphaLcPeriod"/>
            </a:pPr>
            <a:endParaRPr lang="en-US" sz="2400" b="1" dirty="0"/>
          </a:p>
        </p:txBody>
      </p:sp>
      <p:sp>
        <p:nvSpPr>
          <p:cNvPr id="10" name="Rectangle 9">
            <a:extLst>
              <a:ext uri="{FF2B5EF4-FFF2-40B4-BE49-F238E27FC236}">
                <a16:creationId xmlns:a16="http://schemas.microsoft.com/office/drawing/2014/main" xmlns="" id="{A32B72ED-C595-4E37-BDF1-D3AD48CAAE00}"/>
              </a:ext>
            </a:extLst>
          </p:cNvPr>
          <p:cNvSpPr/>
          <p:nvPr/>
        </p:nvSpPr>
        <p:spPr>
          <a:xfrm>
            <a:off x="609600" y="1944761"/>
            <a:ext cx="10565162" cy="4401205"/>
          </a:xfrm>
          <a:prstGeom prst="rect">
            <a:avLst/>
          </a:prstGeom>
        </p:spPr>
        <p:txBody>
          <a:bodyPr wrap="square">
            <a:spAutoFit/>
          </a:bodyPr>
          <a:lstStyle/>
          <a:p>
            <a:pPr marL="457200" indent="-457200" algn="just">
              <a:spcBef>
                <a:spcPts val="600"/>
              </a:spcBef>
              <a:spcAft>
                <a:spcPts val="600"/>
              </a:spcAft>
              <a:buFont typeface="+mj-lt"/>
              <a:buAutoNum type="arabicPeriod" startAt="5"/>
            </a:pPr>
            <a:r>
              <a:rPr lang="en-US" sz="2200" b="1" i="1" dirty="0"/>
              <a:t>	Establish the functional form of relationship</a:t>
            </a:r>
          </a:p>
          <a:p>
            <a:pPr lvl="2" algn="just"/>
            <a:r>
              <a:rPr lang="en-IN" i="1" dirty="0"/>
              <a:t>In order to build a model with a good accuracy, we need to specify the correct functional form such as </a:t>
            </a:r>
          </a:p>
          <a:p>
            <a:pPr lvl="2" algn="just"/>
            <a:r>
              <a:rPr lang="en-IN" i="1" dirty="0"/>
              <a:t>Y = </a:t>
            </a:r>
            <a:r>
              <a:rPr lang="en-US" dirty="0">
                <a:latin typeface="Calibri" panose="020F0502020204030204" pitchFamily="34" charset="0"/>
                <a:cs typeface="Calibri" panose="020F0502020204030204" pitchFamily="34" charset="0"/>
              </a:rPr>
              <a:t>β</a:t>
            </a:r>
            <a:r>
              <a:rPr lang="en-US" baseline="-25000" dirty="0">
                <a:latin typeface="Calibri" panose="020F0502020204030204" pitchFamily="34" charset="0"/>
                <a:cs typeface="Calibri" panose="020F0502020204030204" pitchFamily="34" charset="0"/>
              </a:rPr>
              <a:t>0</a:t>
            </a:r>
            <a:r>
              <a:rPr lang="en-US" dirty="0">
                <a:latin typeface="Calibri" panose="020F0502020204030204" pitchFamily="34" charset="0"/>
                <a:cs typeface="Calibri" panose="020F0502020204030204" pitchFamily="34" charset="0"/>
              </a:rPr>
              <a:t> </a:t>
            </a:r>
            <a:r>
              <a:rPr lang="en-IN" i="1" dirty="0"/>
              <a:t>+ </a:t>
            </a:r>
            <a:r>
              <a:rPr lang="en-US" dirty="0">
                <a:latin typeface="Calibri" panose="020F0502020204030204" pitchFamily="34" charset="0"/>
                <a:cs typeface="Calibri" panose="020F0502020204030204" pitchFamily="34" charset="0"/>
              </a:rPr>
              <a:t>β</a:t>
            </a:r>
            <a:r>
              <a:rPr lang="en-US" baseline="-25000" dirty="0">
                <a:latin typeface="Calibri" panose="020F0502020204030204" pitchFamily="34" charset="0"/>
                <a:cs typeface="Calibri" panose="020F0502020204030204" pitchFamily="34" charset="0"/>
              </a:rPr>
              <a:t>1 </a:t>
            </a:r>
            <a:r>
              <a:rPr lang="en-IN" i="1" dirty="0"/>
              <a:t>X1 or log(Y) = </a:t>
            </a:r>
            <a:r>
              <a:rPr lang="en-US" dirty="0">
                <a:latin typeface="Calibri" panose="020F0502020204030204" pitchFamily="34" charset="0"/>
                <a:cs typeface="Calibri" panose="020F0502020204030204" pitchFamily="34" charset="0"/>
              </a:rPr>
              <a:t>β</a:t>
            </a:r>
            <a:r>
              <a:rPr lang="en-US" baseline="-25000" dirty="0">
                <a:latin typeface="Calibri" panose="020F0502020204030204" pitchFamily="34" charset="0"/>
                <a:cs typeface="Calibri" panose="020F0502020204030204" pitchFamily="34" charset="0"/>
              </a:rPr>
              <a:t>0</a:t>
            </a:r>
            <a:r>
              <a:rPr lang="en-US" dirty="0">
                <a:latin typeface="Calibri" panose="020F0502020204030204" pitchFamily="34" charset="0"/>
                <a:cs typeface="Calibri" panose="020F0502020204030204" pitchFamily="34" charset="0"/>
              </a:rPr>
              <a:t> </a:t>
            </a:r>
            <a:r>
              <a:rPr lang="en-IN" i="1" dirty="0"/>
              <a:t>+ </a:t>
            </a:r>
            <a:r>
              <a:rPr lang="en-US" dirty="0">
                <a:latin typeface="Calibri" panose="020F0502020204030204" pitchFamily="34" charset="0"/>
                <a:cs typeface="Calibri" panose="020F0502020204030204" pitchFamily="34" charset="0"/>
              </a:rPr>
              <a:t>β</a:t>
            </a:r>
            <a:r>
              <a:rPr lang="en-US" baseline="-25000" dirty="0">
                <a:latin typeface="Calibri" panose="020F0502020204030204" pitchFamily="34" charset="0"/>
                <a:cs typeface="Calibri" panose="020F0502020204030204" pitchFamily="34" charset="0"/>
              </a:rPr>
              <a:t>1 </a:t>
            </a:r>
            <a:r>
              <a:rPr lang="en-IN" i="1" dirty="0"/>
              <a:t>X1 between the dependent variable and independent variable.</a:t>
            </a:r>
            <a:endParaRPr lang="en-US" i="1" dirty="0"/>
          </a:p>
          <a:p>
            <a:pPr marL="457200" indent="-457200" algn="just">
              <a:spcBef>
                <a:spcPts val="600"/>
              </a:spcBef>
              <a:spcAft>
                <a:spcPts val="600"/>
              </a:spcAft>
              <a:buFont typeface="+mj-lt"/>
              <a:buAutoNum type="arabicPeriod" startAt="6"/>
            </a:pPr>
            <a:r>
              <a:rPr lang="en-US" sz="2200" b="1" i="1" dirty="0"/>
              <a:t> 	Regression parameters estimation</a:t>
            </a:r>
          </a:p>
          <a:p>
            <a:pPr marL="914400" lvl="1" indent="-457200" algn="just">
              <a:spcBef>
                <a:spcPts val="600"/>
              </a:spcBef>
              <a:spcAft>
                <a:spcPts val="600"/>
              </a:spcAft>
              <a:buFont typeface="+mj-lt"/>
              <a:buAutoNum type="alphaLcPeriod"/>
            </a:pPr>
            <a:r>
              <a:rPr lang="en-US" sz="2200" b="1" i="1" dirty="0"/>
              <a:t>Ordinary Least Square (OLS) fits regression line through a set of points such that it </a:t>
            </a:r>
            <a:r>
              <a:rPr lang="en-IN" sz="2200" b="1" i="1" dirty="0"/>
              <a:t>minimize the sum of the squared residual errors</a:t>
            </a:r>
          </a:p>
          <a:p>
            <a:pPr lvl="2"/>
            <a:r>
              <a:rPr lang="en-US" sz="1400" i="1" dirty="0">
                <a:hlinkClick r:id="rId2"/>
              </a:rPr>
              <a:t>Refer:       </a:t>
            </a:r>
            <a:r>
              <a:rPr lang="en-US" sz="1400" i="1" dirty="0">
                <a:hlinkClick r:id="rId2">
                  <a:extLst>
                    <a:ext uri="{A12FA001-AC4F-418D-AE19-62706E023703}">
                      <ahyp:hlinkClr xmlns:ahyp="http://schemas.microsoft.com/office/drawing/2018/hyperlinkcolor" xmlns="" val="tx"/>
                    </a:ext>
                  </a:extLst>
                </a:hlinkClick>
              </a:rPr>
              <a:t>https://en.wikiversity.org/wiki/Least-Squares_Method</a:t>
            </a:r>
            <a:endParaRPr lang="en-US" sz="1400" i="1" dirty="0"/>
          </a:p>
          <a:p>
            <a:pPr lvl="2"/>
            <a:r>
              <a:rPr lang="en-US" sz="1400" i="1" dirty="0"/>
              <a:t>	</a:t>
            </a:r>
            <a:r>
              <a:rPr lang="en-US" sz="1400" i="1" dirty="0">
                <a:hlinkClick r:id="rId3"/>
              </a:rPr>
              <a:t>https://cs.adelaide.edu.au/~chhshen/teaching/ML_SVR.pdf</a:t>
            </a:r>
            <a:endParaRPr lang="en-US" sz="1400" i="1" dirty="0"/>
          </a:p>
          <a:p>
            <a:pPr lvl="2"/>
            <a:endParaRPr lang="en-US" sz="1400" i="1" dirty="0"/>
          </a:p>
          <a:p>
            <a:pPr lvl="2" algn="just"/>
            <a:r>
              <a:rPr lang="en-US" sz="2000" i="1" dirty="0"/>
              <a:t>OLS provides the Best Linear Unbiased Estimate (BLUE), E(</a:t>
            </a:r>
            <a:r>
              <a:rPr lang="el-GR" sz="2000" dirty="0"/>
              <a:t>β</a:t>
            </a:r>
            <a:r>
              <a:rPr lang="en-IN" sz="2000" i="1" dirty="0"/>
              <a:t> - </a:t>
            </a:r>
            <a:r>
              <a:rPr lang="el-GR" sz="2000" dirty="0"/>
              <a:t>β</a:t>
            </a:r>
            <a:r>
              <a:rPr lang="el-GR" sz="2000" baseline="30000" dirty="0"/>
              <a:t>^</a:t>
            </a:r>
            <a:r>
              <a:rPr lang="en-IN" sz="2000" dirty="0"/>
              <a:t>) = 0 where </a:t>
            </a:r>
            <a:r>
              <a:rPr lang="el-GR" sz="2000" dirty="0"/>
              <a:t>β</a:t>
            </a:r>
            <a:r>
              <a:rPr lang="en-IN" sz="2000" dirty="0"/>
              <a:t> is the population parameter and</a:t>
            </a:r>
            <a:r>
              <a:rPr lang="el-GR" sz="2000" dirty="0"/>
              <a:t> β</a:t>
            </a:r>
            <a:r>
              <a:rPr lang="el-GR" sz="2000" baseline="30000" dirty="0"/>
              <a:t>^</a:t>
            </a:r>
            <a:r>
              <a:rPr lang="en-IN" sz="2000" baseline="30000" dirty="0"/>
              <a:t> </a:t>
            </a:r>
            <a:r>
              <a:rPr lang="en-IN" sz="2000" dirty="0"/>
              <a:t> is the estimated parameter value from the sample.</a:t>
            </a:r>
            <a:endParaRPr lang="en-US" sz="2000" i="1" dirty="0"/>
          </a:p>
          <a:p>
            <a:pPr marL="914400" lvl="1" indent="-457200" algn="just">
              <a:spcBef>
                <a:spcPts val="600"/>
              </a:spcBef>
              <a:spcAft>
                <a:spcPts val="600"/>
              </a:spcAft>
              <a:buFont typeface="+mj-lt"/>
              <a:buAutoNum type="alphaLcPeriod"/>
            </a:pPr>
            <a:r>
              <a:rPr lang="en-US" sz="2200" b="1" i="1" dirty="0"/>
              <a:t>Regularization methods not only minimize the sum of squared error of the model but also reduces the complexity of the model.</a:t>
            </a:r>
          </a:p>
        </p:txBody>
      </p:sp>
      <p:pic>
        <p:nvPicPr>
          <p:cNvPr id="12" name="Picture 11">
            <a:extLst>
              <a:ext uri="{FF2B5EF4-FFF2-40B4-BE49-F238E27FC236}">
                <a16:creationId xmlns:a16="http://schemas.microsoft.com/office/drawing/2014/main" xmlns="" id="{D6366552-CC87-4955-801A-5FD98B405D4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991197" y="3589043"/>
            <a:ext cx="4283927" cy="897673"/>
          </a:xfrm>
          <a:prstGeom prst="rect">
            <a:avLst/>
          </a:prstGeom>
          <a:noFill/>
          <a:ln>
            <a:noFill/>
          </a:ln>
        </p:spPr>
      </p:pic>
    </p:spTree>
    <p:extLst>
      <p:ext uri="{BB962C8B-B14F-4D97-AF65-F5344CB8AC3E}">
        <p14:creationId xmlns:p14="http://schemas.microsoft.com/office/powerpoint/2010/main" val="12931399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22</a:t>
            </a:fld>
            <a:endParaRPr lang="en-US" altLang="en-US"/>
          </a:p>
        </p:txBody>
      </p:sp>
      <p:sp>
        <p:nvSpPr>
          <p:cNvPr id="8" name="Rectangle 7">
            <a:extLst>
              <a:ext uri="{FF2B5EF4-FFF2-40B4-BE49-F238E27FC236}">
                <a16:creationId xmlns:a16="http://schemas.microsoft.com/office/drawing/2014/main" xmlns="" id="{7512818D-4B9C-4340-8E40-854A802B954B}"/>
              </a:ext>
            </a:extLst>
          </p:cNvPr>
          <p:cNvSpPr/>
          <p:nvPr/>
        </p:nvSpPr>
        <p:spPr>
          <a:xfrm>
            <a:off x="509238" y="1306125"/>
            <a:ext cx="9459952" cy="984885"/>
          </a:xfrm>
          <a:prstGeom prst="rect">
            <a:avLst/>
          </a:prstGeom>
        </p:spPr>
        <p:txBody>
          <a:bodyPr wrap="square">
            <a:spAutoFit/>
          </a:bodyPr>
          <a:lstStyle/>
          <a:p>
            <a:pPr marL="714375" indent="-714375">
              <a:spcBef>
                <a:spcPts val="600"/>
              </a:spcBef>
              <a:spcAft>
                <a:spcPts val="600"/>
              </a:spcAft>
              <a:buFont typeface="+mj-lt"/>
              <a:buAutoNum type="arabicPeriod" startAt="6"/>
            </a:pPr>
            <a:r>
              <a:rPr lang="en-IN" sz="2400" b="1" dirty="0">
                <a:latin typeface="Calibri" panose="020F0502020204030204" pitchFamily="34" charset="0"/>
                <a:cs typeface="Calibri" panose="020F0502020204030204" pitchFamily="34" charset="0"/>
              </a:rPr>
              <a:t>Simple Linear Regression (SLR) Model building</a:t>
            </a:r>
            <a:endParaRPr lang="en-US" sz="2400" b="1" dirty="0"/>
          </a:p>
          <a:p>
            <a:pPr marL="714375" indent="-714375">
              <a:spcBef>
                <a:spcPts val="600"/>
              </a:spcBef>
              <a:spcAft>
                <a:spcPts val="600"/>
              </a:spcAft>
              <a:buFont typeface="+mj-lt"/>
              <a:buAutoNum type="arabicPeriod" startAt="6"/>
            </a:pPr>
            <a:endParaRPr lang="en-US" sz="2400" b="1" dirty="0"/>
          </a:p>
        </p:txBody>
      </p:sp>
      <p:sp>
        <p:nvSpPr>
          <p:cNvPr id="2" name="Rectangle 1">
            <a:extLst>
              <a:ext uri="{FF2B5EF4-FFF2-40B4-BE49-F238E27FC236}">
                <a16:creationId xmlns:a16="http://schemas.microsoft.com/office/drawing/2014/main" xmlns="" id="{B2BEACB9-B588-4CD1-8BA3-1CA487246217}"/>
              </a:ext>
            </a:extLst>
          </p:cNvPr>
          <p:cNvSpPr/>
          <p:nvPr/>
        </p:nvSpPr>
        <p:spPr>
          <a:xfrm>
            <a:off x="509238" y="1536957"/>
            <a:ext cx="10565162" cy="815608"/>
          </a:xfrm>
          <a:prstGeom prst="rect">
            <a:avLst/>
          </a:prstGeom>
        </p:spPr>
        <p:txBody>
          <a:bodyPr wrap="square">
            <a:spAutoFit/>
          </a:bodyPr>
          <a:lstStyle/>
          <a:p>
            <a:endParaRPr lang="en-US" dirty="0"/>
          </a:p>
          <a:p>
            <a:pPr marL="714375" indent="-714375" algn="just">
              <a:spcBef>
                <a:spcPts val="600"/>
              </a:spcBef>
              <a:spcAft>
                <a:spcPts val="600"/>
              </a:spcAft>
              <a:buFont typeface="+mj-lt"/>
              <a:buAutoNum type="alphaLcPeriod"/>
            </a:pPr>
            <a:endParaRPr lang="en-US" sz="2400" b="1" dirty="0"/>
          </a:p>
        </p:txBody>
      </p:sp>
      <p:sp>
        <p:nvSpPr>
          <p:cNvPr id="10" name="Rectangle 9">
            <a:extLst>
              <a:ext uri="{FF2B5EF4-FFF2-40B4-BE49-F238E27FC236}">
                <a16:creationId xmlns:a16="http://schemas.microsoft.com/office/drawing/2014/main" xmlns="" id="{A32B72ED-C595-4E37-BDF1-D3AD48CAAE00}"/>
              </a:ext>
            </a:extLst>
          </p:cNvPr>
          <p:cNvSpPr/>
          <p:nvPr/>
        </p:nvSpPr>
        <p:spPr>
          <a:xfrm>
            <a:off x="609600" y="1944761"/>
            <a:ext cx="10565162" cy="430887"/>
          </a:xfrm>
          <a:prstGeom prst="rect">
            <a:avLst/>
          </a:prstGeom>
        </p:spPr>
        <p:txBody>
          <a:bodyPr wrap="square">
            <a:spAutoFit/>
          </a:bodyPr>
          <a:lstStyle/>
          <a:p>
            <a:pPr marL="457200" indent="-457200" algn="just">
              <a:spcBef>
                <a:spcPts val="600"/>
              </a:spcBef>
              <a:spcAft>
                <a:spcPts val="600"/>
              </a:spcAft>
              <a:buFont typeface="+mj-lt"/>
              <a:buAutoNum type="arabicPeriod" startAt="6"/>
              <a:tabLst>
                <a:tab pos="714375" algn="l"/>
              </a:tabLst>
            </a:pPr>
            <a:r>
              <a:rPr lang="en-US" sz="2200" b="1" i="1" dirty="0"/>
              <a:t>	Regression parameters estimation - continued</a:t>
            </a:r>
          </a:p>
        </p:txBody>
      </p:sp>
      <p:sp>
        <p:nvSpPr>
          <p:cNvPr id="13" name="Rectangle 12">
            <a:extLst>
              <a:ext uri="{FF2B5EF4-FFF2-40B4-BE49-F238E27FC236}">
                <a16:creationId xmlns:a16="http://schemas.microsoft.com/office/drawing/2014/main" xmlns="" id="{4F0511FE-EFB3-47EE-B89B-573EED942C0C}"/>
              </a:ext>
            </a:extLst>
          </p:cNvPr>
          <p:cNvSpPr/>
          <p:nvPr/>
        </p:nvSpPr>
        <p:spPr>
          <a:xfrm>
            <a:off x="609600" y="2352566"/>
            <a:ext cx="10464800" cy="3920304"/>
          </a:xfrm>
          <a:prstGeom prst="rect">
            <a:avLst/>
          </a:prstGeom>
        </p:spPr>
        <p:txBody>
          <a:bodyPr wrap="square">
            <a:spAutoFit/>
          </a:bodyPr>
          <a:lstStyle/>
          <a:p>
            <a:pPr marL="714375" lvl="0" indent="-714375" algn="just">
              <a:lnSpc>
                <a:spcPct val="115000"/>
              </a:lnSpc>
              <a:spcBef>
                <a:spcPts val="500"/>
              </a:spcBef>
              <a:spcAft>
                <a:spcPts val="0"/>
              </a:spcAft>
              <a:buSzPts val="1400"/>
              <a:buFont typeface="Wingdings" panose="05000000000000000000" pitchFamily="2" charset="2"/>
              <a:buChar char=""/>
            </a:pPr>
            <a:r>
              <a:rPr lang="en-US"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Lasso Regression</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 (L1 regularization): Here OLS is modified to minimize the absolute sum of the coefficients </a:t>
            </a:r>
          </a:p>
          <a:p>
            <a:pPr marL="714375" lvl="0" indent="-714375" algn="just">
              <a:lnSpc>
                <a:spcPct val="115000"/>
              </a:lnSpc>
              <a:spcBef>
                <a:spcPts val="500"/>
              </a:spcBef>
              <a:spcAft>
                <a:spcPts val="0"/>
              </a:spcAft>
              <a:buSzPts val="1400"/>
              <a:buFont typeface="Wingdings" panose="05000000000000000000" pitchFamily="2" charset="2"/>
              <a:buChar char=""/>
            </a:pPr>
            <a:endPar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714375" lvl="0" indent="-714375" algn="just">
              <a:lnSpc>
                <a:spcPct val="115000"/>
              </a:lnSpc>
              <a:spcBef>
                <a:spcPts val="500"/>
              </a:spcBef>
              <a:spcAft>
                <a:spcPts val="0"/>
              </a:spcAft>
              <a:buSzPts val="1400"/>
              <a:buFont typeface="Wingdings" panose="05000000000000000000" pitchFamily="2" charset="2"/>
              <a:buChar char=""/>
            </a:pPr>
            <a:endParaRPr lang="en-US" sz="12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714375" indent="-714375" algn="just">
              <a:lnSpc>
                <a:spcPct val="115000"/>
              </a:lnSpc>
              <a:spcBef>
                <a:spcPts val="500"/>
              </a:spcBef>
              <a:buSzPts val="1400"/>
              <a:buFont typeface="Wingdings" panose="05000000000000000000" pitchFamily="2" charset="2"/>
              <a:buChar char=""/>
            </a:pPr>
            <a:r>
              <a:rPr lang="en-US" b="1" dirty="0"/>
              <a:t>Ridge Regression </a:t>
            </a:r>
            <a:r>
              <a:rPr lang="en-US" dirty="0"/>
              <a:t>(L2 regularization): Here OLS is modified to minimize the squared absolute sum of coefficients.</a:t>
            </a:r>
          </a:p>
          <a:p>
            <a:pPr marL="714375" indent="-714375" algn="just">
              <a:lnSpc>
                <a:spcPct val="115000"/>
              </a:lnSpc>
              <a:spcBef>
                <a:spcPts val="500"/>
              </a:spcBef>
              <a:buSzPts val="1400"/>
              <a:buFont typeface="Wingdings" panose="05000000000000000000" pitchFamily="2" charset="2"/>
              <a:buChar char=""/>
            </a:pPr>
            <a:endParaRPr lang="en-US" dirty="0"/>
          </a:p>
          <a:p>
            <a:pPr marL="714375" lvl="0" indent="-714375" algn="just">
              <a:lnSpc>
                <a:spcPct val="115000"/>
              </a:lnSpc>
              <a:spcBef>
                <a:spcPts val="500"/>
              </a:spcBef>
              <a:spcAft>
                <a:spcPts val="0"/>
              </a:spcAft>
              <a:buSzPts val="1400"/>
              <a:buFont typeface="Wingdings" panose="05000000000000000000" pitchFamily="2" charset="2"/>
              <a:buChar char=""/>
            </a:pP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714375" lvl="0" indent="-714375" algn="just">
              <a:lnSpc>
                <a:spcPct val="115000"/>
              </a:lnSpc>
              <a:spcBef>
                <a:spcPts val="500"/>
              </a:spcBef>
              <a:spcAft>
                <a:spcPts val="0"/>
              </a:spcAft>
              <a:buSzPts val="1400"/>
              <a:buFont typeface="Wingdings" panose="05000000000000000000" pitchFamily="2" charset="2"/>
              <a:buChar char=""/>
            </a:pP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marL="714375" lvl="0" indent="-714375" algn="just">
              <a:lnSpc>
                <a:spcPct val="115000"/>
              </a:lnSpc>
              <a:spcBef>
                <a:spcPts val="500"/>
              </a:spcBef>
              <a:spcAft>
                <a:spcPts val="0"/>
              </a:spcAft>
              <a:buSzPts val="1400"/>
              <a:buFont typeface="Wingdings" panose="05000000000000000000" pitchFamily="2" charset="2"/>
              <a:buChar char=""/>
            </a:pPr>
            <a:r>
              <a:rPr lang="en-US" dirty="0"/>
              <a:t>The main difference between the above techniques is that Lasso shrinks the less important feature’s coefficient to zero. This results in removal of some of the features altogether. This works well for feature selection when we have many features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xmlns="" id="{391A63DC-321D-425B-9AD5-406C4659398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68282" y="2783452"/>
            <a:ext cx="3327718" cy="932886"/>
          </a:xfrm>
          <a:prstGeom prst="rect">
            <a:avLst/>
          </a:prstGeom>
          <a:noFill/>
          <a:ln>
            <a:noFill/>
          </a:ln>
        </p:spPr>
      </p:pic>
      <p:pic>
        <p:nvPicPr>
          <p:cNvPr id="17" name="Picture 16">
            <a:extLst>
              <a:ext uri="{FF2B5EF4-FFF2-40B4-BE49-F238E27FC236}">
                <a16:creationId xmlns:a16="http://schemas.microsoft.com/office/drawing/2014/main" xmlns="" id="{BCCFDD90-0729-41E9-BE60-20A4B5304DE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05426" y="4379016"/>
            <a:ext cx="3860800" cy="942027"/>
          </a:xfrm>
          <a:prstGeom prst="rect">
            <a:avLst/>
          </a:prstGeom>
          <a:noFill/>
          <a:ln>
            <a:noFill/>
          </a:ln>
        </p:spPr>
      </p:pic>
    </p:spTree>
    <p:extLst>
      <p:ext uri="{BB962C8B-B14F-4D97-AF65-F5344CB8AC3E}">
        <p14:creationId xmlns:p14="http://schemas.microsoft.com/office/powerpoint/2010/main" val="19832629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23</a:t>
            </a:fld>
            <a:endParaRPr lang="en-US" altLang="en-US"/>
          </a:p>
        </p:txBody>
      </p:sp>
      <p:sp>
        <p:nvSpPr>
          <p:cNvPr id="8" name="Rectangle 7">
            <a:extLst>
              <a:ext uri="{FF2B5EF4-FFF2-40B4-BE49-F238E27FC236}">
                <a16:creationId xmlns:a16="http://schemas.microsoft.com/office/drawing/2014/main" xmlns="" id="{7512818D-4B9C-4340-8E40-854A802B954B}"/>
              </a:ext>
            </a:extLst>
          </p:cNvPr>
          <p:cNvSpPr/>
          <p:nvPr/>
        </p:nvSpPr>
        <p:spPr>
          <a:xfrm>
            <a:off x="509238" y="1306125"/>
            <a:ext cx="9459952" cy="984885"/>
          </a:xfrm>
          <a:prstGeom prst="rect">
            <a:avLst/>
          </a:prstGeom>
        </p:spPr>
        <p:txBody>
          <a:bodyPr wrap="square">
            <a:spAutoFit/>
          </a:bodyPr>
          <a:lstStyle/>
          <a:p>
            <a:pPr marL="714375" indent="-714375">
              <a:spcBef>
                <a:spcPts val="600"/>
              </a:spcBef>
              <a:spcAft>
                <a:spcPts val="600"/>
              </a:spcAft>
              <a:buFont typeface="+mj-lt"/>
              <a:buAutoNum type="arabicPeriod" startAt="6"/>
            </a:pPr>
            <a:r>
              <a:rPr lang="en-IN" sz="2400" b="1" dirty="0">
                <a:latin typeface="Calibri" panose="020F0502020204030204" pitchFamily="34" charset="0"/>
                <a:cs typeface="Calibri" panose="020F0502020204030204" pitchFamily="34" charset="0"/>
              </a:rPr>
              <a:t>Simple Linear Regression (SLR) Model building</a:t>
            </a:r>
            <a:endParaRPr lang="en-US" sz="2400" b="1" dirty="0"/>
          </a:p>
          <a:p>
            <a:pPr marL="714375" indent="-714375">
              <a:spcBef>
                <a:spcPts val="600"/>
              </a:spcBef>
              <a:spcAft>
                <a:spcPts val="600"/>
              </a:spcAft>
              <a:buFont typeface="+mj-lt"/>
              <a:buAutoNum type="arabicPeriod" startAt="6"/>
            </a:pPr>
            <a:endParaRPr lang="en-US" sz="2400" b="1" dirty="0"/>
          </a:p>
        </p:txBody>
      </p:sp>
      <p:sp>
        <p:nvSpPr>
          <p:cNvPr id="2" name="Rectangle 1">
            <a:extLst>
              <a:ext uri="{FF2B5EF4-FFF2-40B4-BE49-F238E27FC236}">
                <a16:creationId xmlns:a16="http://schemas.microsoft.com/office/drawing/2014/main" xmlns="" id="{B2BEACB9-B588-4CD1-8BA3-1CA487246217}"/>
              </a:ext>
            </a:extLst>
          </p:cNvPr>
          <p:cNvSpPr/>
          <p:nvPr/>
        </p:nvSpPr>
        <p:spPr>
          <a:xfrm>
            <a:off x="509238" y="1536957"/>
            <a:ext cx="10565162" cy="815608"/>
          </a:xfrm>
          <a:prstGeom prst="rect">
            <a:avLst/>
          </a:prstGeom>
        </p:spPr>
        <p:txBody>
          <a:bodyPr wrap="square">
            <a:spAutoFit/>
          </a:bodyPr>
          <a:lstStyle/>
          <a:p>
            <a:endParaRPr lang="en-US" dirty="0"/>
          </a:p>
          <a:p>
            <a:pPr marL="714375" indent="-714375" algn="just">
              <a:spcBef>
                <a:spcPts val="600"/>
              </a:spcBef>
              <a:spcAft>
                <a:spcPts val="600"/>
              </a:spcAft>
              <a:buFont typeface="+mj-lt"/>
              <a:buAutoNum type="alphaLcPeriod"/>
            </a:pPr>
            <a:endParaRPr lang="en-US" sz="2400" b="1" dirty="0"/>
          </a:p>
        </p:txBody>
      </p:sp>
      <p:sp>
        <p:nvSpPr>
          <p:cNvPr id="10" name="Rectangle 9">
            <a:extLst>
              <a:ext uri="{FF2B5EF4-FFF2-40B4-BE49-F238E27FC236}">
                <a16:creationId xmlns:a16="http://schemas.microsoft.com/office/drawing/2014/main" xmlns="" id="{A32B72ED-C595-4E37-BDF1-D3AD48CAAE00}"/>
              </a:ext>
            </a:extLst>
          </p:cNvPr>
          <p:cNvSpPr/>
          <p:nvPr/>
        </p:nvSpPr>
        <p:spPr>
          <a:xfrm>
            <a:off x="609600" y="1944761"/>
            <a:ext cx="10565162" cy="430887"/>
          </a:xfrm>
          <a:prstGeom prst="rect">
            <a:avLst/>
          </a:prstGeom>
        </p:spPr>
        <p:txBody>
          <a:bodyPr wrap="square">
            <a:spAutoFit/>
          </a:bodyPr>
          <a:lstStyle/>
          <a:p>
            <a:pPr marL="457200" indent="-457200" algn="just">
              <a:spcBef>
                <a:spcPts val="600"/>
              </a:spcBef>
              <a:spcAft>
                <a:spcPts val="600"/>
              </a:spcAft>
              <a:buFont typeface="+mj-lt"/>
              <a:buAutoNum type="arabicPeriod" startAt="6"/>
              <a:tabLst>
                <a:tab pos="714375" algn="l"/>
              </a:tabLst>
            </a:pPr>
            <a:r>
              <a:rPr lang="en-US" sz="2200" b="1" i="1" dirty="0"/>
              <a:t> 	Regression parameters estimation - continued</a:t>
            </a:r>
          </a:p>
        </p:txBody>
      </p:sp>
      <p:sp>
        <p:nvSpPr>
          <p:cNvPr id="3" name="Rectangle 2">
            <a:extLst>
              <a:ext uri="{FF2B5EF4-FFF2-40B4-BE49-F238E27FC236}">
                <a16:creationId xmlns:a16="http://schemas.microsoft.com/office/drawing/2014/main" xmlns="" id="{A20DFCBE-6026-4FED-A07D-FD526C5E6ABD}"/>
              </a:ext>
            </a:extLst>
          </p:cNvPr>
          <p:cNvSpPr/>
          <p:nvPr/>
        </p:nvSpPr>
        <p:spPr>
          <a:xfrm>
            <a:off x="609599" y="2440318"/>
            <a:ext cx="10565161" cy="3985706"/>
          </a:xfrm>
          <a:prstGeom prst="rect">
            <a:avLst/>
          </a:prstGeom>
        </p:spPr>
        <p:txBody>
          <a:bodyPr wrap="square">
            <a:spAutoFit/>
          </a:bodyPr>
          <a:lstStyle/>
          <a:p>
            <a:pPr marL="714375" lvl="0" indent="-714375" algn="just">
              <a:spcBef>
                <a:spcPts val="600"/>
              </a:spcBef>
              <a:spcAft>
                <a:spcPts val="600"/>
              </a:spcAft>
              <a:buSzPts val="1400"/>
              <a:buFont typeface="Wingdings" panose="05000000000000000000" pitchFamily="2" charset="2"/>
              <a:buChar char=""/>
            </a:pPr>
            <a:r>
              <a:rPr lang="en-US" b="1"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ElasticNet</a:t>
            </a:r>
            <a:r>
              <a:rPr lang="en-US"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Regression: </a:t>
            </a: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Here OLS is modified to minimize the complexity of the regression model (magnitude and number of regression coefficients) by penalizing the model using the sum squared coefficient values  (L2 norm) and sum absolute coefficient values (L1 norm).</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marL="714375" lvl="0" indent="-714375" algn="just">
              <a:spcBef>
                <a:spcPts val="600"/>
              </a:spcBef>
              <a:spcAft>
                <a:spcPts val="600"/>
              </a:spcAft>
              <a:buSzPts val="1400"/>
              <a:buFont typeface="Wingdings" panose="05000000000000000000" pitchFamily="2" charset="2"/>
              <a:buChar char=""/>
            </a:pPr>
            <a:r>
              <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rPr>
              <a:t>Elastic net is basically a combination of both L1 and L2 regularization. It uses both L1 and L2 penalty term, its equation looks like:</a:t>
            </a:r>
          </a:p>
          <a:p>
            <a:pPr marL="714375" lvl="0" indent="-714375" algn="just">
              <a:spcBef>
                <a:spcPts val="600"/>
              </a:spcBef>
              <a:spcAft>
                <a:spcPts val="600"/>
              </a:spcAft>
              <a:buSzPts val="1400"/>
              <a:buFont typeface="Wingdings" panose="05000000000000000000" pitchFamily="2" charset="2"/>
              <a:buChar char=""/>
            </a:pPr>
            <a:endPar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714375" lvl="0" indent="-714375" algn="just">
              <a:spcBef>
                <a:spcPts val="600"/>
              </a:spcBef>
              <a:spcAft>
                <a:spcPts val="600"/>
              </a:spcAft>
              <a:buSzPts val="1400"/>
              <a:buFont typeface="Wingdings" panose="05000000000000000000" pitchFamily="2" charset="2"/>
              <a:buChar char=""/>
            </a:pPr>
            <a:endParaRPr lang="en-US" sz="12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714375" lvl="0" indent="-714375" algn="just">
              <a:spcBef>
                <a:spcPts val="600"/>
              </a:spcBef>
              <a:spcAft>
                <a:spcPts val="600"/>
              </a:spcAft>
              <a:buSzPts val="1400"/>
              <a:buFont typeface="Wingdings" panose="05000000000000000000" pitchFamily="2" charset="2"/>
              <a:buChar char=""/>
            </a:pPr>
            <a:endPar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714375" indent="-714375" algn="just">
              <a:spcBef>
                <a:spcPts val="600"/>
              </a:spcBef>
              <a:spcAft>
                <a:spcPts val="600"/>
              </a:spcAft>
              <a:buSzPts val="1400"/>
              <a:buFont typeface="Wingdings" panose="05000000000000000000" pitchFamily="2" charset="2"/>
              <a:buChar char=""/>
            </a:pPr>
            <a:r>
              <a:rPr lang="en-US" dirty="0">
                <a:solidFill>
                  <a:srgbClr val="000000"/>
                </a:solidFill>
                <a:latin typeface="Calibri" panose="020F0502020204030204" pitchFamily="34" charset="0"/>
                <a:cs typeface="Calibri" panose="020F0502020204030204" pitchFamily="34" charset="0"/>
              </a:rPr>
              <a:t>Here, </a:t>
            </a:r>
            <a:r>
              <a:rPr lang="en-US" dirty="0" err="1">
                <a:solidFill>
                  <a:srgbClr val="000000"/>
                </a:solidFill>
                <a:latin typeface="Calibri" panose="020F0502020204030204" pitchFamily="34" charset="0"/>
                <a:cs typeface="Calibri" panose="020F0502020204030204" pitchFamily="34" charset="0"/>
              </a:rPr>
              <a:t>i</a:t>
            </a:r>
            <a:r>
              <a:rPr lang="en-US" dirty="0">
                <a:solidFill>
                  <a:srgbClr val="000000"/>
                </a:solidFill>
                <a:latin typeface="Calibri" panose="020F0502020204030204" pitchFamily="34" charset="0"/>
                <a:cs typeface="Calibri" panose="020F0502020204030204" pitchFamily="34" charset="0"/>
              </a:rPr>
              <a:t> ranges from 1 to n and j ranges from 1 to m; In addition to setting a λ, we can tune α between 0 and 1</a:t>
            </a:r>
          </a:p>
          <a:p>
            <a:pPr marL="714375" indent="-714375" algn="just">
              <a:buSzPts val="1400"/>
              <a:buFont typeface="Wingdings" panose="05000000000000000000" pitchFamily="2" charset="2"/>
              <a:buChar char=""/>
            </a:pPr>
            <a:r>
              <a:rPr lang="en-US" dirty="0">
                <a:solidFill>
                  <a:srgbClr val="000000"/>
                </a:solidFill>
                <a:latin typeface="Calibri" panose="020F0502020204030204" pitchFamily="34" charset="0"/>
                <a:cs typeface="Calibri" panose="020F0502020204030204" pitchFamily="34" charset="0"/>
              </a:rPr>
              <a:t> </a:t>
            </a:r>
            <a:r>
              <a:rPr lang="en-US" dirty="0"/>
              <a:t>Refer: https://hackernoon.com/an-introduction-to-ridge-lasso-and-elastic-net-regression-cca60b4b934f</a:t>
            </a:r>
          </a:p>
          <a:p>
            <a:pPr lvl="3"/>
            <a:r>
              <a:rPr lang="en-US" dirty="0"/>
              <a:t>https://datafai.com/2018/03/18/lasso-ridge-and-elastic-net-regularization/</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xmlns="" id="{927A10EB-38DC-453C-A628-7208FB0C5B6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18879" y="4093582"/>
            <a:ext cx="5339080" cy="1079500"/>
          </a:xfrm>
          <a:prstGeom prst="rect">
            <a:avLst/>
          </a:prstGeom>
          <a:noFill/>
          <a:ln>
            <a:noFill/>
          </a:ln>
        </p:spPr>
      </p:pic>
    </p:spTree>
    <p:extLst>
      <p:ext uri="{BB962C8B-B14F-4D97-AF65-F5344CB8AC3E}">
        <p14:creationId xmlns:p14="http://schemas.microsoft.com/office/powerpoint/2010/main" val="36447413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24</a:t>
            </a:fld>
            <a:endParaRPr lang="en-US" altLang="en-US"/>
          </a:p>
        </p:txBody>
      </p:sp>
      <p:sp>
        <p:nvSpPr>
          <p:cNvPr id="8" name="Rectangle 7">
            <a:extLst>
              <a:ext uri="{FF2B5EF4-FFF2-40B4-BE49-F238E27FC236}">
                <a16:creationId xmlns:a16="http://schemas.microsoft.com/office/drawing/2014/main" xmlns="" id="{7512818D-4B9C-4340-8E40-854A802B954B}"/>
              </a:ext>
            </a:extLst>
          </p:cNvPr>
          <p:cNvSpPr/>
          <p:nvPr/>
        </p:nvSpPr>
        <p:spPr>
          <a:xfrm>
            <a:off x="509238" y="1306125"/>
            <a:ext cx="9459952" cy="984885"/>
          </a:xfrm>
          <a:prstGeom prst="rect">
            <a:avLst/>
          </a:prstGeom>
        </p:spPr>
        <p:txBody>
          <a:bodyPr wrap="square">
            <a:spAutoFit/>
          </a:bodyPr>
          <a:lstStyle/>
          <a:p>
            <a:pPr marL="714375" indent="-714375">
              <a:spcBef>
                <a:spcPts val="600"/>
              </a:spcBef>
              <a:spcAft>
                <a:spcPts val="600"/>
              </a:spcAft>
              <a:buFont typeface="+mj-lt"/>
              <a:buAutoNum type="arabicPeriod" startAt="6"/>
            </a:pPr>
            <a:r>
              <a:rPr lang="en-IN" sz="2400" b="1" dirty="0">
                <a:latin typeface="Calibri" panose="020F0502020204030204" pitchFamily="34" charset="0"/>
                <a:cs typeface="Calibri" panose="020F0502020204030204" pitchFamily="34" charset="0"/>
              </a:rPr>
              <a:t>Simple Linear Regression (SLR) Model building</a:t>
            </a:r>
            <a:endParaRPr lang="en-US" sz="2400" b="1" dirty="0"/>
          </a:p>
          <a:p>
            <a:pPr marL="714375" indent="-714375">
              <a:spcBef>
                <a:spcPts val="600"/>
              </a:spcBef>
              <a:spcAft>
                <a:spcPts val="600"/>
              </a:spcAft>
              <a:buFont typeface="+mj-lt"/>
              <a:buAutoNum type="arabicPeriod" startAt="6"/>
            </a:pPr>
            <a:endParaRPr lang="en-US" sz="2400" b="1" dirty="0"/>
          </a:p>
        </p:txBody>
      </p:sp>
      <p:sp>
        <p:nvSpPr>
          <p:cNvPr id="2" name="Rectangle 1">
            <a:extLst>
              <a:ext uri="{FF2B5EF4-FFF2-40B4-BE49-F238E27FC236}">
                <a16:creationId xmlns:a16="http://schemas.microsoft.com/office/drawing/2014/main" xmlns="" id="{B2BEACB9-B588-4CD1-8BA3-1CA487246217}"/>
              </a:ext>
            </a:extLst>
          </p:cNvPr>
          <p:cNvSpPr/>
          <p:nvPr/>
        </p:nvSpPr>
        <p:spPr>
          <a:xfrm>
            <a:off x="509238" y="1536957"/>
            <a:ext cx="10565162" cy="815608"/>
          </a:xfrm>
          <a:prstGeom prst="rect">
            <a:avLst/>
          </a:prstGeom>
        </p:spPr>
        <p:txBody>
          <a:bodyPr wrap="square">
            <a:spAutoFit/>
          </a:bodyPr>
          <a:lstStyle/>
          <a:p>
            <a:endParaRPr lang="en-US" dirty="0"/>
          </a:p>
          <a:p>
            <a:pPr marL="714375" indent="-714375" algn="just">
              <a:spcBef>
                <a:spcPts val="600"/>
              </a:spcBef>
              <a:spcAft>
                <a:spcPts val="600"/>
              </a:spcAft>
              <a:buFont typeface="+mj-lt"/>
              <a:buAutoNum type="alphaLcPeriod"/>
            </a:pPr>
            <a:endParaRPr lang="en-US" sz="2400" b="1" dirty="0"/>
          </a:p>
        </p:txBody>
      </p:sp>
      <p:sp>
        <p:nvSpPr>
          <p:cNvPr id="10" name="Rectangle 9">
            <a:extLst>
              <a:ext uri="{FF2B5EF4-FFF2-40B4-BE49-F238E27FC236}">
                <a16:creationId xmlns:a16="http://schemas.microsoft.com/office/drawing/2014/main" xmlns="" id="{A32B72ED-C595-4E37-BDF1-D3AD48CAAE00}"/>
              </a:ext>
            </a:extLst>
          </p:cNvPr>
          <p:cNvSpPr/>
          <p:nvPr/>
        </p:nvSpPr>
        <p:spPr>
          <a:xfrm>
            <a:off x="609600" y="1944761"/>
            <a:ext cx="10565162" cy="430887"/>
          </a:xfrm>
          <a:prstGeom prst="rect">
            <a:avLst/>
          </a:prstGeom>
        </p:spPr>
        <p:txBody>
          <a:bodyPr wrap="square">
            <a:spAutoFit/>
          </a:bodyPr>
          <a:lstStyle/>
          <a:p>
            <a:pPr marL="457200" indent="-457200" algn="just">
              <a:spcBef>
                <a:spcPts val="600"/>
              </a:spcBef>
              <a:spcAft>
                <a:spcPts val="600"/>
              </a:spcAft>
              <a:buFont typeface="+mj-lt"/>
              <a:buAutoNum type="arabicPeriod" startAt="7"/>
              <a:tabLst>
                <a:tab pos="714375" algn="l"/>
              </a:tabLst>
            </a:pPr>
            <a:r>
              <a:rPr lang="en-US" sz="2200" b="1" i="1" dirty="0"/>
              <a:t> 	Estimate the Regression Parameters</a:t>
            </a:r>
          </a:p>
        </p:txBody>
      </p:sp>
      <p:sp>
        <p:nvSpPr>
          <p:cNvPr id="9" name="Rectangle 8">
            <a:extLst>
              <a:ext uri="{FF2B5EF4-FFF2-40B4-BE49-F238E27FC236}">
                <a16:creationId xmlns:a16="http://schemas.microsoft.com/office/drawing/2014/main" xmlns="" id="{A1319CF8-B63A-48AD-A44A-D033F2D5A13D}"/>
              </a:ext>
            </a:extLst>
          </p:cNvPr>
          <p:cNvSpPr/>
          <p:nvPr/>
        </p:nvSpPr>
        <p:spPr>
          <a:xfrm>
            <a:off x="595971" y="2409987"/>
            <a:ext cx="10088137" cy="646331"/>
          </a:xfrm>
          <a:prstGeom prst="rect">
            <a:avLst/>
          </a:prstGeom>
        </p:spPr>
        <p:txBody>
          <a:bodyPr wrap="square">
            <a:spAutoFit/>
          </a:bodyPr>
          <a:lstStyle/>
          <a:p>
            <a:pPr marL="714375" indent="-714375">
              <a:buFont typeface="Wingdings" panose="05000000000000000000" pitchFamily="2" charset="2"/>
              <a:buChar char="ü"/>
            </a:pPr>
            <a:r>
              <a:rPr lang="en-US" dirty="0"/>
              <a:t>Now, we estimate the model parameters using Ordinary Least Square Regression.</a:t>
            </a:r>
          </a:p>
          <a:p>
            <a:pPr marL="714375" indent="-714375">
              <a:buFont typeface="Wingdings" panose="05000000000000000000" pitchFamily="2" charset="2"/>
              <a:buChar char="ü"/>
            </a:pPr>
            <a:r>
              <a:rPr lang="en-US" dirty="0"/>
              <a:t>We are using cross validation method for validating the model.</a:t>
            </a:r>
          </a:p>
        </p:txBody>
      </p:sp>
      <p:pic>
        <p:nvPicPr>
          <p:cNvPr id="12" name="Picture 11">
            <a:extLst>
              <a:ext uri="{FF2B5EF4-FFF2-40B4-BE49-F238E27FC236}">
                <a16:creationId xmlns:a16="http://schemas.microsoft.com/office/drawing/2014/main" xmlns="" id="{75D4B2FF-C4D4-4E2A-B1D8-0B7126317296}"/>
              </a:ext>
            </a:extLst>
          </p:cNvPr>
          <p:cNvPicPr>
            <a:picLocks noChangeAspect="1"/>
          </p:cNvPicPr>
          <p:nvPr/>
        </p:nvPicPr>
        <p:blipFill>
          <a:blip r:embed="rId2"/>
          <a:stretch>
            <a:fillRect/>
          </a:stretch>
        </p:blipFill>
        <p:spPr>
          <a:xfrm>
            <a:off x="1422399" y="3020286"/>
            <a:ext cx="6361151" cy="1878069"/>
          </a:xfrm>
          <a:prstGeom prst="rect">
            <a:avLst/>
          </a:prstGeom>
        </p:spPr>
      </p:pic>
      <p:pic>
        <p:nvPicPr>
          <p:cNvPr id="13" name="Picture 12">
            <a:extLst>
              <a:ext uri="{FF2B5EF4-FFF2-40B4-BE49-F238E27FC236}">
                <a16:creationId xmlns:a16="http://schemas.microsoft.com/office/drawing/2014/main" xmlns="" id="{B20F74AD-A0F4-44BD-9F7D-ABDC0D771C1F}"/>
              </a:ext>
            </a:extLst>
          </p:cNvPr>
          <p:cNvPicPr>
            <a:picLocks noChangeAspect="1"/>
          </p:cNvPicPr>
          <p:nvPr/>
        </p:nvPicPr>
        <p:blipFill>
          <a:blip r:embed="rId3"/>
          <a:stretch>
            <a:fillRect/>
          </a:stretch>
        </p:blipFill>
        <p:spPr>
          <a:xfrm>
            <a:off x="1422399" y="4851066"/>
            <a:ext cx="6361151" cy="1552575"/>
          </a:xfrm>
          <a:prstGeom prst="rect">
            <a:avLst/>
          </a:prstGeom>
        </p:spPr>
      </p:pic>
      <p:sp>
        <p:nvSpPr>
          <p:cNvPr id="14" name="Rectangle 13">
            <a:extLst>
              <a:ext uri="{FF2B5EF4-FFF2-40B4-BE49-F238E27FC236}">
                <a16:creationId xmlns:a16="http://schemas.microsoft.com/office/drawing/2014/main" xmlns="" id="{448A4415-BE94-471F-B3A7-AF2F76E446E4}"/>
              </a:ext>
            </a:extLst>
          </p:cNvPr>
          <p:cNvSpPr/>
          <p:nvPr/>
        </p:nvSpPr>
        <p:spPr>
          <a:xfrm>
            <a:off x="7783551" y="2933482"/>
            <a:ext cx="3657600" cy="1200329"/>
          </a:xfrm>
          <a:prstGeom prst="rect">
            <a:avLst/>
          </a:prstGeom>
        </p:spPr>
        <p:txBody>
          <a:bodyPr wrap="square">
            <a:spAutoFit/>
          </a:bodyPr>
          <a:lstStyle/>
          <a:p>
            <a:r>
              <a:rPr lang="en-US" b="1" dirty="0">
                <a:solidFill>
                  <a:srgbClr val="FF0000"/>
                </a:solidFill>
              </a:rPr>
              <a:t>From the Analysis of Variance table, we find that the variable, x (</a:t>
            </a:r>
            <a:r>
              <a:rPr lang="en-US" b="1" dirty="0" err="1">
                <a:solidFill>
                  <a:srgbClr val="FF0000"/>
                </a:solidFill>
              </a:rPr>
              <a:t>Sales_Promotion</a:t>
            </a:r>
            <a:r>
              <a:rPr lang="en-US" b="1" dirty="0">
                <a:solidFill>
                  <a:srgbClr val="FF0000"/>
                </a:solidFill>
              </a:rPr>
              <a:t>) is significant at 5% level of significance.</a:t>
            </a:r>
          </a:p>
        </p:txBody>
      </p:sp>
    </p:spTree>
    <p:extLst>
      <p:ext uri="{BB962C8B-B14F-4D97-AF65-F5344CB8AC3E}">
        <p14:creationId xmlns:p14="http://schemas.microsoft.com/office/powerpoint/2010/main" val="3081869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25</a:t>
            </a:fld>
            <a:endParaRPr lang="en-US" altLang="en-US"/>
          </a:p>
        </p:txBody>
      </p:sp>
      <p:sp>
        <p:nvSpPr>
          <p:cNvPr id="8" name="Rectangle 7">
            <a:extLst>
              <a:ext uri="{FF2B5EF4-FFF2-40B4-BE49-F238E27FC236}">
                <a16:creationId xmlns:a16="http://schemas.microsoft.com/office/drawing/2014/main" xmlns="" id="{7512818D-4B9C-4340-8E40-854A802B954B}"/>
              </a:ext>
            </a:extLst>
          </p:cNvPr>
          <p:cNvSpPr/>
          <p:nvPr/>
        </p:nvSpPr>
        <p:spPr>
          <a:xfrm>
            <a:off x="509238" y="1306125"/>
            <a:ext cx="9459952" cy="984885"/>
          </a:xfrm>
          <a:prstGeom prst="rect">
            <a:avLst/>
          </a:prstGeom>
        </p:spPr>
        <p:txBody>
          <a:bodyPr wrap="square">
            <a:spAutoFit/>
          </a:bodyPr>
          <a:lstStyle/>
          <a:p>
            <a:pPr marL="714375" indent="-714375">
              <a:spcBef>
                <a:spcPts val="600"/>
              </a:spcBef>
              <a:spcAft>
                <a:spcPts val="600"/>
              </a:spcAft>
              <a:buFont typeface="+mj-lt"/>
              <a:buAutoNum type="arabicPeriod" startAt="6"/>
            </a:pPr>
            <a:r>
              <a:rPr lang="en-IN" sz="2400" b="1" dirty="0">
                <a:latin typeface="Calibri" panose="020F0502020204030204" pitchFamily="34" charset="0"/>
                <a:cs typeface="Calibri" panose="020F0502020204030204" pitchFamily="34" charset="0"/>
              </a:rPr>
              <a:t>Simple Linear Regression (SLR) Model building</a:t>
            </a:r>
            <a:endParaRPr lang="en-US" sz="2400" b="1" dirty="0"/>
          </a:p>
          <a:p>
            <a:pPr marL="714375" indent="-714375">
              <a:spcBef>
                <a:spcPts val="600"/>
              </a:spcBef>
              <a:spcAft>
                <a:spcPts val="600"/>
              </a:spcAft>
              <a:buFont typeface="+mj-lt"/>
              <a:buAutoNum type="arabicPeriod" startAt="6"/>
            </a:pPr>
            <a:endParaRPr lang="en-US" sz="2400" b="1" dirty="0"/>
          </a:p>
        </p:txBody>
      </p:sp>
      <p:sp>
        <p:nvSpPr>
          <p:cNvPr id="2" name="Rectangle 1">
            <a:extLst>
              <a:ext uri="{FF2B5EF4-FFF2-40B4-BE49-F238E27FC236}">
                <a16:creationId xmlns:a16="http://schemas.microsoft.com/office/drawing/2014/main" xmlns="" id="{B2BEACB9-B588-4CD1-8BA3-1CA487246217}"/>
              </a:ext>
            </a:extLst>
          </p:cNvPr>
          <p:cNvSpPr/>
          <p:nvPr/>
        </p:nvSpPr>
        <p:spPr>
          <a:xfrm>
            <a:off x="509238" y="1536957"/>
            <a:ext cx="10565162" cy="815608"/>
          </a:xfrm>
          <a:prstGeom prst="rect">
            <a:avLst/>
          </a:prstGeom>
        </p:spPr>
        <p:txBody>
          <a:bodyPr wrap="square">
            <a:spAutoFit/>
          </a:bodyPr>
          <a:lstStyle/>
          <a:p>
            <a:endParaRPr lang="en-US" dirty="0"/>
          </a:p>
          <a:p>
            <a:pPr marL="714375" indent="-714375" algn="just">
              <a:spcBef>
                <a:spcPts val="600"/>
              </a:spcBef>
              <a:spcAft>
                <a:spcPts val="600"/>
              </a:spcAft>
              <a:buFont typeface="+mj-lt"/>
              <a:buAutoNum type="alphaLcPeriod"/>
            </a:pPr>
            <a:endParaRPr lang="en-US" sz="2400" b="1" dirty="0"/>
          </a:p>
        </p:txBody>
      </p:sp>
      <p:sp>
        <p:nvSpPr>
          <p:cNvPr id="10" name="Rectangle 9">
            <a:extLst>
              <a:ext uri="{FF2B5EF4-FFF2-40B4-BE49-F238E27FC236}">
                <a16:creationId xmlns:a16="http://schemas.microsoft.com/office/drawing/2014/main" xmlns="" id="{A32B72ED-C595-4E37-BDF1-D3AD48CAAE00}"/>
              </a:ext>
            </a:extLst>
          </p:cNvPr>
          <p:cNvSpPr/>
          <p:nvPr/>
        </p:nvSpPr>
        <p:spPr>
          <a:xfrm>
            <a:off x="609600" y="1944761"/>
            <a:ext cx="10565162" cy="430887"/>
          </a:xfrm>
          <a:prstGeom prst="rect">
            <a:avLst/>
          </a:prstGeom>
        </p:spPr>
        <p:txBody>
          <a:bodyPr wrap="square">
            <a:spAutoFit/>
          </a:bodyPr>
          <a:lstStyle/>
          <a:p>
            <a:pPr marL="457200" indent="-457200" algn="just">
              <a:spcBef>
                <a:spcPts val="600"/>
              </a:spcBef>
              <a:spcAft>
                <a:spcPts val="600"/>
              </a:spcAft>
              <a:buFont typeface="+mj-lt"/>
              <a:buAutoNum type="arabicPeriod" startAt="7"/>
              <a:tabLst>
                <a:tab pos="714375" algn="l"/>
              </a:tabLst>
            </a:pPr>
            <a:r>
              <a:rPr lang="en-US" sz="2200" b="1" i="1" dirty="0"/>
              <a:t> 	Estimate the Regression Parameters</a:t>
            </a:r>
          </a:p>
        </p:txBody>
      </p:sp>
      <p:sp>
        <p:nvSpPr>
          <p:cNvPr id="9" name="Rectangle 8">
            <a:extLst>
              <a:ext uri="{FF2B5EF4-FFF2-40B4-BE49-F238E27FC236}">
                <a16:creationId xmlns:a16="http://schemas.microsoft.com/office/drawing/2014/main" xmlns="" id="{A1319CF8-B63A-48AD-A44A-D033F2D5A13D}"/>
              </a:ext>
            </a:extLst>
          </p:cNvPr>
          <p:cNvSpPr/>
          <p:nvPr/>
        </p:nvSpPr>
        <p:spPr>
          <a:xfrm>
            <a:off x="595971" y="2409987"/>
            <a:ext cx="10088137" cy="369332"/>
          </a:xfrm>
          <a:prstGeom prst="rect">
            <a:avLst/>
          </a:prstGeom>
        </p:spPr>
        <p:txBody>
          <a:bodyPr wrap="square">
            <a:spAutoFit/>
          </a:bodyPr>
          <a:lstStyle/>
          <a:p>
            <a:pPr marL="714375" indent="-714375">
              <a:buFont typeface="Wingdings" panose="05000000000000000000" pitchFamily="2" charset="2"/>
              <a:buChar char="ü"/>
            </a:pPr>
            <a:r>
              <a:rPr lang="en-US" dirty="0"/>
              <a:t>Show the results of cross validation in a graph</a:t>
            </a:r>
          </a:p>
        </p:txBody>
      </p:sp>
      <p:sp>
        <p:nvSpPr>
          <p:cNvPr id="14" name="Rectangle 13">
            <a:extLst>
              <a:ext uri="{FF2B5EF4-FFF2-40B4-BE49-F238E27FC236}">
                <a16:creationId xmlns:a16="http://schemas.microsoft.com/office/drawing/2014/main" xmlns="" id="{448A4415-BE94-471F-B3A7-AF2F76E446E4}"/>
              </a:ext>
            </a:extLst>
          </p:cNvPr>
          <p:cNvSpPr/>
          <p:nvPr/>
        </p:nvSpPr>
        <p:spPr>
          <a:xfrm>
            <a:off x="5892181" y="3194667"/>
            <a:ext cx="5470912" cy="646331"/>
          </a:xfrm>
          <a:prstGeom prst="rect">
            <a:avLst/>
          </a:prstGeom>
        </p:spPr>
        <p:txBody>
          <a:bodyPr wrap="square">
            <a:spAutoFit/>
          </a:bodyPr>
          <a:lstStyle/>
          <a:p>
            <a:r>
              <a:rPr lang="en-US" b="1" dirty="0">
                <a:solidFill>
                  <a:srgbClr val="FF0000"/>
                </a:solidFill>
              </a:rPr>
              <a:t>We find that most of the predicted values in all folds overlap each other.</a:t>
            </a:r>
          </a:p>
        </p:txBody>
      </p:sp>
      <p:pic>
        <p:nvPicPr>
          <p:cNvPr id="3" name="Picture 2">
            <a:extLst>
              <a:ext uri="{FF2B5EF4-FFF2-40B4-BE49-F238E27FC236}">
                <a16:creationId xmlns:a16="http://schemas.microsoft.com/office/drawing/2014/main" xmlns="" id="{4BCF1C26-DA25-4593-8908-99DD61F754CC}"/>
              </a:ext>
            </a:extLst>
          </p:cNvPr>
          <p:cNvPicPr>
            <a:picLocks noChangeAspect="1"/>
          </p:cNvPicPr>
          <p:nvPr/>
        </p:nvPicPr>
        <p:blipFill>
          <a:blip r:embed="rId2"/>
          <a:stretch>
            <a:fillRect/>
          </a:stretch>
        </p:blipFill>
        <p:spPr>
          <a:xfrm>
            <a:off x="943130" y="2732455"/>
            <a:ext cx="5022540" cy="3459478"/>
          </a:xfrm>
          <a:prstGeom prst="rect">
            <a:avLst/>
          </a:prstGeom>
        </p:spPr>
      </p:pic>
    </p:spTree>
    <p:extLst>
      <p:ext uri="{BB962C8B-B14F-4D97-AF65-F5344CB8AC3E}">
        <p14:creationId xmlns:p14="http://schemas.microsoft.com/office/powerpoint/2010/main" val="16763567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26</a:t>
            </a:fld>
            <a:endParaRPr lang="en-US" altLang="en-US"/>
          </a:p>
        </p:txBody>
      </p:sp>
      <p:sp>
        <p:nvSpPr>
          <p:cNvPr id="8" name="Rectangle 7">
            <a:extLst>
              <a:ext uri="{FF2B5EF4-FFF2-40B4-BE49-F238E27FC236}">
                <a16:creationId xmlns:a16="http://schemas.microsoft.com/office/drawing/2014/main" xmlns="" id="{7512818D-4B9C-4340-8E40-854A802B954B}"/>
              </a:ext>
            </a:extLst>
          </p:cNvPr>
          <p:cNvSpPr/>
          <p:nvPr/>
        </p:nvSpPr>
        <p:spPr>
          <a:xfrm>
            <a:off x="509238" y="1306125"/>
            <a:ext cx="9459952" cy="984885"/>
          </a:xfrm>
          <a:prstGeom prst="rect">
            <a:avLst/>
          </a:prstGeom>
        </p:spPr>
        <p:txBody>
          <a:bodyPr wrap="square">
            <a:spAutoFit/>
          </a:bodyPr>
          <a:lstStyle/>
          <a:p>
            <a:pPr marL="714375" indent="-714375">
              <a:spcBef>
                <a:spcPts val="600"/>
              </a:spcBef>
              <a:spcAft>
                <a:spcPts val="600"/>
              </a:spcAft>
              <a:buFont typeface="+mj-lt"/>
              <a:buAutoNum type="arabicPeriod" startAt="6"/>
            </a:pPr>
            <a:r>
              <a:rPr lang="en-IN" sz="2400" b="1" dirty="0">
                <a:latin typeface="Calibri" panose="020F0502020204030204" pitchFamily="34" charset="0"/>
                <a:cs typeface="Calibri" panose="020F0502020204030204" pitchFamily="34" charset="0"/>
              </a:rPr>
              <a:t>Simple Linear Regression (SLR) Model building</a:t>
            </a:r>
            <a:endParaRPr lang="en-US" sz="2400" b="1" dirty="0"/>
          </a:p>
          <a:p>
            <a:pPr marL="714375" indent="-714375">
              <a:spcBef>
                <a:spcPts val="600"/>
              </a:spcBef>
              <a:spcAft>
                <a:spcPts val="600"/>
              </a:spcAft>
              <a:buFont typeface="+mj-lt"/>
              <a:buAutoNum type="arabicPeriod" startAt="6"/>
            </a:pPr>
            <a:r>
              <a:rPr lang="en-US" sz="2400" b="1" dirty="0"/>
              <a:t> </a:t>
            </a:r>
            <a:r>
              <a:rPr lang="en-US" sz="2400" b="1" i="1" dirty="0"/>
              <a:t>Estimate the Regression Parameters - continued</a:t>
            </a:r>
            <a:endParaRPr lang="en-US" sz="2400" b="1" dirty="0"/>
          </a:p>
        </p:txBody>
      </p:sp>
      <p:sp>
        <p:nvSpPr>
          <p:cNvPr id="2" name="Rectangle 1">
            <a:extLst>
              <a:ext uri="{FF2B5EF4-FFF2-40B4-BE49-F238E27FC236}">
                <a16:creationId xmlns:a16="http://schemas.microsoft.com/office/drawing/2014/main" xmlns="" id="{B2BEACB9-B588-4CD1-8BA3-1CA487246217}"/>
              </a:ext>
            </a:extLst>
          </p:cNvPr>
          <p:cNvSpPr/>
          <p:nvPr/>
        </p:nvSpPr>
        <p:spPr>
          <a:xfrm>
            <a:off x="509238" y="1536957"/>
            <a:ext cx="10565162" cy="815608"/>
          </a:xfrm>
          <a:prstGeom prst="rect">
            <a:avLst/>
          </a:prstGeom>
        </p:spPr>
        <p:txBody>
          <a:bodyPr wrap="square">
            <a:spAutoFit/>
          </a:bodyPr>
          <a:lstStyle/>
          <a:p>
            <a:endParaRPr lang="en-US" dirty="0"/>
          </a:p>
          <a:p>
            <a:pPr algn="just">
              <a:spcBef>
                <a:spcPts val="600"/>
              </a:spcBef>
              <a:spcAft>
                <a:spcPts val="600"/>
              </a:spcAft>
            </a:pPr>
            <a:r>
              <a:rPr lang="en-US" sz="2400" b="1" i="1" dirty="0"/>
              <a:t>          </a:t>
            </a:r>
            <a:endParaRPr lang="en-US" sz="2400" b="1" dirty="0"/>
          </a:p>
        </p:txBody>
      </p:sp>
      <p:graphicFrame>
        <p:nvGraphicFramePr>
          <p:cNvPr id="15" name="Table 14">
            <a:extLst>
              <a:ext uri="{FF2B5EF4-FFF2-40B4-BE49-F238E27FC236}">
                <a16:creationId xmlns:a16="http://schemas.microsoft.com/office/drawing/2014/main" xmlns="" id="{EA595010-C8A2-46F2-B62F-444D24E99E4A}"/>
              </a:ext>
            </a:extLst>
          </p:cNvPr>
          <p:cNvGraphicFramePr>
            <a:graphicFrameLocks noGrp="1"/>
          </p:cNvGraphicFramePr>
          <p:nvPr>
            <p:extLst>
              <p:ext uri="{D42A27DB-BD31-4B8C-83A1-F6EECF244321}">
                <p14:modId xmlns:p14="http://schemas.microsoft.com/office/powerpoint/2010/main" val="3667003730"/>
              </p:ext>
            </p:extLst>
          </p:nvPr>
        </p:nvGraphicFramePr>
        <p:xfrm>
          <a:off x="1229112" y="2332301"/>
          <a:ext cx="9733775" cy="3749040"/>
        </p:xfrm>
        <a:graphic>
          <a:graphicData uri="http://schemas.openxmlformats.org/drawingml/2006/table">
            <a:tbl>
              <a:tblPr firstRow="1" bandRow="1">
                <a:tableStyleId>{5C22544A-7EE6-4342-B048-85BDC9FD1C3A}</a:tableStyleId>
              </a:tblPr>
              <a:tblGrid>
                <a:gridCol w="4636429">
                  <a:extLst>
                    <a:ext uri="{9D8B030D-6E8A-4147-A177-3AD203B41FA5}">
                      <a16:colId xmlns:a16="http://schemas.microsoft.com/office/drawing/2014/main" xmlns="" val="74084562"/>
                    </a:ext>
                  </a:extLst>
                </a:gridCol>
                <a:gridCol w="5097346">
                  <a:extLst>
                    <a:ext uri="{9D8B030D-6E8A-4147-A177-3AD203B41FA5}">
                      <a16:colId xmlns:a16="http://schemas.microsoft.com/office/drawing/2014/main" xmlns="" val="2658237991"/>
                    </a:ext>
                  </a:extLst>
                </a:gridCol>
              </a:tblGrid>
              <a:tr h="1681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rPr>
                        <a:t>We observe that the overall mean square of prediction error is 4.53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135611384"/>
                  </a:ext>
                </a:extLst>
              </a:tr>
              <a:tr h="370840">
                <a:tc>
                  <a:txBody>
                    <a:bodyPr/>
                    <a:lstStyle/>
                    <a:p>
                      <a:r>
                        <a:rPr lang="en-IN" sz="1600" b="0" dirty="0">
                          <a:solidFill>
                            <a:srgbClr val="FF0000"/>
                          </a:solidFill>
                        </a:rPr>
                        <a:t>Model parameters estimated:</a:t>
                      </a:r>
                    </a:p>
                    <a:p>
                      <a:r>
                        <a:rPr lang="el-GR" sz="1600" b="0" dirty="0">
                          <a:solidFill>
                            <a:srgbClr val="FF0000"/>
                          </a:solidFill>
                        </a:rPr>
                        <a:t>β0 </a:t>
                      </a:r>
                      <a:r>
                        <a:rPr lang="en-IN" sz="1600" b="0" dirty="0">
                          <a:solidFill>
                            <a:srgbClr val="FF0000"/>
                          </a:solidFill>
                        </a:rPr>
                        <a:t>       = 2.2526;  </a:t>
                      </a:r>
                      <a:r>
                        <a:rPr lang="el-GR" sz="1600" b="0" dirty="0">
                          <a:solidFill>
                            <a:srgbClr val="FF0000"/>
                          </a:solidFill>
                        </a:rPr>
                        <a:t>β1 </a:t>
                      </a:r>
                      <a:r>
                        <a:rPr lang="en-IN" sz="1600" b="0" dirty="0">
                          <a:solidFill>
                            <a:srgbClr val="FF0000"/>
                          </a:solidFill>
                        </a:rPr>
                        <a:t> = 1.9689</a:t>
                      </a:r>
                    </a:p>
                    <a:p>
                      <a:r>
                        <a:rPr lang="en-IN" sz="1600" b="0" dirty="0">
                          <a:solidFill>
                            <a:srgbClr val="FF0000"/>
                          </a:solidFill>
                        </a:rPr>
                        <a:t>Regression equation is given as</a:t>
                      </a:r>
                    </a:p>
                    <a:p>
                      <a:r>
                        <a:rPr lang="en-IN" sz="1600" b="0" dirty="0">
                          <a:solidFill>
                            <a:srgbClr val="FF0000"/>
                          </a:solidFill>
                        </a:rPr>
                        <a:t>Revenue = 2.2526 + 1.9689 * Promotion Expenses</a:t>
                      </a:r>
                    </a:p>
                    <a:p>
                      <a:endParaRPr lang="en-IN" sz="1600" b="0" dirty="0">
                        <a:solidFill>
                          <a:srgbClr val="FF0000"/>
                        </a:solidFill>
                      </a:endParaRPr>
                    </a:p>
                    <a:p>
                      <a:r>
                        <a:rPr lang="en-IN" sz="1600" b="1" dirty="0">
                          <a:solidFill>
                            <a:srgbClr val="FF0000"/>
                          </a:solidFill>
                        </a:rPr>
                        <a:t>Interpretation of the equation:</a:t>
                      </a:r>
                    </a:p>
                    <a:p>
                      <a:r>
                        <a:rPr lang="en-IN" sz="1600" b="0" dirty="0">
                          <a:solidFill>
                            <a:srgbClr val="FF0000"/>
                          </a:solidFill>
                        </a:rPr>
                        <a:t>For every one unit increase in Promotion expenses, revenue will increase at the rate of 1.9689 on the average.</a:t>
                      </a:r>
                    </a:p>
                    <a:p>
                      <a:endParaRPr lang="en-IN" sz="1600" b="0" dirty="0">
                        <a:solidFill>
                          <a:srgbClr val="FF0000"/>
                        </a:solidFill>
                      </a:endParaRPr>
                    </a:p>
                    <a:p>
                      <a:r>
                        <a:rPr lang="en-IN" sz="1600" b="0" dirty="0">
                          <a:solidFill>
                            <a:srgbClr val="FF0000"/>
                          </a:solidFill>
                        </a:rPr>
                        <a:t>R square is 0.996 tells us the model explains 99.6% of the variation in the dependent variable, Revenue.</a:t>
                      </a:r>
                      <a:endParaRPr lang="en-US" b="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47730606"/>
                  </a:ext>
                </a:extLst>
              </a:tr>
            </a:tbl>
          </a:graphicData>
        </a:graphic>
      </p:graphicFrame>
      <p:pic>
        <p:nvPicPr>
          <p:cNvPr id="3" name="Picture 2">
            <a:extLst>
              <a:ext uri="{FF2B5EF4-FFF2-40B4-BE49-F238E27FC236}">
                <a16:creationId xmlns:a16="http://schemas.microsoft.com/office/drawing/2014/main" xmlns="" id="{4463F8D2-39C1-433C-ABBD-9FF6ACC114A3}"/>
              </a:ext>
            </a:extLst>
          </p:cNvPr>
          <p:cNvPicPr>
            <a:picLocks noChangeAspect="1"/>
          </p:cNvPicPr>
          <p:nvPr/>
        </p:nvPicPr>
        <p:blipFill>
          <a:blip r:embed="rId2"/>
          <a:stretch>
            <a:fillRect/>
          </a:stretch>
        </p:blipFill>
        <p:spPr>
          <a:xfrm>
            <a:off x="5980692" y="2352565"/>
            <a:ext cx="2924175" cy="571500"/>
          </a:xfrm>
          <a:prstGeom prst="rect">
            <a:avLst/>
          </a:prstGeom>
        </p:spPr>
      </p:pic>
      <p:pic>
        <p:nvPicPr>
          <p:cNvPr id="9" name="Picture 8">
            <a:extLst>
              <a:ext uri="{FF2B5EF4-FFF2-40B4-BE49-F238E27FC236}">
                <a16:creationId xmlns:a16="http://schemas.microsoft.com/office/drawing/2014/main" xmlns="" id="{CC35D272-E398-447A-BC12-3E338254FDA5}"/>
              </a:ext>
            </a:extLst>
          </p:cNvPr>
          <p:cNvPicPr>
            <a:picLocks noChangeAspect="1"/>
          </p:cNvPicPr>
          <p:nvPr/>
        </p:nvPicPr>
        <p:blipFill>
          <a:blip r:embed="rId3"/>
          <a:stretch>
            <a:fillRect/>
          </a:stretch>
        </p:blipFill>
        <p:spPr>
          <a:xfrm>
            <a:off x="5885361" y="3644900"/>
            <a:ext cx="5077526" cy="2424148"/>
          </a:xfrm>
          <a:prstGeom prst="rect">
            <a:avLst/>
          </a:prstGeom>
        </p:spPr>
      </p:pic>
      <p:pic>
        <p:nvPicPr>
          <p:cNvPr id="10" name="Picture 9">
            <a:extLst>
              <a:ext uri="{FF2B5EF4-FFF2-40B4-BE49-F238E27FC236}">
                <a16:creationId xmlns:a16="http://schemas.microsoft.com/office/drawing/2014/main" xmlns="" id="{C96926E3-985B-42D1-AEC5-28D7ACDB144E}"/>
              </a:ext>
            </a:extLst>
          </p:cNvPr>
          <p:cNvPicPr>
            <a:picLocks noChangeAspect="1"/>
          </p:cNvPicPr>
          <p:nvPr/>
        </p:nvPicPr>
        <p:blipFill>
          <a:blip r:embed="rId4"/>
          <a:stretch>
            <a:fillRect/>
          </a:stretch>
        </p:blipFill>
        <p:spPr>
          <a:xfrm>
            <a:off x="5980692" y="3131765"/>
            <a:ext cx="1924050" cy="238125"/>
          </a:xfrm>
          <a:prstGeom prst="rect">
            <a:avLst/>
          </a:prstGeom>
        </p:spPr>
      </p:pic>
    </p:spTree>
    <p:extLst>
      <p:ext uri="{BB962C8B-B14F-4D97-AF65-F5344CB8AC3E}">
        <p14:creationId xmlns:p14="http://schemas.microsoft.com/office/powerpoint/2010/main" val="38466117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27</a:t>
            </a:fld>
            <a:endParaRPr lang="en-US" altLang="en-US"/>
          </a:p>
        </p:txBody>
      </p:sp>
      <p:sp>
        <p:nvSpPr>
          <p:cNvPr id="8" name="Rectangle 7">
            <a:extLst>
              <a:ext uri="{FF2B5EF4-FFF2-40B4-BE49-F238E27FC236}">
                <a16:creationId xmlns:a16="http://schemas.microsoft.com/office/drawing/2014/main" xmlns="" id="{7512818D-4B9C-4340-8E40-854A802B954B}"/>
              </a:ext>
            </a:extLst>
          </p:cNvPr>
          <p:cNvSpPr/>
          <p:nvPr/>
        </p:nvSpPr>
        <p:spPr>
          <a:xfrm>
            <a:off x="509238" y="1306125"/>
            <a:ext cx="9459952" cy="984885"/>
          </a:xfrm>
          <a:prstGeom prst="rect">
            <a:avLst/>
          </a:prstGeom>
        </p:spPr>
        <p:txBody>
          <a:bodyPr wrap="square">
            <a:spAutoFit/>
          </a:bodyPr>
          <a:lstStyle/>
          <a:p>
            <a:pPr marL="714375" indent="-714375">
              <a:spcBef>
                <a:spcPts val="600"/>
              </a:spcBef>
              <a:spcAft>
                <a:spcPts val="600"/>
              </a:spcAft>
              <a:buFont typeface="+mj-lt"/>
              <a:buAutoNum type="arabicPeriod" startAt="6"/>
            </a:pPr>
            <a:r>
              <a:rPr lang="en-IN" sz="2400" b="1" dirty="0">
                <a:latin typeface="Calibri" panose="020F0502020204030204" pitchFamily="34" charset="0"/>
                <a:cs typeface="Calibri" panose="020F0502020204030204" pitchFamily="34" charset="0"/>
              </a:rPr>
              <a:t>Simple Linear Regression (SLR) Model building</a:t>
            </a:r>
            <a:endParaRPr lang="en-US" sz="2400" b="1" dirty="0"/>
          </a:p>
          <a:p>
            <a:pPr marL="714375" indent="-714375">
              <a:spcBef>
                <a:spcPts val="600"/>
              </a:spcBef>
              <a:spcAft>
                <a:spcPts val="600"/>
              </a:spcAft>
              <a:buFont typeface="+mj-lt"/>
              <a:buAutoNum type="arabicPeriod" startAt="7"/>
            </a:pPr>
            <a:r>
              <a:rPr lang="en-US" sz="2400" b="1" dirty="0"/>
              <a:t> </a:t>
            </a:r>
            <a:r>
              <a:rPr lang="en-US" sz="2400" b="1" i="1" dirty="0"/>
              <a:t>Estimate the Regression Parameters - continued</a:t>
            </a:r>
            <a:endParaRPr lang="en-US" sz="2400" b="1" dirty="0"/>
          </a:p>
        </p:txBody>
      </p:sp>
      <p:sp>
        <p:nvSpPr>
          <p:cNvPr id="2" name="Rectangle 1">
            <a:extLst>
              <a:ext uri="{FF2B5EF4-FFF2-40B4-BE49-F238E27FC236}">
                <a16:creationId xmlns:a16="http://schemas.microsoft.com/office/drawing/2014/main" xmlns="" id="{B2BEACB9-B588-4CD1-8BA3-1CA487246217}"/>
              </a:ext>
            </a:extLst>
          </p:cNvPr>
          <p:cNvSpPr/>
          <p:nvPr/>
        </p:nvSpPr>
        <p:spPr>
          <a:xfrm>
            <a:off x="509238" y="1536957"/>
            <a:ext cx="10565162" cy="815608"/>
          </a:xfrm>
          <a:prstGeom prst="rect">
            <a:avLst/>
          </a:prstGeom>
        </p:spPr>
        <p:txBody>
          <a:bodyPr wrap="square">
            <a:spAutoFit/>
          </a:bodyPr>
          <a:lstStyle/>
          <a:p>
            <a:endParaRPr lang="en-US" dirty="0"/>
          </a:p>
          <a:p>
            <a:pPr algn="just">
              <a:spcBef>
                <a:spcPts val="600"/>
              </a:spcBef>
              <a:spcAft>
                <a:spcPts val="600"/>
              </a:spcAft>
            </a:pPr>
            <a:r>
              <a:rPr lang="en-US" sz="2400" b="1" i="1" dirty="0"/>
              <a:t>          </a:t>
            </a:r>
            <a:endParaRPr lang="en-US" sz="2400" b="1" dirty="0"/>
          </a:p>
        </p:txBody>
      </p:sp>
      <p:sp>
        <p:nvSpPr>
          <p:cNvPr id="12" name="Rectangle 11"/>
          <p:cNvSpPr/>
          <p:nvPr/>
        </p:nvSpPr>
        <p:spPr>
          <a:xfrm>
            <a:off x="658252" y="2291010"/>
            <a:ext cx="4507123" cy="3539430"/>
          </a:xfrm>
          <a:prstGeom prst="rect">
            <a:avLst/>
          </a:prstGeom>
        </p:spPr>
        <p:txBody>
          <a:bodyPr wrap="square">
            <a:spAutoFit/>
          </a:bodyPr>
          <a:lstStyle/>
          <a:p>
            <a:r>
              <a:rPr lang="en-US" sz="1600" b="1" dirty="0" smtClean="0"/>
              <a:t>Coefficient of Determination</a:t>
            </a:r>
          </a:p>
          <a:p>
            <a:r>
              <a:rPr lang="en-US" sz="1600" dirty="0" smtClean="0"/>
              <a:t> </a:t>
            </a:r>
            <a:endParaRPr lang="en-US" sz="1600" dirty="0"/>
          </a:p>
          <a:p>
            <a:r>
              <a:rPr lang="en-US" sz="1600" dirty="0"/>
              <a:t>Coefficient of </a:t>
            </a:r>
            <a:r>
              <a:rPr lang="en-US" sz="1600" dirty="0" smtClean="0"/>
              <a:t>determination </a:t>
            </a:r>
            <a:r>
              <a:rPr lang="en-US" sz="1600" dirty="0"/>
              <a:t>(R square) measures the percentage of </a:t>
            </a:r>
            <a:r>
              <a:rPr lang="en-US" sz="1600" dirty="0" smtClean="0"/>
              <a:t>variation </a:t>
            </a:r>
            <a:r>
              <a:rPr lang="en-US" sz="1600" dirty="0"/>
              <a:t>in Y explained by the model </a:t>
            </a:r>
            <a:r>
              <a:rPr lang="en-US" sz="1600" dirty="0" smtClean="0"/>
              <a:t>(</a:t>
            </a:r>
            <a:r>
              <a:rPr lang="el-GR" sz="1600" dirty="0" smtClean="0"/>
              <a:t>β</a:t>
            </a:r>
            <a:r>
              <a:rPr lang="en-US" sz="1600" baseline="-25000" dirty="0" smtClean="0"/>
              <a:t>0</a:t>
            </a:r>
            <a:r>
              <a:rPr lang="en-US" sz="1600" dirty="0" smtClean="0"/>
              <a:t> </a:t>
            </a:r>
            <a:r>
              <a:rPr lang="en-US" sz="1600" dirty="0"/>
              <a:t>+ </a:t>
            </a:r>
            <a:r>
              <a:rPr lang="el-GR" sz="1600" dirty="0" smtClean="0"/>
              <a:t>β</a:t>
            </a:r>
            <a:r>
              <a:rPr lang="en-US" sz="1600" baseline="-25000" dirty="0"/>
              <a:t>1</a:t>
            </a:r>
            <a:r>
              <a:rPr lang="en-US" sz="1600" dirty="0" smtClean="0"/>
              <a:t>X</a:t>
            </a:r>
            <a:r>
              <a:rPr lang="en-US" sz="1600" dirty="0"/>
              <a:t>), which is the </a:t>
            </a:r>
            <a:r>
              <a:rPr lang="en-US" sz="1600" dirty="0" smtClean="0"/>
              <a:t>primary objective </a:t>
            </a:r>
            <a:r>
              <a:rPr lang="en-US" sz="1600" dirty="0"/>
              <a:t>of regression</a:t>
            </a:r>
            <a:r>
              <a:rPr lang="en-US" sz="1600" dirty="0" smtClean="0"/>
              <a:t>.</a:t>
            </a:r>
          </a:p>
          <a:p>
            <a:endParaRPr lang="en-US" sz="1600" dirty="0"/>
          </a:p>
          <a:p>
            <a:r>
              <a:rPr lang="en-US" sz="1600" dirty="0"/>
              <a:t>Simple linear regression equation can be re-written as </a:t>
            </a:r>
          </a:p>
          <a:p>
            <a:r>
              <a:rPr lang="en-US" sz="1600" dirty="0"/>
              <a:t>Y</a:t>
            </a:r>
            <a:r>
              <a:rPr lang="en-US" sz="1600" baseline="-25000" dirty="0"/>
              <a:t>i </a:t>
            </a:r>
            <a:r>
              <a:rPr lang="en-US" sz="1600" dirty="0"/>
              <a:t>= </a:t>
            </a:r>
            <a:r>
              <a:rPr lang="en-US" sz="1600" dirty="0" smtClean="0"/>
              <a:t>(</a:t>
            </a:r>
            <a:r>
              <a:rPr lang="el-GR" sz="1600" dirty="0"/>
              <a:t>β</a:t>
            </a:r>
            <a:r>
              <a:rPr lang="en-US" sz="1600" baseline="-25000" dirty="0"/>
              <a:t>0</a:t>
            </a:r>
            <a:r>
              <a:rPr lang="en-US" sz="1600" dirty="0"/>
              <a:t> + </a:t>
            </a:r>
            <a:r>
              <a:rPr lang="el-GR" sz="1600" dirty="0"/>
              <a:t>β</a:t>
            </a:r>
            <a:r>
              <a:rPr lang="en-US" sz="1600" baseline="-25000" dirty="0" smtClean="0"/>
              <a:t>1</a:t>
            </a:r>
            <a:r>
              <a:rPr lang="en-US" sz="1600" dirty="0" smtClean="0"/>
              <a:t>X</a:t>
            </a:r>
            <a:r>
              <a:rPr lang="en-US" sz="1600" baseline="-25000" dirty="0" smtClean="0"/>
              <a:t>i</a:t>
            </a:r>
            <a:r>
              <a:rPr lang="en-US" sz="1600" dirty="0" smtClean="0"/>
              <a:t>) </a:t>
            </a:r>
            <a:r>
              <a:rPr lang="en-US" sz="1600" dirty="0"/>
              <a:t>+ </a:t>
            </a:r>
            <a:r>
              <a:rPr lang="el-GR" sz="1600" dirty="0" smtClean="0"/>
              <a:t>ε</a:t>
            </a:r>
            <a:r>
              <a:rPr lang="en-US" sz="1600" baseline="-25000" dirty="0" err="1" smtClean="0"/>
              <a:t>i</a:t>
            </a:r>
            <a:endParaRPr lang="en-US" sz="1600" baseline="-25000" dirty="0"/>
          </a:p>
          <a:p>
            <a:r>
              <a:rPr lang="en-US" sz="1600" dirty="0"/>
              <a:t>or</a:t>
            </a:r>
          </a:p>
          <a:p>
            <a:r>
              <a:rPr lang="en-US" sz="1600" dirty="0"/>
              <a:t>variation in Yi = Variation in Y explained by the model + variation in Y not explained by the </a:t>
            </a:r>
            <a:r>
              <a:rPr lang="en-US" sz="1600" dirty="0" smtClean="0"/>
              <a:t>model.</a:t>
            </a:r>
          </a:p>
          <a:p>
            <a:endParaRPr lang="en-US" sz="1600" dirty="0" smtClean="0"/>
          </a:p>
        </p:txBody>
      </p:sp>
      <p:pic>
        <p:nvPicPr>
          <p:cNvPr id="13" name="Picture 12">
            <a:extLst>
              <a:ext uri="{FF2B5EF4-FFF2-40B4-BE49-F238E27FC236}">
                <a16:creationId xmlns:a16="http://schemas.microsoft.com/office/drawing/2014/main" xmlns="" id="{50FE86DF-7736-4F59-8DA7-B83BE50BC339}"/>
              </a:ext>
            </a:extLst>
          </p:cNvPr>
          <p:cNvPicPr>
            <a:picLocks noChangeAspect="1"/>
          </p:cNvPicPr>
          <p:nvPr/>
        </p:nvPicPr>
        <p:blipFill>
          <a:blip r:embed="rId2"/>
          <a:stretch>
            <a:fillRect/>
          </a:stretch>
        </p:blipFill>
        <p:spPr>
          <a:xfrm>
            <a:off x="5178255" y="2435505"/>
            <a:ext cx="5279389" cy="2046343"/>
          </a:xfrm>
          <a:prstGeom prst="rect">
            <a:avLst/>
          </a:prstGeom>
        </p:spPr>
      </p:pic>
      <mc:AlternateContent xmlns:mc="http://schemas.openxmlformats.org/markup-compatibility/2006">
        <mc:Choice xmlns:a14="http://schemas.microsoft.com/office/drawing/2010/main" Requires="a14">
          <p:sp>
            <p:nvSpPr>
              <p:cNvPr id="14" name="Rectangle 13"/>
              <p:cNvSpPr/>
              <p:nvPr/>
            </p:nvSpPr>
            <p:spPr>
              <a:xfrm>
                <a:off x="5071888" y="4551699"/>
                <a:ext cx="7120112" cy="1200329"/>
              </a:xfrm>
              <a:prstGeom prst="rect">
                <a:avLst/>
              </a:prstGeom>
            </p:spPr>
            <p:txBody>
              <a:bodyPr wrap="square">
                <a:spAutoFit/>
              </a:bodyPr>
              <a:lstStyle/>
              <a:p>
                <a:r>
                  <a:rPr lang="en-US" dirty="0"/>
                  <a:t>R2 = Explained variation / Total variation = Sum of squares explained by regression (SSR) / Total variation (SST)</a:t>
                </a:r>
              </a:p>
              <a:p>
                <a:r>
                  <a:rPr lang="en-US" dirty="0"/>
                  <a:t> </a:t>
                </a:r>
                <a:r>
                  <a:rPr lang="en-US" dirty="0"/>
                  <a:t>    = SSR /  SST = (1 – SSR) </a:t>
                </a:r>
              </a:p>
              <a:p>
                <a:r>
                  <a:rPr lang="en-US" dirty="0"/>
                  <a:t> </a:t>
                </a:r>
                <a:r>
                  <a:rPr lang="en-US" dirty="0"/>
                  <a:t>    = (1 – </a:t>
                </a:r>
                <a14:m>
                  <m:oMath xmlns:m="http://schemas.openxmlformats.org/officeDocument/2006/math">
                    <m:r>
                      <a:rPr lang="en-US">
                        <a:latin typeface="Cambria Math" panose="02040503050406030204" pitchFamily="18" charset="0"/>
                      </a:rPr>
                      <m:t> </m:t>
                    </m:r>
                    <m:nary>
                      <m:naryPr>
                        <m:chr m:val="∑"/>
                        <m:subHide m:val="on"/>
                        <m:supHide m:val="on"/>
                        <m:ctrlPr>
                          <a:rPr lang="en-US" i="1">
                            <a:latin typeface="Cambria Math" panose="02040503050406030204" pitchFamily="18" charset="0"/>
                          </a:rPr>
                        </m:ctrlPr>
                      </m:naryPr>
                      <m:sub/>
                      <m:sup/>
                      <m:e>
                        <m:d>
                          <m:dPr>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𝑌𝑖</m:t>
                            </m:r>
                            <m:r>
                              <a:rPr lang="en-US" i="1">
                                <a:latin typeface="Cambria Math" panose="02040503050406030204" pitchFamily="18" charset="0"/>
                              </a:rPr>
                              <m:t> −</m:t>
                            </m:r>
                            <m:r>
                              <a:rPr lang="en-US" i="1">
                                <a:latin typeface="Cambria Math" panose="02040503050406030204" pitchFamily="18" charset="0"/>
                              </a:rPr>
                              <m:t>𝑌𝑖</m:t>
                            </m:r>
                          </m:e>
                        </m:d>
                        <m:r>
                          <a:rPr lang="en-US" i="1" baseline="30000">
                            <a:latin typeface="Cambria Math" panose="02040503050406030204" pitchFamily="18" charset="0"/>
                          </a:rPr>
                          <m:t>2</m:t>
                        </m:r>
                        <m:r>
                          <a:rPr lang="en-US" i="1">
                            <a:latin typeface="Cambria Math" panose="02040503050406030204" pitchFamily="18" charset="0"/>
                          </a:rPr>
                          <m:t> </m:t>
                        </m:r>
                        <m:r>
                          <a:rPr lang="en-US" i="1">
                            <a:latin typeface="Cambria Math" panose="02040503050406030204" pitchFamily="18" charset="0"/>
                          </a:rPr>
                          <m:t>𝑓𝑜𝑟</m:t>
                        </m:r>
                        <m:r>
                          <a:rPr lang="en-US" i="1">
                            <a:latin typeface="Cambria Math" panose="02040503050406030204" pitchFamily="18" charset="0"/>
                          </a:rPr>
                          <m:t> </m:t>
                        </m:r>
                      </m:e>
                    </m:nary>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r>
                      <a:rPr lang="en-US" i="1">
                        <a:latin typeface="Cambria Math" panose="02040503050406030204" pitchFamily="18" charset="0"/>
                      </a:rPr>
                      <m:t>𝑛</m:t>
                    </m:r>
                  </m:oMath>
                </a14:m>
                <a:r>
                  <a:rPr lang="en-US" dirty="0"/>
                  <a:t> ) / </a:t>
                </a:r>
                <a14:m>
                  <m:oMath xmlns:m="http://schemas.openxmlformats.org/officeDocument/2006/math">
                    <m:nary>
                      <m:naryPr>
                        <m:chr m:val="∑"/>
                        <m:subHide m:val="on"/>
                        <m:supHide m:val="on"/>
                        <m:ctrlPr>
                          <a:rPr lang="en-US" i="1">
                            <a:latin typeface="Cambria Math" panose="02040503050406030204" pitchFamily="18" charset="0"/>
                          </a:rPr>
                        </m:ctrlPr>
                      </m:naryPr>
                      <m:sub/>
                      <m:sup/>
                      <m:e>
                        <m:d>
                          <m:dPr>
                            <m:ctrlPr>
                              <a:rPr lang="en-US" i="1">
                                <a:latin typeface="Cambria Math" panose="02040503050406030204" pitchFamily="18" charset="0"/>
                              </a:rPr>
                            </m:ctrlPr>
                          </m:dPr>
                          <m:e>
                            <m:r>
                              <a:rPr lang="en-US" i="1">
                                <a:latin typeface="Cambria Math" panose="02040503050406030204" pitchFamily="18" charset="0"/>
                              </a:rPr>
                              <m:t>𝑌𝑖</m:t>
                            </m:r>
                            <m:r>
                              <a:rPr lang="en-US" i="1">
                                <a:latin typeface="Cambria Math" panose="02040503050406030204" pitchFamily="18" charset="0"/>
                              </a:rPr>
                              <m:t> −</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𝑖</m:t>
                            </m:r>
                          </m:e>
                        </m:d>
                        <m:r>
                          <a:rPr lang="en-US" i="1" baseline="30000">
                            <a:latin typeface="Cambria Math" panose="02040503050406030204" pitchFamily="18" charset="0"/>
                          </a:rPr>
                          <m:t>2</m:t>
                        </m:r>
                        <m:r>
                          <a:rPr lang="en-US" i="1">
                            <a:latin typeface="Cambria Math" panose="02040503050406030204" pitchFamily="18" charset="0"/>
                          </a:rPr>
                          <m:t> </m:t>
                        </m:r>
                        <m:r>
                          <a:rPr lang="en-US" i="1">
                            <a:latin typeface="Cambria Math" panose="02040503050406030204" pitchFamily="18" charset="0"/>
                          </a:rPr>
                          <m:t>𝑓𝑜𝑟</m:t>
                        </m:r>
                        <m:r>
                          <a:rPr lang="en-US" i="1">
                            <a:latin typeface="Cambria Math" panose="02040503050406030204" pitchFamily="18" charset="0"/>
                          </a:rPr>
                          <m:t> </m:t>
                        </m:r>
                      </m:e>
                    </m:nary>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r>
                      <a:rPr lang="en-US" i="1">
                        <a:latin typeface="Cambria Math" panose="02040503050406030204" pitchFamily="18" charset="0"/>
                      </a:rPr>
                      <m:t>𝑛</m:t>
                    </m:r>
                  </m:oMath>
                </a14:m>
                <a:r>
                  <a:rPr lang="en-US" dirty="0"/>
                  <a:t> </a:t>
                </a:r>
                <a:r>
                  <a:rPr lang="en-US" dirty="0"/>
                  <a:t>)</a:t>
                </a:r>
                <a:endParaRPr lang="en-US" dirty="0"/>
              </a:p>
            </p:txBody>
          </p:sp>
        </mc:Choice>
        <mc:Fallback>
          <p:sp>
            <p:nvSpPr>
              <p:cNvPr id="14" name="Rectangle 13"/>
              <p:cNvSpPr>
                <a:spLocks noRot="1" noChangeAspect="1" noMove="1" noResize="1" noEditPoints="1" noAdjustHandles="1" noChangeArrowheads="1" noChangeShapeType="1" noTextEdit="1"/>
              </p:cNvSpPr>
              <p:nvPr/>
            </p:nvSpPr>
            <p:spPr>
              <a:xfrm>
                <a:off x="5071888" y="4551699"/>
                <a:ext cx="7120112" cy="1200329"/>
              </a:xfrm>
              <a:prstGeom prst="rect">
                <a:avLst/>
              </a:prstGeom>
              <a:blipFill rotWithShape="0">
                <a:blip r:embed="rId3"/>
                <a:stretch>
                  <a:fillRect l="-685" t="-3046" b="-56345"/>
                </a:stretch>
              </a:blipFill>
            </p:spPr>
            <p:txBody>
              <a:bodyPr/>
              <a:lstStyle/>
              <a:p>
                <a:r>
                  <a:rPr lang="en-US">
                    <a:noFill/>
                  </a:rPr>
                  <a:t> </a:t>
                </a:r>
              </a:p>
            </p:txBody>
          </p:sp>
        </mc:Fallback>
      </mc:AlternateContent>
    </p:spTree>
    <p:extLst>
      <p:ext uri="{BB962C8B-B14F-4D97-AF65-F5344CB8AC3E}">
        <p14:creationId xmlns:p14="http://schemas.microsoft.com/office/powerpoint/2010/main" val="5092497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28</a:t>
            </a:fld>
            <a:endParaRPr lang="en-US" altLang="en-US"/>
          </a:p>
        </p:txBody>
      </p:sp>
      <p:sp>
        <p:nvSpPr>
          <p:cNvPr id="8" name="Rectangle 7">
            <a:extLst>
              <a:ext uri="{FF2B5EF4-FFF2-40B4-BE49-F238E27FC236}">
                <a16:creationId xmlns:a16="http://schemas.microsoft.com/office/drawing/2014/main" xmlns="" id="{7512818D-4B9C-4340-8E40-854A802B954B}"/>
              </a:ext>
            </a:extLst>
          </p:cNvPr>
          <p:cNvSpPr/>
          <p:nvPr/>
        </p:nvSpPr>
        <p:spPr>
          <a:xfrm>
            <a:off x="509238" y="1306125"/>
            <a:ext cx="9459952" cy="984885"/>
          </a:xfrm>
          <a:prstGeom prst="rect">
            <a:avLst/>
          </a:prstGeom>
        </p:spPr>
        <p:txBody>
          <a:bodyPr wrap="square">
            <a:spAutoFit/>
          </a:bodyPr>
          <a:lstStyle/>
          <a:p>
            <a:pPr marL="714375" indent="-714375">
              <a:spcBef>
                <a:spcPts val="600"/>
              </a:spcBef>
              <a:spcAft>
                <a:spcPts val="600"/>
              </a:spcAft>
              <a:buFont typeface="+mj-lt"/>
              <a:buAutoNum type="arabicPeriod" startAt="6"/>
            </a:pPr>
            <a:r>
              <a:rPr lang="en-IN" sz="2400" b="1" dirty="0">
                <a:latin typeface="Calibri" panose="020F0502020204030204" pitchFamily="34" charset="0"/>
                <a:cs typeface="Calibri" panose="020F0502020204030204" pitchFamily="34" charset="0"/>
              </a:rPr>
              <a:t>Simple Linear Regression (SLR) Model building</a:t>
            </a:r>
            <a:endParaRPr lang="en-US" sz="2400" b="1" dirty="0"/>
          </a:p>
          <a:p>
            <a:pPr marL="714375" indent="-714375">
              <a:spcBef>
                <a:spcPts val="600"/>
              </a:spcBef>
              <a:spcAft>
                <a:spcPts val="600"/>
              </a:spcAft>
              <a:buFont typeface="+mj-lt"/>
              <a:buAutoNum type="arabicPeriod" startAt="6"/>
            </a:pPr>
            <a:endParaRPr lang="en-US" sz="2400" b="1" dirty="0"/>
          </a:p>
        </p:txBody>
      </p:sp>
      <p:sp>
        <p:nvSpPr>
          <p:cNvPr id="2" name="Rectangle 1">
            <a:extLst>
              <a:ext uri="{FF2B5EF4-FFF2-40B4-BE49-F238E27FC236}">
                <a16:creationId xmlns:a16="http://schemas.microsoft.com/office/drawing/2014/main" xmlns="" id="{B2BEACB9-B588-4CD1-8BA3-1CA487246217}"/>
              </a:ext>
            </a:extLst>
          </p:cNvPr>
          <p:cNvSpPr/>
          <p:nvPr/>
        </p:nvSpPr>
        <p:spPr>
          <a:xfrm>
            <a:off x="509238" y="1536957"/>
            <a:ext cx="10565162" cy="815608"/>
          </a:xfrm>
          <a:prstGeom prst="rect">
            <a:avLst/>
          </a:prstGeom>
        </p:spPr>
        <p:txBody>
          <a:bodyPr wrap="square">
            <a:spAutoFit/>
          </a:bodyPr>
          <a:lstStyle/>
          <a:p>
            <a:endParaRPr lang="en-US" dirty="0"/>
          </a:p>
          <a:p>
            <a:pPr marL="714375" indent="-714375" algn="just">
              <a:spcBef>
                <a:spcPts val="600"/>
              </a:spcBef>
              <a:spcAft>
                <a:spcPts val="600"/>
              </a:spcAft>
              <a:buFont typeface="+mj-lt"/>
              <a:buAutoNum type="alphaLcPeriod"/>
            </a:pPr>
            <a:endParaRPr lang="en-US" sz="2400" b="1" dirty="0"/>
          </a:p>
        </p:txBody>
      </p:sp>
      <p:sp>
        <p:nvSpPr>
          <p:cNvPr id="10" name="Rectangle 9">
            <a:extLst>
              <a:ext uri="{FF2B5EF4-FFF2-40B4-BE49-F238E27FC236}">
                <a16:creationId xmlns:a16="http://schemas.microsoft.com/office/drawing/2014/main" xmlns="" id="{A32B72ED-C595-4E37-BDF1-D3AD48CAAE00}"/>
              </a:ext>
            </a:extLst>
          </p:cNvPr>
          <p:cNvSpPr/>
          <p:nvPr/>
        </p:nvSpPr>
        <p:spPr>
          <a:xfrm>
            <a:off x="609600" y="1957578"/>
            <a:ext cx="3035102" cy="4493538"/>
          </a:xfrm>
          <a:prstGeom prst="rect">
            <a:avLst/>
          </a:prstGeom>
        </p:spPr>
        <p:txBody>
          <a:bodyPr wrap="square">
            <a:spAutoFit/>
          </a:bodyPr>
          <a:lstStyle/>
          <a:p>
            <a:pPr marL="357188" indent="-357188" algn="just">
              <a:buFont typeface="Wingdings" panose="05000000000000000000" pitchFamily="2" charset="2"/>
              <a:buChar char="ü"/>
            </a:pPr>
            <a:r>
              <a:rPr lang="en-US" sz="2200" i="1" dirty="0"/>
              <a:t>Explained variation is the deviation of the predicted values from the mean of the observed response variable, y.</a:t>
            </a:r>
          </a:p>
          <a:p>
            <a:pPr marL="357188" indent="-357188" algn="just">
              <a:buFont typeface="Wingdings" panose="05000000000000000000" pitchFamily="2" charset="2"/>
              <a:buChar char="ü"/>
            </a:pPr>
            <a:endParaRPr lang="en-US" sz="2200" i="1" dirty="0"/>
          </a:p>
          <a:p>
            <a:pPr marL="357188" indent="-357188" algn="just">
              <a:buFont typeface="Wingdings" panose="05000000000000000000" pitchFamily="2" charset="2"/>
              <a:buChar char="ü"/>
            </a:pPr>
            <a:endParaRPr lang="en-US" sz="2200" i="1" dirty="0"/>
          </a:p>
          <a:p>
            <a:pPr marL="357188" indent="-357188" algn="just">
              <a:buFont typeface="Wingdings" panose="05000000000000000000" pitchFamily="2" charset="2"/>
              <a:buChar char="ü"/>
            </a:pPr>
            <a:r>
              <a:rPr lang="en-US" sz="2200" i="1" dirty="0"/>
              <a:t>Unexplained variation is the deviation of the predicted values from the observed response variable, y.</a:t>
            </a:r>
          </a:p>
        </p:txBody>
      </p:sp>
    </p:spTree>
    <p:extLst>
      <p:ext uri="{BB962C8B-B14F-4D97-AF65-F5344CB8AC3E}">
        <p14:creationId xmlns:p14="http://schemas.microsoft.com/office/powerpoint/2010/main" val="46457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29</a:t>
            </a:fld>
            <a:endParaRPr lang="en-US" altLang="en-US"/>
          </a:p>
        </p:txBody>
      </p:sp>
      <p:sp>
        <p:nvSpPr>
          <p:cNvPr id="8" name="Rectangle 7">
            <a:extLst>
              <a:ext uri="{FF2B5EF4-FFF2-40B4-BE49-F238E27FC236}">
                <a16:creationId xmlns:a16="http://schemas.microsoft.com/office/drawing/2014/main" xmlns="" id="{7512818D-4B9C-4340-8E40-854A802B954B}"/>
              </a:ext>
            </a:extLst>
          </p:cNvPr>
          <p:cNvSpPr/>
          <p:nvPr/>
        </p:nvSpPr>
        <p:spPr>
          <a:xfrm>
            <a:off x="509238" y="1306125"/>
            <a:ext cx="9459952" cy="984885"/>
          </a:xfrm>
          <a:prstGeom prst="rect">
            <a:avLst/>
          </a:prstGeom>
        </p:spPr>
        <p:txBody>
          <a:bodyPr wrap="square">
            <a:spAutoFit/>
          </a:bodyPr>
          <a:lstStyle/>
          <a:p>
            <a:pPr marL="714375" indent="-714375">
              <a:spcBef>
                <a:spcPts val="600"/>
              </a:spcBef>
              <a:spcAft>
                <a:spcPts val="600"/>
              </a:spcAft>
              <a:buFont typeface="+mj-lt"/>
              <a:buAutoNum type="arabicPeriod" startAt="6"/>
            </a:pPr>
            <a:r>
              <a:rPr lang="en-IN" sz="2400" b="1" dirty="0">
                <a:latin typeface="Calibri" panose="020F0502020204030204" pitchFamily="34" charset="0"/>
                <a:cs typeface="Calibri" panose="020F0502020204030204" pitchFamily="34" charset="0"/>
              </a:rPr>
              <a:t>Simple Linear Regression (SLR) Model building</a:t>
            </a:r>
            <a:endParaRPr lang="en-US" sz="2400" b="1" dirty="0"/>
          </a:p>
          <a:p>
            <a:pPr marL="714375" indent="-714375">
              <a:spcBef>
                <a:spcPts val="600"/>
              </a:spcBef>
              <a:spcAft>
                <a:spcPts val="600"/>
              </a:spcAft>
              <a:buFont typeface="+mj-lt"/>
              <a:buAutoNum type="arabicPeriod" startAt="8"/>
            </a:pPr>
            <a:r>
              <a:rPr lang="en-US" sz="2400" b="1" dirty="0"/>
              <a:t> </a:t>
            </a:r>
            <a:r>
              <a:rPr lang="en-US" sz="2400" b="1" i="1" dirty="0"/>
              <a:t>Validate the assumptions</a:t>
            </a:r>
            <a:endParaRPr lang="en-US" sz="2400" b="1" dirty="0"/>
          </a:p>
        </p:txBody>
      </p:sp>
      <p:sp>
        <p:nvSpPr>
          <p:cNvPr id="2" name="Rectangle 1">
            <a:extLst>
              <a:ext uri="{FF2B5EF4-FFF2-40B4-BE49-F238E27FC236}">
                <a16:creationId xmlns:a16="http://schemas.microsoft.com/office/drawing/2014/main" xmlns="" id="{B2BEACB9-B588-4CD1-8BA3-1CA487246217}"/>
              </a:ext>
            </a:extLst>
          </p:cNvPr>
          <p:cNvSpPr/>
          <p:nvPr/>
        </p:nvSpPr>
        <p:spPr>
          <a:xfrm>
            <a:off x="509238" y="1536957"/>
            <a:ext cx="10565162" cy="815608"/>
          </a:xfrm>
          <a:prstGeom prst="rect">
            <a:avLst/>
          </a:prstGeom>
        </p:spPr>
        <p:txBody>
          <a:bodyPr wrap="square">
            <a:spAutoFit/>
          </a:bodyPr>
          <a:lstStyle/>
          <a:p>
            <a:endParaRPr lang="en-US" dirty="0"/>
          </a:p>
          <a:p>
            <a:pPr algn="just">
              <a:spcBef>
                <a:spcPts val="600"/>
              </a:spcBef>
              <a:spcAft>
                <a:spcPts val="600"/>
              </a:spcAft>
            </a:pPr>
            <a:r>
              <a:rPr lang="en-US" sz="2400" b="1" i="1" dirty="0"/>
              <a:t>          </a:t>
            </a:r>
            <a:endParaRPr lang="en-US" sz="2400" b="1" dirty="0"/>
          </a:p>
        </p:txBody>
      </p:sp>
      <p:sp>
        <p:nvSpPr>
          <p:cNvPr id="9" name="Rectangle 8">
            <a:extLst>
              <a:ext uri="{FF2B5EF4-FFF2-40B4-BE49-F238E27FC236}">
                <a16:creationId xmlns:a16="http://schemas.microsoft.com/office/drawing/2014/main" xmlns="" id="{E68D2E1A-E851-4CD8-AC32-26F199B1DAF8}"/>
              </a:ext>
            </a:extLst>
          </p:cNvPr>
          <p:cNvSpPr/>
          <p:nvPr/>
        </p:nvSpPr>
        <p:spPr>
          <a:xfrm>
            <a:off x="1029629" y="3644443"/>
            <a:ext cx="5373601" cy="1754326"/>
          </a:xfrm>
          <a:prstGeom prst="rect">
            <a:avLst/>
          </a:prstGeom>
        </p:spPr>
        <p:txBody>
          <a:bodyPr wrap="square">
            <a:spAutoFit/>
          </a:bodyPr>
          <a:lstStyle/>
          <a:p>
            <a:pPr marL="342900" indent="-342900" algn="just">
              <a:buAutoNum type="arabicPeriod"/>
            </a:pPr>
            <a:r>
              <a:rPr lang="en-US" b="1" i="1" dirty="0">
                <a:solidFill>
                  <a:srgbClr val="FF0000"/>
                </a:solidFill>
              </a:rPr>
              <a:t>Linearity of the data</a:t>
            </a:r>
          </a:p>
          <a:p>
            <a:pPr marL="342900" indent="-342900" algn="just">
              <a:buAutoNum type="arabicPeriod"/>
            </a:pPr>
            <a:endParaRPr lang="en-US" i="1" dirty="0">
              <a:solidFill>
                <a:srgbClr val="FF0000"/>
              </a:solidFill>
            </a:endParaRPr>
          </a:p>
          <a:p>
            <a:pPr algn="just"/>
            <a:r>
              <a:rPr lang="en-US" i="1" dirty="0">
                <a:solidFill>
                  <a:srgbClr val="FF0000"/>
                </a:solidFill>
              </a:rPr>
              <a:t>Residual vs fitted plot is used to check the linear relationship assumption. A horizontal line without distinct patterns is an indication for a linear relationship.</a:t>
            </a:r>
          </a:p>
        </p:txBody>
      </p:sp>
      <p:sp>
        <p:nvSpPr>
          <p:cNvPr id="11" name="Rectangle 10">
            <a:extLst>
              <a:ext uri="{FF2B5EF4-FFF2-40B4-BE49-F238E27FC236}">
                <a16:creationId xmlns:a16="http://schemas.microsoft.com/office/drawing/2014/main" xmlns="" id="{3C6B5BD2-4EAE-4237-9A45-174E7FE62BEF}"/>
              </a:ext>
            </a:extLst>
          </p:cNvPr>
          <p:cNvSpPr/>
          <p:nvPr/>
        </p:nvSpPr>
        <p:spPr>
          <a:xfrm>
            <a:off x="893119" y="2998112"/>
            <a:ext cx="3272482" cy="646331"/>
          </a:xfrm>
          <a:prstGeom prst="rect">
            <a:avLst/>
          </a:prstGeom>
        </p:spPr>
        <p:txBody>
          <a:bodyPr wrap="square">
            <a:spAutoFit/>
          </a:bodyPr>
          <a:lstStyle/>
          <a:p>
            <a:r>
              <a:rPr lang="en-US" dirty="0"/>
              <a:t>Using the plot(), we generate model diagnostics plots.</a:t>
            </a:r>
          </a:p>
        </p:txBody>
      </p:sp>
      <p:pic>
        <p:nvPicPr>
          <p:cNvPr id="12" name="Picture 11">
            <a:extLst>
              <a:ext uri="{FF2B5EF4-FFF2-40B4-BE49-F238E27FC236}">
                <a16:creationId xmlns:a16="http://schemas.microsoft.com/office/drawing/2014/main" xmlns="" id="{9E92CF0B-3BE4-4EDB-9068-3158DB745D3E}"/>
              </a:ext>
            </a:extLst>
          </p:cNvPr>
          <p:cNvPicPr>
            <a:picLocks noChangeAspect="1"/>
          </p:cNvPicPr>
          <p:nvPr/>
        </p:nvPicPr>
        <p:blipFill>
          <a:blip r:embed="rId2"/>
          <a:stretch>
            <a:fillRect/>
          </a:stretch>
        </p:blipFill>
        <p:spPr>
          <a:xfrm>
            <a:off x="6539740" y="2893033"/>
            <a:ext cx="4682038" cy="3060795"/>
          </a:xfrm>
          <a:prstGeom prst="rect">
            <a:avLst/>
          </a:prstGeom>
        </p:spPr>
      </p:pic>
      <p:pic>
        <p:nvPicPr>
          <p:cNvPr id="13" name="Picture 12">
            <a:extLst>
              <a:ext uri="{FF2B5EF4-FFF2-40B4-BE49-F238E27FC236}">
                <a16:creationId xmlns:a16="http://schemas.microsoft.com/office/drawing/2014/main" xmlns="" id="{D444BAB5-113E-4CDA-BD8E-01E9E5F9F03E}"/>
              </a:ext>
            </a:extLst>
          </p:cNvPr>
          <p:cNvPicPr>
            <a:picLocks noChangeAspect="1"/>
          </p:cNvPicPr>
          <p:nvPr/>
        </p:nvPicPr>
        <p:blipFill>
          <a:blip r:embed="rId3"/>
          <a:stretch>
            <a:fillRect/>
          </a:stretch>
        </p:blipFill>
        <p:spPr>
          <a:xfrm>
            <a:off x="942022" y="2352564"/>
            <a:ext cx="3778349" cy="645547"/>
          </a:xfrm>
          <a:prstGeom prst="rect">
            <a:avLst/>
          </a:prstGeom>
        </p:spPr>
      </p:pic>
    </p:spTree>
    <p:extLst>
      <p:ext uri="{BB962C8B-B14F-4D97-AF65-F5344CB8AC3E}">
        <p14:creationId xmlns:p14="http://schemas.microsoft.com/office/powerpoint/2010/main" val="3761812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3</a:t>
            </a:fld>
            <a:endParaRPr lang="en-US" altLang="en-US"/>
          </a:p>
        </p:txBody>
      </p:sp>
      <p:sp>
        <p:nvSpPr>
          <p:cNvPr id="8" name="Rectangle 7">
            <a:extLst>
              <a:ext uri="{FF2B5EF4-FFF2-40B4-BE49-F238E27FC236}">
                <a16:creationId xmlns:a16="http://schemas.microsoft.com/office/drawing/2014/main" xmlns="" id="{7512818D-4B9C-4340-8E40-854A802B954B}"/>
              </a:ext>
            </a:extLst>
          </p:cNvPr>
          <p:cNvSpPr/>
          <p:nvPr/>
        </p:nvSpPr>
        <p:spPr>
          <a:xfrm>
            <a:off x="509238" y="1306125"/>
            <a:ext cx="11355659" cy="461665"/>
          </a:xfrm>
          <a:prstGeom prst="rect">
            <a:avLst/>
          </a:prstGeom>
        </p:spPr>
        <p:txBody>
          <a:bodyPr wrap="square">
            <a:spAutoFit/>
          </a:bodyPr>
          <a:lstStyle/>
          <a:p>
            <a:pPr marL="714375" indent="-714375">
              <a:spcBef>
                <a:spcPts val="600"/>
              </a:spcBef>
              <a:spcAft>
                <a:spcPts val="600"/>
              </a:spcAft>
              <a:buFont typeface="+mj-lt"/>
              <a:buAutoNum type="arabicPeriod"/>
            </a:pPr>
            <a:r>
              <a:rPr lang="en-US" sz="2400" b="1" dirty="0"/>
              <a:t>Introduction to Linear regression</a:t>
            </a:r>
          </a:p>
        </p:txBody>
      </p:sp>
      <p:sp>
        <p:nvSpPr>
          <p:cNvPr id="2" name="Rectangle 1">
            <a:extLst>
              <a:ext uri="{FF2B5EF4-FFF2-40B4-BE49-F238E27FC236}">
                <a16:creationId xmlns:a16="http://schemas.microsoft.com/office/drawing/2014/main" xmlns="" id="{B2BEACB9-B588-4CD1-8BA3-1CA487246217}"/>
              </a:ext>
            </a:extLst>
          </p:cNvPr>
          <p:cNvSpPr/>
          <p:nvPr/>
        </p:nvSpPr>
        <p:spPr>
          <a:xfrm>
            <a:off x="509238" y="1536957"/>
            <a:ext cx="10565162" cy="4231928"/>
          </a:xfrm>
          <a:prstGeom prst="rect">
            <a:avLst/>
          </a:prstGeom>
        </p:spPr>
        <p:txBody>
          <a:bodyPr wrap="square">
            <a:spAutoFit/>
          </a:bodyPr>
          <a:lstStyle/>
          <a:p>
            <a:endParaRPr lang="en-US" dirty="0"/>
          </a:p>
          <a:p>
            <a:pPr marL="714375" indent="-714375" algn="just">
              <a:spcBef>
                <a:spcPts val="600"/>
              </a:spcBef>
              <a:spcAft>
                <a:spcPts val="600"/>
              </a:spcAft>
              <a:buFont typeface="+mj-lt"/>
              <a:buAutoNum type="alphaLcPeriod" startAt="3"/>
            </a:pPr>
            <a:r>
              <a:rPr lang="en-IN" sz="2400" dirty="0"/>
              <a:t>Scatter plots gives us an idea whether the two variables are linearly related or not.  We need to find the best line that represents the scatter using linear regression.</a:t>
            </a:r>
          </a:p>
          <a:p>
            <a:pPr marL="714375" indent="-714375" algn="just">
              <a:spcBef>
                <a:spcPts val="600"/>
              </a:spcBef>
              <a:spcAft>
                <a:spcPts val="600"/>
              </a:spcAft>
              <a:buFont typeface="+mj-lt"/>
              <a:buAutoNum type="alphaLcPeriod" startAt="3"/>
            </a:pPr>
            <a:r>
              <a:rPr lang="en-IN" sz="2400" dirty="0"/>
              <a:t>Response variable (aka dependent or outcome or target) is the variable of focus in a research study.  </a:t>
            </a:r>
          </a:p>
          <a:p>
            <a:pPr marL="714375" indent="-714375" algn="just">
              <a:spcBef>
                <a:spcPts val="600"/>
              </a:spcBef>
              <a:spcAft>
                <a:spcPts val="600"/>
              </a:spcAft>
              <a:buFont typeface="+mj-lt"/>
              <a:buAutoNum type="alphaLcPeriod" startAt="3"/>
            </a:pPr>
            <a:r>
              <a:rPr lang="en-IN" sz="2400" dirty="0"/>
              <a:t>Predictor variable (aka independent or explanatory) is the variable that explains the variation in the response variable and it might affect the response variable.</a:t>
            </a:r>
          </a:p>
          <a:p>
            <a:pPr marL="714375" indent="-714375" algn="just">
              <a:spcBef>
                <a:spcPts val="600"/>
              </a:spcBef>
              <a:spcAft>
                <a:spcPts val="600"/>
              </a:spcAft>
              <a:buFont typeface="+mj-lt"/>
              <a:buAutoNum type="alphaLcPeriod" startAt="3"/>
            </a:pPr>
            <a:endParaRPr lang="en-US" sz="2400" b="1" dirty="0"/>
          </a:p>
        </p:txBody>
      </p:sp>
    </p:spTree>
    <p:extLst>
      <p:ext uri="{BB962C8B-B14F-4D97-AF65-F5344CB8AC3E}">
        <p14:creationId xmlns:p14="http://schemas.microsoft.com/office/powerpoint/2010/main" val="25390594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30</a:t>
            </a:fld>
            <a:endParaRPr lang="en-US" altLang="en-US"/>
          </a:p>
        </p:txBody>
      </p:sp>
      <p:sp>
        <p:nvSpPr>
          <p:cNvPr id="8" name="Rectangle 7">
            <a:extLst>
              <a:ext uri="{FF2B5EF4-FFF2-40B4-BE49-F238E27FC236}">
                <a16:creationId xmlns:a16="http://schemas.microsoft.com/office/drawing/2014/main" xmlns="" id="{7512818D-4B9C-4340-8E40-854A802B954B}"/>
              </a:ext>
            </a:extLst>
          </p:cNvPr>
          <p:cNvSpPr/>
          <p:nvPr/>
        </p:nvSpPr>
        <p:spPr>
          <a:xfrm>
            <a:off x="509238" y="1306125"/>
            <a:ext cx="9459952" cy="984885"/>
          </a:xfrm>
          <a:prstGeom prst="rect">
            <a:avLst/>
          </a:prstGeom>
        </p:spPr>
        <p:txBody>
          <a:bodyPr wrap="square">
            <a:spAutoFit/>
          </a:bodyPr>
          <a:lstStyle/>
          <a:p>
            <a:pPr marL="714375" indent="-714375">
              <a:spcBef>
                <a:spcPts val="600"/>
              </a:spcBef>
              <a:spcAft>
                <a:spcPts val="600"/>
              </a:spcAft>
              <a:buFont typeface="+mj-lt"/>
              <a:buAutoNum type="arabicPeriod" startAt="6"/>
            </a:pPr>
            <a:r>
              <a:rPr lang="en-IN" sz="2400" b="1" dirty="0">
                <a:latin typeface="Calibri" panose="020F0502020204030204" pitchFamily="34" charset="0"/>
                <a:cs typeface="Calibri" panose="020F0502020204030204" pitchFamily="34" charset="0"/>
              </a:rPr>
              <a:t>Simple Linear Regression (SLR) Model building</a:t>
            </a:r>
            <a:endParaRPr lang="en-US" sz="2400" b="1" dirty="0"/>
          </a:p>
          <a:p>
            <a:pPr marL="714375" indent="-714375">
              <a:spcBef>
                <a:spcPts val="600"/>
              </a:spcBef>
              <a:spcAft>
                <a:spcPts val="600"/>
              </a:spcAft>
              <a:buFont typeface="+mj-lt"/>
              <a:buAutoNum type="arabicPeriod" startAt="8"/>
            </a:pPr>
            <a:r>
              <a:rPr lang="en-US" sz="2400" b="1" dirty="0"/>
              <a:t> </a:t>
            </a:r>
            <a:r>
              <a:rPr lang="en-US" sz="2400" b="1" i="1" dirty="0"/>
              <a:t>Validate the assumptions</a:t>
            </a:r>
            <a:endParaRPr lang="en-US" sz="2400" b="1" dirty="0"/>
          </a:p>
        </p:txBody>
      </p:sp>
      <p:sp>
        <p:nvSpPr>
          <p:cNvPr id="2" name="Rectangle 1">
            <a:extLst>
              <a:ext uri="{FF2B5EF4-FFF2-40B4-BE49-F238E27FC236}">
                <a16:creationId xmlns:a16="http://schemas.microsoft.com/office/drawing/2014/main" xmlns="" id="{B2BEACB9-B588-4CD1-8BA3-1CA487246217}"/>
              </a:ext>
            </a:extLst>
          </p:cNvPr>
          <p:cNvSpPr/>
          <p:nvPr/>
        </p:nvSpPr>
        <p:spPr>
          <a:xfrm>
            <a:off x="509238" y="1536957"/>
            <a:ext cx="10565162" cy="815608"/>
          </a:xfrm>
          <a:prstGeom prst="rect">
            <a:avLst/>
          </a:prstGeom>
        </p:spPr>
        <p:txBody>
          <a:bodyPr wrap="square">
            <a:spAutoFit/>
          </a:bodyPr>
          <a:lstStyle/>
          <a:p>
            <a:endParaRPr lang="en-US" dirty="0"/>
          </a:p>
          <a:p>
            <a:pPr algn="just">
              <a:spcBef>
                <a:spcPts val="600"/>
              </a:spcBef>
              <a:spcAft>
                <a:spcPts val="600"/>
              </a:spcAft>
            </a:pPr>
            <a:r>
              <a:rPr lang="en-US" sz="2400" b="1" i="1" dirty="0"/>
              <a:t>          </a:t>
            </a:r>
            <a:endParaRPr lang="en-US" sz="2400" b="1" dirty="0"/>
          </a:p>
        </p:txBody>
      </p:sp>
      <p:sp>
        <p:nvSpPr>
          <p:cNvPr id="9" name="Rectangle 8">
            <a:extLst>
              <a:ext uri="{FF2B5EF4-FFF2-40B4-BE49-F238E27FC236}">
                <a16:creationId xmlns:a16="http://schemas.microsoft.com/office/drawing/2014/main" xmlns="" id="{E68D2E1A-E851-4CD8-AC32-26F199B1DAF8}"/>
              </a:ext>
            </a:extLst>
          </p:cNvPr>
          <p:cNvSpPr/>
          <p:nvPr/>
        </p:nvSpPr>
        <p:spPr>
          <a:xfrm>
            <a:off x="1241502" y="2392252"/>
            <a:ext cx="4341541" cy="3416320"/>
          </a:xfrm>
          <a:prstGeom prst="rect">
            <a:avLst/>
          </a:prstGeom>
        </p:spPr>
        <p:txBody>
          <a:bodyPr wrap="square">
            <a:spAutoFit/>
          </a:bodyPr>
          <a:lstStyle/>
          <a:p>
            <a:pPr algn="just"/>
            <a:r>
              <a:rPr lang="en-IN" b="1" i="1" dirty="0">
                <a:solidFill>
                  <a:srgbClr val="FF0000"/>
                </a:solidFill>
              </a:rPr>
              <a:t>2. Normality of the residuals</a:t>
            </a:r>
          </a:p>
          <a:p>
            <a:pPr algn="just"/>
            <a:endParaRPr lang="en-IN" i="1" dirty="0">
              <a:solidFill>
                <a:srgbClr val="FF0000"/>
              </a:solidFill>
            </a:endParaRPr>
          </a:p>
          <a:p>
            <a:pPr algn="just"/>
            <a:r>
              <a:rPr lang="en-IN" i="1" dirty="0">
                <a:solidFill>
                  <a:srgbClr val="FF0000"/>
                </a:solidFill>
              </a:rPr>
              <a:t>Normal Q-Q plot is used to examine the residuals are normally distributed.  In the graphs shown, the residuals do not fall on the reference line  and violates the assumption of  normality of the residuals. </a:t>
            </a:r>
          </a:p>
          <a:p>
            <a:pPr algn="just"/>
            <a:endParaRPr lang="en-IN" i="1" dirty="0">
              <a:solidFill>
                <a:srgbClr val="FF0000"/>
              </a:solidFill>
            </a:endParaRPr>
          </a:p>
          <a:p>
            <a:pPr algn="just"/>
            <a:r>
              <a:rPr lang="en-IN" i="1" dirty="0">
                <a:solidFill>
                  <a:srgbClr val="FF0000"/>
                </a:solidFill>
              </a:rPr>
              <a:t>We shall use Shapiro test to confirm. Since the p-value &gt; 0.05, the null hypothesis that the errors are normally distributed cannot be rejected at 5% significance level.</a:t>
            </a:r>
            <a:endParaRPr lang="en-US" i="1" dirty="0">
              <a:solidFill>
                <a:srgbClr val="FF0000"/>
              </a:solidFill>
            </a:endParaRPr>
          </a:p>
        </p:txBody>
      </p:sp>
      <p:pic>
        <p:nvPicPr>
          <p:cNvPr id="3" name="Picture 2">
            <a:extLst>
              <a:ext uri="{FF2B5EF4-FFF2-40B4-BE49-F238E27FC236}">
                <a16:creationId xmlns:a16="http://schemas.microsoft.com/office/drawing/2014/main" xmlns="" id="{554CF6A6-C111-40B8-92D5-9977F50F8738}"/>
              </a:ext>
            </a:extLst>
          </p:cNvPr>
          <p:cNvPicPr>
            <a:picLocks noChangeAspect="1"/>
          </p:cNvPicPr>
          <p:nvPr/>
        </p:nvPicPr>
        <p:blipFill>
          <a:blip r:embed="rId2"/>
          <a:stretch>
            <a:fillRect/>
          </a:stretch>
        </p:blipFill>
        <p:spPr>
          <a:xfrm>
            <a:off x="5583043" y="2455762"/>
            <a:ext cx="5397389" cy="2865281"/>
          </a:xfrm>
          <a:prstGeom prst="rect">
            <a:avLst/>
          </a:prstGeom>
        </p:spPr>
      </p:pic>
      <p:pic>
        <p:nvPicPr>
          <p:cNvPr id="10" name="Picture 9">
            <a:extLst>
              <a:ext uri="{FF2B5EF4-FFF2-40B4-BE49-F238E27FC236}">
                <a16:creationId xmlns:a16="http://schemas.microsoft.com/office/drawing/2014/main" xmlns="" id="{9BC8DCDF-DDF8-4B2C-B507-0BCB0F62CA0A}"/>
              </a:ext>
            </a:extLst>
          </p:cNvPr>
          <p:cNvPicPr>
            <a:picLocks noChangeAspect="1"/>
          </p:cNvPicPr>
          <p:nvPr/>
        </p:nvPicPr>
        <p:blipFill>
          <a:blip r:embed="rId3"/>
          <a:stretch>
            <a:fillRect/>
          </a:stretch>
        </p:blipFill>
        <p:spPr>
          <a:xfrm>
            <a:off x="5899851" y="5066100"/>
            <a:ext cx="4581525" cy="971550"/>
          </a:xfrm>
          <a:prstGeom prst="rect">
            <a:avLst/>
          </a:prstGeom>
        </p:spPr>
      </p:pic>
      <p:pic>
        <p:nvPicPr>
          <p:cNvPr id="11" name="Picture 10">
            <a:extLst>
              <a:ext uri="{FF2B5EF4-FFF2-40B4-BE49-F238E27FC236}">
                <a16:creationId xmlns:a16="http://schemas.microsoft.com/office/drawing/2014/main" xmlns="" id="{7E1D9650-064B-4E51-A1E8-A28F588EEE5B}"/>
              </a:ext>
            </a:extLst>
          </p:cNvPr>
          <p:cNvPicPr>
            <a:picLocks noChangeAspect="1"/>
          </p:cNvPicPr>
          <p:nvPr/>
        </p:nvPicPr>
        <p:blipFill>
          <a:blip r:embed="rId4"/>
          <a:stretch>
            <a:fillRect/>
          </a:stretch>
        </p:blipFill>
        <p:spPr>
          <a:xfrm>
            <a:off x="5899851" y="6037650"/>
            <a:ext cx="1466850" cy="447675"/>
          </a:xfrm>
          <a:prstGeom prst="rect">
            <a:avLst/>
          </a:prstGeom>
        </p:spPr>
      </p:pic>
    </p:spTree>
    <p:extLst>
      <p:ext uri="{BB962C8B-B14F-4D97-AF65-F5344CB8AC3E}">
        <p14:creationId xmlns:p14="http://schemas.microsoft.com/office/powerpoint/2010/main" val="29532828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31</a:t>
            </a:fld>
            <a:endParaRPr lang="en-US" altLang="en-US"/>
          </a:p>
        </p:txBody>
      </p:sp>
      <p:sp>
        <p:nvSpPr>
          <p:cNvPr id="8" name="Rectangle 7">
            <a:extLst>
              <a:ext uri="{FF2B5EF4-FFF2-40B4-BE49-F238E27FC236}">
                <a16:creationId xmlns:a16="http://schemas.microsoft.com/office/drawing/2014/main" xmlns="" id="{7512818D-4B9C-4340-8E40-854A802B954B}"/>
              </a:ext>
            </a:extLst>
          </p:cNvPr>
          <p:cNvSpPr/>
          <p:nvPr/>
        </p:nvSpPr>
        <p:spPr>
          <a:xfrm>
            <a:off x="509238" y="1306125"/>
            <a:ext cx="9459952" cy="984885"/>
          </a:xfrm>
          <a:prstGeom prst="rect">
            <a:avLst/>
          </a:prstGeom>
        </p:spPr>
        <p:txBody>
          <a:bodyPr wrap="square">
            <a:spAutoFit/>
          </a:bodyPr>
          <a:lstStyle/>
          <a:p>
            <a:pPr marL="714375" indent="-714375">
              <a:spcBef>
                <a:spcPts val="600"/>
              </a:spcBef>
              <a:spcAft>
                <a:spcPts val="600"/>
              </a:spcAft>
              <a:buFont typeface="+mj-lt"/>
              <a:buAutoNum type="arabicPeriod" startAt="6"/>
            </a:pPr>
            <a:r>
              <a:rPr lang="en-IN" sz="2400" b="1" dirty="0">
                <a:latin typeface="Calibri" panose="020F0502020204030204" pitchFamily="34" charset="0"/>
                <a:cs typeface="Calibri" panose="020F0502020204030204" pitchFamily="34" charset="0"/>
              </a:rPr>
              <a:t>Simple Linear Regression (SLR) Model building</a:t>
            </a:r>
            <a:endParaRPr lang="en-US" sz="2400" b="1" dirty="0"/>
          </a:p>
          <a:p>
            <a:pPr marL="714375" indent="-714375">
              <a:spcBef>
                <a:spcPts val="600"/>
              </a:spcBef>
              <a:spcAft>
                <a:spcPts val="600"/>
              </a:spcAft>
              <a:buFont typeface="+mj-lt"/>
              <a:buAutoNum type="arabicPeriod" startAt="8"/>
            </a:pPr>
            <a:r>
              <a:rPr lang="en-US" sz="2400" b="1" dirty="0"/>
              <a:t> </a:t>
            </a:r>
            <a:r>
              <a:rPr lang="en-US" sz="2400" b="1" i="1" dirty="0"/>
              <a:t>Validate the assumptions</a:t>
            </a:r>
            <a:endParaRPr lang="en-US" sz="2400" b="1" dirty="0"/>
          </a:p>
        </p:txBody>
      </p:sp>
      <p:sp>
        <p:nvSpPr>
          <p:cNvPr id="2" name="Rectangle 1">
            <a:extLst>
              <a:ext uri="{FF2B5EF4-FFF2-40B4-BE49-F238E27FC236}">
                <a16:creationId xmlns:a16="http://schemas.microsoft.com/office/drawing/2014/main" xmlns="" id="{B2BEACB9-B588-4CD1-8BA3-1CA487246217}"/>
              </a:ext>
            </a:extLst>
          </p:cNvPr>
          <p:cNvSpPr/>
          <p:nvPr/>
        </p:nvSpPr>
        <p:spPr>
          <a:xfrm>
            <a:off x="509238" y="1536957"/>
            <a:ext cx="10565162" cy="815608"/>
          </a:xfrm>
          <a:prstGeom prst="rect">
            <a:avLst/>
          </a:prstGeom>
        </p:spPr>
        <p:txBody>
          <a:bodyPr wrap="square">
            <a:spAutoFit/>
          </a:bodyPr>
          <a:lstStyle/>
          <a:p>
            <a:endParaRPr lang="en-US" dirty="0"/>
          </a:p>
          <a:p>
            <a:pPr algn="just">
              <a:spcBef>
                <a:spcPts val="600"/>
              </a:spcBef>
              <a:spcAft>
                <a:spcPts val="600"/>
              </a:spcAft>
            </a:pPr>
            <a:r>
              <a:rPr lang="en-US" sz="2400" b="1" i="1" dirty="0"/>
              <a:t>          </a:t>
            </a:r>
            <a:endParaRPr lang="en-US" sz="2400" b="1" dirty="0"/>
          </a:p>
        </p:txBody>
      </p:sp>
      <p:sp>
        <p:nvSpPr>
          <p:cNvPr id="9" name="Rectangle 8">
            <a:extLst>
              <a:ext uri="{FF2B5EF4-FFF2-40B4-BE49-F238E27FC236}">
                <a16:creationId xmlns:a16="http://schemas.microsoft.com/office/drawing/2014/main" xmlns="" id="{E68D2E1A-E851-4CD8-AC32-26F199B1DAF8}"/>
              </a:ext>
            </a:extLst>
          </p:cNvPr>
          <p:cNvSpPr/>
          <p:nvPr/>
        </p:nvSpPr>
        <p:spPr>
          <a:xfrm>
            <a:off x="1241502" y="2392252"/>
            <a:ext cx="4595772" cy="3416320"/>
          </a:xfrm>
          <a:prstGeom prst="rect">
            <a:avLst/>
          </a:prstGeom>
        </p:spPr>
        <p:txBody>
          <a:bodyPr wrap="square">
            <a:spAutoFit/>
          </a:bodyPr>
          <a:lstStyle/>
          <a:p>
            <a:pPr algn="just"/>
            <a:r>
              <a:rPr lang="en-IN" b="1" i="1" dirty="0">
                <a:solidFill>
                  <a:srgbClr val="FF0000"/>
                </a:solidFill>
              </a:rPr>
              <a:t>3. Homogeneity of variance</a:t>
            </a:r>
          </a:p>
          <a:p>
            <a:pPr algn="just"/>
            <a:endParaRPr lang="en-IN" b="1" i="1" dirty="0">
              <a:solidFill>
                <a:srgbClr val="FF0000"/>
              </a:solidFill>
            </a:endParaRPr>
          </a:p>
          <a:p>
            <a:pPr algn="just"/>
            <a:r>
              <a:rPr lang="en-IN" b="1" i="1" dirty="0">
                <a:solidFill>
                  <a:srgbClr val="FF0000"/>
                </a:solidFill>
              </a:rPr>
              <a:t>This assumption is checked by examining the scale-location plot. Horizontal line with equally spread points is a good indication of homoscedasticity. Our plot also reveals homoscedasticity.</a:t>
            </a:r>
          </a:p>
          <a:p>
            <a:pPr algn="just"/>
            <a:r>
              <a:rPr lang="en-IN" b="1" i="1" dirty="0">
                <a:solidFill>
                  <a:srgbClr val="FF0000"/>
                </a:solidFill>
              </a:rPr>
              <a:t>We shall use </a:t>
            </a:r>
            <a:r>
              <a:rPr lang="en-IN" b="1" i="1" dirty="0" err="1">
                <a:solidFill>
                  <a:srgbClr val="FF0000"/>
                </a:solidFill>
              </a:rPr>
              <a:t>Breush</a:t>
            </a:r>
            <a:r>
              <a:rPr lang="en-IN" b="1" i="1" dirty="0">
                <a:solidFill>
                  <a:srgbClr val="FF0000"/>
                </a:solidFill>
              </a:rPr>
              <a:t>-Pagan test to check for heteroscedasticity. In our case, p value &gt; 0.05, we do not evidence to reject the null hypothesis that there is homogeneity of variance.</a:t>
            </a:r>
            <a:endParaRPr lang="en-US" b="1" i="1" dirty="0">
              <a:solidFill>
                <a:srgbClr val="FF0000"/>
              </a:solidFill>
            </a:endParaRPr>
          </a:p>
        </p:txBody>
      </p:sp>
      <p:pic>
        <p:nvPicPr>
          <p:cNvPr id="3" name="Picture 2">
            <a:extLst>
              <a:ext uri="{FF2B5EF4-FFF2-40B4-BE49-F238E27FC236}">
                <a16:creationId xmlns:a16="http://schemas.microsoft.com/office/drawing/2014/main" xmlns="" id="{7DCFC27B-B104-4E20-BA71-ABA75A5361D6}"/>
              </a:ext>
            </a:extLst>
          </p:cNvPr>
          <p:cNvPicPr>
            <a:picLocks noChangeAspect="1"/>
          </p:cNvPicPr>
          <p:nvPr/>
        </p:nvPicPr>
        <p:blipFill>
          <a:blip r:embed="rId2"/>
          <a:stretch>
            <a:fillRect/>
          </a:stretch>
        </p:blipFill>
        <p:spPr>
          <a:xfrm>
            <a:off x="5791819" y="2453355"/>
            <a:ext cx="3789327" cy="2383090"/>
          </a:xfrm>
          <a:prstGeom prst="rect">
            <a:avLst/>
          </a:prstGeom>
        </p:spPr>
      </p:pic>
      <p:pic>
        <p:nvPicPr>
          <p:cNvPr id="10" name="Picture 9">
            <a:extLst>
              <a:ext uri="{FF2B5EF4-FFF2-40B4-BE49-F238E27FC236}">
                <a16:creationId xmlns:a16="http://schemas.microsoft.com/office/drawing/2014/main" xmlns="" id="{B1E03ABA-BC55-402E-8710-1957995A3F84}"/>
              </a:ext>
            </a:extLst>
          </p:cNvPr>
          <p:cNvPicPr>
            <a:picLocks noChangeAspect="1"/>
          </p:cNvPicPr>
          <p:nvPr/>
        </p:nvPicPr>
        <p:blipFill>
          <a:blip r:embed="rId3"/>
          <a:stretch>
            <a:fillRect/>
          </a:stretch>
        </p:blipFill>
        <p:spPr>
          <a:xfrm>
            <a:off x="6096000" y="5700755"/>
            <a:ext cx="2399414" cy="647700"/>
          </a:xfrm>
          <a:prstGeom prst="rect">
            <a:avLst/>
          </a:prstGeom>
        </p:spPr>
      </p:pic>
      <p:pic>
        <p:nvPicPr>
          <p:cNvPr id="11" name="Picture 10">
            <a:extLst>
              <a:ext uri="{FF2B5EF4-FFF2-40B4-BE49-F238E27FC236}">
                <a16:creationId xmlns:a16="http://schemas.microsoft.com/office/drawing/2014/main" xmlns="" id="{86EB8DA4-D62E-4554-B2AE-55495F9F4CB2}"/>
              </a:ext>
            </a:extLst>
          </p:cNvPr>
          <p:cNvPicPr>
            <a:picLocks noChangeAspect="1"/>
          </p:cNvPicPr>
          <p:nvPr/>
        </p:nvPicPr>
        <p:blipFill>
          <a:blip r:embed="rId4"/>
          <a:stretch>
            <a:fillRect/>
          </a:stretch>
        </p:blipFill>
        <p:spPr>
          <a:xfrm>
            <a:off x="5959767" y="4759013"/>
            <a:ext cx="3857625" cy="1019175"/>
          </a:xfrm>
          <a:prstGeom prst="rect">
            <a:avLst/>
          </a:prstGeom>
        </p:spPr>
      </p:pic>
    </p:spTree>
    <p:extLst>
      <p:ext uri="{BB962C8B-B14F-4D97-AF65-F5344CB8AC3E}">
        <p14:creationId xmlns:p14="http://schemas.microsoft.com/office/powerpoint/2010/main" val="929522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32</a:t>
            </a:fld>
            <a:endParaRPr lang="en-US" altLang="en-US"/>
          </a:p>
        </p:txBody>
      </p:sp>
      <p:sp>
        <p:nvSpPr>
          <p:cNvPr id="8" name="Rectangle 7">
            <a:extLst>
              <a:ext uri="{FF2B5EF4-FFF2-40B4-BE49-F238E27FC236}">
                <a16:creationId xmlns:a16="http://schemas.microsoft.com/office/drawing/2014/main" xmlns="" id="{7512818D-4B9C-4340-8E40-854A802B954B}"/>
              </a:ext>
            </a:extLst>
          </p:cNvPr>
          <p:cNvSpPr/>
          <p:nvPr/>
        </p:nvSpPr>
        <p:spPr>
          <a:xfrm>
            <a:off x="509238" y="1306125"/>
            <a:ext cx="9459952" cy="984885"/>
          </a:xfrm>
          <a:prstGeom prst="rect">
            <a:avLst/>
          </a:prstGeom>
        </p:spPr>
        <p:txBody>
          <a:bodyPr wrap="square">
            <a:spAutoFit/>
          </a:bodyPr>
          <a:lstStyle/>
          <a:p>
            <a:pPr marL="714375" indent="-714375">
              <a:spcBef>
                <a:spcPts val="600"/>
              </a:spcBef>
              <a:spcAft>
                <a:spcPts val="600"/>
              </a:spcAft>
              <a:buFont typeface="+mj-lt"/>
              <a:buAutoNum type="arabicPeriod" startAt="6"/>
            </a:pPr>
            <a:r>
              <a:rPr lang="en-IN" sz="2400" b="1" dirty="0">
                <a:latin typeface="Calibri" panose="020F0502020204030204" pitchFamily="34" charset="0"/>
                <a:cs typeface="Calibri" panose="020F0502020204030204" pitchFamily="34" charset="0"/>
              </a:rPr>
              <a:t>Simple Linear Regression (SLR) Model building</a:t>
            </a:r>
            <a:endParaRPr lang="en-US" sz="2400" b="1" dirty="0"/>
          </a:p>
          <a:p>
            <a:pPr marL="714375" indent="-714375">
              <a:spcBef>
                <a:spcPts val="600"/>
              </a:spcBef>
              <a:spcAft>
                <a:spcPts val="600"/>
              </a:spcAft>
              <a:buFont typeface="+mj-lt"/>
              <a:buAutoNum type="arabicPeriod" startAt="8"/>
            </a:pPr>
            <a:r>
              <a:rPr lang="en-US" sz="2400" b="1" dirty="0"/>
              <a:t> </a:t>
            </a:r>
            <a:r>
              <a:rPr lang="en-US" sz="2400" b="1" i="1" dirty="0"/>
              <a:t>Validate the assumptions</a:t>
            </a:r>
            <a:endParaRPr lang="en-US" sz="2400" b="1" dirty="0"/>
          </a:p>
        </p:txBody>
      </p:sp>
      <p:sp>
        <p:nvSpPr>
          <p:cNvPr id="2" name="Rectangle 1">
            <a:extLst>
              <a:ext uri="{FF2B5EF4-FFF2-40B4-BE49-F238E27FC236}">
                <a16:creationId xmlns:a16="http://schemas.microsoft.com/office/drawing/2014/main" xmlns="" id="{B2BEACB9-B588-4CD1-8BA3-1CA487246217}"/>
              </a:ext>
            </a:extLst>
          </p:cNvPr>
          <p:cNvSpPr/>
          <p:nvPr/>
        </p:nvSpPr>
        <p:spPr>
          <a:xfrm>
            <a:off x="509238" y="1536957"/>
            <a:ext cx="10565162" cy="815608"/>
          </a:xfrm>
          <a:prstGeom prst="rect">
            <a:avLst/>
          </a:prstGeom>
        </p:spPr>
        <p:txBody>
          <a:bodyPr wrap="square">
            <a:spAutoFit/>
          </a:bodyPr>
          <a:lstStyle/>
          <a:p>
            <a:endParaRPr lang="en-US" dirty="0"/>
          </a:p>
          <a:p>
            <a:pPr algn="just">
              <a:spcBef>
                <a:spcPts val="600"/>
              </a:spcBef>
              <a:spcAft>
                <a:spcPts val="600"/>
              </a:spcAft>
            </a:pPr>
            <a:r>
              <a:rPr lang="en-US" sz="2400" b="1" i="1" dirty="0"/>
              <a:t>          </a:t>
            </a:r>
            <a:endParaRPr lang="en-US" sz="2400" b="1" dirty="0"/>
          </a:p>
        </p:txBody>
      </p:sp>
      <p:sp>
        <p:nvSpPr>
          <p:cNvPr id="9" name="Rectangle 8">
            <a:extLst>
              <a:ext uri="{FF2B5EF4-FFF2-40B4-BE49-F238E27FC236}">
                <a16:creationId xmlns:a16="http://schemas.microsoft.com/office/drawing/2014/main" xmlns="" id="{E68D2E1A-E851-4CD8-AC32-26F199B1DAF8}"/>
              </a:ext>
            </a:extLst>
          </p:cNvPr>
          <p:cNvSpPr/>
          <p:nvPr/>
        </p:nvSpPr>
        <p:spPr>
          <a:xfrm>
            <a:off x="1241502" y="2392252"/>
            <a:ext cx="4854498" cy="2031325"/>
          </a:xfrm>
          <a:prstGeom prst="rect">
            <a:avLst/>
          </a:prstGeom>
        </p:spPr>
        <p:txBody>
          <a:bodyPr wrap="square">
            <a:spAutoFit/>
          </a:bodyPr>
          <a:lstStyle/>
          <a:p>
            <a:pPr algn="just"/>
            <a:r>
              <a:rPr lang="en-IN" b="1" i="1" dirty="0">
                <a:solidFill>
                  <a:srgbClr val="FF0000"/>
                </a:solidFill>
              </a:rPr>
              <a:t>4.  Outliers and high leverage points</a:t>
            </a:r>
          </a:p>
          <a:p>
            <a:pPr algn="just"/>
            <a:endParaRPr lang="en-IN" b="1" i="1" dirty="0">
              <a:solidFill>
                <a:srgbClr val="FF0000"/>
              </a:solidFill>
            </a:endParaRPr>
          </a:p>
          <a:p>
            <a:pPr algn="just"/>
            <a:r>
              <a:rPr lang="en-IN" b="1" i="1" dirty="0">
                <a:solidFill>
                  <a:srgbClr val="FF0000"/>
                </a:solidFill>
              </a:rPr>
              <a:t>In our example, the data does not show any influential points. Cook’s distance lines (a red dashed line) are not shown on the Residuals vs Leverage plot because all points are well inside of the Cook’s distance lines.</a:t>
            </a:r>
            <a:endParaRPr lang="en-US" b="1" i="1" dirty="0">
              <a:solidFill>
                <a:srgbClr val="FF0000"/>
              </a:solidFill>
            </a:endParaRPr>
          </a:p>
        </p:txBody>
      </p:sp>
      <p:pic>
        <p:nvPicPr>
          <p:cNvPr id="10" name="Picture 9">
            <a:extLst>
              <a:ext uri="{FF2B5EF4-FFF2-40B4-BE49-F238E27FC236}">
                <a16:creationId xmlns:a16="http://schemas.microsoft.com/office/drawing/2014/main" xmlns="" id="{43F50F6F-EE38-4BE9-ADE4-B801A0F5980D}"/>
              </a:ext>
            </a:extLst>
          </p:cNvPr>
          <p:cNvPicPr>
            <a:picLocks noChangeAspect="1"/>
          </p:cNvPicPr>
          <p:nvPr/>
        </p:nvPicPr>
        <p:blipFill>
          <a:blip r:embed="rId2"/>
          <a:stretch>
            <a:fillRect/>
          </a:stretch>
        </p:blipFill>
        <p:spPr>
          <a:xfrm>
            <a:off x="6096000" y="2410329"/>
            <a:ext cx="4676750" cy="2674274"/>
          </a:xfrm>
          <a:prstGeom prst="rect">
            <a:avLst/>
          </a:prstGeom>
        </p:spPr>
      </p:pic>
    </p:spTree>
    <p:extLst>
      <p:ext uri="{BB962C8B-B14F-4D97-AF65-F5344CB8AC3E}">
        <p14:creationId xmlns:p14="http://schemas.microsoft.com/office/powerpoint/2010/main" val="300692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33</a:t>
            </a:fld>
            <a:endParaRPr lang="en-US" altLang="en-US"/>
          </a:p>
        </p:txBody>
      </p:sp>
      <p:sp>
        <p:nvSpPr>
          <p:cNvPr id="8" name="Rectangle 7">
            <a:extLst>
              <a:ext uri="{FF2B5EF4-FFF2-40B4-BE49-F238E27FC236}">
                <a16:creationId xmlns:a16="http://schemas.microsoft.com/office/drawing/2014/main" xmlns="" id="{7512818D-4B9C-4340-8E40-854A802B954B}"/>
              </a:ext>
            </a:extLst>
          </p:cNvPr>
          <p:cNvSpPr/>
          <p:nvPr/>
        </p:nvSpPr>
        <p:spPr>
          <a:xfrm>
            <a:off x="509238" y="1306125"/>
            <a:ext cx="9459952" cy="984885"/>
          </a:xfrm>
          <a:prstGeom prst="rect">
            <a:avLst/>
          </a:prstGeom>
        </p:spPr>
        <p:txBody>
          <a:bodyPr wrap="square">
            <a:spAutoFit/>
          </a:bodyPr>
          <a:lstStyle/>
          <a:p>
            <a:pPr marL="714375" indent="-714375">
              <a:spcBef>
                <a:spcPts val="600"/>
              </a:spcBef>
              <a:spcAft>
                <a:spcPts val="600"/>
              </a:spcAft>
              <a:buFont typeface="+mj-lt"/>
              <a:buAutoNum type="arabicPeriod" startAt="6"/>
            </a:pPr>
            <a:r>
              <a:rPr lang="en-IN" sz="2400" b="1" dirty="0">
                <a:latin typeface="Calibri" panose="020F0502020204030204" pitchFamily="34" charset="0"/>
                <a:cs typeface="Calibri" panose="020F0502020204030204" pitchFamily="34" charset="0"/>
              </a:rPr>
              <a:t>Simple Linear Regression (SLR) Model building</a:t>
            </a:r>
            <a:endParaRPr lang="en-US" sz="2400" b="1" dirty="0"/>
          </a:p>
          <a:p>
            <a:pPr marL="714375" indent="-714375">
              <a:spcBef>
                <a:spcPts val="600"/>
              </a:spcBef>
              <a:spcAft>
                <a:spcPts val="600"/>
              </a:spcAft>
              <a:buFont typeface="+mj-lt"/>
              <a:buAutoNum type="arabicPeriod" startAt="8"/>
            </a:pPr>
            <a:r>
              <a:rPr lang="en-US" sz="2400" b="1" dirty="0"/>
              <a:t> </a:t>
            </a:r>
            <a:r>
              <a:rPr lang="en-US" sz="2400" b="1" i="1" dirty="0"/>
              <a:t>Validate the assumptions</a:t>
            </a:r>
            <a:endParaRPr lang="en-US" sz="2400" b="1" dirty="0"/>
          </a:p>
        </p:txBody>
      </p:sp>
      <p:sp>
        <p:nvSpPr>
          <p:cNvPr id="2" name="Rectangle 1">
            <a:extLst>
              <a:ext uri="{FF2B5EF4-FFF2-40B4-BE49-F238E27FC236}">
                <a16:creationId xmlns:a16="http://schemas.microsoft.com/office/drawing/2014/main" xmlns="" id="{B2BEACB9-B588-4CD1-8BA3-1CA487246217}"/>
              </a:ext>
            </a:extLst>
          </p:cNvPr>
          <p:cNvSpPr/>
          <p:nvPr/>
        </p:nvSpPr>
        <p:spPr>
          <a:xfrm>
            <a:off x="509238" y="1536957"/>
            <a:ext cx="10565162" cy="815608"/>
          </a:xfrm>
          <a:prstGeom prst="rect">
            <a:avLst/>
          </a:prstGeom>
        </p:spPr>
        <p:txBody>
          <a:bodyPr wrap="square">
            <a:spAutoFit/>
          </a:bodyPr>
          <a:lstStyle/>
          <a:p>
            <a:endParaRPr lang="en-US" dirty="0"/>
          </a:p>
          <a:p>
            <a:pPr algn="just">
              <a:spcBef>
                <a:spcPts val="600"/>
              </a:spcBef>
              <a:spcAft>
                <a:spcPts val="600"/>
              </a:spcAft>
            </a:pPr>
            <a:r>
              <a:rPr lang="en-US" sz="2400" b="1" i="1" dirty="0"/>
              <a:t>          </a:t>
            </a:r>
            <a:endParaRPr lang="en-US" sz="2400" b="1" dirty="0"/>
          </a:p>
        </p:txBody>
      </p:sp>
      <p:sp>
        <p:nvSpPr>
          <p:cNvPr id="9" name="Rectangle 8">
            <a:extLst>
              <a:ext uri="{FF2B5EF4-FFF2-40B4-BE49-F238E27FC236}">
                <a16:creationId xmlns:a16="http://schemas.microsoft.com/office/drawing/2014/main" xmlns="" id="{E68D2E1A-E851-4CD8-AC32-26F199B1DAF8}"/>
              </a:ext>
            </a:extLst>
          </p:cNvPr>
          <p:cNvSpPr/>
          <p:nvPr/>
        </p:nvSpPr>
        <p:spPr>
          <a:xfrm>
            <a:off x="1241502" y="2350497"/>
            <a:ext cx="9832898" cy="1200329"/>
          </a:xfrm>
          <a:prstGeom prst="rect">
            <a:avLst/>
          </a:prstGeom>
        </p:spPr>
        <p:txBody>
          <a:bodyPr wrap="square">
            <a:spAutoFit/>
          </a:bodyPr>
          <a:lstStyle/>
          <a:p>
            <a:pPr marL="342900" indent="-342900" algn="just">
              <a:buAutoNum type="arabicPeriod" startAt="5"/>
            </a:pPr>
            <a:r>
              <a:rPr lang="en-IN" b="1" i="1" dirty="0">
                <a:solidFill>
                  <a:srgbClr val="FF0000"/>
                </a:solidFill>
              </a:rPr>
              <a:t>Independence of errors</a:t>
            </a:r>
          </a:p>
          <a:p>
            <a:pPr marL="342900" indent="-342900" algn="just">
              <a:buAutoNum type="arabicPeriod" startAt="5"/>
            </a:pPr>
            <a:endParaRPr lang="en-IN" b="1" i="1" dirty="0">
              <a:solidFill>
                <a:srgbClr val="FF0000"/>
              </a:solidFill>
            </a:endParaRPr>
          </a:p>
          <a:p>
            <a:pPr marL="342900" indent="-342900" algn="just">
              <a:buAutoNum type="arabicPeriod" startAt="5"/>
            </a:pPr>
            <a:endParaRPr lang="en-IN" b="1" i="1" dirty="0">
              <a:solidFill>
                <a:srgbClr val="FF0000"/>
              </a:solidFill>
            </a:endParaRPr>
          </a:p>
          <a:p>
            <a:pPr algn="just"/>
            <a:endParaRPr lang="en-IN" b="1" i="1" dirty="0">
              <a:solidFill>
                <a:srgbClr val="FF0000"/>
              </a:solidFill>
            </a:endParaRPr>
          </a:p>
        </p:txBody>
      </p:sp>
      <p:sp>
        <p:nvSpPr>
          <p:cNvPr id="11" name="Rectangle 10">
            <a:extLst>
              <a:ext uri="{FF2B5EF4-FFF2-40B4-BE49-F238E27FC236}">
                <a16:creationId xmlns:a16="http://schemas.microsoft.com/office/drawing/2014/main" xmlns="" id="{15C06719-274E-4058-9966-7555B6522DA9}"/>
              </a:ext>
            </a:extLst>
          </p:cNvPr>
          <p:cNvSpPr/>
          <p:nvPr/>
        </p:nvSpPr>
        <p:spPr>
          <a:xfrm>
            <a:off x="1241502" y="3061796"/>
            <a:ext cx="3709639" cy="2585323"/>
          </a:xfrm>
          <a:prstGeom prst="rect">
            <a:avLst/>
          </a:prstGeom>
        </p:spPr>
        <p:txBody>
          <a:bodyPr wrap="square">
            <a:spAutoFit/>
          </a:bodyPr>
          <a:lstStyle/>
          <a:p>
            <a:pPr algn="just"/>
            <a:r>
              <a:rPr lang="en-IN" i="1" dirty="0">
                <a:solidFill>
                  <a:srgbClr val="FF0000"/>
                </a:solidFill>
              </a:rPr>
              <a:t>Null hypothesis is that there is no auto-correlation. </a:t>
            </a:r>
          </a:p>
          <a:p>
            <a:pPr algn="just"/>
            <a:endParaRPr lang="en-IN" i="1" dirty="0">
              <a:solidFill>
                <a:srgbClr val="FF0000"/>
              </a:solidFill>
            </a:endParaRPr>
          </a:p>
          <a:p>
            <a:pPr algn="just"/>
            <a:r>
              <a:rPr lang="en-IN" i="1" dirty="0">
                <a:solidFill>
                  <a:srgbClr val="FF0000"/>
                </a:solidFill>
              </a:rPr>
              <a:t>Since the p-value &gt; 0.05, we do not have evidence to reject the null hypothesis and conclude that auto-correlation is not present and thus satisfying the assumptions of linear regression.</a:t>
            </a:r>
            <a:endParaRPr lang="en-US" i="1" dirty="0">
              <a:solidFill>
                <a:srgbClr val="FF0000"/>
              </a:solidFill>
            </a:endParaRPr>
          </a:p>
        </p:txBody>
      </p:sp>
      <p:pic>
        <p:nvPicPr>
          <p:cNvPr id="3" name="Picture 2">
            <a:extLst>
              <a:ext uri="{FF2B5EF4-FFF2-40B4-BE49-F238E27FC236}">
                <a16:creationId xmlns:a16="http://schemas.microsoft.com/office/drawing/2014/main" xmlns="" id="{B58AA45B-0675-4C67-9C8F-1275DB1552CC}"/>
              </a:ext>
            </a:extLst>
          </p:cNvPr>
          <p:cNvPicPr>
            <a:picLocks noChangeAspect="1"/>
          </p:cNvPicPr>
          <p:nvPr/>
        </p:nvPicPr>
        <p:blipFill>
          <a:blip r:embed="rId2"/>
          <a:stretch>
            <a:fillRect/>
          </a:stretch>
        </p:blipFill>
        <p:spPr>
          <a:xfrm>
            <a:off x="5013770" y="4505436"/>
            <a:ext cx="6455330" cy="1491443"/>
          </a:xfrm>
          <a:prstGeom prst="rect">
            <a:avLst/>
          </a:prstGeom>
        </p:spPr>
      </p:pic>
      <p:pic>
        <p:nvPicPr>
          <p:cNvPr id="12" name="Picture 11">
            <a:extLst>
              <a:ext uri="{FF2B5EF4-FFF2-40B4-BE49-F238E27FC236}">
                <a16:creationId xmlns:a16="http://schemas.microsoft.com/office/drawing/2014/main" xmlns="" id="{2978CA48-0931-4175-8BCA-12F0EF1E9CA0}"/>
              </a:ext>
            </a:extLst>
          </p:cNvPr>
          <p:cNvPicPr>
            <a:picLocks noChangeAspect="1"/>
          </p:cNvPicPr>
          <p:nvPr/>
        </p:nvPicPr>
        <p:blipFill>
          <a:blip r:embed="rId3"/>
          <a:stretch>
            <a:fillRect/>
          </a:stretch>
        </p:blipFill>
        <p:spPr>
          <a:xfrm>
            <a:off x="5088198" y="3491914"/>
            <a:ext cx="3513542" cy="1013522"/>
          </a:xfrm>
          <a:prstGeom prst="rect">
            <a:avLst/>
          </a:prstGeom>
        </p:spPr>
      </p:pic>
    </p:spTree>
    <p:extLst>
      <p:ext uri="{BB962C8B-B14F-4D97-AF65-F5344CB8AC3E}">
        <p14:creationId xmlns:p14="http://schemas.microsoft.com/office/powerpoint/2010/main" val="2185342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3333004A-8F1B-45F2-BEFD-7E8132122B94}"/>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defTabSz="914400"/>
            <a:endParaRPr lang="en-US" sz="1600" i="1" dirty="0">
              <a:solidFill>
                <a:prstClr val="black"/>
              </a:solidFill>
              <a:latin typeface="Lucida Sans Unicode"/>
            </a:endParaRPr>
          </a:p>
        </p:txBody>
      </p:sp>
      <p:sp>
        <p:nvSpPr>
          <p:cNvPr id="10" name="Rectangle 9">
            <a:extLst>
              <a:ext uri="{FF2B5EF4-FFF2-40B4-BE49-F238E27FC236}">
                <a16:creationId xmlns:a16="http://schemas.microsoft.com/office/drawing/2014/main" xmlns="" id="{E00BFB5D-D467-4A59-BDCF-FCB163F31804}"/>
              </a:ext>
            </a:extLst>
          </p:cNvPr>
          <p:cNvSpPr/>
          <p:nvPr/>
        </p:nvSpPr>
        <p:spPr>
          <a:xfrm>
            <a:off x="780150" y="1098245"/>
            <a:ext cx="5681363" cy="461665"/>
          </a:xfrm>
          <a:prstGeom prst="rect">
            <a:avLst/>
          </a:prstGeom>
        </p:spPr>
        <p:txBody>
          <a:bodyPr wrap="none">
            <a:spAutoFit/>
          </a:bodyPr>
          <a:lstStyle/>
          <a:p>
            <a:r>
              <a:rPr lang="en-IN" sz="2400" b="1" dirty="0"/>
              <a:t>Chapter 1   Introduction to Regression</a:t>
            </a:r>
          </a:p>
        </p:txBody>
      </p:sp>
      <p:sp>
        <p:nvSpPr>
          <p:cNvPr id="3" name="Date Placeholder 2">
            <a:extLst>
              <a:ext uri="{FF2B5EF4-FFF2-40B4-BE49-F238E27FC236}">
                <a16:creationId xmlns:a16="http://schemas.microsoft.com/office/drawing/2014/main" xmlns="" id="{50E4F290-B217-4DB2-8909-145755170B36}"/>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3DE7662-9830-48C7-86E6-0C93E8C8EB6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4" name="Slide Number Placeholder 3">
            <a:extLst>
              <a:ext uri="{FF2B5EF4-FFF2-40B4-BE49-F238E27FC236}">
                <a16:creationId xmlns:a16="http://schemas.microsoft.com/office/drawing/2014/main" xmlns="" id="{9F97D61A-3E02-406A-97D7-17B63EDA40F1}"/>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Rectangle 5">
            <a:extLst>
              <a:ext uri="{FF2B5EF4-FFF2-40B4-BE49-F238E27FC236}">
                <a16:creationId xmlns:a16="http://schemas.microsoft.com/office/drawing/2014/main" xmlns="" id="{7667B2D9-7742-4FC3-A0E6-198C2D2B896D}"/>
              </a:ext>
            </a:extLst>
          </p:cNvPr>
          <p:cNvSpPr/>
          <p:nvPr/>
        </p:nvSpPr>
        <p:spPr>
          <a:xfrm>
            <a:off x="780150" y="1632915"/>
            <a:ext cx="10359916"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Prediction of response based on predictors</a:t>
            </a:r>
            <a:endParaRPr lang="en-US" sz="2400" b="1"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xmlns="" id="{631DCCED-33ED-4B61-87E4-608684722EE9}"/>
              </a:ext>
            </a:extLst>
          </p:cNvPr>
          <p:cNvSpPr/>
          <p:nvPr/>
        </p:nvSpPr>
        <p:spPr>
          <a:xfrm>
            <a:off x="791738" y="2117927"/>
            <a:ext cx="10359916" cy="938719"/>
          </a:xfrm>
          <a:prstGeom prst="rect">
            <a:avLst/>
          </a:prstGeom>
        </p:spPr>
        <p:txBody>
          <a:bodyPr wrap="square">
            <a:spAutoFit/>
          </a:bodyPr>
          <a:lstStyle/>
          <a:p>
            <a:r>
              <a:rPr lang="en-US" sz="2400" b="1" dirty="0">
                <a:latin typeface="Calibri" panose="020F0502020204030204" pitchFamily="34" charset="0"/>
                <a:cs typeface="Calibri" panose="020F0502020204030204" pitchFamily="34" charset="0"/>
              </a:rPr>
              <a:t>Simple Linear Regression (SLR) </a:t>
            </a:r>
          </a:p>
          <a:p>
            <a:endParaRPr lang="en-US" sz="1100" b="1"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It is a statistical model in which there is only one predictor variable and one response variable. </a:t>
            </a:r>
            <a:endParaRPr lang="en-IN"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xmlns="" id="{FFDE7992-FF0D-4BC0-8AB7-23B7A9CD1147}"/>
              </a:ext>
            </a:extLst>
          </p:cNvPr>
          <p:cNvPicPr>
            <a:picLocks noChangeAspect="1"/>
          </p:cNvPicPr>
          <p:nvPr/>
        </p:nvPicPr>
        <p:blipFill>
          <a:blip r:embed="rId2"/>
          <a:stretch>
            <a:fillRect/>
          </a:stretch>
        </p:blipFill>
        <p:spPr>
          <a:xfrm>
            <a:off x="6867145" y="3151341"/>
            <a:ext cx="4090527" cy="3067895"/>
          </a:xfrm>
          <a:prstGeom prst="rect">
            <a:avLst/>
          </a:prstGeom>
        </p:spPr>
      </p:pic>
      <p:sp>
        <p:nvSpPr>
          <p:cNvPr id="8" name="Rectangle 7">
            <a:extLst>
              <a:ext uri="{FF2B5EF4-FFF2-40B4-BE49-F238E27FC236}">
                <a16:creationId xmlns:a16="http://schemas.microsoft.com/office/drawing/2014/main" xmlns="" id="{588FAB4F-9A0D-4A84-8EFE-D5F043009D28}"/>
              </a:ext>
            </a:extLst>
          </p:cNvPr>
          <p:cNvSpPr/>
          <p:nvPr/>
        </p:nvSpPr>
        <p:spPr>
          <a:xfrm>
            <a:off x="759558" y="3117032"/>
            <a:ext cx="6096000" cy="3211135"/>
          </a:xfrm>
          <a:prstGeom prst="rect">
            <a:avLst/>
          </a:prstGeom>
        </p:spPr>
        <p:txBody>
          <a:bodyPr>
            <a:spAutoFit/>
          </a:bodyPr>
          <a:lstStyle/>
          <a:p>
            <a:pPr marL="714375" indent="-714375">
              <a:buFont typeface="Wingdings" panose="05000000000000000000" pitchFamily="2" charset="2"/>
              <a:buChar char="Ø"/>
            </a:pPr>
            <a:r>
              <a:rPr lang="en-IN" dirty="0">
                <a:latin typeface="Calibri" panose="020F0502020204030204" pitchFamily="34" charset="0"/>
                <a:cs typeface="Calibri" panose="020F0502020204030204" pitchFamily="34" charset="0"/>
              </a:rPr>
              <a:t>Let (X</a:t>
            </a:r>
            <a:r>
              <a:rPr lang="en-IN" sz="2800" baseline="-15000" dirty="0">
                <a:latin typeface="Calibri" panose="020F0502020204030204" pitchFamily="34" charset="0"/>
                <a:cs typeface="Calibri" panose="020F0502020204030204" pitchFamily="34" charset="0"/>
              </a:rPr>
              <a:t>i</a:t>
            </a:r>
            <a:r>
              <a:rPr lang="en-IN" dirty="0">
                <a:latin typeface="Calibri" panose="020F0502020204030204" pitchFamily="34" charset="0"/>
                <a:cs typeface="Calibri" panose="020F0502020204030204" pitchFamily="34" charset="0"/>
              </a:rPr>
              <a:t>, Y</a:t>
            </a:r>
            <a:r>
              <a:rPr lang="en-IN" sz="2800" baseline="-15000" dirty="0">
                <a:latin typeface="Calibri" panose="020F0502020204030204" pitchFamily="34" charset="0"/>
                <a:cs typeface="Calibri" panose="020F0502020204030204" pitchFamily="34" charset="0"/>
              </a:rPr>
              <a:t>i</a:t>
            </a:r>
            <a:r>
              <a:rPr lang="en-IN" dirty="0">
                <a:latin typeface="Calibri" panose="020F0502020204030204" pitchFamily="34" charset="0"/>
                <a:cs typeface="Calibri" panose="020F0502020204030204" pitchFamily="34" charset="0"/>
              </a:rPr>
              <a:t>) where </a:t>
            </a:r>
            <a:r>
              <a:rPr lang="en-IN" dirty="0" err="1">
                <a:latin typeface="Calibri" panose="020F0502020204030204" pitchFamily="34" charset="0"/>
                <a:cs typeface="Calibri" panose="020F0502020204030204" pitchFamily="34" charset="0"/>
              </a:rPr>
              <a:t>i</a:t>
            </a:r>
            <a:r>
              <a:rPr lang="en-IN" dirty="0">
                <a:latin typeface="Calibri" panose="020F0502020204030204" pitchFamily="34" charset="0"/>
                <a:cs typeface="Calibri" panose="020F0502020204030204" pitchFamily="34" charset="0"/>
              </a:rPr>
              <a:t> is ranging from 1 to n be a dataset of n observations.</a:t>
            </a:r>
          </a:p>
          <a:p>
            <a:pPr marL="714375" indent="-714375">
              <a:buFont typeface="Wingdings" panose="05000000000000000000" pitchFamily="2" charset="2"/>
              <a:buChar char="Ø"/>
            </a:pPr>
            <a:r>
              <a:rPr lang="en-IN" dirty="0">
                <a:latin typeface="Calibri" panose="020F0502020204030204" pitchFamily="34" charset="0"/>
                <a:cs typeface="Calibri" panose="020F0502020204030204" pitchFamily="34" charset="0"/>
              </a:rPr>
              <a:t>Then the regression equation can be written as </a:t>
            </a:r>
          </a:p>
          <a:p>
            <a:r>
              <a:rPr lang="en-IN" dirty="0">
                <a:latin typeface="Calibri" panose="020F0502020204030204" pitchFamily="34" charset="0"/>
                <a:cs typeface="Calibri" panose="020F0502020204030204" pitchFamily="34" charset="0"/>
              </a:rPr>
              <a:t>	     Y</a:t>
            </a:r>
            <a:r>
              <a:rPr lang="en-IN" sz="2800" baseline="-15000" dirty="0">
                <a:latin typeface="Calibri" panose="020F0502020204030204" pitchFamily="34" charset="0"/>
                <a:cs typeface="Calibri" panose="020F0502020204030204" pitchFamily="34" charset="0"/>
              </a:rPr>
              <a:t>i</a:t>
            </a:r>
            <a:r>
              <a:rPr lang="en-IN" dirty="0">
                <a:latin typeface="Calibri" panose="020F0502020204030204" pitchFamily="34" charset="0"/>
                <a:cs typeface="Calibri" panose="020F0502020204030204" pitchFamily="34" charset="0"/>
              </a:rPr>
              <a:t> = </a:t>
            </a:r>
            <a:r>
              <a:rPr lang="el-GR" dirty="0">
                <a:latin typeface="Calibri" panose="020F0502020204030204" pitchFamily="34" charset="0"/>
                <a:cs typeface="Calibri" panose="020F0502020204030204" pitchFamily="34" charset="0"/>
              </a:rPr>
              <a:t>β</a:t>
            </a:r>
            <a:r>
              <a:rPr lang="en-IN" sz="2800" baseline="-15000" dirty="0">
                <a:latin typeface="Calibri" panose="020F0502020204030204" pitchFamily="34" charset="0"/>
                <a:cs typeface="Calibri" panose="020F0502020204030204" pitchFamily="34" charset="0"/>
              </a:rPr>
              <a:t>0</a:t>
            </a:r>
            <a:r>
              <a:rPr lang="en-IN" dirty="0">
                <a:latin typeface="Calibri" panose="020F0502020204030204" pitchFamily="34" charset="0"/>
                <a:cs typeface="Calibri" panose="020F0502020204030204" pitchFamily="34" charset="0"/>
              </a:rPr>
              <a:t> + </a:t>
            </a:r>
            <a:r>
              <a:rPr lang="el-GR" dirty="0">
                <a:latin typeface="Calibri" panose="020F0502020204030204" pitchFamily="34" charset="0"/>
                <a:cs typeface="Calibri" panose="020F0502020204030204" pitchFamily="34" charset="0"/>
              </a:rPr>
              <a:t>β</a:t>
            </a:r>
            <a:r>
              <a:rPr lang="en-IN" sz="2800" baseline="-15000" dirty="0">
                <a:latin typeface="Calibri" panose="020F0502020204030204" pitchFamily="34" charset="0"/>
                <a:cs typeface="Calibri" panose="020F0502020204030204" pitchFamily="34" charset="0"/>
              </a:rPr>
              <a:t>1</a:t>
            </a:r>
            <a:r>
              <a:rPr lang="en-IN" dirty="0">
                <a:latin typeface="Calibri" panose="020F0502020204030204" pitchFamily="34" charset="0"/>
                <a:cs typeface="Calibri" panose="020F0502020204030204" pitchFamily="34" charset="0"/>
              </a:rPr>
              <a:t>X</a:t>
            </a:r>
            <a:r>
              <a:rPr lang="en-IN" sz="2800" baseline="-15000" dirty="0">
                <a:latin typeface="Calibri" panose="020F0502020204030204" pitchFamily="34" charset="0"/>
                <a:cs typeface="Calibri" panose="020F0502020204030204" pitchFamily="34" charset="0"/>
              </a:rPr>
              <a:t>i</a:t>
            </a:r>
            <a:r>
              <a:rPr lang="en-IN" dirty="0">
                <a:latin typeface="Calibri" panose="020F0502020204030204" pitchFamily="34" charset="0"/>
                <a:cs typeface="Calibri" panose="020F0502020204030204" pitchFamily="34" charset="0"/>
              </a:rPr>
              <a:t> + </a:t>
            </a:r>
            <a:r>
              <a:rPr lang="el-GR" dirty="0">
                <a:latin typeface="Calibri" panose="020F0502020204030204" pitchFamily="34" charset="0"/>
                <a:cs typeface="Calibri" panose="020F0502020204030204" pitchFamily="34" charset="0"/>
              </a:rPr>
              <a:t>ε</a:t>
            </a:r>
            <a:r>
              <a:rPr lang="en-IN" sz="2800" baseline="-15000" dirty="0" err="1">
                <a:latin typeface="Calibri" panose="020F0502020204030204" pitchFamily="34" charset="0"/>
                <a:cs typeface="Calibri" panose="020F0502020204030204" pitchFamily="34" charset="0"/>
              </a:rPr>
              <a:t>i</a:t>
            </a:r>
            <a:r>
              <a:rPr lang="en-IN" dirty="0">
                <a:latin typeface="Calibri" panose="020F0502020204030204" pitchFamily="34" charset="0"/>
                <a:cs typeface="Calibri" panose="020F0502020204030204" pitchFamily="34" charset="0"/>
              </a:rPr>
              <a:t>, where</a:t>
            </a:r>
          </a:p>
          <a:p>
            <a:pPr marL="714375" indent="-714375">
              <a:buFont typeface="Wingdings" panose="05000000000000000000" pitchFamily="2" charset="2"/>
              <a:buChar char="Ø"/>
            </a:pPr>
            <a:r>
              <a:rPr lang="en-IN" dirty="0">
                <a:latin typeface="Calibri" panose="020F0502020204030204" pitchFamily="34" charset="0"/>
                <a:cs typeface="Calibri" panose="020F0502020204030204" pitchFamily="34" charset="0"/>
              </a:rPr>
              <a:t>Y</a:t>
            </a:r>
            <a:r>
              <a:rPr lang="en-IN" sz="2800" baseline="-15000" dirty="0">
                <a:latin typeface="Calibri" panose="020F0502020204030204" pitchFamily="34" charset="0"/>
                <a:cs typeface="Calibri" panose="020F0502020204030204" pitchFamily="34" charset="0"/>
              </a:rPr>
              <a:t>i</a:t>
            </a:r>
            <a:r>
              <a:rPr lang="en-IN" dirty="0">
                <a:latin typeface="Calibri" panose="020F0502020204030204" pitchFamily="34" charset="0"/>
                <a:cs typeface="Calibri" panose="020F0502020204030204" pitchFamily="34" charset="0"/>
              </a:rPr>
              <a:t> is the </a:t>
            </a:r>
            <a:r>
              <a:rPr lang="en-IN" dirty="0" err="1">
                <a:latin typeface="Calibri" panose="020F0502020204030204" pitchFamily="34" charset="0"/>
                <a:cs typeface="Calibri" panose="020F0502020204030204" pitchFamily="34" charset="0"/>
              </a:rPr>
              <a:t>i</a:t>
            </a:r>
            <a:r>
              <a:rPr lang="en-IN" sz="2000" baseline="15000" dirty="0" err="1">
                <a:latin typeface="Calibri" panose="020F0502020204030204" pitchFamily="34" charset="0"/>
                <a:cs typeface="Calibri" panose="020F0502020204030204" pitchFamily="34" charset="0"/>
              </a:rPr>
              <a:t>th</a:t>
            </a:r>
            <a:r>
              <a:rPr lang="en-IN" dirty="0">
                <a:latin typeface="Calibri" panose="020F0502020204030204" pitchFamily="34" charset="0"/>
                <a:cs typeface="Calibri" panose="020F0502020204030204" pitchFamily="34" charset="0"/>
              </a:rPr>
              <a:t> observation of the response variable in the sample</a:t>
            </a:r>
          </a:p>
          <a:p>
            <a:pPr marL="714375" indent="-714375">
              <a:buFont typeface="Wingdings" panose="05000000000000000000" pitchFamily="2" charset="2"/>
              <a:buChar char="Ø"/>
            </a:pPr>
            <a:r>
              <a:rPr lang="en-IN" dirty="0">
                <a:latin typeface="Calibri" panose="020F0502020204030204" pitchFamily="34" charset="0"/>
                <a:cs typeface="Calibri" panose="020F0502020204030204" pitchFamily="34" charset="0"/>
              </a:rPr>
              <a:t>X</a:t>
            </a:r>
            <a:r>
              <a:rPr lang="en-IN" sz="2800" baseline="-15000" dirty="0">
                <a:latin typeface="Calibri" panose="020F0502020204030204" pitchFamily="34" charset="0"/>
                <a:cs typeface="Calibri" panose="020F0502020204030204" pitchFamily="34" charset="0"/>
              </a:rPr>
              <a:t>i</a:t>
            </a:r>
            <a:r>
              <a:rPr lang="en-IN" dirty="0">
                <a:latin typeface="Calibri" panose="020F0502020204030204" pitchFamily="34" charset="0"/>
                <a:cs typeface="Calibri" panose="020F0502020204030204" pitchFamily="34" charset="0"/>
              </a:rPr>
              <a:t> is the </a:t>
            </a:r>
            <a:r>
              <a:rPr lang="en-IN" dirty="0" err="1">
                <a:latin typeface="Calibri" panose="020F0502020204030204" pitchFamily="34" charset="0"/>
                <a:cs typeface="Calibri" panose="020F0502020204030204" pitchFamily="34" charset="0"/>
              </a:rPr>
              <a:t>i</a:t>
            </a:r>
            <a:r>
              <a:rPr lang="en-IN" sz="2000" baseline="15000" dirty="0" err="1">
                <a:latin typeface="Calibri" panose="020F0502020204030204" pitchFamily="34" charset="0"/>
                <a:cs typeface="Calibri" panose="020F0502020204030204" pitchFamily="34" charset="0"/>
              </a:rPr>
              <a:t>th</a:t>
            </a:r>
            <a:r>
              <a:rPr lang="en-IN" dirty="0">
                <a:latin typeface="Calibri" panose="020F0502020204030204" pitchFamily="34" charset="0"/>
                <a:cs typeface="Calibri" panose="020F0502020204030204" pitchFamily="34" charset="0"/>
              </a:rPr>
              <a:t> observation of the predictor variable in the sample</a:t>
            </a:r>
          </a:p>
          <a:p>
            <a:pPr marL="714375" indent="-714375">
              <a:buFont typeface="Wingdings" panose="05000000000000000000" pitchFamily="2" charset="2"/>
              <a:buChar char="Ø"/>
            </a:pPr>
            <a:r>
              <a:rPr lang="el-GR" dirty="0">
                <a:latin typeface="Calibri" panose="020F0502020204030204" pitchFamily="34" charset="0"/>
                <a:cs typeface="Calibri" panose="020F0502020204030204" pitchFamily="34" charset="0"/>
              </a:rPr>
              <a:t>ε</a:t>
            </a:r>
            <a:r>
              <a:rPr lang="en-IN" sz="2800" baseline="-15000" dirty="0" err="1">
                <a:latin typeface="Calibri" panose="020F0502020204030204" pitchFamily="34" charset="0"/>
                <a:cs typeface="Calibri" panose="020F0502020204030204" pitchFamily="34" charset="0"/>
              </a:rPr>
              <a:t>i</a:t>
            </a:r>
            <a:r>
              <a:rPr lang="en-IN" dirty="0">
                <a:latin typeface="Calibri" panose="020F0502020204030204" pitchFamily="34" charset="0"/>
                <a:cs typeface="Calibri" panose="020F0502020204030204" pitchFamily="34" charset="0"/>
              </a:rPr>
              <a:t> is the random error or residuals</a:t>
            </a:r>
          </a:p>
          <a:p>
            <a:pPr marL="714375" indent="-714375">
              <a:buFont typeface="Wingdings" panose="05000000000000000000" pitchFamily="2" charset="2"/>
              <a:buChar char="Ø"/>
            </a:pPr>
            <a:r>
              <a:rPr lang="el-GR" dirty="0">
                <a:latin typeface="Calibri" panose="020F0502020204030204" pitchFamily="34" charset="0"/>
                <a:cs typeface="Calibri" panose="020F0502020204030204" pitchFamily="34" charset="0"/>
              </a:rPr>
              <a:t>β</a:t>
            </a:r>
            <a:r>
              <a:rPr lang="en-IN" sz="2800" baseline="-15000" dirty="0">
                <a:latin typeface="Calibri" panose="020F0502020204030204" pitchFamily="34" charset="0"/>
                <a:cs typeface="Calibri" panose="020F0502020204030204" pitchFamily="34" charset="0"/>
              </a:rPr>
              <a:t>0</a:t>
            </a:r>
            <a:r>
              <a:rPr lang="en-IN" dirty="0">
                <a:latin typeface="Calibri" panose="020F0502020204030204" pitchFamily="34" charset="0"/>
                <a:cs typeface="Calibri" panose="020F0502020204030204" pitchFamily="34" charset="0"/>
              </a:rPr>
              <a:t>, </a:t>
            </a:r>
            <a:r>
              <a:rPr lang="el-GR" dirty="0">
                <a:latin typeface="Calibri" panose="020F0502020204030204" pitchFamily="34" charset="0"/>
                <a:cs typeface="Calibri" panose="020F0502020204030204" pitchFamily="34" charset="0"/>
              </a:rPr>
              <a:t>β</a:t>
            </a:r>
            <a:r>
              <a:rPr lang="en-IN" sz="2800" baseline="-15000" dirty="0">
                <a:latin typeface="Calibri" panose="020F0502020204030204" pitchFamily="34" charset="0"/>
                <a:cs typeface="Calibri" panose="020F0502020204030204" pitchFamily="34" charset="0"/>
              </a:rPr>
              <a:t>1</a:t>
            </a:r>
            <a:r>
              <a:rPr lang="en-IN" dirty="0">
                <a:latin typeface="Calibri" panose="020F0502020204030204" pitchFamily="34" charset="0"/>
                <a:cs typeface="Calibri" panose="020F0502020204030204" pitchFamily="34" charset="0"/>
              </a:rPr>
              <a:t> are the regression parameters or regression coefficients</a:t>
            </a:r>
          </a:p>
        </p:txBody>
      </p:sp>
    </p:spTree>
    <p:extLst>
      <p:ext uri="{BB962C8B-B14F-4D97-AF65-F5344CB8AC3E}">
        <p14:creationId xmlns:p14="http://schemas.microsoft.com/office/powerpoint/2010/main" val="1804890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3333004A-8F1B-45F2-BEFD-7E8132122B94}"/>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defTabSz="914400"/>
            <a:endParaRPr lang="en-US" sz="1600" i="1" dirty="0">
              <a:solidFill>
                <a:prstClr val="black"/>
              </a:solidFill>
              <a:latin typeface="Lucida Sans Unicode"/>
            </a:endParaRPr>
          </a:p>
        </p:txBody>
      </p:sp>
      <p:sp>
        <p:nvSpPr>
          <p:cNvPr id="10" name="Rectangle 9">
            <a:extLst>
              <a:ext uri="{FF2B5EF4-FFF2-40B4-BE49-F238E27FC236}">
                <a16:creationId xmlns:a16="http://schemas.microsoft.com/office/drawing/2014/main" xmlns="" id="{E00BFB5D-D467-4A59-BDCF-FCB163F31804}"/>
              </a:ext>
            </a:extLst>
          </p:cNvPr>
          <p:cNvSpPr/>
          <p:nvPr/>
        </p:nvSpPr>
        <p:spPr>
          <a:xfrm>
            <a:off x="780150" y="1098245"/>
            <a:ext cx="5681363" cy="461665"/>
          </a:xfrm>
          <a:prstGeom prst="rect">
            <a:avLst/>
          </a:prstGeom>
        </p:spPr>
        <p:txBody>
          <a:bodyPr wrap="none">
            <a:spAutoFit/>
          </a:bodyPr>
          <a:lstStyle/>
          <a:p>
            <a:r>
              <a:rPr lang="en-IN" sz="2400" b="1" dirty="0"/>
              <a:t>Chapter 1   Introduction to Regression</a:t>
            </a:r>
          </a:p>
        </p:txBody>
      </p:sp>
      <p:sp>
        <p:nvSpPr>
          <p:cNvPr id="3" name="Date Placeholder 2">
            <a:extLst>
              <a:ext uri="{FF2B5EF4-FFF2-40B4-BE49-F238E27FC236}">
                <a16:creationId xmlns:a16="http://schemas.microsoft.com/office/drawing/2014/main" xmlns="" id="{50E4F290-B217-4DB2-8909-145755170B36}"/>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3DE7662-9830-48C7-86E6-0C93E8C8EB6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4" name="Slide Number Placeholder 3">
            <a:extLst>
              <a:ext uri="{FF2B5EF4-FFF2-40B4-BE49-F238E27FC236}">
                <a16:creationId xmlns:a16="http://schemas.microsoft.com/office/drawing/2014/main" xmlns="" id="{9F97D61A-3E02-406A-97D7-17B63EDA40F1}"/>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Rectangle 5">
            <a:extLst>
              <a:ext uri="{FF2B5EF4-FFF2-40B4-BE49-F238E27FC236}">
                <a16:creationId xmlns:a16="http://schemas.microsoft.com/office/drawing/2014/main" xmlns="" id="{7667B2D9-7742-4FC3-A0E6-198C2D2B896D}"/>
              </a:ext>
            </a:extLst>
          </p:cNvPr>
          <p:cNvSpPr/>
          <p:nvPr/>
        </p:nvSpPr>
        <p:spPr>
          <a:xfrm>
            <a:off x="780150" y="1632915"/>
            <a:ext cx="10359916"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Prediction of response based on predictors</a:t>
            </a:r>
            <a:endParaRPr lang="en-US" sz="2400" b="1"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xmlns="" id="{631DCCED-33ED-4B61-87E4-608684722EE9}"/>
              </a:ext>
            </a:extLst>
          </p:cNvPr>
          <p:cNvSpPr/>
          <p:nvPr/>
        </p:nvSpPr>
        <p:spPr>
          <a:xfrm>
            <a:off x="791737" y="2117929"/>
            <a:ext cx="10270271" cy="2626360"/>
          </a:xfrm>
          <a:prstGeom prst="rect">
            <a:avLst/>
          </a:prstGeom>
        </p:spPr>
        <p:txBody>
          <a:bodyPr wrap="square">
            <a:spAutoFit/>
          </a:bodyPr>
          <a:lstStyle/>
          <a:p>
            <a:r>
              <a:rPr lang="en-US" sz="2400" b="1" dirty="0">
                <a:latin typeface="Calibri" panose="020F0502020204030204" pitchFamily="34" charset="0"/>
                <a:cs typeface="Calibri" panose="020F0502020204030204" pitchFamily="34" charset="0"/>
              </a:rPr>
              <a:t>Simple Linear Regression (SLR) - continued</a:t>
            </a:r>
          </a:p>
          <a:p>
            <a:endParaRPr lang="en-IN" sz="9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Note:</a:t>
            </a:r>
          </a:p>
          <a:p>
            <a:pPr marL="714375" indent="-714375">
              <a:buFont typeface="+mj-lt"/>
              <a:buAutoNum type="arabicParenR"/>
              <a:tabLst>
                <a:tab pos="892175" algn="l"/>
              </a:tabLst>
            </a:pPr>
            <a:r>
              <a:rPr lang="en-IN" dirty="0">
                <a:latin typeface="Calibri" panose="020F0502020204030204" pitchFamily="34" charset="0"/>
                <a:cs typeface="Calibri" panose="020F0502020204030204" pitchFamily="34" charset="0"/>
              </a:rPr>
              <a:t>The relationship is not a mathematical model relationship and hence the error term.</a:t>
            </a:r>
          </a:p>
          <a:p>
            <a:pPr marL="714375" indent="-714375">
              <a:buFont typeface="+mj-lt"/>
              <a:buAutoNum type="arabicParenR"/>
            </a:pPr>
            <a:r>
              <a:rPr lang="en-IN" dirty="0">
                <a:latin typeface="Calibri" panose="020F0502020204030204" pitchFamily="34" charset="0"/>
                <a:cs typeface="Calibri" panose="020F0502020204030204" pitchFamily="34" charset="0"/>
              </a:rPr>
              <a:t>The linearity condition is defined with respect to the regression coefficients and not with respect to the predictor variables. Thus Y</a:t>
            </a:r>
            <a:r>
              <a:rPr lang="en-IN" sz="2800" baseline="-15000" dirty="0">
                <a:latin typeface="Calibri" panose="020F0502020204030204" pitchFamily="34" charset="0"/>
                <a:cs typeface="Calibri" panose="020F0502020204030204" pitchFamily="34" charset="0"/>
              </a:rPr>
              <a:t>i</a:t>
            </a:r>
            <a:r>
              <a:rPr lang="en-IN" dirty="0">
                <a:latin typeface="Calibri" panose="020F0502020204030204" pitchFamily="34" charset="0"/>
                <a:cs typeface="Calibri" panose="020F0502020204030204" pitchFamily="34" charset="0"/>
              </a:rPr>
              <a:t> = </a:t>
            </a:r>
            <a:r>
              <a:rPr lang="el-GR" dirty="0">
                <a:latin typeface="Calibri" panose="020F0502020204030204" pitchFamily="34" charset="0"/>
                <a:cs typeface="Calibri" panose="020F0502020204030204" pitchFamily="34" charset="0"/>
              </a:rPr>
              <a:t>β</a:t>
            </a:r>
            <a:r>
              <a:rPr lang="en-IN" sz="2800" baseline="-15000" dirty="0">
                <a:latin typeface="Calibri" panose="020F0502020204030204" pitchFamily="34" charset="0"/>
                <a:cs typeface="Calibri" panose="020F0502020204030204" pitchFamily="34" charset="0"/>
              </a:rPr>
              <a:t>0</a:t>
            </a:r>
            <a:r>
              <a:rPr lang="en-IN" dirty="0">
                <a:latin typeface="Calibri" panose="020F0502020204030204" pitchFamily="34" charset="0"/>
                <a:cs typeface="Calibri" panose="020F0502020204030204" pitchFamily="34" charset="0"/>
              </a:rPr>
              <a:t> + </a:t>
            </a:r>
            <a:r>
              <a:rPr lang="el-GR" dirty="0">
                <a:latin typeface="Calibri" panose="020F0502020204030204" pitchFamily="34" charset="0"/>
                <a:cs typeface="Calibri" panose="020F0502020204030204" pitchFamily="34" charset="0"/>
              </a:rPr>
              <a:t>β</a:t>
            </a:r>
            <a:r>
              <a:rPr lang="en-IN" sz="2800" baseline="-15000" dirty="0">
                <a:latin typeface="Calibri" panose="020F0502020204030204" pitchFamily="34" charset="0"/>
                <a:cs typeface="Calibri" panose="020F0502020204030204" pitchFamily="34" charset="0"/>
              </a:rPr>
              <a:t>1log(</a:t>
            </a:r>
            <a:r>
              <a:rPr lang="en-IN" dirty="0">
                <a:latin typeface="Calibri" panose="020F0502020204030204" pitchFamily="34" charset="0"/>
                <a:cs typeface="Calibri" panose="020F0502020204030204" pitchFamily="34" charset="0"/>
              </a:rPr>
              <a:t>X</a:t>
            </a:r>
            <a:r>
              <a:rPr lang="en-IN" sz="2800" baseline="-15000" dirty="0">
                <a:latin typeface="Calibri" panose="020F0502020204030204" pitchFamily="34" charset="0"/>
                <a:cs typeface="Calibri" panose="020F0502020204030204" pitchFamily="34" charset="0"/>
              </a:rPr>
              <a:t>i)</a:t>
            </a:r>
            <a:r>
              <a:rPr lang="en-IN" dirty="0">
                <a:latin typeface="Calibri" panose="020F0502020204030204" pitchFamily="34" charset="0"/>
                <a:cs typeface="Calibri" panose="020F0502020204030204" pitchFamily="34" charset="0"/>
              </a:rPr>
              <a:t> + </a:t>
            </a:r>
            <a:r>
              <a:rPr lang="el-GR" dirty="0">
                <a:latin typeface="Calibri" panose="020F0502020204030204" pitchFamily="34" charset="0"/>
                <a:cs typeface="Calibri" panose="020F0502020204030204" pitchFamily="34" charset="0"/>
              </a:rPr>
              <a:t>ε</a:t>
            </a:r>
            <a:r>
              <a:rPr lang="en-IN" sz="2800" baseline="-15000" dirty="0" err="1">
                <a:latin typeface="Calibri" panose="020F0502020204030204" pitchFamily="34" charset="0"/>
                <a:cs typeface="Calibri" panose="020F0502020204030204" pitchFamily="34" charset="0"/>
              </a:rPr>
              <a:t>i</a:t>
            </a:r>
            <a:r>
              <a:rPr lang="en-IN" sz="2800" baseline="-15000" dirty="0">
                <a:latin typeface="Calibri" panose="020F0502020204030204" pitchFamily="34" charset="0"/>
                <a:cs typeface="Calibri" panose="020F0502020204030204" pitchFamily="34" charset="0"/>
              </a:rPr>
              <a:t> </a:t>
            </a:r>
            <a:r>
              <a:rPr lang="en-IN" dirty="0">
                <a:latin typeface="Calibri" panose="020F0502020204030204" pitchFamily="34" charset="0"/>
                <a:cs typeface="Calibri" panose="020F0502020204030204" pitchFamily="34" charset="0"/>
              </a:rPr>
              <a:t>is a linear model but relationship between Y and X is not linear.</a:t>
            </a:r>
          </a:p>
          <a:p>
            <a:pPr marL="714375" indent="-714375" algn="just">
              <a:buFont typeface="+mj-lt"/>
              <a:buAutoNum type="arabicParenR"/>
              <a:tabLst>
                <a:tab pos="892175" algn="l"/>
                <a:tab pos="1081088" algn="l"/>
              </a:tabLst>
            </a:pPr>
            <a:r>
              <a:rPr lang="en-IN" dirty="0">
                <a:latin typeface="Calibri" panose="020F0502020204030204" pitchFamily="34" charset="0"/>
                <a:cs typeface="Calibri" panose="020F0502020204030204" pitchFamily="34" charset="0"/>
              </a:rPr>
              <a:t>Regression calculates the most likely outcome based on a trend of one or more known independent variables and the impact of changing one of the independent variables.</a:t>
            </a:r>
          </a:p>
        </p:txBody>
      </p:sp>
    </p:spTree>
    <p:extLst>
      <p:ext uri="{BB962C8B-B14F-4D97-AF65-F5344CB8AC3E}">
        <p14:creationId xmlns:p14="http://schemas.microsoft.com/office/powerpoint/2010/main" val="1779736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3333004A-8F1B-45F2-BEFD-7E8132122B94}"/>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defTabSz="914400"/>
            <a:endParaRPr lang="en-US" sz="1600" i="1" dirty="0">
              <a:solidFill>
                <a:prstClr val="black"/>
              </a:solidFill>
              <a:latin typeface="Lucida Sans Unicode"/>
            </a:endParaRPr>
          </a:p>
        </p:txBody>
      </p:sp>
      <p:sp>
        <p:nvSpPr>
          <p:cNvPr id="10" name="Rectangle 9">
            <a:extLst>
              <a:ext uri="{FF2B5EF4-FFF2-40B4-BE49-F238E27FC236}">
                <a16:creationId xmlns:a16="http://schemas.microsoft.com/office/drawing/2014/main" xmlns="" id="{E00BFB5D-D467-4A59-BDCF-FCB163F31804}"/>
              </a:ext>
            </a:extLst>
          </p:cNvPr>
          <p:cNvSpPr/>
          <p:nvPr/>
        </p:nvSpPr>
        <p:spPr>
          <a:xfrm>
            <a:off x="780150" y="1098245"/>
            <a:ext cx="5681363" cy="461665"/>
          </a:xfrm>
          <a:prstGeom prst="rect">
            <a:avLst/>
          </a:prstGeom>
        </p:spPr>
        <p:txBody>
          <a:bodyPr wrap="none">
            <a:spAutoFit/>
          </a:bodyPr>
          <a:lstStyle/>
          <a:p>
            <a:r>
              <a:rPr lang="en-IN" sz="2400" b="1" dirty="0"/>
              <a:t>Chapter 1   Introduction to Regression</a:t>
            </a:r>
          </a:p>
        </p:txBody>
      </p:sp>
      <p:sp>
        <p:nvSpPr>
          <p:cNvPr id="3" name="Date Placeholder 2">
            <a:extLst>
              <a:ext uri="{FF2B5EF4-FFF2-40B4-BE49-F238E27FC236}">
                <a16:creationId xmlns:a16="http://schemas.microsoft.com/office/drawing/2014/main" xmlns="" id="{50E4F290-B217-4DB2-8909-145755170B36}"/>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3DE7662-9830-48C7-86E6-0C93E8C8EB6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4" name="Slide Number Placeholder 3">
            <a:extLst>
              <a:ext uri="{FF2B5EF4-FFF2-40B4-BE49-F238E27FC236}">
                <a16:creationId xmlns:a16="http://schemas.microsoft.com/office/drawing/2014/main" xmlns="" id="{9F97D61A-3E02-406A-97D7-17B63EDA40F1}"/>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Rectangle 5">
            <a:extLst>
              <a:ext uri="{FF2B5EF4-FFF2-40B4-BE49-F238E27FC236}">
                <a16:creationId xmlns:a16="http://schemas.microsoft.com/office/drawing/2014/main" xmlns="" id="{7667B2D9-7742-4FC3-A0E6-198C2D2B896D}"/>
              </a:ext>
            </a:extLst>
          </p:cNvPr>
          <p:cNvSpPr/>
          <p:nvPr/>
        </p:nvSpPr>
        <p:spPr>
          <a:xfrm>
            <a:off x="780150" y="1632915"/>
            <a:ext cx="10359916"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Regression within the umbrella of machine learning</a:t>
            </a:r>
            <a:endParaRPr lang="en-US" sz="2400" b="1"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xmlns="" id="{631DCCED-33ED-4B61-87E4-608684722EE9}"/>
              </a:ext>
            </a:extLst>
          </p:cNvPr>
          <p:cNvSpPr/>
          <p:nvPr/>
        </p:nvSpPr>
        <p:spPr>
          <a:xfrm>
            <a:off x="791737" y="2117929"/>
            <a:ext cx="10270271" cy="3970318"/>
          </a:xfrm>
          <a:prstGeom prst="rect">
            <a:avLst/>
          </a:prstGeom>
        </p:spPr>
        <p:txBody>
          <a:bodyPr wrap="square">
            <a:spAutoFit/>
          </a:bodyPr>
          <a:lstStyle/>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Regression and classification are branded under the same umbrella of supervised machine learning. </a:t>
            </a:r>
          </a:p>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Both utilize known datasets to make predictions.</a:t>
            </a:r>
          </a:p>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In supervised learning, an algorithm is employed to learn the mapping function from X (input) to Y (output), Y = f(X). </a:t>
            </a:r>
          </a:p>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The objective is to approximate the mapping function, f as accurately as possible so that we can predict output variable, Y for a new input X as close as possible to the actual value.</a:t>
            </a:r>
          </a:p>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The response variable in the regression is continuous numerical variable and for classification it is categorical. </a:t>
            </a:r>
          </a:p>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In machine learning, regression algorithms attempt to estimate the mapping function, f from the predictor variables (X) to continuous numerical response variable, Y</a:t>
            </a:r>
          </a:p>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Supervised learning is used to predict a certain target variable from a model you trained with known data. </a:t>
            </a:r>
          </a:p>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Regression is a kind of supervised learning where you predict numerical variable in interval scale</a:t>
            </a:r>
            <a:r>
              <a:rPr lang="en-IN" sz="16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97097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3333004A-8F1B-45F2-BEFD-7E8132122B94}"/>
              </a:ext>
            </a:extLst>
          </p:cNvPr>
          <p:cNvSpPr/>
          <p:nvPr/>
        </p:nvSpPr>
        <p:spPr>
          <a:xfrm>
            <a:off x="780150" y="1025240"/>
            <a:ext cx="10631700"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xmlns="" id="{23D90D0A-838C-4479-B5E8-D677908D01C1}"/>
              </a:ext>
            </a:extLst>
          </p:cNvPr>
          <p:cNvSpPr/>
          <p:nvPr/>
        </p:nvSpPr>
        <p:spPr>
          <a:xfrm>
            <a:off x="780149" y="1098246"/>
            <a:ext cx="10631699" cy="4970591"/>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1</a:t>
            </a:r>
          </a:p>
          <a:p>
            <a:r>
              <a:rPr lang="en-IN" sz="2400" b="1" dirty="0">
                <a:latin typeface="Calibri" panose="020F0502020204030204" pitchFamily="34" charset="0"/>
                <a:cs typeface="Calibri" panose="020F0502020204030204" pitchFamily="34" charset="0"/>
              </a:rPr>
              <a:t/>
            </a:r>
            <a:br>
              <a:rPr lang="en-IN" sz="2400" b="1" dirty="0">
                <a:latin typeface="Calibri" panose="020F0502020204030204" pitchFamily="34" charset="0"/>
                <a:cs typeface="Calibri" panose="020F0502020204030204" pitchFamily="34" charset="0"/>
              </a:rPr>
            </a:br>
            <a:r>
              <a:rPr lang="en-IN" sz="2400" b="1" dirty="0">
                <a:latin typeface="Calibri" panose="020F0502020204030204" pitchFamily="34" charset="0"/>
                <a:cs typeface="Calibri" panose="020F0502020204030204" pitchFamily="34" charset="0"/>
              </a:rPr>
              <a:t>Summary</a:t>
            </a:r>
          </a:p>
          <a:p>
            <a:endParaRPr lang="en-IN" sz="1400" b="1" dirty="0">
              <a:latin typeface="Calibri" panose="020F0502020204030204" pitchFamily="34" charset="0"/>
              <a:cs typeface="Calibri" panose="020F0502020204030204" pitchFamily="34" charset="0"/>
            </a:endParaRPr>
          </a:p>
          <a:p>
            <a:pPr marL="457200" indent="-457200" algn="just">
              <a:buAutoNum type="arabicPeriod"/>
            </a:pPr>
            <a:r>
              <a:rPr lang="en-IN" b="1" dirty="0">
                <a:latin typeface="Calibri" panose="020F0502020204030204" pitchFamily="34" charset="0"/>
                <a:cs typeface="Calibri" panose="020F0502020204030204" pitchFamily="34" charset="0"/>
              </a:rPr>
              <a:t>The main objective of regression is to establish the existence of a relationship between an target (response) variable and explanatory (predictor) variables.</a:t>
            </a:r>
          </a:p>
          <a:p>
            <a:pPr marL="457200" indent="-457200" algn="just">
              <a:buAutoNum type="arabicPeriod"/>
            </a:pPr>
            <a:r>
              <a:rPr lang="en-IN" b="1" dirty="0">
                <a:latin typeface="Calibri" panose="020F0502020204030204" pitchFamily="34" charset="0"/>
                <a:cs typeface="Calibri" panose="020F0502020204030204" pitchFamily="34" charset="0"/>
              </a:rPr>
              <a:t>Before doing the regression analysis, one must review the literature to develop a deep understanding of the relevant variables, their relationships, and the expected coefficient signs and effect magnitude. </a:t>
            </a:r>
          </a:p>
          <a:p>
            <a:pPr marL="457200" indent="-457200" algn="just">
              <a:buAutoNum type="arabicPeriod"/>
            </a:pPr>
            <a:r>
              <a:rPr lang="en-IN" b="1" dirty="0">
                <a:latin typeface="Calibri" panose="020F0502020204030204" pitchFamily="34" charset="0"/>
                <a:cs typeface="Calibri" panose="020F0502020204030204" pitchFamily="34" charset="0"/>
              </a:rPr>
              <a:t>In machine learning, regression algorithms attempt to estimate the mapping function, f from the predictor variables (X) to continuous numerical response variable, Y</a:t>
            </a:r>
          </a:p>
          <a:p>
            <a:pPr marL="457200" indent="-457200" algn="just">
              <a:buAutoNum type="arabicPeriod"/>
            </a:pPr>
            <a:r>
              <a:rPr lang="en-IN" b="1" dirty="0">
                <a:latin typeface="Calibri" panose="020F0502020204030204" pitchFamily="34" charset="0"/>
                <a:cs typeface="Calibri" panose="020F0502020204030204" pitchFamily="34" charset="0"/>
              </a:rPr>
              <a:t>Linear regression implies that the relationship between the response variable and the regression parameters (</a:t>
            </a:r>
            <a:r>
              <a:rPr lang="el-GR" b="1" dirty="0">
                <a:latin typeface="Calibri" panose="020F0502020204030204" pitchFamily="34" charset="0"/>
                <a:cs typeface="Calibri" panose="020F0502020204030204" pitchFamily="34" charset="0"/>
              </a:rPr>
              <a:t>β</a:t>
            </a:r>
            <a:r>
              <a:rPr lang="en-IN" b="1" dirty="0">
                <a:latin typeface="Calibri" panose="020F0502020204030204" pitchFamily="34" charset="0"/>
                <a:cs typeface="Calibri" panose="020F0502020204030204" pitchFamily="34" charset="0"/>
              </a:rPr>
              <a:t>0, </a:t>
            </a:r>
            <a:r>
              <a:rPr lang="el-GR" b="1" dirty="0">
                <a:latin typeface="Calibri" panose="020F0502020204030204" pitchFamily="34" charset="0"/>
                <a:cs typeface="Calibri" panose="020F0502020204030204" pitchFamily="34" charset="0"/>
              </a:rPr>
              <a:t>β</a:t>
            </a:r>
            <a:r>
              <a:rPr lang="en-IN" b="1" dirty="0">
                <a:latin typeface="Calibri" panose="020F0502020204030204" pitchFamily="34" charset="0"/>
                <a:cs typeface="Calibri" panose="020F0502020204030204" pitchFamily="34" charset="0"/>
              </a:rPr>
              <a:t>1) is linear.</a:t>
            </a:r>
          </a:p>
          <a:p>
            <a:pPr marL="457200" indent="-457200" algn="just">
              <a:buAutoNum type="arabicPeriod"/>
            </a:pPr>
            <a:endParaRPr lang="en-IN" b="1"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Reference</a:t>
            </a:r>
          </a:p>
          <a:p>
            <a:endParaRPr lang="en-IN" sz="500" b="1" dirty="0">
              <a:latin typeface="Calibri" panose="020F0502020204030204" pitchFamily="34" charset="0"/>
              <a:cs typeface="Calibri" panose="020F0502020204030204" pitchFamily="34" charset="0"/>
            </a:endParaRPr>
          </a:p>
          <a:p>
            <a:r>
              <a:rPr lang="en-IN" sz="2000" dirty="0">
                <a:latin typeface="Calibri" panose="020F0502020204030204" pitchFamily="34" charset="0"/>
                <a:cs typeface="Calibri" panose="020F0502020204030204" pitchFamily="34" charset="0"/>
              </a:rPr>
              <a:t>1. Business Statistics – a first course – </a:t>
            </a:r>
            <a:r>
              <a:rPr lang="en-IN" sz="2000" dirty="0" err="1">
                <a:latin typeface="Calibri" panose="020F0502020204030204" pitchFamily="34" charset="0"/>
                <a:cs typeface="Calibri" panose="020F0502020204030204" pitchFamily="34" charset="0"/>
              </a:rPr>
              <a:t>Davind</a:t>
            </a:r>
            <a:r>
              <a:rPr lang="en-IN" sz="2000" dirty="0">
                <a:latin typeface="Calibri" panose="020F0502020204030204" pitchFamily="34" charset="0"/>
                <a:cs typeface="Calibri" panose="020F0502020204030204" pitchFamily="34" charset="0"/>
              </a:rPr>
              <a:t> M. Levine, Kathryn A. </a:t>
            </a:r>
            <a:r>
              <a:rPr lang="en-IN" sz="2000" dirty="0" err="1">
                <a:latin typeface="Calibri" panose="020F0502020204030204" pitchFamily="34" charset="0"/>
                <a:cs typeface="Calibri" panose="020F0502020204030204" pitchFamily="34" charset="0"/>
              </a:rPr>
              <a:t>Szabat</a:t>
            </a:r>
            <a:r>
              <a:rPr lang="en-IN" sz="2000" dirty="0">
                <a:latin typeface="Calibri" panose="020F0502020204030204" pitchFamily="34" charset="0"/>
                <a:cs typeface="Calibri" panose="020F0502020204030204" pitchFamily="34" charset="0"/>
              </a:rPr>
              <a:t>, David F Stephan and Dr P K Viswanathan Chapter 12</a:t>
            </a:r>
            <a:endParaRPr lang="en-IN" sz="2400" b="1" dirty="0">
              <a:latin typeface="Calibri" panose="020F0502020204030204" pitchFamily="34" charset="0"/>
              <a:cs typeface="Calibri" panose="020F0502020204030204" pitchFamily="34" charset="0"/>
            </a:endParaRPr>
          </a:p>
        </p:txBody>
      </p:sp>
      <p:sp>
        <p:nvSpPr>
          <p:cNvPr id="2" name="Date Placeholder 1">
            <a:extLst>
              <a:ext uri="{FF2B5EF4-FFF2-40B4-BE49-F238E27FC236}">
                <a16:creationId xmlns:a16="http://schemas.microsoft.com/office/drawing/2014/main" xmlns="" id="{5EB0C5F2-5A28-46C3-9952-E9B8B6099D23}"/>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5C552F7-C48F-4D1D-87D3-A9BE817D105A}"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xmlns="" id="{8376E3B4-8A30-4E44-8E35-286EDAA46F8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7781866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50" y="958333"/>
            <a:ext cx="9724297" cy="5416868"/>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p>
          <a:p>
            <a:endParaRPr lang="en-IN" sz="1100" b="1"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Contents</a:t>
            </a:r>
          </a:p>
          <a:p>
            <a:endParaRPr lang="en-IN" sz="1100" dirty="0"/>
          </a:p>
          <a:p>
            <a:pPr indent="-342900">
              <a:buFont typeface="+mj-lt"/>
              <a:buAutoNum type="arabicPeriod"/>
            </a:pPr>
            <a:r>
              <a:rPr lang="en-IN" sz="2000" b="1" dirty="0">
                <a:latin typeface="Calibri" panose="020F0502020204030204" pitchFamily="34" charset="0"/>
                <a:cs typeface="Calibri" panose="020F0502020204030204" pitchFamily="34" charset="0"/>
              </a:rPr>
              <a:t>Continuous Response, Single Predictor				</a:t>
            </a:r>
          </a:p>
          <a:p>
            <a:pPr indent="-342900">
              <a:buFont typeface="+mj-lt"/>
              <a:buAutoNum type="arabicPeriod"/>
            </a:pPr>
            <a:r>
              <a:rPr lang="en-IN" sz="2000" b="1" dirty="0">
                <a:latin typeface="Calibri" panose="020F0502020204030204" pitchFamily="34" charset="0"/>
                <a:cs typeface="Calibri" panose="020F0502020204030204" pitchFamily="34" charset="0"/>
              </a:rPr>
              <a:t>From correlation to regression				</a:t>
            </a:r>
          </a:p>
          <a:p>
            <a:pPr indent="-342900">
              <a:buFont typeface="+mj-lt"/>
              <a:buAutoNum type="arabicPeriod"/>
            </a:pPr>
            <a:r>
              <a:rPr lang="en-IN" sz="2000" b="1" dirty="0">
                <a:latin typeface="Calibri" panose="020F0502020204030204" pitchFamily="34" charset="0"/>
                <a:cs typeface="Calibri" panose="020F0502020204030204" pitchFamily="34" charset="0"/>
              </a:rPr>
              <a:t>Limitation of correlation				</a:t>
            </a:r>
          </a:p>
          <a:p>
            <a:pPr indent="-342900">
              <a:buFont typeface="+mj-lt"/>
              <a:buAutoNum type="arabicPeriod"/>
            </a:pPr>
            <a:r>
              <a:rPr lang="en-IN" sz="2000" b="1" dirty="0">
                <a:latin typeface="Calibri" panose="020F0502020204030204" pitchFamily="34" charset="0"/>
                <a:cs typeface="Calibri" panose="020F0502020204030204" pitchFamily="34" charset="0"/>
              </a:rPr>
              <a:t>Scatterplot: visualization of dependency				</a:t>
            </a:r>
          </a:p>
          <a:p>
            <a:pPr indent="-342900">
              <a:buFont typeface="+mj-lt"/>
              <a:buAutoNum type="arabicPeriod"/>
            </a:pPr>
            <a:r>
              <a:rPr lang="en-IN" sz="2000" b="1" dirty="0">
                <a:latin typeface="Calibri" panose="020F0502020204030204" pitchFamily="34" charset="0"/>
                <a:cs typeface="Calibri" panose="020F0502020204030204" pitchFamily="34" charset="0"/>
              </a:rPr>
              <a:t>Scatterplots for various correlation values				</a:t>
            </a:r>
          </a:p>
          <a:p>
            <a:pPr indent="-342900">
              <a:buFont typeface="+mj-lt"/>
              <a:buAutoNum type="arabicPeriod"/>
            </a:pPr>
            <a:r>
              <a:rPr lang="en-IN" sz="2000" b="1" dirty="0">
                <a:latin typeface="Calibri" panose="020F0502020204030204" pitchFamily="34" charset="0"/>
                <a:cs typeface="Calibri" panose="020F0502020204030204" pitchFamily="34" charset="0"/>
              </a:rPr>
              <a:t>Fitting a regression line: Model, Error				</a:t>
            </a:r>
          </a:p>
          <a:p>
            <a:pPr indent="-342900">
              <a:buFont typeface="+mj-lt"/>
              <a:buAutoNum type="arabicPeriod"/>
            </a:pPr>
            <a:r>
              <a:rPr lang="en-IN" sz="2000" b="1" dirty="0">
                <a:latin typeface="Calibri" panose="020F0502020204030204" pitchFamily="34" charset="0"/>
                <a:cs typeface="Calibri" panose="020F0502020204030204" pitchFamily="34" charset="0"/>
              </a:rPr>
              <a:t>Value of intercept and slope: Interpretation				</a:t>
            </a:r>
          </a:p>
          <a:p>
            <a:pPr indent="-342900">
              <a:buFont typeface="+mj-lt"/>
              <a:buAutoNum type="arabicPeriod"/>
            </a:pPr>
            <a:r>
              <a:rPr lang="en-IN" sz="2000" b="1" dirty="0">
                <a:latin typeface="Calibri" panose="020F0502020204030204" pitchFamily="34" charset="0"/>
                <a:cs typeface="Calibri" panose="020F0502020204030204" pitchFamily="34" charset="0"/>
              </a:rPr>
              <a:t>Value of multiple R-square				</a:t>
            </a:r>
          </a:p>
          <a:p>
            <a:pPr indent="-342900">
              <a:buFont typeface="+mj-lt"/>
              <a:buAutoNum type="arabicPeriod"/>
            </a:pPr>
            <a:r>
              <a:rPr lang="en-IN" sz="2000" b="1" dirty="0">
                <a:latin typeface="Calibri" panose="020F0502020204030204" pitchFamily="34" charset="0"/>
                <a:cs typeface="Calibri" panose="020F0502020204030204" pitchFamily="34" charset="0"/>
              </a:rPr>
              <a:t>Correlation coefficient &amp; R-square				</a:t>
            </a:r>
          </a:p>
          <a:p>
            <a:pPr indent="-342900">
              <a:buFont typeface="+mj-lt"/>
              <a:buAutoNum type="arabicPeriod"/>
            </a:pPr>
            <a:r>
              <a:rPr lang="en-IN" sz="2000" b="1" dirty="0">
                <a:latin typeface="Calibri" panose="020F0502020204030204" pitchFamily="34" charset="0"/>
                <a:cs typeface="Calibri" panose="020F0502020204030204" pitchFamily="34" charset="0"/>
              </a:rPr>
              <a:t>Sign of correlation coefficient and regression slope				</a:t>
            </a:r>
          </a:p>
          <a:p>
            <a:pPr indent="-342900">
              <a:buFont typeface="+mj-lt"/>
              <a:buAutoNum type="arabicPeriod"/>
            </a:pPr>
            <a:r>
              <a:rPr lang="en-IN" sz="2000" b="1" dirty="0">
                <a:latin typeface="Calibri" panose="020F0502020204030204" pitchFamily="34" charset="0"/>
                <a:cs typeface="Calibri" panose="020F0502020204030204" pitchFamily="34" charset="0"/>
              </a:rPr>
              <a:t>Fitted values, predicted value of response for a new X				</a:t>
            </a:r>
          </a:p>
          <a:p>
            <a:pPr indent="-342900">
              <a:buFont typeface="+mj-lt"/>
              <a:buAutoNum type="arabicPeriod"/>
            </a:pPr>
            <a:r>
              <a:rPr lang="en-IN" sz="2000" b="1" dirty="0">
                <a:latin typeface="Calibri" panose="020F0502020204030204" pitchFamily="34" charset="0"/>
                <a:cs typeface="Calibri" panose="020F0502020204030204" pitchFamily="34" charset="0"/>
              </a:rPr>
              <a:t>Scope of regression</a:t>
            </a:r>
          </a:p>
          <a:p>
            <a:pPr marL="342900" indent="-342900">
              <a:buFont typeface="+mj-lt"/>
              <a:buAutoNum type="arabicPeriod"/>
            </a:pPr>
            <a:endParaRPr lang="en-IN" dirty="0"/>
          </a:p>
          <a:p>
            <a:endParaRPr lang="en-IN" b="1" dirty="0"/>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xmlns=""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xmlns=""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994995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50" y="958333"/>
            <a:ext cx="9724297" cy="4985980"/>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p>
          <a:p>
            <a:endParaRPr lang="en-IN" sz="1100" b="1" dirty="0">
              <a:latin typeface="Calibri" panose="020F0502020204030204" pitchFamily="34" charset="0"/>
              <a:cs typeface="Calibri" panose="020F0502020204030204" pitchFamily="34" charset="0"/>
            </a:endParaRPr>
          </a:p>
          <a:p>
            <a:endParaRPr lang="en-IN" sz="1100" dirty="0"/>
          </a:p>
          <a:p>
            <a:pPr indent="-342900">
              <a:buFont typeface="+mj-lt"/>
              <a:buAutoNum type="arabicPeriod"/>
            </a:pPr>
            <a:r>
              <a:rPr lang="en-IN" sz="2400" b="1" dirty="0">
                <a:latin typeface="Calibri" panose="020F0502020204030204" pitchFamily="34" charset="0"/>
                <a:cs typeface="Calibri" panose="020F0502020204030204" pitchFamily="34" charset="0"/>
              </a:rPr>
              <a:t>Continuous Response, Single Predictor	</a:t>
            </a:r>
            <a:r>
              <a:rPr lang="en-IN" sz="2000" b="1" dirty="0">
                <a:latin typeface="Calibri" panose="020F0502020204030204" pitchFamily="34" charset="0"/>
                <a:cs typeface="Calibri" panose="020F0502020204030204" pitchFamily="34" charset="0"/>
              </a:rPr>
              <a:t>			</a:t>
            </a:r>
          </a:p>
          <a:p>
            <a:endParaRPr lang="en-IN" sz="2000" b="1" dirty="0">
              <a:latin typeface="Calibri" panose="020F0502020204030204" pitchFamily="34" charset="0"/>
              <a:cs typeface="Calibri" panose="020F0502020204030204" pitchFamily="34" charset="0"/>
            </a:endParaRPr>
          </a:p>
          <a:p>
            <a:pPr algn="just"/>
            <a:r>
              <a:rPr lang="en-US" sz="2400" b="1" dirty="0">
                <a:latin typeface="Calibri" panose="020F0502020204030204" pitchFamily="34" charset="0"/>
                <a:cs typeface="Calibri" panose="020F0502020204030204" pitchFamily="34" charset="0"/>
              </a:rPr>
              <a:t>Simple Linear Regression (SLR) is a statistical method that allows us to summarize and study relationships between two continuous numerical variables, wherein</a:t>
            </a:r>
          </a:p>
          <a:p>
            <a:pPr algn="just"/>
            <a:r>
              <a:rPr lang="en-US" sz="2400" b="1" dirty="0">
                <a:latin typeface="Calibri" panose="020F0502020204030204" pitchFamily="34" charset="0"/>
                <a:cs typeface="Calibri" panose="020F0502020204030204" pitchFamily="34" charset="0"/>
              </a:rPr>
              <a:t>a) one variable being the predictor variable, x and</a:t>
            </a:r>
          </a:p>
          <a:p>
            <a:pPr algn="just"/>
            <a:r>
              <a:rPr lang="en-US" sz="2400" b="1" dirty="0">
                <a:latin typeface="Calibri" panose="020F0502020204030204" pitchFamily="34" charset="0"/>
                <a:cs typeface="Calibri" panose="020F0502020204030204" pitchFamily="34" charset="0"/>
              </a:rPr>
              <a:t>b) the other being the response variable, y.</a:t>
            </a:r>
          </a:p>
          <a:p>
            <a:pPr algn="just"/>
            <a:endParaRPr lang="en-US" sz="2400" b="1" dirty="0">
              <a:latin typeface="Calibri" panose="020F0502020204030204" pitchFamily="34" charset="0"/>
              <a:cs typeface="Calibri" panose="020F0502020204030204" pitchFamily="34" charset="0"/>
            </a:endParaRPr>
          </a:p>
          <a:p>
            <a:pPr algn="just"/>
            <a:r>
              <a:rPr lang="en-US" sz="2400" b="1" dirty="0">
                <a:latin typeface="Calibri" panose="020F0502020204030204" pitchFamily="34" charset="0"/>
                <a:cs typeface="Calibri" panose="020F0502020204030204" pitchFamily="34" charset="0"/>
              </a:rPr>
              <a:t>We call this as simple linear regression because it concerns the study of only one predictor variable.</a:t>
            </a:r>
            <a:endParaRPr lang="en-IN" sz="2400" b="1" dirty="0">
              <a:latin typeface="Calibri" panose="020F0502020204030204" pitchFamily="34" charset="0"/>
              <a:cs typeface="Calibri" panose="020F0502020204030204" pitchFamily="34" charset="0"/>
            </a:endParaRPr>
          </a:p>
          <a:p>
            <a:pPr marL="342900" indent="-342900">
              <a:buFont typeface="+mj-lt"/>
              <a:buAutoNum type="arabicPeriod"/>
            </a:pPr>
            <a:endParaRPr lang="en-IN" dirty="0"/>
          </a:p>
          <a:p>
            <a:endParaRPr lang="en-IN" b="1" dirty="0"/>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xmlns=""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xmlns=""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48307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4</a:t>
            </a:fld>
            <a:endParaRPr lang="en-US" altLang="en-US"/>
          </a:p>
        </p:txBody>
      </p:sp>
      <p:sp>
        <p:nvSpPr>
          <p:cNvPr id="8" name="Rectangle 7">
            <a:extLst>
              <a:ext uri="{FF2B5EF4-FFF2-40B4-BE49-F238E27FC236}">
                <a16:creationId xmlns:a16="http://schemas.microsoft.com/office/drawing/2014/main" xmlns="" id="{7512818D-4B9C-4340-8E40-854A802B954B}"/>
              </a:ext>
            </a:extLst>
          </p:cNvPr>
          <p:cNvSpPr/>
          <p:nvPr/>
        </p:nvSpPr>
        <p:spPr>
          <a:xfrm>
            <a:off x="509238" y="1306125"/>
            <a:ext cx="11355659" cy="461665"/>
          </a:xfrm>
          <a:prstGeom prst="rect">
            <a:avLst/>
          </a:prstGeom>
        </p:spPr>
        <p:txBody>
          <a:bodyPr wrap="square">
            <a:spAutoFit/>
          </a:bodyPr>
          <a:lstStyle/>
          <a:p>
            <a:pPr marL="714375" indent="-714375">
              <a:spcBef>
                <a:spcPts val="600"/>
              </a:spcBef>
              <a:spcAft>
                <a:spcPts val="600"/>
              </a:spcAft>
              <a:buFont typeface="+mj-lt"/>
              <a:buAutoNum type="arabicPeriod"/>
            </a:pPr>
            <a:r>
              <a:rPr lang="en-US" sz="2400" b="1" dirty="0"/>
              <a:t>Introduction to Linear regression - continued</a:t>
            </a:r>
          </a:p>
        </p:txBody>
      </p:sp>
      <p:sp>
        <p:nvSpPr>
          <p:cNvPr id="2" name="Rectangle 1">
            <a:extLst>
              <a:ext uri="{FF2B5EF4-FFF2-40B4-BE49-F238E27FC236}">
                <a16:creationId xmlns:a16="http://schemas.microsoft.com/office/drawing/2014/main" xmlns="" id="{B2BEACB9-B588-4CD1-8BA3-1CA487246217}"/>
              </a:ext>
            </a:extLst>
          </p:cNvPr>
          <p:cNvSpPr/>
          <p:nvPr/>
        </p:nvSpPr>
        <p:spPr>
          <a:xfrm>
            <a:off x="509238" y="1536957"/>
            <a:ext cx="6884020" cy="5555367"/>
          </a:xfrm>
          <a:prstGeom prst="rect">
            <a:avLst/>
          </a:prstGeom>
        </p:spPr>
        <p:txBody>
          <a:bodyPr wrap="square">
            <a:spAutoFit/>
          </a:bodyPr>
          <a:lstStyle/>
          <a:p>
            <a:r>
              <a:rPr lang="en-US" dirty="0"/>
              <a:t>                                    </a:t>
            </a:r>
          </a:p>
          <a:p>
            <a:pPr marL="714375" indent="-714375" algn="just">
              <a:spcBef>
                <a:spcPts val="600"/>
              </a:spcBef>
              <a:spcAft>
                <a:spcPts val="600"/>
              </a:spcAft>
              <a:buFont typeface="+mj-lt"/>
              <a:buAutoNum type="alphaLcPeriod" startAt="6"/>
            </a:pPr>
            <a:r>
              <a:rPr lang="en-IN" sz="2400" dirty="0"/>
              <a:t>For example, the response variable is volume of Sales in thousands on a given day in an online stores and the predictor variable is the advertisement expenses.</a:t>
            </a:r>
          </a:p>
          <a:p>
            <a:pPr marL="714375" indent="-714375" algn="just">
              <a:spcBef>
                <a:spcPts val="600"/>
              </a:spcBef>
              <a:spcAft>
                <a:spcPts val="600"/>
              </a:spcAft>
              <a:buFont typeface="+mj-lt"/>
              <a:buAutoNum type="alphaLcPeriod" startAt="6"/>
            </a:pPr>
            <a:r>
              <a:rPr lang="en-IN" sz="2400" dirty="0"/>
              <a:t>Focus of the regression analysis is on the relationship between a response variable and one or more predictor variables. To be more specific, this helps one to understand how the typical value of the response variable changes when any one of the predictor variables is varies, keeping other predictor variables constant.</a:t>
            </a:r>
          </a:p>
          <a:p>
            <a:pPr marL="714375" indent="-714375" algn="just">
              <a:spcBef>
                <a:spcPts val="600"/>
              </a:spcBef>
              <a:spcAft>
                <a:spcPts val="600"/>
              </a:spcAft>
              <a:buFont typeface="+mj-lt"/>
              <a:buAutoNum type="alphaLcPeriod" startAt="6"/>
            </a:pPr>
            <a:endParaRPr lang="en-US" sz="2400" b="1" dirty="0"/>
          </a:p>
        </p:txBody>
      </p:sp>
      <p:pic>
        <p:nvPicPr>
          <p:cNvPr id="9" name="Picture 8">
            <a:extLst>
              <a:ext uri="{FF2B5EF4-FFF2-40B4-BE49-F238E27FC236}">
                <a16:creationId xmlns:a16="http://schemas.microsoft.com/office/drawing/2014/main" xmlns="" id="{DA07E813-1A60-48B7-8545-F79F605823FD}"/>
              </a:ext>
            </a:extLst>
          </p:cNvPr>
          <p:cNvPicPr>
            <a:picLocks noChangeAspect="1"/>
          </p:cNvPicPr>
          <p:nvPr/>
        </p:nvPicPr>
        <p:blipFill>
          <a:blip r:embed="rId2"/>
          <a:stretch>
            <a:fillRect/>
          </a:stretch>
        </p:blipFill>
        <p:spPr>
          <a:xfrm>
            <a:off x="7583156" y="1950190"/>
            <a:ext cx="3999244" cy="2588356"/>
          </a:xfrm>
          <a:prstGeom prst="rect">
            <a:avLst/>
          </a:prstGeom>
        </p:spPr>
      </p:pic>
    </p:spTree>
    <p:extLst>
      <p:ext uri="{BB962C8B-B14F-4D97-AF65-F5344CB8AC3E}">
        <p14:creationId xmlns:p14="http://schemas.microsoft.com/office/powerpoint/2010/main" val="29278290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50" y="958333"/>
            <a:ext cx="9724297" cy="6124754"/>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p>
          <a:p>
            <a:endParaRPr lang="en-IN" sz="1100" b="1" dirty="0">
              <a:latin typeface="Calibri" panose="020F0502020204030204" pitchFamily="34" charset="0"/>
              <a:cs typeface="Calibri" panose="020F0502020204030204" pitchFamily="34" charset="0"/>
            </a:endParaRPr>
          </a:p>
          <a:p>
            <a:endParaRPr lang="en-IN" sz="1100" dirty="0"/>
          </a:p>
          <a:p>
            <a:pPr marL="457200" indent="-457200">
              <a:spcBef>
                <a:spcPts val="600"/>
              </a:spcBef>
              <a:spcAft>
                <a:spcPts val="600"/>
              </a:spcAft>
              <a:buAutoNum type="arabicPeriod" startAt="2"/>
            </a:pPr>
            <a:r>
              <a:rPr lang="en-IN" sz="2400" b="1" dirty="0">
                <a:latin typeface="Calibri" panose="020F0502020204030204" pitchFamily="34" charset="0"/>
                <a:cs typeface="Calibri" panose="020F0502020204030204" pitchFamily="34" charset="0"/>
              </a:rPr>
              <a:t>From correlation to regression</a:t>
            </a:r>
          </a:p>
          <a:p>
            <a:pPr marL="719138" indent="-719138" algn="jus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Regression and correlation analysis techniques are employed to study the relationships between variables. </a:t>
            </a:r>
          </a:p>
          <a:p>
            <a:pPr marL="719138" indent="-719138" algn="jus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Regression is used to predict the value of one variable based on the value of a different variable. </a:t>
            </a:r>
          </a:p>
          <a:p>
            <a:pPr marL="719138" indent="-719138" algn="jus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Correlation is a measure of the strength of a relationship between variables.</a:t>
            </a:r>
            <a:r>
              <a:rPr lang="en-IN" sz="2000" b="1" dirty="0">
                <a:latin typeface="Calibri" panose="020F0502020204030204" pitchFamily="34" charset="0"/>
                <a:cs typeface="Calibri" panose="020F0502020204030204" pitchFamily="34" charset="0"/>
              </a:rPr>
              <a:t> </a:t>
            </a:r>
            <a:r>
              <a:rPr lang="en-IN" sz="2400" b="1" dirty="0">
                <a:latin typeface="Calibri" panose="020F0502020204030204" pitchFamily="34" charset="0"/>
                <a:cs typeface="Calibri" panose="020F0502020204030204" pitchFamily="34" charset="0"/>
              </a:rPr>
              <a:t>	</a:t>
            </a:r>
          </a:p>
          <a:p>
            <a:pPr marL="457200" indent="-457200">
              <a:spcBef>
                <a:spcPts val="600"/>
              </a:spcBef>
              <a:spcAft>
                <a:spcPts val="600"/>
              </a:spcAft>
              <a:buFont typeface="+mj-lt"/>
              <a:buAutoNum type="arabicParenR" startAt="3"/>
            </a:pPr>
            <a:r>
              <a:rPr lang="en-IN" sz="2400" b="1" dirty="0">
                <a:latin typeface="Calibri" panose="020F0502020204030204" pitchFamily="34" charset="0"/>
                <a:cs typeface="Calibri" panose="020F0502020204030204" pitchFamily="34" charset="0"/>
              </a:rPr>
              <a:t>Limitation of correlation</a:t>
            </a:r>
          </a:p>
          <a:p>
            <a:pPr marL="719138" indent="-719138" algn="jus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Correlation does not mean causation.</a:t>
            </a:r>
          </a:p>
          <a:p>
            <a:pPr marL="719138" indent="-719138" algn="jus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Correlation can suggest there is a relationship between two variables but it cannot prove that one variable causes a change in another variable. For example, the correlation might suggest that there is a relationship between sales quantity of a new product and price of the new product. But it cannot suggest how the price of the new product will cause changes in sales quantity.</a:t>
            </a:r>
            <a:endParaRPr lang="en-IN" sz="2000" b="1" dirty="0">
              <a:latin typeface="Calibri" panose="020F0502020204030204" pitchFamily="34" charset="0"/>
              <a:cs typeface="Calibri" panose="020F0502020204030204" pitchFamily="34" charset="0"/>
            </a:endParaRPr>
          </a:p>
          <a:p>
            <a:pPr algn="just"/>
            <a:endParaRPr lang="en-IN" sz="2400" b="1" dirty="0">
              <a:latin typeface="Calibri" panose="020F0502020204030204" pitchFamily="34" charset="0"/>
              <a:cs typeface="Calibri" panose="020F0502020204030204" pitchFamily="34" charset="0"/>
            </a:endParaRPr>
          </a:p>
          <a:p>
            <a:pPr algn="just"/>
            <a:endParaRPr lang="en-IN" sz="1200" b="1" dirty="0">
              <a:latin typeface="Calibri" panose="020F0502020204030204" pitchFamily="34" charset="0"/>
              <a:cs typeface="Calibri" panose="020F0502020204030204" pitchFamily="34" charset="0"/>
            </a:endParaRPr>
          </a:p>
          <a:p>
            <a:endParaRPr lang="en-IN" b="1" dirty="0"/>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xmlns=""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xmlns=""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5348377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48" y="1091942"/>
            <a:ext cx="9724297"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endParaRPr lang="en-IN" b="1" dirty="0"/>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xmlns=""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xmlns=""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Rectangle 6">
            <a:extLst>
              <a:ext uri="{FF2B5EF4-FFF2-40B4-BE49-F238E27FC236}">
                <a16:creationId xmlns:a16="http://schemas.microsoft.com/office/drawing/2014/main" xmlns="" id="{3C4B8AE3-3867-4412-863A-3000134ACCD0}"/>
              </a:ext>
            </a:extLst>
          </p:cNvPr>
          <p:cNvSpPr/>
          <p:nvPr/>
        </p:nvSpPr>
        <p:spPr>
          <a:xfrm>
            <a:off x="780149" y="1667103"/>
            <a:ext cx="10437977" cy="461665"/>
          </a:xfrm>
          <a:prstGeom prst="rect">
            <a:avLst/>
          </a:prstGeom>
        </p:spPr>
        <p:txBody>
          <a:bodyPr wrap="square">
            <a:spAutoFit/>
          </a:bodyPr>
          <a:lstStyle/>
          <a:p>
            <a:pPr marL="457200" indent="-457200">
              <a:spcBef>
                <a:spcPts val="600"/>
              </a:spcBef>
              <a:spcAft>
                <a:spcPts val="600"/>
              </a:spcAft>
              <a:buFont typeface="+mj-lt"/>
              <a:buAutoNum type="arabicParenR" startAt="4"/>
            </a:pPr>
            <a:r>
              <a:rPr lang="en-US" sz="2400" b="1" dirty="0">
                <a:latin typeface="Calibri" panose="020F0502020204030204" pitchFamily="34" charset="0"/>
                <a:cs typeface="Calibri" panose="020F0502020204030204" pitchFamily="34" charset="0"/>
              </a:rPr>
              <a:t>Scatterplot: visualization of dependency	</a:t>
            </a:r>
          </a:p>
        </p:txBody>
      </p:sp>
      <p:pic>
        <p:nvPicPr>
          <p:cNvPr id="8" name="Picture 7">
            <a:extLst>
              <a:ext uri="{FF2B5EF4-FFF2-40B4-BE49-F238E27FC236}">
                <a16:creationId xmlns:a16="http://schemas.microsoft.com/office/drawing/2014/main" xmlns="" id="{EEAAA4A4-8654-49DE-A8D8-733EC0605DD9}"/>
              </a:ext>
            </a:extLst>
          </p:cNvPr>
          <p:cNvPicPr>
            <a:picLocks noChangeAspect="1"/>
          </p:cNvPicPr>
          <p:nvPr/>
        </p:nvPicPr>
        <p:blipFill>
          <a:blip r:embed="rId2"/>
          <a:stretch>
            <a:fillRect/>
          </a:stretch>
        </p:blipFill>
        <p:spPr>
          <a:xfrm>
            <a:off x="6204952" y="2573962"/>
            <a:ext cx="4876151" cy="1364657"/>
          </a:xfrm>
          <a:prstGeom prst="rect">
            <a:avLst/>
          </a:prstGeom>
        </p:spPr>
      </p:pic>
      <p:pic>
        <p:nvPicPr>
          <p:cNvPr id="9" name="Picture 8">
            <a:extLst>
              <a:ext uri="{FF2B5EF4-FFF2-40B4-BE49-F238E27FC236}">
                <a16:creationId xmlns:a16="http://schemas.microsoft.com/office/drawing/2014/main" xmlns="" id="{00A37EBF-3F6F-4B77-BF9F-B219E050B0D7}"/>
              </a:ext>
            </a:extLst>
          </p:cNvPr>
          <p:cNvPicPr>
            <a:picLocks noChangeAspect="1"/>
          </p:cNvPicPr>
          <p:nvPr/>
        </p:nvPicPr>
        <p:blipFill>
          <a:blip r:embed="rId3"/>
          <a:stretch>
            <a:fillRect/>
          </a:stretch>
        </p:blipFill>
        <p:spPr>
          <a:xfrm>
            <a:off x="6204952" y="4057829"/>
            <a:ext cx="2314579" cy="2156955"/>
          </a:xfrm>
          <a:prstGeom prst="rect">
            <a:avLst/>
          </a:prstGeom>
        </p:spPr>
      </p:pic>
      <p:sp>
        <p:nvSpPr>
          <p:cNvPr id="10" name="Rectangle 9">
            <a:extLst>
              <a:ext uri="{FF2B5EF4-FFF2-40B4-BE49-F238E27FC236}">
                <a16:creationId xmlns:a16="http://schemas.microsoft.com/office/drawing/2014/main" xmlns="" id="{FE4FB6F5-1E69-4024-8F21-B0607AB6923A}"/>
              </a:ext>
            </a:extLst>
          </p:cNvPr>
          <p:cNvSpPr/>
          <p:nvPr/>
        </p:nvSpPr>
        <p:spPr>
          <a:xfrm>
            <a:off x="685799" y="2360693"/>
            <a:ext cx="5301250" cy="3123932"/>
          </a:xfrm>
          <a:prstGeom prst="rect">
            <a:avLst/>
          </a:prstGeom>
        </p:spPr>
        <p:txBody>
          <a:bodyPr wrap="square">
            <a:spAutoFit/>
          </a:bodyPr>
          <a:lstStyle/>
          <a:p>
            <a:pPr marL="714375" indent="-714375">
              <a:spcBef>
                <a:spcPts val="300"/>
              </a:spcBef>
              <a:spcAft>
                <a:spcPts val="300"/>
              </a:spcAft>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A scatter plot is a plot of two variables that will reveal the relationship (linear or non-linear) between two variables. </a:t>
            </a:r>
          </a:p>
          <a:p>
            <a:pPr marL="714375" indent="-714375">
              <a:spcBef>
                <a:spcPts val="300"/>
              </a:spcBef>
              <a:spcAft>
                <a:spcPts val="300"/>
              </a:spcAft>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It is useful for assessing the strength of the relationship and to find if there are any outliers in the data.</a:t>
            </a:r>
          </a:p>
        </p:txBody>
      </p:sp>
    </p:spTree>
    <p:extLst>
      <p:ext uri="{BB962C8B-B14F-4D97-AF65-F5344CB8AC3E}">
        <p14:creationId xmlns:p14="http://schemas.microsoft.com/office/powerpoint/2010/main" val="13163278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48" y="1091942"/>
            <a:ext cx="9724297"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endParaRPr lang="en-IN" b="1" dirty="0"/>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xmlns=""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xmlns=""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Rectangle 6">
            <a:extLst>
              <a:ext uri="{FF2B5EF4-FFF2-40B4-BE49-F238E27FC236}">
                <a16:creationId xmlns:a16="http://schemas.microsoft.com/office/drawing/2014/main" xmlns="" id="{3C4B8AE3-3867-4412-863A-3000134ACCD0}"/>
              </a:ext>
            </a:extLst>
          </p:cNvPr>
          <p:cNvSpPr/>
          <p:nvPr/>
        </p:nvSpPr>
        <p:spPr>
          <a:xfrm>
            <a:off x="780149" y="1667103"/>
            <a:ext cx="10437977" cy="461665"/>
          </a:xfrm>
          <a:prstGeom prst="rect">
            <a:avLst/>
          </a:prstGeom>
        </p:spPr>
        <p:txBody>
          <a:bodyPr wrap="square">
            <a:spAutoFit/>
          </a:bodyPr>
          <a:lstStyle/>
          <a:p>
            <a:pPr marL="457200" indent="-457200">
              <a:spcBef>
                <a:spcPts val="600"/>
              </a:spcBef>
              <a:spcAft>
                <a:spcPts val="600"/>
              </a:spcAft>
              <a:buFont typeface="+mj-lt"/>
              <a:buAutoNum type="arabicParenR" startAt="5"/>
            </a:pPr>
            <a:r>
              <a:rPr lang="en-IN" sz="2400" b="1" dirty="0">
                <a:latin typeface="Calibri" panose="020F0502020204030204" pitchFamily="34" charset="0"/>
                <a:cs typeface="Calibri" panose="020F0502020204030204" pitchFamily="34" charset="0"/>
              </a:rPr>
              <a:t>Scatterplots for various correlation values </a:t>
            </a:r>
            <a:r>
              <a:rPr lang="en-US" sz="2400" b="1" dirty="0">
                <a:latin typeface="Calibri" panose="020F0502020204030204" pitchFamily="34" charset="0"/>
                <a:cs typeface="Calibri" panose="020F0502020204030204" pitchFamily="34" charset="0"/>
              </a:rPr>
              <a:t>	</a:t>
            </a:r>
          </a:p>
        </p:txBody>
      </p:sp>
      <p:graphicFrame>
        <p:nvGraphicFramePr>
          <p:cNvPr id="11" name="Chart 10">
            <a:extLst>
              <a:ext uri="{FF2B5EF4-FFF2-40B4-BE49-F238E27FC236}">
                <a16:creationId xmlns:a16="http://schemas.microsoft.com/office/drawing/2014/main" xmlns="" id="{691CD186-9CF3-4B72-A7FF-74D7BB495DC9}"/>
              </a:ext>
            </a:extLst>
          </p:cNvPr>
          <p:cNvGraphicFramePr>
            <a:graphicFrameLocks/>
          </p:cNvGraphicFramePr>
          <p:nvPr/>
        </p:nvGraphicFramePr>
        <p:xfrm>
          <a:off x="1051933" y="2195470"/>
          <a:ext cx="3129774" cy="2262573"/>
        </p:xfrm>
        <a:graphic>
          <a:graphicData uri="http://schemas.openxmlformats.org/drawingml/2006/chart">
            <c:chart xmlns:c="http://schemas.openxmlformats.org/drawingml/2006/chart" xmlns:r="http://schemas.openxmlformats.org/officeDocument/2006/relationships" r:id="rId2"/>
          </a:graphicData>
        </a:graphic>
      </p:graphicFrame>
      <p:sp>
        <p:nvSpPr>
          <p:cNvPr id="2" name="Rectangle 1">
            <a:extLst>
              <a:ext uri="{FF2B5EF4-FFF2-40B4-BE49-F238E27FC236}">
                <a16:creationId xmlns:a16="http://schemas.microsoft.com/office/drawing/2014/main" xmlns="" id="{14831299-1754-4308-A41F-69D00C50A54D}"/>
              </a:ext>
            </a:extLst>
          </p:cNvPr>
          <p:cNvSpPr/>
          <p:nvPr/>
        </p:nvSpPr>
        <p:spPr>
          <a:xfrm>
            <a:off x="1382170" y="4480193"/>
            <a:ext cx="2792303" cy="523220"/>
          </a:xfrm>
          <a:prstGeom prst="rect">
            <a:avLst/>
          </a:prstGeom>
        </p:spPr>
        <p:txBody>
          <a:bodyPr wrap="none">
            <a:spAutoFit/>
          </a:bodyPr>
          <a:lstStyle/>
          <a:p>
            <a:r>
              <a:rPr lang="en-US" b="1" dirty="0">
                <a:solidFill>
                  <a:srgbClr val="FF0000"/>
                </a:solidFill>
                <a:latin typeface="Calibri" panose="020F0502020204030204" pitchFamily="34" charset="0"/>
              </a:rPr>
              <a:t>Correlation Coefficient: </a:t>
            </a:r>
            <a:r>
              <a:rPr lang="en-US" dirty="0"/>
              <a:t> </a:t>
            </a:r>
            <a:r>
              <a:rPr lang="en-US" sz="2800" b="1" dirty="0">
                <a:solidFill>
                  <a:srgbClr val="FF0000"/>
                </a:solidFill>
                <a:latin typeface="Calibri" panose="020F0502020204030204" pitchFamily="34" charset="0"/>
              </a:rPr>
              <a:t>1 </a:t>
            </a:r>
          </a:p>
        </p:txBody>
      </p:sp>
      <p:graphicFrame>
        <p:nvGraphicFramePr>
          <p:cNvPr id="13" name="Chart 12">
            <a:extLst>
              <a:ext uri="{FF2B5EF4-FFF2-40B4-BE49-F238E27FC236}">
                <a16:creationId xmlns:a16="http://schemas.microsoft.com/office/drawing/2014/main" xmlns="" id="{076F6DA4-4123-4AFA-B2C9-31344FAA7B5E}"/>
              </a:ext>
            </a:extLst>
          </p:cNvPr>
          <p:cNvGraphicFramePr>
            <a:graphicFrameLocks/>
          </p:cNvGraphicFramePr>
          <p:nvPr/>
        </p:nvGraphicFramePr>
        <p:xfrm>
          <a:off x="3974131" y="2188360"/>
          <a:ext cx="3396089" cy="2256379"/>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13">
            <a:extLst>
              <a:ext uri="{FF2B5EF4-FFF2-40B4-BE49-F238E27FC236}">
                <a16:creationId xmlns:a16="http://schemas.microsoft.com/office/drawing/2014/main" xmlns="" id="{5F1E298D-2FC2-4700-9BBB-72088DCDC98E}"/>
              </a:ext>
            </a:extLst>
          </p:cNvPr>
          <p:cNvSpPr/>
          <p:nvPr/>
        </p:nvSpPr>
        <p:spPr>
          <a:xfrm>
            <a:off x="4480970" y="4463053"/>
            <a:ext cx="2889250" cy="523875"/>
          </a:xfrm>
          <a:prstGeom prst="rect">
            <a:avLst/>
          </a:prstGeom>
        </p:spPr>
        <p:txBody>
          <a:bodyPr wrap="none">
            <a:spAutoFit/>
          </a:bodyPr>
          <a:lstStyle/>
          <a:p>
            <a:r>
              <a:rPr lang="en-US" b="1" dirty="0">
                <a:solidFill>
                  <a:srgbClr val="FF0000"/>
                </a:solidFill>
                <a:latin typeface="Calibri" panose="020F0502020204030204" pitchFamily="34" charset="0"/>
              </a:rPr>
              <a:t>Correlation Coefficient: </a:t>
            </a:r>
            <a:r>
              <a:rPr lang="en-US" dirty="0"/>
              <a:t> </a:t>
            </a:r>
            <a:r>
              <a:rPr lang="en-US" sz="2800" b="1" dirty="0">
                <a:solidFill>
                  <a:srgbClr val="FF0000"/>
                </a:solidFill>
                <a:latin typeface="Calibri" panose="020F0502020204030204" pitchFamily="34" charset="0"/>
              </a:rPr>
              <a:t>-1</a:t>
            </a:r>
            <a:r>
              <a:rPr lang="en-US" dirty="0"/>
              <a:t> </a:t>
            </a:r>
          </a:p>
        </p:txBody>
      </p:sp>
      <p:graphicFrame>
        <p:nvGraphicFramePr>
          <p:cNvPr id="15" name="Chart 14">
            <a:extLst>
              <a:ext uri="{FF2B5EF4-FFF2-40B4-BE49-F238E27FC236}">
                <a16:creationId xmlns:a16="http://schemas.microsoft.com/office/drawing/2014/main" xmlns="" id="{2F598466-5AF9-4CAD-9558-C9EE72975DF2}"/>
              </a:ext>
            </a:extLst>
          </p:cNvPr>
          <p:cNvGraphicFramePr>
            <a:graphicFrameLocks/>
          </p:cNvGraphicFramePr>
          <p:nvPr/>
        </p:nvGraphicFramePr>
        <p:xfrm>
          <a:off x="7407393" y="2279113"/>
          <a:ext cx="3302582" cy="2165626"/>
        </p:xfrm>
        <a:graphic>
          <a:graphicData uri="http://schemas.openxmlformats.org/drawingml/2006/chart">
            <c:chart xmlns:c="http://schemas.openxmlformats.org/drawingml/2006/chart" xmlns:r="http://schemas.openxmlformats.org/officeDocument/2006/relationships" r:id="rId4"/>
          </a:graphicData>
        </a:graphic>
      </p:graphicFrame>
      <p:sp>
        <p:nvSpPr>
          <p:cNvPr id="16" name="Rectangle 15">
            <a:extLst>
              <a:ext uri="{FF2B5EF4-FFF2-40B4-BE49-F238E27FC236}">
                <a16:creationId xmlns:a16="http://schemas.microsoft.com/office/drawing/2014/main" xmlns="" id="{0A650E17-3988-4094-82E4-7E820F9BE3CB}"/>
              </a:ext>
            </a:extLst>
          </p:cNvPr>
          <p:cNvSpPr/>
          <p:nvPr/>
        </p:nvSpPr>
        <p:spPr>
          <a:xfrm>
            <a:off x="7407393" y="4477425"/>
            <a:ext cx="3422650" cy="523875"/>
          </a:xfrm>
          <a:prstGeom prst="rect">
            <a:avLst/>
          </a:prstGeom>
        </p:spPr>
        <p:txBody>
          <a:bodyPr wrap="none">
            <a:spAutoFit/>
          </a:bodyPr>
          <a:lstStyle/>
          <a:p>
            <a:r>
              <a:rPr lang="en-US" b="1" dirty="0">
                <a:solidFill>
                  <a:srgbClr val="FF0000"/>
                </a:solidFill>
                <a:latin typeface="Calibri" panose="020F0502020204030204" pitchFamily="34" charset="0"/>
              </a:rPr>
              <a:t>Correlation Coefficient: </a:t>
            </a:r>
            <a:r>
              <a:rPr lang="en-US" dirty="0"/>
              <a:t> </a:t>
            </a:r>
            <a:r>
              <a:rPr lang="en-US" sz="2800" b="1" dirty="0">
                <a:solidFill>
                  <a:srgbClr val="FF0000"/>
                </a:solidFill>
                <a:latin typeface="Calibri" panose="020F0502020204030204" pitchFamily="34" charset="0"/>
              </a:rPr>
              <a:t>0.011</a:t>
            </a:r>
            <a:r>
              <a:rPr lang="en-US" dirty="0"/>
              <a:t> </a:t>
            </a:r>
          </a:p>
        </p:txBody>
      </p:sp>
    </p:spTree>
    <p:extLst>
      <p:ext uri="{BB962C8B-B14F-4D97-AF65-F5344CB8AC3E}">
        <p14:creationId xmlns:p14="http://schemas.microsoft.com/office/powerpoint/2010/main" val="26165241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48" y="1091942"/>
            <a:ext cx="9724297"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endParaRPr lang="en-IN" b="1" dirty="0"/>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xmlns=""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xmlns=""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Rectangle 6">
            <a:extLst>
              <a:ext uri="{FF2B5EF4-FFF2-40B4-BE49-F238E27FC236}">
                <a16:creationId xmlns:a16="http://schemas.microsoft.com/office/drawing/2014/main" xmlns="" id="{3C4B8AE3-3867-4412-863A-3000134ACCD0}"/>
              </a:ext>
            </a:extLst>
          </p:cNvPr>
          <p:cNvSpPr/>
          <p:nvPr/>
        </p:nvSpPr>
        <p:spPr>
          <a:xfrm>
            <a:off x="780149" y="1667103"/>
            <a:ext cx="10437977" cy="461665"/>
          </a:xfrm>
          <a:prstGeom prst="rect">
            <a:avLst/>
          </a:prstGeom>
        </p:spPr>
        <p:txBody>
          <a:bodyPr wrap="square">
            <a:spAutoFit/>
          </a:bodyPr>
          <a:lstStyle/>
          <a:p>
            <a:pPr marL="457200" indent="-457200">
              <a:spcBef>
                <a:spcPts val="600"/>
              </a:spcBef>
              <a:spcAft>
                <a:spcPts val="600"/>
              </a:spcAft>
              <a:buFont typeface="+mj-lt"/>
              <a:buAutoNum type="arabicParenR" startAt="6"/>
            </a:pPr>
            <a:r>
              <a:rPr lang="en-IN" sz="2400" b="1" dirty="0">
                <a:latin typeface="Calibri" panose="020F0502020204030204" pitchFamily="34" charset="0"/>
                <a:cs typeface="Calibri" panose="020F0502020204030204" pitchFamily="34" charset="0"/>
              </a:rPr>
              <a:t>Fitting a regression line: Model, Error	</a:t>
            </a:r>
            <a:r>
              <a:rPr lang="en-US" sz="2400" b="1" dirty="0">
                <a:latin typeface="Calibri" panose="020F0502020204030204" pitchFamily="34" charset="0"/>
                <a:cs typeface="Calibri" panose="020F0502020204030204" pitchFamily="34" charset="0"/>
              </a:rPr>
              <a:t>	</a:t>
            </a:r>
          </a:p>
        </p:txBody>
      </p:sp>
      <p:pic>
        <p:nvPicPr>
          <p:cNvPr id="8" name="Picture 7">
            <a:extLst>
              <a:ext uri="{FF2B5EF4-FFF2-40B4-BE49-F238E27FC236}">
                <a16:creationId xmlns:a16="http://schemas.microsoft.com/office/drawing/2014/main" xmlns="" id="{922A4A4E-C6C2-40E8-9675-1C96D8A1CD8E}"/>
              </a:ext>
            </a:extLst>
          </p:cNvPr>
          <p:cNvPicPr>
            <a:picLocks noChangeAspect="1"/>
          </p:cNvPicPr>
          <p:nvPr/>
        </p:nvPicPr>
        <p:blipFill>
          <a:blip r:embed="rId2"/>
          <a:stretch>
            <a:fillRect/>
          </a:stretch>
        </p:blipFill>
        <p:spPr>
          <a:xfrm>
            <a:off x="7076795" y="1975994"/>
            <a:ext cx="3880946" cy="3935779"/>
          </a:xfrm>
          <a:prstGeom prst="rect">
            <a:avLst/>
          </a:prstGeom>
        </p:spPr>
      </p:pic>
      <p:sp>
        <p:nvSpPr>
          <p:cNvPr id="9" name="Rectangle 8">
            <a:extLst>
              <a:ext uri="{FF2B5EF4-FFF2-40B4-BE49-F238E27FC236}">
                <a16:creationId xmlns:a16="http://schemas.microsoft.com/office/drawing/2014/main" xmlns="" id="{69C1433D-3A10-4755-A029-F6A3DCDBE93B}"/>
              </a:ext>
            </a:extLst>
          </p:cNvPr>
          <p:cNvSpPr/>
          <p:nvPr/>
        </p:nvSpPr>
        <p:spPr>
          <a:xfrm>
            <a:off x="776490" y="2346276"/>
            <a:ext cx="6096000" cy="3477875"/>
          </a:xfrm>
          <a:prstGeom prst="rect">
            <a:avLst/>
          </a:prstGeom>
        </p:spPr>
        <p:txBody>
          <a:bodyPr>
            <a:spAutoFit/>
          </a:bodyPr>
          <a:lstStyle/>
          <a:p>
            <a:pPr marL="714375" indent="-714375" algn="jus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Linear regression consists of finding the best fitting straight line through the points. </a:t>
            </a:r>
          </a:p>
          <a:p>
            <a:pPr marL="714375" indent="-714375" algn="jus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Regression line is the red diagonal line in the figure and consists of the predicted score on Y for each possible value of X.</a:t>
            </a:r>
          </a:p>
          <a:p>
            <a:pPr marL="714375" indent="-714375" algn="jus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The error of prediction for a point is the value of the actual observation minus the estimated value which is on the line.</a:t>
            </a:r>
          </a:p>
          <a:p>
            <a:pPr marL="714375" indent="-714375" algn="just">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Regression line: Y' = </a:t>
            </a:r>
            <a:r>
              <a:rPr lang="el-GR" sz="2000" b="1" dirty="0">
                <a:latin typeface="Calibri" panose="020F0502020204030204" pitchFamily="34" charset="0"/>
                <a:cs typeface="Calibri" panose="020F0502020204030204" pitchFamily="34" charset="0"/>
              </a:rPr>
              <a:t>β</a:t>
            </a:r>
            <a:r>
              <a:rPr lang="en-IN" sz="2000" b="1" baseline="-15000" dirty="0">
                <a:latin typeface="Calibri" panose="020F0502020204030204" pitchFamily="34" charset="0"/>
                <a:cs typeface="Calibri" panose="020F0502020204030204" pitchFamily="34" charset="0"/>
              </a:rPr>
              <a:t>0</a:t>
            </a:r>
            <a:r>
              <a:rPr lang="en-IN" sz="2000" b="1" dirty="0">
                <a:latin typeface="Calibri" panose="020F0502020204030204" pitchFamily="34" charset="0"/>
                <a:cs typeface="Calibri" panose="020F0502020204030204" pitchFamily="34" charset="0"/>
              </a:rPr>
              <a:t> + </a:t>
            </a:r>
            <a:r>
              <a:rPr lang="el-GR" sz="2000" b="1" dirty="0">
                <a:latin typeface="Calibri" panose="020F0502020204030204" pitchFamily="34" charset="0"/>
                <a:cs typeface="Calibri" panose="020F0502020204030204" pitchFamily="34" charset="0"/>
              </a:rPr>
              <a:t>β</a:t>
            </a:r>
            <a:r>
              <a:rPr lang="en-IN" sz="2000" b="1" baseline="-15000" dirty="0">
                <a:latin typeface="Calibri" panose="020F0502020204030204" pitchFamily="34" charset="0"/>
                <a:cs typeface="Calibri" panose="020F0502020204030204" pitchFamily="34" charset="0"/>
              </a:rPr>
              <a:t>1</a:t>
            </a:r>
            <a:r>
              <a:rPr lang="en-IN" sz="2000" b="1" dirty="0">
                <a:latin typeface="Calibri" panose="020F0502020204030204" pitchFamily="34" charset="0"/>
                <a:cs typeface="Calibri" panose="020F0502020204030204" pitchFamily="34" charset="0"/>
              </a:rPr>
              <a:t>X, where Y' is the predicted Y, </a:t>
            </a:r>
            <a:r>
              <a:rPr lang="el-GR" sz="2000" b="1" dirty="0">
                <a:latin typeface="Calibri" panose="020F0502020204030204" pitchFamily="34" charset="0"/>
                <a:cs typeface="Calibri" panose="020F0502020204030204" pitchFamily="34" charset="0"/>
              </a:rPr>
              <a:t>β</a:t>
            </a:r>
            <a:r>
              <a:rPr lang="en-IN" sz="2000" b="1" baseline="-15000" dirty="0">
                <a:latin typeface="Calibri" panose="020F0502020204030204" pitchFamily="34" charset="0"/>
                <a:cs typeface="Calibri" panose="020F0502020204030204" pitchFamily="34" charset="0"/>
              </a:rPr>
              <a:t>1</a:t>
            </a:r>
            <a:r>
              <a:rPr lang="en-IN" sz="2000" b="1" dirty="0">
                <a:latin typeface="Calibri" panose="020F0502020204030204" pitchFamily="34" charset="0"/>
                <a:cs typeface="Calibri" panose="020F0502020204030204" pitchFamily="34" charset="0"/>
              </a:rPr>
              <a:t> is the slope and </a:t>
            </a:r>
            <a:r>
              <a:rPr lang="el-GR" sz="2000" b="1" dirty="0">
                <a:latin typeface="Calibri" panose="020F0502020204030204" pitchFamily="34" charset="0"/>
                <a:cs typeface="Calibri" panose="020F0502020204030204" pitchFamily="34" charset="0"/>
              </a:rPr>
              <a:t>β</a:t>
            </a:r>
            <a:r>
              <a:rPr lang="en-IN" sz="2000" b="1" baseline="-15000" dirty="0">
                <a:latin typeface="Calibri" panose="020F0502020204030204" pitchFamily="34" charset="0"/>
                <a:cs typeface="Calibri" panose="020F0502020204030204" pitchFamily="34" charset="0"/>
              </a:rPr>
              <a:t>0</a:t>
            </a:r>
            <a:r>
              <a:rPr lang="en-IN" sz="2000" b="1" dirty="0">
                <a:latin typeface="Calibri" panose="020F0502020204030204" pitchFamily="34" charset="0"/>
                <a:cs typeface="Calibri" panose="020F0502020204030204" pitchFamily="34" charset="0"/>
              </a:rPr>
              <a:t> is the Y intercept and Y – Y’ is the error in prediction</a:t>
            </a:r>
            <a:endParaRPr lang="en-US"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95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48" y="1091942"/>
            <a:ext cx="9724297"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endParaRPr lang="en-IN" b="1" dirty="0"/>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xmlns=""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xmlns=""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11" name="Rectangle 10">
            <a:extLst>
              <a:ext uri="{FF2B5EF4-FFF2-40B4-BE49-F238E27FC236}">
                <a16:creationId xmlns:a16="http://schemas.microsoft.com/office/drawing/2014/main" xmlns="" id="{94D9E12C-E181-4F2D-AA60-9C02E118D918}"/>
              </a:ext>
            </a:extLst>
          </p:cNvPr>
          <p:cNvSpPr/>
          <p:nvPr/>
        </p:nvSpPr>
        <p:spPr>
          <a:xfrm>
            <a:off x="780149" y="1667103"/>
            <a:ext cx="10437977" cy="461665"/>
          </a:xfrm>
          <a:prstGeom prst="rect">
            <a:avLst/>
          </a:prstGeom>
        </p:spPr>
        <p:txBody>
          <a:bodyPr wrap="square">
            <a:spAutoFit/>
          </a:bodyPr>
          <a:lstStyle/>
          <a:p>
            <a:pPr marL="457200" indent="-457200">
              <a:spcBef>
                <a:spcPts val="600"/>
              </a:spcBef>
              <a:spcAft>
                <a:spcPts val="600"/>
              </a:spcAft>
              <a:buFont typeface="+mj-lt"/>
              <a:buAutoNum type="arabicParenR" startAt="6"/>
            </a:pPr>
            <a:r>
              <a:rPr lang="en-IN" sz="2400" b="1" dirty="0">
                <a:latin typeface="Calibri" panose="020F0502020204030204" pitchFamily="34" charset="0"/>
                <a:cs typeface="Calibri" panose="020F0502020204030204" pitchFamily="34" charset="0"/>
              </a:rPr>
              <a:t>Fitting a regression line: Model, Error - Example	</a:t>
            </a:r>
            <a:r>
              <a:rPr lang="en-US" sz="2400" b="1" dirty="0">
                <a:latin typeface="Calibri" panose="020F0502020204030204" pitchFamily="34" charset="0"/>
                <a:cs typeface="Calibri" panose="020F0502020204030204" pitchFamily="34" charset="0"/>
              </a:rPr>
              <a:t>	</a:t>
            </a:r>
          </a:p>
        </p:txBody>
      </p:sp>
      <p:sp>
        <p:nvSpPr>
          <p:cNvPr id="7" name="Rectangle 6">
            <a:extLst>
              <a:ext uri="{FF2B5EF4-FFF2-40B4-BE49-F238E27FC236}">
                <a16:creationId xmlns:a16="http://schemas.microsoft.com/office/drawing/2014/main" xmlns="" id="{BED9BA4A-5770-419A-9012-0B7157DB28E4}"/>
              </a:ext>
            </a:extLst>
          </p:cNvPr>
          <p:cNvSpPr/>
          <p:nvPr/>
        </p:nvSpPr>
        <p:spPr>
          <a:xfrm>
            <a:off x="780148" y="2274837"/>
            <a:ext cx="10359916" cy="1015663"/>
          </a:xfrm>
          <a:prstGeom prst="rect">
            <a:avLst/>
          </a:prstGeom>
        </p:spPr>
        <p:txBody>
          <a:bodyPr wrap="square">
            <a:spAutoFit/>
          </a:bodyPr>
          <a:lstStyle/>
          <a:p>
            <a:r>
              <a:rPr lang="en-US" sz="2000" b="1" dirty="0">
                <a:latin typeface="Calibri" panose="020F0502020204030204" pitchFamily="34" charset="0"/>
                <a:cs typeface="Calibri" panose="020F0502020204030204" pitchFamily="34" charset="0"/>
              </a:rPr>
              <a:t>Obtain a regression equation between hours studied and marks scored data given below:</a:t>
            </a:r>
          </a:p>
          <a:p>
            <a:endParaRPr lang="en-IN" sz="2000" b="1" dirty="0">
              <a:latin typeface="Calibri" panose="020F0502020204030204" pitchFamily="34" charset="0"/>
              <a:cs typeface="Calibri" panose="020F0502020204030204" pitchFamily="34" charset="0"/>
            </a:endParaRPr>
          </a:p>
          <a:p>
            <a:endParaRPr lang="en-US" sz="2000" b="1" dirty="0">
              <a:latin typeface="Calibri" panose="020F0502020204030204" pitchFamily="34" charset="0"/>
              <a:cs typeface="Calibri" panose="020F0502020204030204" pitchFamily="34" charset="0"/>
            </a:endParaRPr>
          </a:p>
        </p:txBody>
      </p:sp>
      <p:graphicFrame>
        <p:nvGraphicFramePr>
          <p:cNvPr id="9" name="Table 8">
            <a:extLst>
              <a:ext uri="{FF2B5EF4-FFF2-40B4-BE49-F238E27FC236}">
                <a16:creationId xmlns:a16="http://schemas.microsoft.com/office/drawing/2014/main" xmlns="" id="{CFB12123-7D57-483A-90CB-687DC06FDBAC}"/>
              </a:ext>
            </a:extLst>
          </p:cNvPr>
          <p:cNvGraphicFramePr>
            <a:graphicFrameLocks noGrp="1"/>
          </p:cNvGraphicFramePr>
          <p:nvPr/>
        </p:nvGraphicFramePr>
        <p:xfrm>
          <a:off x="923918" y="2753604"/>
          <a:ext cx="9580527" cy="483752"/>
        </p:xfrm>
        <a:graphic>
          <a:graphicData uri="http://schemas.openxmlformats.org/drawingml/2006/table">
            <a:tbl>
              <a:tblPr>
                <a:tableStyleId>{5C22544A-7EE6-4342-B048-85BDC9FD1C3A}</a:tableStyleId>
              </a:tblPr>
              <a:tblGrid>
                <a:gridCol w="2323255">
                  <a:extLst>
                    <a:ext uri="{9D8B030D-6E8A-4147-A177-3AD203B41FA5}">
                      <a16:colId xmlns:a16="http://schemas.microsoft.com/office/drawing/2014/main" xmlns="" val="2850054675"/>
                    </a:ext>
                  </a:extLst>
                </a:gridCol>
                <a:gridCol w="296783">
                  <a:extLst>
                    <a:ext uri="{9D8B030D-6E8A-4147-A177-3AD203B41FA5}">
                      <a16:colId xmlns:a16="http://schemas.microsoft.com/office/drawing/2014/main" xmlns="" val="3838871299"/>
                    </a:ext>
                  </a:extLst>
                </a:gridCol>
                <a:gridCol w="296783">
                  <a:extLst>
                    <a:ext uri="{9D8B030D-6E8A-4147-A177-3AD203B41FA5}">
                      <a16:colId xmlns:a16="http://schemas.microsoft.com/office/drawing/2014/main" xmlns="" val="1817078415"/>
                    </a:ext>
                  </a:extLst>
                </a:gridCol>
                <a:gridCol w="296783">
                  <a:extLst>
                    <a:ext uri="{9D8B030D-6E8A-4147-A177-3AD203B41FA5}">
                      <a16:colId xmlns:a16="http://schemas.microsoft.com/office/drawing/2014/main" xmlns="" val="3594609851"/>
                    </a:ext>
                  </a:extLst>
                </a:gridCol>
                <a:gridCol w="296783">
                  <a:extLst>
                    <a:ext uri="{9D8B030D-6E8A-4147-A177-3AD203B41FA5}">
                      <a16:colId xmlns:a16="http://schemas.microsoft.com/office/drawing/2014/main" xmlns="" val="2718578259"/>
                    </a:ext>
                  </a:extLst>
                </a:gridCol>
                <a:gridCol w="296783">
                  <a:extLst>
                    <a:ext uri="{9D8B030D-6E8A-4147-A177-3AD203B41FA5}">
                      <a16:colId xmlns:a16="http://schemas.microsoft.com/office/drawing/2014/main" xmlns="" val="1154532765"/>
                    </a:ext>
                  </a:extLst>
                </a:gridCol>
                <a:gridCol w="296783">
                  <a:extLst>
                    <a:ext uri="{9D8B030D-6E8A-4147-A177-3AD203B41FA5}">
                      <a16:colId xmlns:a16="http://schemas.microsoft.com/office/drawing/2014/main" xmlns="" val="3193322997"/>
                    </a:ext>
                  </a:extLst>
                </a:gridCol>
                <a:gridCol w="296783">
                  <a:extLst>
                    <a:ext uri="{9D8B030D-6E8A-4147-A177-3AD203B41FA5}">
                      <a16:colId xmlns:a16="http://schemas.microsoft.com/office/drawing/2014/main" xmlns="" val="2549074563"/>
                    </a:ext>
                  </a:extLst>
                </a:gridCol>
                <a:gridCol w="296783">
                  <a:extLst>
                    <a:ext uri="{9D8B030D-6E8A-4147-A177-3AD203B41FA5}">
                      <a16:colId xmlns:a16="http://schemas.microsoft.com/office/drawing/2014/main" xmlns="" val="3865795548"/>
                    </a:ext>
                  </a:extLst>
                </a:gridCol>
                <a:gridCol w="296783">
                  <a:extLst>
                    <a:ext uri="{9D8B030D-6E8A-4147-A177-3AD203B41FA5}">
                      <a16:colId xmlns:a16="http://schemas.microsoft.com/office/drawing/2014/main" xmlns="" val="646867546"/>
                    </a:ext>
                  </a:extLst>
                </a:gridCol>
                <a:gridCol w="296783">
                  <a:extLst>
                    <a:ext uri="{9D8B030D-6E8A-4147-A177-3AD203B41FA5}">
                      <a16:colId xmlns:a16="http://schemas.microsoft.com/office/drawing/2014/main" xmlns="" val="3697276763"/>
                    </a:ext>
                  </a:extLst>
                </a:gridCol>
                <a:gridCol w="296783">
                  <a:extLst>
                    <a:ext uri="{9D8B030D-6E8A-4147-A177-3AD203B41FA5}">
                      <a16:colId xmlns:a16="http://schemas.microsoft.com/office/drawing/2014/main" xmlns="" val="2289339240"/>
                    </a:ext>
                  </a:extLst>
                </a:gridCol>
                <a:gridCol w="296783">
                  <a:extLst>
                    <a:ext uri="{9D8B030D-6E8A-4147-A177-3AD203B41FA5}">
                      <a16:colId xmlns:a16="http://schemas.microsoft.com/office/drawing/2014/main" xmlns="" val="3956159085"/>
                    </a:ext>
                  </a:extLst>
                </a:gridCol>
                <a:gridCol w="296783">
                  <a:extLst>
                    <a:ext uri="{9D8B030D-6E8A-4147-A177-3AD203B41FA5}">
                      <a16:colId xmlns:a16="http://schemas.microsoft.com/office/drawing/2014/main" xmlns="" val="3019162099"/>
                    </a:ext>
                  </a:extLst>
                </a:gridCol>
                <a:gridCol w="296783">
                  <a:extLst>
                    <a:ext uri="{9D8B030D-6E8A-4147-A177-3AD203B41FA5}">
                      <a16:colId xmlns:a16="http://schemas.microsoft.com/office/drawing/2014/main" xmlns="" val="1051486316"/>
                    </a:ext>
                  </a:extLst>
                </a:gridCol>
                <a:gridCol w="296783">
                  <a:extLst>
                    <a:ext uri="{9D8B030D-6E8A-4147-A177-3AD203B41FA5}">
                      <a16:colId xmlns:a16="http://schemas.microsoft.com/office/drawing/2014/main" xmlns="" val="2592010884"/>
                    </a:ext>
                  </a:extLst>
                </a:gridCol>
                <a:gridCol w="296783">
                  <a:extLst>
                    <a:ext uri="{9D8B030D-6E8A-4147-A177-3AD203B41FA5}">
                      <a16:colId xmlns:a16="http://schemas.microsoft.com/office/drawing/2014/main" xmlns="" val="1004496307"/>
                    </a:ext>
                  </a:extLst>
                </a:gridCol>
                <a:gridCol w="296783">
                  <a:extLst>
                    <a:ext uri="{9D8B030D-6E8A-4147-A177-3AD203B41FA5}">
                      <a16:colId xmlns:a16="http://schemas.microsoft.com/office/drawing/2014/main" xmlns="" val="965009234"/>
                    </a:ext>
                  </a:extLst>
                </a:gridCol>
                <a:gridCol w="296783">
                  <a:extLst>
                    <a:ext uri="{9D8B030D-6E8A-4147-A177-3AD203B41FA5}">
                      <a16:colId xmlns:a16="http://schemas.microsoft.com/office/drawing/2014/main" xmlns="" val="468435241"/>
                    </a:ext>
                  </a:extLst>
                </a:gridCol>
                <a:gridCol w="296783">
                  <a:extLst>
                    <a:ext uri="{9D8B030D-6E8A-4147-A177-3AD203B41FA5}">
                      <a16:colId xmlns:a16="http://schemas.microsoft.com/office/drawing/2014/main" xmlns="" val="3697648999"/>
                    </a:ext>
                  </a:extLst>
                </a:gridCol>
                <a:gridCol w="296783">
                  <a:extLst>
                    <a:ext uri="{9D8B030D-6E8A-4147-A177-3AD203B41FA5}">
                      <a16:colId xmlns:a16="http://schemas.microsoft.com/office/drawing/2014/main" xmlns="" val="2839337886"/>
                    </a:ext>
                  </a:extLst>
                </a:gridCol>
                <a:gridCol w="296783">
                  <a:extLst>
                    <a:ext uri="{9D8B030D-6E8A-4147-A177-3AD203B41FA5}">
                      <a16:colId xmlns:a16="http://schemas.microsoft.com/office/drawing/2014/main" xmlns="" val="2788369730"/>
                    </a:ext>
                  </a:extLst>
                </a:gridCol>
                <a:gridCol w="296783">
                  <a:extLst>
                    <a:ext uri="{9D8B030D-6E8A-4147-A177-3AD203B41FA5}">
                      <a16:colId xmlns:a16="http://schemas.microsoft.com/office/drawing/2014/main" xmlns="" val="595655425"/>
                    </a:ext>
                  </a:extLst>
                </a:gridCol>
                <a:gridCol w="296783">
                  <a:extLst>
                    <a:ext uri="{9D8B030D-6E8A-4147-A177-3AD203B41FA5}">
                      <a16:colId xmlns:a16="http://schemas.microsoft.com/office/drawing/2014/main" xmlns="" val="3663317494"/>
                    </a:ext>
                  </a:extLst>
                </a:gridCol>
                <a:gridCol w="431263">
                  <a:extLst>
                    <a:ext uri="{9D8B030D-6E8A-4147-A177-3AD203B41FA5}">
                      <a16:colId xmlns:a16="http://schemas.microsoft.com/office/drawing/2014/main" xmlns="" val="2995450951"/>
                    </a:ext>
                  </a:extLst>
                </a:gridCol>
              </a:tblGrid>
              <a:tr h="255339">
                <a:tc>
                  <a:txBody>
                    <a:bodyPr/>
                    <a:lstStyle/>
                    <a:p>
                      <a:pPr algn="l" fontAlgn="b"/>
                      <a:r>
                        <a:rPr lang="en-US" sz="1200" b="1" u="none" strike="noStrike" dirty="0">
                          <a:solidFill>
                            <a:srgbClr val="FF0000"/>
                          </a:solidFill>
                          <a:effectLst/>
                          <a:latin typeface="Calibri" panose="020F0502020204030204" pitchFamily="34" charset="0"/>
                          <a:cs typeface="Calibri" panose="020F0502020204030204" pitchFamily="34" charset="0"/>
                        </a:rPr>
                        <a:t>Hours studied</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10</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12</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18</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24</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24</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26</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27</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28</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29</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31</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32</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40</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41</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44</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46</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48</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50</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52</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52</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53</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60</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62</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65</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67</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 val="2030469322"/>
                  </a:ext>
                </a:extLst>
              </a:tr>
              <a:tr h="228413">
                <a:tc>
                  <a:txBody>
                    <a:bodyPr/>
                    <a:lstStyle/>
                    <a:p>
                      <a:pPr algn="l" fontAlgn="b"/>
                      <a:r>
                        <a:rPr lang="en-US" sz="1200" b="1" u="none" strike="noStrike" dirty="0">
                          <a:solidFill>
                            <a:srgbClr val="FF0000"/>
                          </a:solidFill>
                          <a:effectLst/>
                          <a:latin typeface="Calibri" panose="020F0502020204030204" pitchFamily="34" charset="0"/>
                          <a:cs typeface="Calibri" panose="020F0502020204030204" pitchFamily="34" charset="0"/>
                        </a:rPr>
                        <a:t>Marks in the examination</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43</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45</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53</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55</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56</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60</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64</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69</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70</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75</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77</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79</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73</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78</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78</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79</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81</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82</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84</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87</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89</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90</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94</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100</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 val="2649642832"/>
                  </a:ext>
                </a:extLst>
              </a:tr>
            </a:tbl>
          </a:graphicData>
        </a:graphic>
      </p:graphicFrame>
      <p:graphicFrame>
        <p:nvGraphicFramePr>
          <p:cNvPr id="12" name="Chart 11">
            <a:extLst>
              <a:ext uri="{FF2B5EF4-FFF2-40B4-BE49-F238E27FC236}">
                <a16:creationId xmlns:a16="http://schemas.microsoft.com/office/drawing/2014/main" xmlns="" id="{59817D1D-0CE8-48A7-992F-904C0836ED18}"/>
              </a:ext>
            </a:extLst>
          </p:cNvPr>
          <p:cNvGraphicFramePr>
            <a:graphicFrameLocks/>
          </p:cNvGraphicFramePr>
          <p:nvPr/>
        </p:nvGraphicFramePr>
        <p:xfrm>
          <a:off x="7146758" y="3385195"/>
          <a:ext cx="3981616" cy="2606531"/>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a:extLst>
              <a:ext uri="{FF2B5EF4-FFF2-40B4-BE49-F238E27FC236}">
                <a16:creationId xmlns:a16="http://schemas.microsoft.com/office/drawing/2014/main" xmlns="" id="{116C895D-4840-476F-867B-07F70D60B0D5}"/>
              </a:ext>
            </a:extLst>
          </p:cNvPr>
          <p:cNvSpPr/>
          <p:nvPr/>
        </p:nvSpPr>
        <p:spPr>
          <a:xfrm>
            <a:off x="780148" y="3385196"/>
            <a:ext cx="6631305" cy="1015663"/>
          </a:xfrm>
          <a:prstGeom prst="rect">
            <a:avLst/>
          </a:prstGeom>
        </p:spPr>
        <p:txBody>
          <a:bodyPr wrap="square">
            <a:spAutoFit/>
          </a:bodyPr>
          <a:lstStyle/>
          <a:p>
            <a:r>
              <a:rPr lang="en-US" sz="2000" b="1" dirty="0">
                <a:solidFill>
                  <a:srgbClr val="FF0000"/>
                </a:solidFill>
                <a:latin typeface="Calibri" panose="020F0502020204030204" pitchFamily="34" charset="0"/>
                <a:cs typeface="Calibri" panose="020F0502020204030204" pitchFamily="34" charset="0"/>
              </a:rPr>
              <a:t>We observe:</a:t>
            </a:r>
          </a:p>
          <a:p>
            <a:pPr marL="457200" indent="-457200">
              <a:buAutoNum type="alphaLcPeriod"/>
            </a:pPr>
            <a:r>
              <a:rPr lang="en-US" sz="2000" b="1" dirty="0">
                <a:solidFill>
                  <a:srgbClr val="FF0000"/>
                </a:solidFill>
                <a:latin typeface="Calibri" panose="020F0502020204030204" pitchFamily="34" charset="0"/>
                <a:cs typeface="Calibri" panose="020F0502020204030204" pitchFamily="34" charset="0"/>
              </a:rPr>
              <a:t>Correlation Coefficient to be 0.960954493 </a:t>
            </a:r>
          </a:p>
          <a:p>
            <a:r>
              <a:rPr lang="en-US" sz="2000" b="1" dirty="0">
                <a:solidFill>
                  <a:srgbClr val="FF0000"/>
                </a:solidFill>
                <a:latin typeface="Calibri" panose="020F0502020204030204" pitchFamily="34" charset="0"/>
                <a:cs typeface="Calibri" panose="020F0502020204030204" pitchFamily="34" charset="0"/>
              </a:rPr>
              <a:t>b.     Scatter plot reveals a very strong positive relationship.</a:t>
            </a:r>
          </a:p>
        </p:txBody>
      </p:sp>
      <p:sp>
        <p:nvSpPr>
          <p:cNvPr id="13" name="Rectangle 12">
            <a:extLst>
              <a:ext uri="{FF2B5EF4-FFF2-40B4-BE49-F238E27FC236}">
                <a16:creationId xmlns:a16="http://schemas.microsoft.com/office/drawing/2014/main" xmlns="" id="{A2F840C9-B158-469C-82A0-B4626A4C3248}"/>
              </a:ext>
            </a:extLst>
          </p:cNvPr>
          <p:cNvSpPr/>
          <p:nvPr/>
        </p:nvSpPr>
        <p:spPr>
          <a:xfrm>
            <a:off x="702092" y="4571878"/>
            <a:ext cx="6192004" cy="707886"/>
          </a:xfrm>
          <a:prstGeom prst="rect">
            <a:avLst/>
          </a:prstGeom>
        </p:spPr>
        <p:txBody>
          <a:bodyPr wrap="square">
            <a:spAutoFit/>
          </a:bodyPr>
          <a:lstStyle/>
          <a:p>
            <a:r>
              <a:rPr lang="en-US" sz="2000" b="1" dirty="0">
                <a:solidFill>
                  <a:srgbClr val="FF0000"/>
                </a:solidFill>
                <a:latin typeface="Calibri" panose="020F0502020204030204" pitchFamily="34" charset="0"/>
                <a:cs typeface="Calibri" panose="020F0502020204030204" pitchFamily="34" charset="0"/>
              </a:rPr>
              <a:t>Let us proceed with analysis </a:t>
            </a:r>
            <a:r>
              <a:rPr lang="en-IN" sz="2000" b="1" dirty="0">
                <a:solidFill>
                  <a:srgbClr val="FF0000"/>
                </a:solidFill>
                <a:latin typeface="Calibri" panose="020F0502020204030204" pitchFamily="34" charset="0"/>
                <a:cs typeface="Calibri" panose="020F0502020204030204" pitchFamily="34" charset="0"/>
              </a:rPr>
              <a:t>using Regression in Excel Data Analysis</a:t>
            </a:r>
            <a:r>
              <a:rPr lang="en-US" sz="2000" b="1" dirty="0">
                <a:solidFill>
                  <a:srgbClr val="FF00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784603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48" y="1091942"/>
            <a:ext cx="9724297"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endParaRPr lang="en-IN" b="1" dirty="0"/>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xmlns=""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xmlns=""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11" name="Rectangle 10">
            <a:extLst>
              <a:ext uri="{FF2B5EF4-FFF2-40B4-BE49-F238E27FC236}">
                <a16:creationId xmlns:a16="http://schemas.microsoft.com/office/drawing/2014/main" xmlns="" id="{94D9E12C-E181-4F2D-AA60-9C02E118D918}"/>
              </a:ext>
            </a:extLst>
          </p:cNvPr>
          <p:cNvSpPr/>
          <p:nvPr/>
        </p:nvSpPr>
        <p:spPr>
          <a:xfrm>
            <a:off x="780149" y="1667103"/>
            <a:ext cx="10437977" cy="461665"/>
          </a:xfrm>
          <a:prstGeom prst="rect">
            <a:avLst/>
          </a:prstGeom>
        </p:spPr>
        <p:txBody>
          <a:bodyPr wrap="square">
            <a:spAutoFit/>
          </a:bodyPr>
          <a:lstStyle/>
          <a:p>
            <a:pPr marL="457200" indent="-457200">
              <a:spcBef>
                <a:spcPts val="600"/>
              </a:spcBef>
              <a:spcAft>
                <a:spcPts val="600"/>
              </a:spcAft>
              <a:buFont typeface="+mj-lt"/>
              <a:buAutoNum type="arabicParenR" startAt="6"/>
            </a:pPr>
            <a:r>
              <a:rPr lang="en-IN" sz="2400" b="1" dirty="0">
                <a:latin typeface="Calibri" panose="020F0502020204030204" pitchFamily="34" charset="0"/>
                <a:cs typeface="Calibri" panose="020F0502020204030204" pitchFamily="34" charset="0"/>
              </a:rPr>
              <a:t>Fitting a regression line: Model, Error – Example - continued	</a:t>
            </a:r>
            <a:r>
              <a:rPr lang="en-US" sz="2400" b="1" dirty="0">
                <a:latin typeface="Calibri" panose="020F0502020204030204" pitchFamily="34" charset="0"/>
                <a:cs typeface="Calibri" panose="020F0502020204030204" pitchFamily="34" charset="0"/>
              </a:rPr>
              <a:t>	</a:t>
            </a:r>
          </a:p>
        </p:txBody>
      </p:sp>
      <p:sp>
        <p:nvSpPr>
          <p:cNvPr id="2" name="Rectangle 1">
            <a:extLst>
              <a:ext uri="{FF2B5EF4-FFF2-40B4-BE49-F238E27FC236}">
                <a16:creationId xmlns:a16="http://schemas.microsoft.com/office/drawing/2014/main" xmlns="" id="{C392FFB5-22FF-4BAC-9F47-73BE94B90D8C}"/>
              </a:ext>
            </a:extLst>
          </p:cNvPr>
          <p:cNvSpPr/>
          <p:nvPr/>
        </p:nvSpPr>
        <p:spPr>
          <a:xfrm>
            <a:off x="702091" y="2145888"/>
            <a:ext cx="10437976" cy="677108"/>
          </a:xfrm>
          <a:prstGeom prst="rect">
            <a:avLst/>
          </a:prstGeom>
        </p:spPr>
        <p:txBody>
          <a:bodyPr wrap="square">
            <a:spAutoFit/>
          </a:bodyPr>
          <a:lstStyle/>
          <a:p>
            <a:r>
              <a:rPr lang="en-US" sz="2000" b="1" dirty="0">
                <a:solidFill>
                  <a:srgbClr val="FF0000"/>
                </a:solidFill>
                <a:latin typeface="Calibri" panose="020F0502020204030204" pitchFamily="34" charset="0"/>
                <a:cs typeface="Calibri" panose="020F0502020204030204" pitchFamily="34" charset="0"/>
              </a:rPr>
              <a:t>We get the following coefficients table:</a:t>
            </a:r>
          </a:p>
          <a:p>
            <a:r>
              <a:rPr lang="en-US" dirty="0"/>
              <a:t> </a:t>
            </a:r>
          </a:p>
        </p:txBody>
      </p:sp>
      <p:graphicFrame>
        <p:nvGraphicFramePr>
          <p:cNvPr id="8" name="Table 7">
            <a:extLst>
              <a:ext uri="{FF2B5EF4-FFF2-40B4-BE49-F238E27FC236}">
                <a16:creationId xmlns:a16="http://schemas.microsoft.com/office/drawing/2014/main" xmlns="" id="{CD6C1359-6295-476C-830C-94AF5FEBFA3D}"/>
              </a:ext>
            </a:extLst>
          </p:cNvPr>
          <p:cNvGraphicFramePr>
            <a:graphicFrameLocks noGrp="1"/>
          </p:cNvGraphicFramePr>
          <p:nvPr/>
        </p:nvGraphicFramePr>
        <p:xfrm>
          <a:off x="780148" y="2569610"/>
          <a:ext cx="9952015" cy="930828"/>
        </p:xfrm>
        <a:graphic>
          <a:graphicData uri="http://schemas.openxmlformats.org/drawingml/2006/table">
            <a:tbl>
              <a:tblPr>
                <a:tableStyleId>{5C22544A-7EE6-4342-B048-85BDC9FD1C3A}</a:tableStyleId>
              </a:tblPr>
              <a:tblGrid>
                <a:gridCol w="1339153">
                  <a:extLst>
                    <a:ext uri="{9D8B030D-6E8A-4147-A177-3AD203B41FA5}">
                      <a16:colId xmlns:a16="http://schemas.microsoft.com/office/drawing/2014/main" xmlns="" val="487212152"/>
                    </a:ext>
                  </a:extLst>
                </a:gridCol>
                <a:gridCol w="1404330">
                  <a:extLst>
                    <a:ext uri="{9D8B030D-6E8A-4147-A177-3AD203B41FA5}">
                      <a16:colId xmlns:a16="http://schemas.microsoft.com/office/drawing/2014/main" xmlns="" val="1613552552"/>
                    </a:ext>
                  </a:extLst>
                </a:gridCol>
                <a:gridCol w="1410985">
                  <a:extLst>
                    <a:ext uri="{9D8B030D-6E8A-4147-A177-3AD203B41FA5}">
                      <a16:colId xmlns:a16="http://schemas.microsoft.com/office/drawing/2014/main" xmlns="" val="4019820892"/>
                    </a:ext>
                  </a:extLst>
                </a:gridCol>
                <a:gridCol w="1193028">
                  <a:extLst>
                    <a:ext uri="{9D8B030D-6E8A-4147-A177-3AD203B41FA5}">
                      <a16:colId xmlns:a16="http://schemas.microsoft.com/office/drawing/2014/main" xmlns="" val="1352723413"/>
                    </a:ext>
                  </a:extLst>
                </a:gridCol>
                <a:gridCol w="1376572">
                  <a:extLst>
                    <a:ext uri="{9D8B030D-6E8A-4147-A177-3AD203B41FA5}">
                      <a16:colId xmlns:a16="http://schemas.microsoft.com/office/drawing/2014/main" xmlns="" val="1214934514"/>
                    </a:ext>
                  </a:extLst>
                </a:gridCol>
                <a:gridCol w="1514228">
                  <a:extLst>
                    <a:ext uri="{9D8B030D-6E8A-4147-A177-3AD203B41FA5}">
                      <a16:colId xmlns:a16="http://schemas.microsoft.com/office/drawing/2014/main" xmlns="" val="2652665877"/>
                    </a:ext>
                  </a:extLst>
                </a:gridCol>
                <a:gridCol w="1713719">
                  <a:extLst>
                    <a:ext uri="{9D8B030D-6E8A-4147-A177-3AD203B41FA5}">
                      <a16:colId xmlns:a16="http://schemas.microsoft.com/office/drawing/2014/main" xmlns="" val="1617808385"/>
                    </a:ext>
                  </a:extLst>
                </a:gridCol>
              </a:tblGrid>
              <a:tr h="179733">
                <a:tc>
                  <a:txBody>
                    <a:bodyPr/>
                    <a:lstStyle/>
                    <a:p>
                      <a:pPr algn="ctr" fontAlgn="b"/>
                      <a:r>
                        <a:rPr lang="en-US" sz="1600" b="1" u="none" strike="noStrike" dirty="0">
                          <a:solidFill>
                            <a:srgbClr val="FF0000"/>
                          </a:solidFill>
                          <a:effectLst/>
                          <a:latin typeface="Calibri" panose="020F0502020204030204" pitchFamily="34" charset="0"/>
                          <a:cs typeface="Calibri" panose="020F0502020204030204" pitchFamily="34" charset="0"/>
                        </a:rPr>
                        <a:t> </a:t>
                      </a:r>
                      <a:endParaRPr lang="en-US" sz="1600" b="1" i="1" u="none" strike="noStrike" dirty="0">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u="none" strike="noStrike" dirty="0">
                          <a:solidFill>
                            <a:srgbClr val="FF0000"/>
                          </a:solidFill>
                          <a:effectLst/>
                          <a:latin typeface="Calibri" panose="020F0502020204030204" pitchFamily="34" charset="0"/>
                          <a:cs typeface="Calibri" panose="020F0502020204030204" pitchFamily="34" charset="0"/>
                        </a:rPr>
                        <a:t>Coefficients</a:t>
                      </a:r>
                      <a:endParaRPr lang="en-US" sz="1600" b="1" i="1" u="none" strike="noStrike" dirty="0">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u="none" strike="noStrike" dirty="0">
                          <a:solidFill>
                            <a:srgbClr val="FF0000"/>
                          </a:solidFill>
                          <a:effectLst/>
                          <a:latin typeface="Calibri" panose="020F0502020204030204" pitchFamily="34" charset="0"/>
                          <a:cs typeface="Calibri" panose="020F0502020204030204" pitchFamily="34" charset="0"/>
                        </a:rPr>
                        <a:t>Standard Error</a:t>
                      </a:r>
                      <a:endParaRPr lang="en-US" sz="1600" b="1" i="1" u="none" strike="noStrike" dirty="0">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u="none" strike="noStrike" dirty="0">
                          <a:solidFill>
                            <a:srgbClr val="FF0000"/>
                          </a:solidFill>
                          <a:effectLst/>
                          <a:latin typeface="Calibri" panose="020F0502020204030204" pitchFamily="34" charset="0"/>
                          <a:cs typeface="Calibri" panose="020F0502020204030204" pitchFamily="34" charset="0"/>
                        </a:rPr>
                        <a:t>t Stat</a:t>
                      </a:r>
                      <a:endParaRPr lang="en-US" sz="1600" b="1" i="1" u="none" strike="noStrike" dirty="0">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u="none" strike="noStrike">
                          <a:solidFill>
                            <a:srgbClr val="FF0000"/>
                          </a:solidFill>
                          <a:effectLst/>
                          <a:latin typeface="Calibri" panose="020F0502020204030204" pitchFamily="34" charset="0"/>
                          <a:cs typeface="Calibri" panose="020F0502020204030204" pitchFamily="34" charset="0"/>
                        </a:rPr>
                        <a:t>P-value</a:t>
                      </a:r>
                      <a:endParaRPr lang="en-US" sz="1600" b="1" i="1" u="none" strike="noStrike">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u="none" strike="noStrike">
                          <a:solidFill>
                            <a:srgbClr val="FF0000"/>
                          </a:solidFill>
                          <a:effectLst/>
                          <a:latin typeface="Calibri" panose="020F0502020204030204" pitchFamily="34" charset="0"/>
                          <a:cs typeface="Calibri" panose="020F0502020204030204" pitchFamily="34" charset="0"/>
                        </a:rPr>
                        <a:t>Lower 95%</a:t>
                      </a:r>
                      <a:endParaRPr lang="en-US" sz="1600" b="1" i="1" u="none" strike="noStrike">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u="none" strike="noStrike">
                          <a:solidFill>
                            <a:srgbClr val="FF0000"/>
                          </a:solidFill>
                          <a:effectLst/>
                          <a:latin typeface="Calibri" panose="020F0502020204030204" pitchFamily="34" charset="0"/>
                          <a:cs typeface="Calibri" panose="020F0502020204030204" pitchFamily="34" charset="0"/>
                        </a:rPr>
                        <a:t>Upper 95%</a:t>
                      </a:r>
                      <a:endParaRPr lang="en-US" sz="1600" b="1" i="1" u="none" strike="noStrike">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52724980"/>
                  </a:ext>
                </a:extLst>
              </a:tr>
              <a:tr h="338928">
                <a:tc>
                  <a:txBody>
                    <a:bodyPr/>
                    <a:lstStyle/>
                    <a:p>
                      <a:pPr algn="l" fontAlgn="b"/>
                      <a:r>
                        <a:rPr lang="en-US" sz="1600" b="1" u="none" strike="noStrike" dirty="0">
                          <a:solidFill>
                            <a:srgbClr val="FF0000"/>
                          </a:solidFill>
                          <a:effectLst/>
                          <a:latin typeface="Calibri" panose="020F0502020204030204" pitchFamily="34" charset="0"/>
                          <a:cs typeface="Calibri" panose="020F0502020204030204" pitchFamily="34" charset="0"/>
                        </a:rPr>
                        <a:t>Intercept</a:t>
                      </a:r>
                      <a:endParaRPr lang="en-US" sz="1600" b="1" i="0" u="none" strike="noStrike" dirty="0">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dirty="0">
                          <a:solidFill>
                            <a:srgbClr val="FF0000"/>
                          </a:solidFill>
                          <a:effectLst/>
                          <a:latin typeface="Calibri" panose="020F0502020204030204" pitchFamily="34" charset="0"/>
                          <a:cs typeface="Calibri" panose="020F0502020204030204" pitchFamily="34" charset="0"/>
                        </a:rPr>
                        <a:t>38.9988127</a:t>
                      </a:r>
                      <a:endParaRPr lang="en-US" sz="1600" b="1" i="0" u="none" strike="noStrike" dirty="0">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dirty="0">
                          <a:solidFill>
                            <a:srgbClr val="FF0000"/>
                          </a:solidFill>
                          <a:effectLst/>
                          <a:latin typeface="Calibri" panose="020F0502020204030204" pitchFamily="34" charset="0"/>
                          <a:cs typeface="Calibri" panose="020F0502020204030204" pitchFamily="34" charset="0"/>
                        </a:rPr>
                        <a:t>2.284845422</a:t>
                      </a:r>
                      <a:endParaRPr lang="en-US" sz="1600" b="1" i="0" u="none" strike="noStrike" dirty="0">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dirty="0">
                          <a:solidFill>
                            <a:srgbClr val="FF0000"/>
                          </a:solidFill>
                          <a:effectLst/>
                          <a:latin typeface="Calibri" panose="020F0502020204030204" pitchFamily="34" charset="0"/>
                          <a:cs typeface="Calibri" panose="020F0502020204030204" pitchFamily="34" charset="0"/>
                        </a:rPr>
                        <a:t>17.06846876</a:t>
                      </a:r>
                      <a:endParaRPr lang="en-US" sz="1600" b="1" i="0" u="none" strike="noStrike" dirty="0">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dirty="0">
                          <a:solidFill>
                            <a:srgbClr val="FF0000"/>
                          </a:solidFill>
                          <a:effectLst/>
                          <a:latin typeface="Calibri" panose="020F0502020204030204" pitchFamily="34" charset="0"/>
                          <a:cs typeface="Calibri" panose="020F0502020204030204" pitchFamily="34" charset="0"/>
                        </a:rPr>
                        <a:t>3.55496E-14</a:t>
                      </a:r>
                      <a:endParaRPr lang="en-US" sz="1600" b="1" i="0" u="none" strike="noStrike" dirty="0">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dirty="0">
                          <a:solidFill>
                            <a:srgbClr val="FF0000"/>
                          </a:solidFill>
                          <a:effectLst/>
                          <a:latin typeface="Calibri" panose="020F0502020204030204" pitchFamily="34" charset="0"/>
                          <a:cs typeface="Calibri" panose="020F0502020204030204" pitchFamily="34" charset="0"/>
                        </a:rPr>
                        <a:t>34.26033332</a:t>
                      </a:r>
                      <a:endParaRPr lang="en-US" sz="1600" b="1" i="0" u="none" strike="noStrike" dirty="0">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dirty="0">
                          <a:solidFill>
                            <a:srgbClr val="FF0000"/>
                          </a:solidFill>
                          <a:effectLst/>
                          <a:latin typeface="Calibri" panose="020F0502020204030204" pitchFamily="34" charset="0"/>
                          <a:cs typeface="Calibri" panose="020F0502020204030204" pitchFamily="34" charset="0"/>
                        </a:rPr>
                        <a:t>43.73729209</a:t>
                      </a:r>
                      <a:endParaRPr lang="en-US" sz="1600" b="1" i="0" u="none" strike="noStrike" dirty="0">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49676516"/>
                  </a:ext>
                </a:extLst>
              </a:tr>
              <a:tr h="338928">
                <a:tc>
                  <a:txBody>
                    <a:bodyPr/>
                    <a:lstStyle/>
                    <a:p>
                      <a:pPr algn="l" fontAlgn="b"/>
                      <a:r>
                        <a:rPr lang="en-US" sz="1600" b="1" u="none" strike="noStrike">
                          <a:solidFill>
                            <a:srgbClr val="FF0000"/>
                          </a:solidFill>
                          <a:effectLst/>
                          <a:latin typeface="Calibri" panose="020F0502020204030204" pitchFamily="34" charset="0"/>
                          <a:cs typeface="Calibri" panose="020F0502020204030204" pitchFamily="34" charset="0"/>
                        </a:rPr>
                        <a:t>Hours studied</a:t>
                      </a:r>
                      <a:endParaRPr lang="en-US" sz="1600" b="1" i="0" u="none" strike="noStrike">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dirty="0">
                          <a:solidFill>
                            <a:srgbClr val="FF0000"/>
                          </a:solidFill>
                          <a:effectLst/>
                          <a:latin typeface="Calibri" panose="020F0502020204030204" pitchFamily="34" charset="0"/>
                          <a:cs typeface="Calibri" panose="020F0502020204030204" pitchFamily="34" charset="0"/>
                        </a:rPr>
                        <a:t>0.876757168</a:t>
                      </a:r>
                      <a:endParaRPr lang="en-US" sz="1600" b="1" i="0" u="none" strike="noStrike" dirty="0">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dirty="0">
                          <a:solidFill>
                            <a:srgbClr val="FF0000"/>
                          </a:solidFill>
                          <a:effectLst/>
                          <a:latin typeface="Calibri" panose="020F0502020204030204" pitchFamily="34" charset="0"/>
                          <a:cs typeface="Calibri" panose="020F0502020204030204" pitchFamily="34" charset="0"/>
                        </a:rPr>
                        <a:t>0.053825051</a:t>
                      </a:r>
                      <a:endParaRPr lang="en-US" sz="1600" b="1" i="0" u="none" strike="noStrike" dirty="0">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a:solidFill>
                            <a:srgbClr val="FF0000"/>
                          </a:solidFill>
                          <a:effectLst/>
                          <a:latin typeface="Calibri" panose="020F0502020204030204" pitchFamily="34" charset="0"/>
                          <a:cs typeface="Calibri" panose="020F0502020204030204" pitchFamily="34" charset="0"/>
                        </a:rPr>
                        <a:t>16.28901689</a:t>
                      </a:r>
                      <a:endParaRPr lang="en-US" sz="1600" b="1" i="0" u="none" strike="noStrike">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a:solidFill>
                            <a:srgbClr val="FF0000"/>
                          </a:solidFill>
                          <a:effectLst/>
                          <a:latin typeface="Calibri" panose="020F0502020204030204" pitchFamily="34" charset="0"/>
                          <a:cs typeface="Calibri" panose="020F0502020204030204" pitchFamily="34" charset="0"/>
                        </a:rPr>
                        <a:t>9.24758E-14</a:t>
                      </a:r>
                      <a:endParaRPr lang="en-US" sz="1600" b="1" i="0" u="none" strike="noStrike">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dirty="0">
                          <a:solidFill>
                            <a:srgbClr val="FF0000"/>
                          </a:solidFill>
                          <a:effectLst/>
                          <a:latin typeface="Calibri" panose="020F0502020204030204" pitchFamily="34" charset="0"/>
                          <a:cs typeface="Calibri" panose="020F0502020204030204" pitchFamily="34" charset="0"/>
                        </a:rPr>
                        <a:t>0.765130844</a:t>
                      </a:r>
                      <a:endParaRPr lang="en-US" sz="1600" b="1" i="0" u="none" strike="noStrike" dirty="0">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1" u="none" strike="noStrike" dirty="0">
                          <a:solidFill>
                            <a:srgbClr val="FF0000"/>
                          </a:solidFill>
                          <a:effectLst/>
                          <a:latin typeface="Calibri" panose="020F0502020204030204" pitchFamily="34" charset="0"/>
                          <a:cs typeface="Calibri" panose="020F0502020204030204" pitchFamily="34" charset="0"/>
                        </a:rPr>
                        <a:t>0.988383492</a:t>
                      </a:r>
                      <a:endParaRPr lang="en-US" sz="1600" b="1" i="0" u="none" strike="noStrike" dirty="0">
                        <a:solidFill>
                          <a:srgbClr val="FF0000"/>
                        </a:solidFill>
                        <a:effectLst/>
                        <a:latin typeface="Calibri" panose="020F0502020204030204" pitchFamily="34" charset="0"/>
                        <a:cs typeface="Calibri" panose="020F0502020204030204" pitchFamily="34" charset="0"/>
                      </a:endParaRPr>
                    </a:p>
                  </a:txBody>
                  <a:tcPr marL="9132" marR="9132" marT="913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94650935"/>
                  </a:ext>
                </a:extLst>
              </a:tr>
            </a:tbl>
          </a:graphicData>
        </a:graphic>
      </p:graphicFrame>
      <p:sp>
        <p:nvSpPr>
          <p:cNvPr id="14" name="Rectangle 13">
            <a:extLst>
              <a:ext uri="{FF2B5EF4-FFF2-40B4-BE49-F238E27FC236}">
                <a16:creationId xmlns:a16="http://schemas.microsoft.com/office/drawing/2014/main" xmlns="" id="{E49361FB-B812-47B7-A8D6-FC09F3151206}"/>
              </a:ext>
            </a:extLst>
          </p:cNvPr>
          <p:cNvSpPr/>
          <p:nvPr/>
        </p:nvSpPr>
        <p:spPr>
          <a:xfrm>
            <a:off x="780148" y="3654098"/>
            <a:ext cx="10353752" cy="2554545"/>
          </a:xfrm>
          <a:prstGeom prst="rect">
            <a:avLst/>
          </a:prstGeom>
        </p:spPr>
        <p:txBody>
          <a:bodyPr wrap="square">
            <a:spAutoFit/>
          </a:bodyPr>
          <a:lstStyle/>
          <a:p>
            <a:pPr marL="541338" indent="-541338">
              <a:buFont typeface="Wingdings" panose="05000000000000000000" pitchFamily="2" charset="2"/>
              <a:buChar char="Ø"/>
            </a:pPr>
            <a:r>
              <a:rPr lang="en-US" sz="1600" i="1" dirty="0">
                <a:latin typeface="Calibri" panose="020F0502020204030204" pitchFamily="34" charset="0"/>
                <a:cs typeface="Calibri" panose="020F0502020204030204" pitchFamily="34" charset="0"/>
              </a:rPr>
              <a:t>From the coefficients table, we observe that the p value for the coefficient for the variable, Hours Studied to be very small, 9.25e-14. </a:t>
            </a:r>
          </a:p>
          <a:p>
            <a:pPr marL="541338" indent="-541338">
              <a:buFont typeface="Wingdings" panose="05000000000000000000" pitchFamily="2" charset="2"/>
              <a:buChar char="Ø"/>
            </a:pPr>
            <a:r>
              <a:rPr lang="en-US" sz="1600" i="1" dirty="0">
                <a:latin typeface="Calibri" panose="020F0502020204030204" pitchFamily="34" charset="0"/>
                <a:cs typeface="Calibri" panose="020F0502020204030204" pitchFamily="34" charset="0"/>
              </a:rPr>
              <a:t>At 5% level of significance, we conclude that the coefficient for Hours Studied is statistically significant as the p value is less than 0.05 and reject the null hypothesis (H0: Coefficient of the parameter is 0).</a:t>
            </a:r>
          </a:p>
          <a:p>
            <a:pPr marL="541338" indent="-541338">
              <a:buFont typeface="Wingdings" panose="05000000000000000000" pitchFamily="2" charset="2"/>
              <a:buChar char="Ø"/>
            </a:pPr>
            <a:r>
              <a:rPr lang="en-US" sz="1600" i="1" dirty="0">
                <a:latin typeface="Calibri" panose="020F0502020204030204" pitchFamily="34" charset="0"/>
                <a:cs typeface="Calibri" panose="020F0502020204030204" pitchFamily="34" charset="0"/>
              </a:rPr>
              <a:t>95% Confidence interval describes the uncertainty inherent in the estimate and describes a range of values containing the true value, on each occasion, if a study were repeated infinite times. If the interval is wider, the uncertainty is greater indicating our poor knowledge about the effect of the independent variable on the dependent variable.</a:t>
            </a:r>
          </a:p>
          <a:p>
            <a:pPr marL="541338" indent="-541338">
              <a:buFont typeface="Wingdings" panose="05000000000000000000" pitchFamily="2" charset="2"/>
              <a:buChar char="Ø"/>
            </a:pPr>
            <a:r>
              <a:rPr lang="en-US" sz="1600" i="1" dirty="0">
                <a:latin typeface="Calibri" panose="020F0502020204030204" pitchFamily="34" charset="0"/>
                <a:cs typeface="Calibri" panose="020F0502020204030204" pitchFamily="34" charset="0"/>
              </a:rPr>
              <a:t>We also observe that the 95% confidence interval for the Hours Studied is 0.76513 to 0.98838 is not very wide and does not include 0.</a:t>
            </a:r>
          </a:p>
        </p:txBody>
      </p:sp>
    </p:spTree>
    <p:extLst>
      <p:ext uri="{BB962C8B-B14F-4D97-AF65-F5344CB8AC3E}">
        <p14:creationId xmlns:p14="http://schemas.microsoft.com/office/powerpoint/2010/main" val="5254956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48" y="1091942"/>
            <a:ext cx="9724297"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endParaRPr lang="en-IN" b="1" dirty="0"/>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xmlns=""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xmlns=""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11" name="Rectangle 10">
            <a:extLst>
              <a:ext uri="{FF2B5EF4-FFF2-40B4-BE49-F238E27FC236}">
                <a16:creationId xmlns:a16="http://schemas.microsoft.com/office/drawing/2014/main" xmlns="" id="{94D9E12C-E181-4F2D-AA60-9C02E118D918}"/>
              </a:ext>
            </a:extLst>
          </p:cNvPr>
          <p:cNvSpPr/>
          <p:nvPr/>
        </p:nvSpPr>
        <p:spPr>
          <a:xfrm>
            <a:off x="799665" y="1560909"/>
            <a:ext cx="10437977" cy="461665"/>
          </a:xfrm>
          <a:prstGeom prst="rect">
            <a:avLst/>
          </a:prstGeom>
        </p:spPr>
        <p:txBody>
          <a:bodyPr wrap="square">
            <a:spAutoFit/>
          </a:bodyPr>
          <a:lstStyle/>
          <a:p>
            <a:pPr marL="457200" indent="-457200">
              <a:spcBef>
                <a:spcPts val="600"/>
              </a:spcBef>
              <a:spcAft>
                <a:spcPts val="600"/>
              </a:spcAft>
              <a:buFont typeface="+mj-lt"/>
              <a:buAutoNum type="arabicParenR" startAt="6"/>
            </a:pPr>
            <a:r>
              <a:rPr lang="en-IN" sz="2400" b="1" dirty="0">
                <a:latin typeface="Calibri" panose="020F0502020204030204" pitchFamily="34" charset="0"/>
                <a:cs typeface="Calibri" panose="020F0502020204030204" pitchFamily="34" charset="0"/>
              </a:rPr>
              <a:t>Fitting a regression line: Model, Error – Example - continued	</a:t>
            </a:r>
            <a:r>
              <a:rPr lang="en-US" sz="2400" b="1" dirty="0">
                <a:latin typeface="Calibri" panose="020F0502020204030204" pitchFamily="34" charset="0"/>
                <a:cs typeface="Calibri" panose="020F0502020204030204" pitchFamily="34" charset="0"/>
              </a:rPr>
              <a:t>	</a:t>
            </a:r>
          </a:p>
        </p:txBody>
      </p:sp>
      <p:sp>
        <p:nvSpPr>
          <p:cNvPr id="7" name="Rectangle 6">
            <a:extLst>
              <a:ext uri="{FF2B5EF4-FFF2-40B4-BE49-F238E27FC236}">
                <a16:creationId xmlns:a16="http://schemas.microsoft.com/office/drawing/2014/main" xmlns="" id="{26D5214D-9286-4F83-99B2-D310AD2D4478}"/>
              </a:ext>
            </a:extLst>
          </p:cNvPr>
          <p:cNvSpPr/>
          <p:nvPr/>
        </p:nvSpPr>
        <p:spPr>
          <a:xfrm>
            <a:off x="780151" y="2083725"/>
            <a:ext cx="10359916" cy="2677656"/>
          </a:xfrm>
          <a:prstGeom prst="rect">
            <a:avLst/>
          </a:prstGeom>
        </p:spPr>
        <p:txBody>
          <a:bodyPr wrap="square">
            <a:spAutoFit/>
          </a:bodyPr>
          <a:lstStyle/>
          <a:p>
            <a:pPr algn="just"/>
            <a:r>
              <a:rPr lang="en-US" sz="2400" b="1" i="1" dirty="0">
                <a:latin typeface="Calibri" panose="020F0502020204030204" pitchFamily="34" charset="0"/>
                <a:cs typeface="Calibri" panose="020F0502020204030204" pitchFamily="34" charset="0"/>
              </a:rPr>
              <a:t>Coefficients column provides the values for regression coefficients for the regression equation.</a:t>
            </a:r>
          </a:p>
          <a:p>
            <a:pPr algn="just"/>
            <a:endParaRPr lang="en-IN" sz="2400" b="1" i="1" dirty="0">
              <a:latin typeface="Calibri" panose="020F0502020204030204" pitchFamily="34" charset="0"/>
              <a:cs typeface="Calibri" panose="020F0502020204030204" pitchFamily="34" charset="0"/>
            </a:endParaRPr>
          </a:p>
          <a:p>
            <a:pPr algn="just"/>
            <a:endParaRPr lang="en-US" sz="2400" b="1" i="1" dirty="0">
              <a:latin typeface="Calibri" panose="020F0502020204030204" pitchFamily="34" charset="0"/>
              <a:cs typeface="Calibri" panose="020F0502020204030204" pitchFamily="34" charset="0"/>
            </a:endParaRPr>
          </a:p>
          <a:p>
            <a:pPr algn="just"/>
            <a:r>
              <a:rPr lang="en-US" sz="2400" b="1" dirty="0">
                <a:latin typeface="Calibri" panose="020F0502020204030204" pitchFamily="34" charset="0"/>
                <a:cs typeface="Calibri" panose="020F0502020204030204" pitchFamily="34" charset="0"/>
              </a:rPr>
              <a:t>Marks = 38.9988127 + 0.876757168 * Hours Studied.</a:t>
            </a:r>
          </a:p>
          <a:p>
            <a:pPr algn="just"/>
            <a:endParaRPr lang="en-US" sz="2400" b="1" dirty="0">
              <a:latin typeface="Calibri" panose="020F0502020204030204" pitchFamily="34" charset="0"/>
              <a:cs typeface="Calibri" panose="020F0502020204030204" pitchFamily="34" charset="0"/>
            </a:endParaRPr>
          </a:p>
          <a:p>
            <a:pPr marL="722313" indent="-722313" algn="just">
              <a:buFont typeface="Wingdings" panose="05000000000000000000" pitchFamily="2" charset="2"/>
              <a:buChar char="Ø"/>
            </a:pPr>
            <a:r>
              <a:rPr lang="en-US" sz="2400" b="1" i="1" dirty="0">
                <a:latin typeface="Calibri" panose="020F0502020204030204" pitchFamily="34" charset="0"/>
                <a:cs typeface="Calibri" panose="020F0502020204030204" pitchFamily="34" charset="0"/>
              </a:rPr>
              <a:t>Here, the intercept is 38.9988 and slope is 0.8768</a:t>
            </a:r>
          </a:p>
        </p:txBody>
      </p:sp>
      <p:sp>
        <p:nvSpPr>
          <p:cNvPr id="12" name="Rectangle 11">
            <a:extLst>
              <a:ext uri="{FF2B5EF4-FFF2-40B4-BE49-F238E27FC236}">
                <a16:creationId xmlns:a16="http://schemas.microsoft.com/office/drawing/2014/main" xmlns="" id="{50F491C9-4FB0-4CCE-969C-3C1C569D9902}"/>
              </a:ext>
            </a:extLst>
          </p:cNvPr>
          <p:cNvSpPr/>
          <p:nvPr/>
        </p:nvSpPr>
        <p:spPr>
          <a:xfrm>
            <a:off x="1410269" y="5119727"/>
            <a:ext cx="6096000" cy="646331"/>
          </a:xfrm>
          <a:prstGeom prst="rect">
            <a:avLst/>
          </a:prstGeom>
        </p:spPr>
        <p:txBody>
          <a:bodyPr>
            <a:spAutoFit/>
          </a:bodyPr>
          <a:lstStyle/>
          <a:p>
            <a:r>
              <a:rPr lang="en-US" dirty="0"/>
              <a:t>https://www.dummies.com/education/math/statistics/how-to-calculate-a-regression-line/</a:t>
            </a:r>
          </a:p>
        </p:txBody>
      </p:sp>
    </p:spTree>
    <p:extLst>
      <p:ext uri="{BB962C8B-B14F-4D97-AF65-F5344CB8AC3E}">
        <p14:creationId xmlns:p14="http://schemas.microsoft.com/office/powerpoint/2010/main" val="42649796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48" y="1091942"/>
            <a:ext cx="9724297"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endParaRPr lang="en-IN" b="1" dirty="0"/>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xmlns=""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xmlns=""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47</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10" name="Rectangle 9">
            <a:extLst>
              <a:ext uri="{FF2B5EF4-FFF2-40B4-BE49-F238E27FC236}">
                <a16:creationId xmlns:a16="http://schemas.microsoft.com/office/drawing/2014/main" xmlns="" id="{C7E96C3B-570F-4B9C-A84F-6DBE756793DD}"/>
              </a:ext>
            </a:extLst>
          </p:cNvPr>
          <p:cNvSpPr/>
          <p:nvPr/>
        </p:nvSpPr>
        <p:spPr>
          <a:xfrm>
            <a:off x="780148" y="1762979"/>
            <a:ext cx="10437977" cy="461665"/>
          </a:xfrm>
          <a:prstGeom prst="rect">
            <a:avLst/>
          </a:prstGeom>
        </p:spPr>
        <p:txBody>
          <a:bodyPr wrap="square">
            <a:spAutoFit/>
          </a:bodyPr>
          <a:lstStyle/>
          <a:p>
            <a:pPr marL="457200" indent="-457200">
              <a:spcBef>
                <a:spcPts val="600"/>
              </a:spcBef>
              <a:spcAft>
                <a:spcPts val="600"/>
              </a:spcAft>
              <a:buFont typeface="+mj-lt"/>
              <a:buAutoNum type="arabicParenR" startAt="7"/>
            </a:pPr>
            <a:r>
              <a:rPr lang="en-IN" sz="2400" b="1" dirty="0">
                <a:latin typeface="Calibri" panose="020F0502020204030204" pitchFamily="34" charset="0"/>
                <a:cs typeface="Calibri" panose="020F0502020204030204" pitchFamily="34" charset="0"/>
              </a:rPr>
              <a:t>Value of intercept and slope: Interpretation 	</a:t>
            </a:r>
            <a:r>
              <a:rPr lang="en-US" sz="2400" b="1" dirty="0">
                <a:latin typeface="Calibri" panose="020F0502020204030204" pitchFamily="34" charset="0"/>
                <a:cs typeface="Calibri" panose="020F0502020204030204" pitchFamily="34" charset="0"/>
              </a:rPr>
              <a:t>	</a:t>
            </a:r>
          </a:p>
        </p:txBody>
      </p:sp>
      <p:sp>
        <p:nvSpPr>
          <p:cNvPr id="9" name="Rectangle 8">
            <a:extLst>
              <a:ext uri="{FF2B5EF4-FFF2-40B4-BE49-F238E27FC236}">
                <a16:creationId xmlns:a16="http://schemas.microsoft.com/office/drawing/2014/main" xmlns="" id="{CB8A8940-0D82-4995-B5A8-8DE2CC68874B}"/>
              </a:ext>
            </a:extLst>
          </p:cNvPr>
          <p:cNvSpPr/>
          <p:nvPr/>
        </p:nvSpPr>
        <p:spPr>
          <a:xfrm>
            <a:off x="780151" y="2469510"/>
            <a:ext cx="10359916" cy="3693319"/>
          </a:xfrm>
          <a:prstGeom prst="rect">
            <a:avLst/>
          </a:prstGeom>
        </p:spPr>
        <p:txBody>
          <a:bodyPr wrap="square">
            <a:spAutoFit/>
          </a:bodyPr>
          <a:lstStyle/>
          <a:p>
            <a:pPr marL="722313" indent="-722313" algn="just">
              <a:buFont typeface="Wingdings" panose="05000000000000000000" pitchFamily="2" charset="2"/>
              <a:buChar char="Ø"/>
            </a:pPr>
            <a:r>
              <a:rPr lang="en-IN" sz="2000" i="1" dirty="0">
                <a:latin typeface="Calibri" panose="020F0502020204030204" pitchFamily="34" charset="0"/>
                <a:cs typeface="Calibri" panose="020F0502020204030204" pitchFamily="34" charset="0"/>
              </a:rPr>
              <a:t>Let the Regression line be y = </a:t>
            </a:r>
            <a:r>
              <a:rPr lang="en-IN" sz="2000" i="1" dirty="0" err="1">
                <a:latin typeface="Calibri" panose="020F0502020204030204" pitchFamily="34" charset="0"/>
                <a:cs typeface="Calibri" panose="020F0502020204030204" pitchFamily="34" charset="0"/>
              </a:rPr>
              <a:t>ax</a:t>
            </a:r>
            <a:r>
              <a:rPr lang="en-IN" sz="2000" i="1" dirty="0">
                <a:latin typeface="Calibri" panose="020F0502020204030204" pitchFamily="34" charset="0"/>
                <a:cs typeface="Calibri" panose="020F0502020204030204" pitchFamily="34" charset="0"/>
              </a:rPr>
              <a:t> + b</a:t>
            </a:r>
          </a:p>
          <a:p>
            <a:pPr marL="722313" indent="-722313" algn="just">
              <a:buFont typeface="Wingdings" panose="05000000000000000000" pitchFamily="2" charset="2"/>
              <a:buChar char="Ø"/>
            </a:pPr>
            <a:r>
              <a:rPr lang="en-IN" sz="2000" i="1" dirty="0">
                <a:latin typeface="Calibri" panose="020F0502020204030204" pitchFamily="34" charset="0"/>
                <a:cs typeface="Calibri" panose="020F0502020204030204" pitchFamily="34" charset="0"/>
              </a:rPr>
              <a:t>The y intercept is the point where the regression line crosses the y axis (where x = 0) and is denoted by b.</a:t>
            </a:r>
          </a:p>
          <a:p>
            <a:pPr marL="722313" indent="-722313" algn="just">
              <a:buFont typeface="Wingdings" panose="05000000000000000000" pitchFamily="2" charset="2"/>
              <a:buChar char="Ø"/>
            </a:pPr>
            <a:r>
              <a:rPr lang="en-IN" sz="2000" i="1" dirty="0">
                <a:latin typeface="Calibri" panose="020F0502020204030204" pitchFamily="34" charset="0"/>
                <a:cs typeface="Calibri" panose="020F0502020204030204" pitchFamily="34" charset="0"/>
              </a:rPr>
              <a:t>Here the slope is a. </a:t>
            </a:r>
          </a:p>
          <a:p>
            <a:pPr marL="722313" indent="-722313" algn="just">
              <a:buFont typeface="Wingdings" panose="05000000000000000000" pitchFamily="2" charset="2"/>
              <a:buChar char="Ø"/>
            </a:pPr>
            <a:r>
              <a:rPr lang="en-US" sz="2000" i="1" dirty="0">
                <a:latin typeface="Calibri" panose="020F0502020204030204" pitchFamily="34" charset="0"/>
                <a:cs typeface="Calibri" panose="020F0502020204030204" pitchFamily="34" charset="0"/>
              </a:rPr>
              <a:t>These coefficient estimates (and b) reveal the relationship between the intendent variable, Hours Studied and the dependent variable, Marks.  These estimates tell us the amount of increase in Marks for one hour increase in Hours Studied.</a:t>
            </a:r>
          </a:p>
          <a:p>
            <a:pPr algn="just"/>
            <a:endParaRPr lang="en-US" b="1" i="1" dirty="0">
              <a:latin typeface="Calibri" panose="020F0502020204030204" pitchFamily="34" charset="0"/>
              <a:cs typeface="Calibri" panose="020F0502020204030204" pitchFamily="34" charset="0"/>
            </a:endParaRPr>
          </a:p>
          <a:p>
            <a:pPr algn="just"/>
            <a:r>
              <a:rPr lang="en-US" b="1" i="1" dirty="0">
                <a:latin typeface="Calibri" panose="020F0502020204030204" pitchFamily="34" charset="0"/>
                <a:cs typeface="Calibri" panose="020F0502020204030204" pitchFamily="34" charset="0"/>
              </a:rPr>
              <a:t>Interpret slope for the regression equation: </a:t>
            </a:r>
            <a:r>
              <a:rPr lang="en-US" b="1" dirty="0">
                <a:latin typeface="Calibri" panose="020F0502020204030204" pitchFamily="34" charset="0"/>
                <a:cs typeface="Calibri" panose="020F0502020204030204" pitchFamily="34" charset="0"/>
              </a:rPr>
              <a:t>Marks = 38.9988127 + 0.876757168 * Hours Studied.</a:t>
            </a:r>
          </a:p>
          <a:p>
            <a:pPr algn="just"/>
            <a:endParaRPr lang="en-US" b="1" dirty="0">
              <a:latin typeface="Calibri" panose="020F0502020204030204" pitchFamily="34" charset="0"/>
              <a:cs typeface="Calibri" panose="020F0502020204030204" pitchFamily="34" charset="0"/>
            </a:endParaRPr>
          </a:p>
          <a:p>
            <a:pPr marL="722313" indent="-722313" algn="just">
              <a:buFont typeface="Wingdings" panose="05000000000000000000" pitchFamily="2" charset="2"/>
              <a:buChar char="Ø"/>
            </a:pPr>
            <a:r>
              <a:rPr lang="en-US" sz="2000" i="1" dirty="0">
                <a:latin typeface="Calibri" panose="020F0502020204030204" pitchFamily="34" charset="0"/>
                <a:cs typeface="Calibri" panose="020F0502020204030204" pitchFamily="34" charset="0"/>
              </a:rPr>
              <a:t>So, for every unit (i.e.., one hour) increase in Hours Studied (holding other variables constant), an increase of 0.88 marks is predicted.</a:t>
            </a:r>
          </a:p>
        </p:txBody>
      </p:sp>
    </p:spTree>
    <p:extLst>
      <p:ext uri="{BB962C8B-B14F-4D97-AF65-F5344CB8AC3E}">
        <p14:creationId xmlns:p14="http://schemas.microsoft.com/office/powerpoint/2010/main" val="13700366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48" y="1091942"/>
            <a:ext cx="9724297"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endParaRPr lang="en-IN" b="1" dirty="0"/>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xmlns=""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xmlns=""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10" name="Rectangle 9">
            <a:extLst>
              <a:ext uri="{FF2B5EF4-FFF2-40B4-BE49-F238E27FC236}">
                <a16:creationId xmlns:a16="http://schemas.microsoft.com/office/drawing/2014/main" xmlns="" id="{C7E96C3B-570F-4B9C-A84F-6DBE756793DD}"/>
              </a:ext>
            </a:extLst>
          </p:cNvPr>
          <p:cNvSpPr/>
          <p:nvPr/>
        </p:nvSpPr>
        <p:spPr>
          <a:xfrm>
            <a:off x="780148" y="1762979"/>
            <a:ext cx="10437977" cy="461665"/>
          </a:xfrm>
          <a:prstGeom prst="rect">
            <a:avLst/>
          </a:prstGeom>
        </p:spPr>
        <p:txBody>
          <a:bodyPr wrap="square">
            <a:spAutoFit/>
          </a:bodyPr>
          <a:lstStyle/>
          <a:p>
            <a:pPr marL="457200" indent="-457200">
              <a:spcBef>
                <a:spcPts val="600"/>
              </a:spcBef>
              <a:spcAft>
                <a:spcPts val="600"/>
              </a:spcAft>
              <a:buFont typeface="+mj-lt"/>
              <a:buAutoNum type="arabicParenR" startAt="7"/>
            </a:pPr>
            <a:r>
              <a:rPr lang="en-IN" sz="2400" b="1" dirty="0">
                <a:latin typeface="Calibri" panose="020F0502020204030204" pitchFamily="34" charset="0"/>
                <a:cs typeface="Calibri" panose="020F0502020204030204" pitchFamily="34" charset="0"/>
              </a:rPr>
              <a:t>Value of intercept and slope: Interpretation 	</a:t>
            </a:r>
            <a:r>
              <a:rPr lang="en-US" sz="2400" b="1" dirty="0">
                <a:latin typeface="Calibri" panose="020F0502020204030204" pitchFamily="34" charset="0"/>
                <a:cs typeface="Calibri" panose="020F0502020204030204" pitchFamily="34" charset="0"/>
              </a:rPr>
              <a:t>	</a:t>
            </a:r>
          </a:p>
        </p:txBody>
      </p:sp>
      <p:sp>
        <p:nvSpPr>
          <p:cNvPr id="9" name="Rectangle 8">
            <a:extLst>
              <a:ext uri="{FF2B5EF4-FFF2-40B4-BE49-F238E27FC236}">
                <a16:creationId xmlns:a16="http://schemas.microsoft.com/office/drawing/2014/main" xmlns="" id="{CB8A8940-0D82-4995-B5A8-8DE2CC68874B}"/>
              </a:ext>
            </a:extLst>
          </p:cNvPr>
          <p:cNvSpPr/>
          <p:nvPr/>
        </p:nvSpPr>
        <p:spPr>
          <a:xfrm>
            <a:off x="780151" y="2469510"/>
            <a:ext cx="10359916" cy="2862322"/>
          </a:xfrm>
          <a:prstGeom prst="rect">
            <a:avLst/>
          </a:prstGeom>
        </p:spPr>
        <p:txBody>
          <a:bodyPr wrap="square">
            <a:spAutoFit/>
          </a:bodyPr>
          <a:lstStyle/>
          <a:p>
            <a:pPr marL="722313" indent="-722313" algn="just">
              <a:buFont typeface="Wingdings" panose="05000000000000000000" pitchFamily="2" charset="2"/>
              <a:buChar char="Ø"/>
            </a:pPr>
            <a:r>
              <a:rPr lang="en-IN" sz="2000" i="1" dirty="0">
                <a:latin typeface="Calibri" panose="020F0502020204030204" pitchFamily="34" charset="0"/>
                <a:cs typeface="Calibri" panose="020F0502020204030204" pitchFamily="34" charset="0"/>
              </a:rPr>
              <a:t>Intercept is described as the mean response when all independent variables are set to zero. </a:t>
            </a:r>
          </a:p>
          <a:p>
            <a:pPr marL="722313" indent="-722313" algn="just">
              <a:buFont typeface="Wingdings" panose="05000000000000000000" pitchFamily="2" charset="2"/>
              <a:buChar char="Ø"/>
            </a:pPr>
            <a:r>
              <a:rPr lang="en-IN" sz="2000" i="1" dirty="0">
                <a:latin typeface="Calibri" panose="020F0502020204030204" pitchFamily="34" charset="0"/>
                <a:cs typeface="Calibri" panose="020F0502020204030204" pitchFamily="34" charset="0"/>
              </a:rPr>
              <a:t>There is always uncertainty in interpreting intercepts unlike slope which is always interpretable.</a:t>
            </a:r>
          </a:p>
          <a:p>
            <a:pPr marL="722313" indent="-722313" algn="just">
              <a:buFont typeface="Wingdings" panose="05000000000000000000" pitchFamily="2" charset="2"/>
              <a:buChar char="Ø"/>
            </a:pPr>
            <a:r>
              <a:rPr lang="en-IN" sz="2000" i="1" dirty="0">
                <a:latin typeface="Calibri" panose="020F0502020204030204" pitchFamily="34" charset="0"/>
                <a:cs typeface="Calibri" panose="020F0502020204030204" pitchFamily="34" charset="0"/>
              </a:rPr>
              <a:t>This does not make sense in many situations. This intercept can be regarded as a garbage collector for the regression model for any bias that is not accounted for by the terms in the model.</a:t>
            </a:r>
          </a:p>
          <a:p>
            <a:pPr marL="722313" indent="-722313" algn="just">
              <a:buFont typeface="Wingdings" panose="05000000000000000000" pitchFamily="2" charset="2"/>
              <a:buChar char="Ø"/>
            </a:pPr>
            <a:r>
              <a:rPr lang="en-IN" sz="2000" i="1" dirty="0">
                <a:latin typeface="Calibri" panose="020F0502020204030204" pitchFamily="34" charset="0"/>
                <a:cs typeface="Calibri" panose="020F0502020204030204" pitchFamily="34" charset="0"/>
              </a:rPr>
              <a:t>Regression intercept is not worth interpreting, in general.</a:t>
            </a:r>
          </a:p>
          <a:p>
            <a:pPr marL="722313" indent="-722313" algn="just">
              <a:buFont typeface="Wingdings" panose="05000000000000000000" pitchFamily="2" charset="2"/>
              <a:buChar char="Ø"/>
            </a:pPr>
            <a:r>
              <a:rPr lang="en-IN" sz="2000" i="1" dirty="0">
                <a:latin typeface="Calibri" panose="020F0502020204030204" pitchFamily="34" charset="0"/>
                <a:cs typeface="Calibri" panose="020F0502020204030204" pitchFamily="34" charset="0"/>
              </a:rPr>
              <a:t>http://blog.minitab.com/blog/adventures-in-statistics-2/regression-analysis-how-to-interpret-the-constant-y-intercept</a:t>
            </a:r>
          </a:p>
        </p:txBody>
      </p:sp>
    </p:spTree>
    <p:extLst>
      <p:ext uri="{BB962C8B-B14F-4D97-AF65-F5344CB8AC3E}">
        <p14:creationId xmlns:p14="http://schemas.microsoft.com/office/powerpoint/2010/main" val="22053716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48" y="1091942"/>
            <a:ext cx="9724297"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endParaRPr lang="en-IN" b="1" dirty="0"/>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xmlns=""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xmlns=""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a:extLst>
              <a:ext uri="{FF2B5EF4-FFF2-40B4-BE49-F238E27FC236}">
                <a16:creationId xmlns:a16="http://schemas.microsoft.com/office/drawing/2014/main" xmlns="" id="{69C1433D-3A10-4755-A029-F6A3DCDBE93B}"/>
              </a:ext>
            </a:extLst>
          </p:cNvPr>
          <p:cNvSpPr/>
          <p:nvPr/>
        </p:nvSpPr>
        <p:spPr>
          <a:xfrm>
            <a:off x="780148" y="1701209"/>
            <a:ext cx="10006739" cy="461665"/>
          </a:xfrm>
          <a:prstGeom prst="rect">
            <a:avLst/>
          </a:prstGeom>
        </p:spPr>
        <p:txBody>
          <a:bodyPr wrap="square">
            <a:spAutoFit/>
          </a:bodyPr>
          <a:lstStyle/>
          <a:p>
            <a:pPr marL="114300" indent="-457200">
              <a:buFont typeface="+mj-lt"/>
              <a:buAutoNum type="arabicParenR" startAt="8"/>
            </a:pPr>
            <a:r>
              <a:rPr lang="en-IN" sz="2400" b="1" dirty="0">
                <a:latin typeface="Calibri" panose="020F0502020204030204" pitchFamily="34" charset="0"/>
                <a:cs typeface="Calibri" panose="020F0502020204030204" pitchFamily="34" charset="0"/>
              </a:rPr>
              <a:t>Value of multiple R-square				</a:t>
            </a:r>
          </a:p>
        </p:txBody>
      </p:sp>
      <p:sp>
        <p:nvSpPr>
          <p:cNvPr id="2" name="Rectangle 1">
            <a:extLst>
              <a:ext uri="{FF2B5EF4-FFF2-40B4-BE49-F238E27FC236}">
                <a16:creationId xmlns:a16="http://schemas.microsoft.com/office/drawing/2014/main" xmlns="" id="{328A2EF7-1F00-4262-935D-DD53972CB1DF}"/>
              </a:ext>
            </a:extLst>
          </p:cNvPr>
          <p:cNvSpPr/>
          <p:nvPr/>
        </p:nvSpPr>
        <p:spPr>
          <a:xfrm>
            <a:off x="780147" y="2184714"/>
            <a:ext cx="10359917" cy="5824671"/>
          </a:xfrm>
          <a:prstGeom prst="rect">
            <a:avLst/>
          </a:prstGeom>
        </p:spPr>
        <p:txBody>
          <a:bodyPr wrap="square">
            <a:spAutoFit/>
          </a:bodyPr>
          <a:lstStyle/>
          <a:p>
            <a:pPr marL="714375" indent="-714375">
              <a:spcBef>
                <a:spcPts val="100"/>
              </a:spcBef>
              <a:spcAft>
                <a:spcPts val="100"/>
              </a:spcAft>
              <a:buFont typeface="Wingdings" panose="05000000000000000000" pitchFamily="2" charset="2"/>
              <a:buChar char="Ø"/>
            </a:pPr>
            <a:r>
              <a:rPr lang="en-US" i="1" dirty="0">
                <a:latin typeface="Calibri" panose="020F0502020204030204" pitchFamily="34" charset="0"/>
                <a:cs typeface="Calibri" panose="020F0502020204030204" pitchFamily="34" charset="0"/>
              </a:rPr>
              <a:t>R squared (or Multiple R</a:t>
            </a:r>
            <a:r>
              <a:rPr lang="en-US" sz="2400" i="1" baseline="15000" dirty="0">
                <a:latin typeface="Calibri" panose="020F0502020204030204" pitchFamily="34" charset="0"/>
                <a:cs typeface="Calibri" panose="020F0502020204030204" pitchFamily="34" charset="0"/>
              </a:rPr>
              <a:t>2</a:t>
            </a:r>
            <a:r>
              <a:rPr lang="en-US" i="1" dirty="0">
                <a:latin typeface="Calibri" panose="020F0502020204030204" pitchFamily="34" charset="0"/>
                <a:cs typeface="Calibri" panose="020F0502020204030204" pitchFamily="34" charset="0"/>
              </a:rPr>
              <a:t>  for multiple linear regression) is a goodness of fit measure for linear regression models. This statistic indicates the percentage of variance in the response or dependent variable that the model explain  (or independent variables explain collectively).</a:t>
            </a:r>
          </a:p>
          <a:p>
            <a:pPr marL="714375" indent="-714375">
              <a:spcBef>
                <a:spcPts val="100"/>
              </a:spcBef>
              <a:spcAft>
                <a:spcPts val="100"/>
              </a:spcAft>
              <a:buFont typeface="Wingdings" panose="05000000000000000000" pitchFamily="2" charset="2"/>
              <a:buChar char="Ø"/>
            </a:pPr>
            <a:r>
              <a:rPr lang="en-US" i="1" dirty="0">
                <a:latin typeface="Calibri" panose="020F0502020204030204" pitchFamily="34" charset="0"/>
                <a:cs typeface="Calibri" panose="020F0502020204030204" pitchFamily="34" charset="0"/>
              </a:rPr>
              <a:t>R squared is also called the coefficient of determination. It reveals how many data points fall within the results of the regression line.</a:t>
            </a:r>
          </a:p>
          <a:p>
            <a:pPr marL="714375" indent="-714375">
              <a:spcBef>
                <a:spcPts val="100"/>
              </a:spcBef>
              <a:spcAft>
                <a:spcPts val="100"/>
              </a:spcAft>
              <a:buFont typeface="Wingdings" panose="05000000000000000000" pitchFamily="2" charset="2"/>
              <a:buChar char="Ø"/>
            </a:pPr>
            <a:r>
              <a:rPr lang="en-US" i="1" dirty="0">
                <a:latin typeface="Calibri" panose="020F0502020204030204" pitchFamily="34" charset="0"/>
                <a:cs typeface="Calibri" panose="020F0502020204030204" pitchFamily="34" charset="0"/>
              </a:rPr>
              <a:t>R squared is the percentage of the response variable variation that a linear model explains.</a:t>
            </a:r>
          </a:p>
          <a:p>
            <a:pPr marL="714375" indent="-714375">
              <a:spcBef>
                <a:spcPts val="100"/>
              </a:spcBef>
              <a:spcAft>
                <a:spcPts val="100"/>
              </a:spcAft>
              <a:buFont typeface="Wingdings" panose="05000000000000000000" pitchFamily="2" charset="2"/>
              <a:buChar char="Ø"/>
            </a:pPr>
            <a:r>
              <a:rPr lang="en-US" i="1" dirty="0">
                <a:latin typeface="Calibri" panose="020F0502020204030204" pitchFamily="34" charset="0"/>
                <a:cs typeface="Calibri" panose="020F0502020204030204" pitchFamily="34" charset="0"/>
              </a:rPr>
              <a:t>R</a:t>
            </a:r>
            <a:r>
              <a:rPr lang="en-US" sz="2400" i="1" baseline="15000" dirty="0">
                <a:latin typeface="Calibri" panose="020F0502020204030204" pitchFamily="34" charset="0"/>
                <a:cs typeface="Calibri" panose="020F0502020204030204" pitchFamily="34" charset="0"/>
              </a:rPr>
              <a:t>2</a:t>
            </a:r>
            <a:r>
              <a:rPr lang="en-US" i="1" dirty="0">
                <a:latin typeface="Calibri" panose="020F0502020204030204" pitchFamily="34" charset="0"/>
                <a:cs typeface="Calibri" panose="020F0502020204030204" pitchFamily="34" charset="0"/>
              </a:rPr>
              <a:t> = Variance explained by the model / Total variance </a:t>
            </a:r>
          </a:p>
          <a:p>
            <a:pPr marL="714375" indent="-714375">
              <a:spcBef>
                <a:spcPts val="100"/>
              </a:spcBef>
              <a:spcAft>
                <a:spcPts val="100"/>
              </a:spcAft>
              <a:buFont typeface="Wingdings" panose="05000000000000000000" pitchFamily="2" charset="2"/>
              <a:buChar char="Ø"/>
            </a:pPr>
            <a:r>
              <a:rPr lang="en-US" i="1" dirty="0">
                <a:latin typeface="Calibri" panose="020F0502020204030204" pitchFamily="34" charset="0"/>
                <a:cs typeface="Calibri" panose="020F0502020204030204" pitchFamily="34" charset="0"/>
              </a:rPr>
              <a:t>It lies between 0 and 100 and 0% represents the model does not explain any of the variation in the dependent variable around its mean while 100% explains all of the variation in the dependent variable around its mean.</a:t>
            </a:r>
          </a:p>
          <a:p>
            <a:pPr marL="714375" indent="-714375">
              <a:spcBef>
                <a:spcPts val="100"/>
              </a:spcBef>
              <a:spcAft>
                <a:spcPts val="100"/>
              </a:spcAft>
              <a:buFont typeface="Wingdings" panose="05000000000000000000" pitchFamily="2" charset="2"/>
              <a:buChar char="Ø"/>
            </a:pPr>
            <a:r>
              <a:rPr lang="en-US" i="1" dirty="0">
                <a:latin typeface="Calibri" panose="020F0502020204030204" pitchFamily="34" charset="0"/>
                <a:cs typeface="Calibri" panose="020F0502020204030204" pitchFamily="34" charset="0"/>
              </a:rPr>
              <a:t>R squared cannot determine whether the coefficient estimates are biased. So we use residual plots to check bias.</a:t>
            </a:r>
          </a:p>
          <a:p>
            <a:pPr marL="714375" indent="-714375">
              <a:spcBef>
                <a:spcPts val="100"/>
              </a:spcBef>
              <a:spcAft>
                <a:spcPts val="100"/>
              </a:spcAft>
              <a:buFont typeface="Wingdings" panose="05000000000000000000" pitchFamily="2" charset="2"/>
              <a:buChar char="Ø"/>
            </a:pPr>
            <a:r>
              <a:rPr lang="en-US" i="1" dirty="0">
                <a:latin typeface="Calibri" panose="020F0502020204030204" pitchFamily="34" charset="0"/>
                <a:cs typeface="Calibri" panose="020F0502020204030204" pitchFamily="34" charset="0"/>
              </a:rPr>
              <a:t>A high R</a:t>
            </a:r>
            <a:r>
              <a:rPr lang="en-US" sz="2400" i="1" baseline="15000" dirty="0">
                <a:latin typeface="Calibri" panose="020F0502020204030204" pitchFamily="34" charset="0"/>
                <a:cs typeface="Calibri" panose="020F0502020204030204" pitchFamily="34" charset="0"/>
              </a:rPr>
              <a:t>2</a:t>
            </a:r>
            <a:r>
              <a:rPr lang="en-US" i="1" dirty="0">
                <a:latin typeface="Calibri" panose="020F0502020204030204" pitchFamily="34" charset="0"/>
                <a:cs typeface="Calibri" panose="020F0502020204030204" pitchFamily="34" charset="0"/>
              </a:rPr>
              <a:t> is necessary for precise predictions in addition to the requirement that the residuals are randomly scattered around 0.</a:t>
            </a:r>
          </a:p>
          <a:p>
            <a:pPr marL="714375" indent="-714375">
              <a:spcBef>
                <a:spcPts val="100"/>
              </a:spcBef>
              <a:spcAft>
                <a:spcPts val="100"/>
              </a:spcAft>
              <a:buFont typeface="Wingdings" panose="05000000000000000000" pitchFamily="2" charset="2"/>
              <a:buChar char="Ø"/>
            </a:pPr>
            <a:endParaRPr lang="en-US" i="1" dirty="0">
              <a:latin typeface="Calibri" panose="020F0502020204030204" pitchFamily="34" charset="0"/>
              <a:cs typeface="Calibri" panose="020F0502020204030204" pitchFamily="34" charset="0"/>
            </a:endParaRP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18294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5</a:t>
            </a:fld>
            <a:endParaRPr lang="en-US" altLang="en-US" dirty="0"/>
          </a:p>
        </p:txBody>
      </p:sp>
      <p:sp>
        <p:nvSpPr>
          <p:cNvPr id="8" name="Rectangle 7">
            <a:extLst>
              <a:ext uri="{FF2B5EF4-FFF2-40B4-BE49-F238E27FC236}">
                <a16:creationId xmlns:a16="http://schemas.microsoft.com/office/drawing/2014/main" xmlns="" id="{7512818D-4B9C-4340-8E40-854A802B954B}"/>
              </a:ext>
            </a:extLst>
          </p:cNvPr>
          <p:cNvSpPr/>
          <p:nvPr/>
        </p:nvSpPr>
        <p:spPr>
          <a:xfrm>
            <a:off x="509238" y="1306125"/>
            <a:ext cx="11355659" cy="461665"/>
          </a:xfrm>
          <a:prstGeom prst="rect">
            <a:avLst/>
          </a:prstGeom>
        </p:spPr>
        <p:txBody>
          <a:bodyPr wrap="square">
            <a:spAutoFit/>
          </a:bodyPr>
          <a:lstStyle/>
          <a:p>
            <a:pPr marL="714375" indent="-714375">
              <a:spcBef>
                <a:spcPts val="600"/>
              </a:spcBef>
              <a:spcAft>
                <a:spcPts val="600"/>
              </a:spcAft>
              <a:buFont typeface="+mj-lt"/>
              <a:buAutoNum type="arabicPeriod"/>
            </a:pPr>
            <a:r>
              <a:rPr lang="en-US" sz="2400" b="1" dirty="0"/>
              <a:t>Introduction to Linear regression - continued</a:t>
            </a:r>
          </a:p>
        </p:txBody>
      </p:sp>
      <p:sp>
        <p:nvSpPr>
          <p:cNvPr id="2" name="Rectangle 1">
            <a:extLst>
              <a:ext uri="{FF2B5EF4-FFF2-40B4-BE49-F238E27FC236}">
                <a16:creationId xmlns:a16="http://schemas.microsoft.com/office/drawing/2014/main" xmlns="" id="{B2BEACB9-B588-4CD1-8BA3-1CA487246217}"/>
              </a:ext>
            </a:extLst>
          </p:cNvPr>
          <p:cNvSpPr/>
          <p:nvPr/>
        </p:nvSpPr>
        <p:spPr>
          <a:xfrm>
            <a:off x="509238" y="1536957"/>
            <a:ext cx="10619679" cy="4016484"/>
          </a:xfrm>
          <a:prstGeom prst="rect">
            <a:avLst/>
          </a:prstGeom>
        </p:spPr>
        <p:txBody>
          <a:bodyPr wrap="square">
            <a:spAutoFit/>
          </a:bodyPr>
          <a:lstStyle/>
          <a:p>
            <a:r>
              <a:rPr lang="en-US" dirty="0"/>
              <a:t>                                    </a:t>
            </a:r>
          </a:p>
          <a:p>
            <a:pPr marL="714375" indent="-714375" algn="just">
              <a:spcBef>
                <a:spcPts val="600"/>
              </a:spcBef>
              <a:spcAft>
                <a:spcPts val="600"/>
              </a:spcAft>
              <a:buFont typeface="+mj-lt"/>
              <a:buAutoNum type="alphaLcPeriod" startAt="8"/>
            </a:pPr>
            <a:r>
              <a:rPr lang="en-US" sz="2400" b="1" dirty="0"/>
              <a:t>Identification of problem</a:t>
            </a:r>
          </a:p>
          <a:p>
            <a:pPr algn="just">
              <a:spcBef>
                <a:spcPts val="600"/>
              </a:spcBef>
              <a:spcAft>
                <a:spcPts val="600"/>
              </a:spcAft>
              <a:tabLst>
                <a:tab pos="714375" algn="l"/>
              </a:tabLst>
            </a:pPr>
            <a:r>
              <a:rPr lang="en-IN" sz="2400" b="1" dirty="0"/>
              <a:t>	</a:t>
            </a:r>
            <a:r>
              <a:rPr lang="en-IN" sz="2200" dirty="0"/>
              <a:t>Before doing the regression analysis, as a data scientist you must review the 	relevant literatures to  develop a deep understanding of the business 	domain 	to know the relevant variables, their relationships. </a:t>
            </a:r>
          </a:p>
          <a:p>
            <a:pPr marL="714375" lvl="2" algn="just">
              <a:spcBef>
                <a:spcPts val="600"/>
              </a:spcBef>
              <a:spcAft>
                <a:spcPts val="600"/>
              </a:spcAft>
              <a:tabLst>
                <a:tab pos="714375" algn="l"/>
              </a:tabLst>
            </a:pPr>
            <a:r>
              <a:rPr lang="en-IN" sz="2200" dirty="0"/>
              <a:t>The predictor (independent) variable is the core of the experiment and is isolated and manipulated by the researcher. A researcher must determine which variable is reliable and relevant that needs to be manipulated to generate quantifiable results. </a:t>
            </a:r>
            <a:r>
              <a:rPr lang="en-IN" sz="2200" i="1" dirty="0">
                <a:solidFill>
                  <a:srgbClr val="FF0000"/>
                </a:solidFill>
                <a:cs typeface="Calibri" panose="020F0502020204030204" pitchFamily="34" charset="0"/>
              </a:rPr>
              <a:t>	</a:t>
            </a:r>
          </a:p>
          <a:p>
            <a:pPr marL="714375" lvl="2" algn="just">
              <a:spcBef>
                <a:spcPts val="600"/>
              </a:spcBef>
              <a:spcAft>
                <a:spcPts val="600"/>
              </a:spcAft>
              <a:tabLst>
                <a:tab pos="714375" algn="l"/>
              </a:tabLst>
            </a:pPr>
            <a:r>
              <a:rPr lang="en-IN" sz="2200" b="1" i="1" dirty="0">
                <a:solidFill>
                  <a:srgbClr val="FF0000"/>
                </a:solidFill>
                <a:latin typeface="Calibri" panose="020F0502020204030204" pitchFamily="34" charset="0"/>
                <a:cs typeface="Calibri" panose="020F0502020204030204" pitchFamily="34" charset="0"/>
              </a:rPr>
              <a:t>For more details. refer </a:t>
            </a:r>
            <a:r>
              <a:rPr lang="en-IN" sz="2200" b="1" i="1" dirty="0">
                <a:solidFill>
                  <a:srgbClr val="FF0000"/>
                </a:solidFill>
                <a:latin typeface="Calibri" panose="020F0502020204030204" pitchFamily="34" charset="0"/>
                <a:cs typeface="Calibri" panose="020F0502020204030204" pitchFamily="34" charset="0"/>
                <a:hlinkClick r:id="rId2"/>
              </a:rPr>
              <a:t>https://explorable.com/research-variables/</a:t>
            </a:r>
            <a:endParaRPr lang="en-IN" sz="2200" b="1" i="1"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67092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48" y="1091942"/>
            <a:ext cx="9724297"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endParaRPr lang="en-IN" b="1" dirty="0"/>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xmlns=""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xmlns=""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a:extLst>
              <a:ext uri="{FF2B5EF4-FFF2-40B4-BE49-F238E27FC236}">
                <a16:creationId xmlns:a16="http://schemas.microsoft.com/office/drawing/2014/main" xmlns="" id="{69C1433D-3A10-4755-A029-F6A3DCDBE93B}"/>
              </a:ext>
            </a:extLst>
          </p:cNvPr>
          <p:cNvSpPr/>
          <p:nvPr/>
        </p:nvSpPr>
        <p:spPr>
          <a:xfrm>
            <a:off x="780148" y="1648302"/>
            <a:ext cx="10006739" cy="461665"/>
          </a:xfrm>
          <a:prstGeom prst="rect">
            <a:avLst/>
          </a:prstGeom>
        </p:spPr>
        <p:txBody>
          <a:bodyPr wrap="square">
            <a:spAutoFit/>
          </a:bodyPr>
          <a:lstStyle/>
          <a:p>
            <a:pPr marL="114300" indent="-457200">
              <a:buFont typeface="+mj-lt"/>
              <a:buAutoNum type="arabicParenR" startAt="9"/>
            </a:pPr>
            <a:r>
              <a:rPr lang="en-IN" sz="2400" b="1" dirty="0">
                <a:latin typeface="Calibri" panose="020F0502020204030204" pitchFamily="34" charset="0"/>
                <a:cs typeface="Calibri" panose="020F0502020204030204" pitchFamily="34" charset="0"/>
              </a:rPr>
              <a:t>Correlation coefficient &amp; R-square				</a:t>
            </a:r>
          </a:p>
        </p:txBody>
      </p:sp>
      <p:sp>
        <p:nvSpPr>
          <p:cNvPr id="2" name="Rectangle 1">
            <a:extLst>
              <a:ext uri="{FF2B5EF4-FFF2-40B4-BE49-F238E27FC236}">
                <a16:creationId xmlns:a16="http://schemas.microsoft.com/office/drawing/2014/main" xmlns="" id="{F7B2BFD2-5E0A-4218-91A1-7277A6EC9BAD}"/>
              </a:ext>
            </a:extLst>
          </p:cNvPr>
          <p:cNvSpPr/>
          <p:nvPr/>
        </p:nvSpPr>
        <p:spPr>
          <a:xfrm>
            <a:off x="780148" y="2413337"/>
            <a:ext cx="10359916" cy="2092881"/>
          </a:xfrm>
          <a:prstGeom prst="rect">
            <a:avLst/>
          </a:prstGeom>
        </p:spPr>
        <p:txBody>
          <a:bodyPr wrap="square">
            <a:spAutoFit/>
          </a:bodyPr>
          <a:lstStyle/>
          <a:p>
            <a:pPr marL="714375" indent="-714375">
              <a:spcBef>
                <a:spcPts val="600"/>
              </a:spcBef>
              <a:spcAft>
                <a:spcPts val="6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R-squared is the square of the coefficient of correlation.</a:t>
            </a:r>
          </a:p>
          <a:p>
            <a:pPr marL="714375" indent="-714375">
              <a:spcBef>
                <a:spcPts val="600"/>
              </a:spcBef>
              <a:spcAft>
                <a:spcPts val="6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For example, correlation coefficient between marks and hours studied is 0.96095. </a:t>
            </a:r>
          </a:p>
          <a:p>
            <a:pPr marL="714375" indent="-714375">
              <a:spcBef>
                <a:spcPts val="600"/>
              </a:spcBef>
              <a:spcAft>
                <a:spcPts val="6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From the regression statistics table, we observe that</a:t>
            </a:r>
          </a:p>
          <a:p>
            <a:pPr marL="714375" indent="-714375">
              <a:spcBef>
                <a:spcPts val="600"/>
              </a:spcBef>
              <a:spcAft>
                <a:spcPts val="6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R Square is 0.9234 which is same as the square of the correlation coefficient (0.96095) which is 0.9234.</a:t>
            </a:r>
          </a:p>
        </p:txBody>
      </p:sp>
    </p:spTree>
    <p:extLst>
      <p:ext uri="{BB962C8B-B14F-4D97-AF65-F5344CB8AC3E}">
        <p14:creationId xmlns:p14="http://schemas.microsoft.com/office/powerpoint/2010/main" val="22724702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48" y="1091942"/>
            <a:ext cx="9724297"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endParaRPr lang="en-IN" b="1" dirty="0"/>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xmlns=""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xmlns=""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a:extLst>
              <a:ext uri="{FF2B5EF4-FFF2-40B4-BE49-F238E27FC236}">
                <a16:creationId xmlns:a16="http://schemas.microsoft.com/office/drawing/2014/main" xmlns="" id="{69C1433D-3A10-4755-A029-F6A3DCDBE93B}"/>
              </a:ext>
            </a:extLst>
          </p:cNvPr>
          <p:cNvSpPr/>
          <p:nvPr/>
        </p:nvSpPr>
        <p:spPr>
          <a:xfrm>
            <a:off x="780148" y="1701209"/>
            <a:ext cx="10006739"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10)  Sign of correlation coefficient and regression slope</a:t>
            </a:r>
          </a:p>
        </p:txBody>
      </p:sp>
      <p:sp>
        <p:nvSpPr>
          <p:cNvPr id="2" name="Rectangle 1">
            <a:extLst>
              <a:ext uri="{FF2B5EF4-FFF2-40B4-BE49-F238E27FC236}">
                <a16:creationId xmlns:a16="http://schemas.microsoft.com/office/drawing/2014/main" xmlns="" id="{121809E9-CB2A-4724-B362-32A7079F0A31}"/>
              </a:ext>
            </a:extLst>
          </p:cNvPr>
          <p:cNvSpPr/>
          <p:nvPr/>
        </p:nvSpPr>
        <p:spPr>
          <a:xfrm>
            <a:off x="780147" y="2327111"/>
            <a:ext cx="10359917" cy="3939540"/>
          </a:xfrm>
          <a:prstGeom prst="rect">
            <a:avLst/>
          </a:prstGeom>
        </p:spPr>
        <p:txBody>
          <a:bodyPr wrap="square">
            <a:spAutoFit/>
          </a:bodyPr>
          <a:lstStyle/>
          <a:p>
            <a:pPr marL="714375" indent="-714375">
              <a:spcBef>
                <a:spcPts val="600"/>
              </a:spcBef>
              <a:spcAft>
                <a:spcPts val="6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When we examine our Least square regression lines and corresponding values of correlation coefficient, r, </a:t>
            </a:r>
          </a:p>
          <a:p>
            <a:pPr marL="714375" indent="-714375">
              <a:spcBef>
                <a:spcPts val="600"/>
              </a:spcBef>
              <a:spcAft>
                <a:spcPts val="6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we observe sign of the correlation coefficient and slope of the regression line is same. </a:t>
            </a:r>
          </a:p>
          <a:p>
            <a:pPr marL="714375" indent="-714375">
              <a:spcBef>
                <a:spcPts val="600"/>
              </a:spcBef>
              <a:spcAft>
                <a:spcPts val="6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For example, in the marks example, we observe the sign of the correlation coefficient is positive (0.96095) and the slope of the regression line (0.8768) is also positive. </a:t>
            </a:r>
          </a:p>
          <a:p>
            <a:pPr>
              <a:spcBef>
                <a:spcPts val="600"/>
              </a:spcBef>
              <a:spcAft>
                <a:spcPts val="600"/>
              </a:spcAft>
            </a:pPr>
            <a:r>
              <a:rPr lang="en-US" sz="2000" b="1" dirty="0">
                <a:latin typeface="Calibri" panose="020F0502020204030204" pitchFamily="34" charset="0"/>
                <a:cs typeface="Calibri" panose="020F0502020204030204" pitchFamily="34" charset="0"/>
              </a:rPr>
              <a:t>Formula for Slope </a:t>
            </a:r>
          </a:p>
          <a:p>
            <a:pPr marL="714375" indent="-714375">
              <a:spcBef>
                <a:spcPts val="600"/>
              </a:spcBef>
              <a:spcAft>
                <a:spcPts val="600"/>
              </a:spcAft>
              <a:buFont typeface="Wingdings" panose="05000000000000000000" pitchFamily="2" charset="2"/>
              <a:buChar char="Ø"/>
            </a:pPr>
            <a:r>
              <a:rPr lang="el-GR" sz="2000" b="1" dirty="0">
                <a:latin typeface="Calibri" panose="020F0502020204030204" pitchFamily="34" charset="0"/>
                <a:cs typeface="Calibri" panose="020F0502020204030204" pitchFamily="34" charset="0"/>
              </a:rPr>
              <a:t>α</a:t>
            </a:r>
            <a:r>
              <a:rPr lang="en-US" sz="2000" b="1" dirty="0">
                <a:latin typeface="Calibri" panose="020F0502020204030204" pitchFamily="34" charset="0"/>
                <a:cs typeface="Calibri" panose="020F0502020204030204" pitchFamily="34" charset="0"/>
              </a:rPr>
              <a:t> = r(Sy / </a:t>
            </a:r>
            <a:r>
              <a:rPr lang="en-US" sz="2000" b="1" dirty="0" err="1">
                <a:latin typeface="Calibri" panose="020F0502020204030204" pitchFamily="34" charset="0"/>
                <a:cs typeface="Calibri" panose="020F0502020204030204" pitchFamily="34" charset="0"/>
              </a:rPr>
              <a:t>Sx</a:t>
            </a:r>
            <a:r>
              <a:rPr lang="en-US" sz="2000" b="1" dirty="0">
                <a:latin typeface="Calibri" panose="020F0502020204030204" pitchFamily="34" charset="0"/>
                <a:cs typeface="Calibri" panose="020F0502020204030204" pitchFamily="34" charset="0"/>
              </a:rPr>
              <a:t>) where </a:t>
            </a:r>
            <a:r>
              <a:rPr lang="en-US" sz="2000" b="1" dirty="0" err="1">
                <a:latin typeface="Calibri" panose="020F0502020204030204" pitchFamily="34" charset="0"/>
                <a:cs typeface="Calibri" panose="020F0502020204030204" pitchFamily="34" charset="0"/>
              </a:rPr>
              <a:t>Sx</a:t>
            </a:r>
            <a:r>
              <a:rPr lang="en-US" sz="2000" b="1" dirty="0">
                <a:latin typeface="Calibri" panose="020F0502020204030204" pitchFamily="34" charset="0"/>
                <a:cs typeface="Calibri" panose="020F0502020204030204" pitchFamily="34" charset="0"/>
              </a:rPr>
              <a:t> if the standard deviation of x and Sy is the standard deviation of y and r is the correlation coefficient between x and y.</a:t>
            </a:r>
          </a:p>
          <a:p>
            <a:pPr marL="714375" indent="-714375">
              <a:spcBef>
                <a:spcPts val="600"/>
              </a:spcBef>
              <a:spcAft>
                <a:spcPts val="6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Since Sy and </a:t>
            </a:r>
            <a:r>
              <a:rPr lang="en-US" sz="2000" b="1" dirty="0" err="1">
                <a:latin typeface="Calibri" panose="020F0502020204030204" pitchFamily="34" charset="0"/>
                <a:cs typeface="Calibri" panose="020F0502020204030204" pitchFamily="34" charset="0"/>
              </a:rPr>
              <a:t>Sx</a:t>
            </a:r>
            <a:r>
              <a:rPr lang="en-US" sz="2000" b="1" dirty="0">
                <a:latin typeface="Calibri" panose="020F0502020204030204" pitchFamily="34" charset="0"/>
                <a:cs typeface="Calibri" panose="020F0502020204030204" pitchFamily="34" charset="0"/>
              </a:rPr>
              <a:t> are positive, both slope, a and r, the correlation coefficient have the same sign</a:t>
            </a:r>
            <a:r>
              <a:rPr lang="en-US" dirty="0"/>
              <a:t>.</a:t>
            </a:r>
          </a:p>
        </p:txBody>
      </p:sp>
    </p:spTree>
    <p:extLst>
      <p:ext uri="{BB962C8B-B14F-4D97-AF65-F5344CB8AC3E}">
        <p14:creationId xmlns:p14="http://schemas.microsoft.com/office/powerpoint/2010/main" val="22477586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48" y="1091942"/>
            <a:ext cx="9724297"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endParaRPr lang="en-IN" b="1" dirty="0"/>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xmlns=""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xmlns=""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a:extLst>
              <a:ext uri="{FF2B5EF4-FFF2-40B4-BE49-F238E27FC236}">
                <a16:creationId xmlns:a16="http://schemas.microsoft.com/office/drawing/2014/main" xmlns="" id="{69C1433D-3A10-4755-A029-F6A3DCDBE93B}"/>
              </a:ext>
            </a:extLst>
          </p:cNvPr>
          <p:cNvSpPr/>
          <p:nvPr/>
        </p:nvSpPr>
        <p:spPr>
          <a:xfrm>
            <a:off x="780148" y="1701209"/>
            <a:ext cx="10006739"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11) Fitted values, predicted value of response for a new X				</a:t>
            </a:r>
          </a:p>
        </p:txBody>
      </p:sp>
      <p:sp>
        <p:nvSpPr>
          <p:cNvPr id="2" name="Rectangle 1">
            <a:extLst>
              <a:ext uri="{FF2B5EF4-FFF2-40B4-BE49-F238E27FC236}">
                <a16:creationId xmlns:a16="http://schemas.microsoft.com/office/drawing/2014/main" xmlns="" id="{C8A161AE-3CA7-4FC9-9A03-3FBCC563C894}"/>
              </a:ext>
            </a:extLst>
          </p:cNvPr>
          <p:cNvSpPr/>
          <p:nvPr/>
        </p:nvSpPr>
        <p:spPr>
          <a:xfrm>
            <a:off x="780147" y="2214756"/>
            <a:ext cx="10359917" cy="3770263"/>
          </a:xfrm>
          <a:prstGeom prst="rect">
            <a:avLst/>
          </a:prstGeom>
        </p:spPr>
        <p:txBody>
          <a:bodyPr wrap="square">
            <a:spAutoFit/>
          </a:bodyPr>
          <a:lstStyle/>
          <a:p>
            <a:pPr algn="just"/>
            <a:r>
              <a:rPr lang="en-US" sz="2400" b="1" dirty="0">
                <a:latin typeface="Calibri" panose="020F0502020204030204" pitchFamily="34" charset="0"/>
                <a:cs typeface="Calibri" panose="020F0502020204030204" pitchFamily="34" charset="0"/>
              </a:rPr>
              <a:t>Regression equation is used to predict the unknown value of the response variable, y when the values of the predictor variables, X are known.</a:t>
            </a:r>
          </a:p>
          <a:p>
            <a:pPr algn="just"/>
            <a:endParaRPr lang="en-IN" sz="2400" b="1" dirty="0">
              <a:latin typeface="Calibri" panose="020F0502020204030204" pitchFamily="34" charset="0"/>
              <a:cs typeface="Calibri" panose="020F0502020204030204" pitchFamily="34" charset="0"/>
            </a:endParaRPr>
          </a:p>
          <a:p>
            <a:pPr marL="714375" indent="-714375" algn="just">
              <a:spcBef>
                <a:spcPts val="300"/>
              </a:spcBef>
              <a:spcAft>
                <a:spcPts val="300"/>
              </a:spcAft>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F</a:t>
            </a:r>
            <a:r>
              <a:rPr lang="en-US" sz="2000" b="1" dirty="0">
                <a:latin typeface="Calibri" panose="020F0502020204030204" pitchFamily="34" charset="0"/>
                <a:cs typeface="Calibri" panose="020F0502020204030204" pitchFamily="34" charset="0"/>
              </a:rPr>
              <a:t>or example, you want to predict the marks of a student, who has spent 15 hours for studying the subject.</a:t>
            </a:r>
          </a:p>
          <a:p>
            <a:pPr marL="714375" indent="-714375" algn="just">
              <a:spcBef>
                <a:spcPts val="300"/>
              </a:spcBef>
              <a:spcAft>
                <a:spcPts val="300"/>
              </a:spcAft>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W</a:t>
            </a:r>
            <a:r>
              <a:rPr lang="en-US" sz="2000" b="1" dirty="0">
                <a:latin typeface="Calibri" panose="020F0502020204030204" pitchFamily="34" charset="0"/>
                <a:cs typeface="Calibri" panose="020F0502020204030204" pitchFamily="34" charset="0"/>
              </a:rPr>
              <a:t>e know, the regression equation is Marks = 38.9988127 + 0.876757168 * Hours Studied.</a:t>
            </a:r>
          </a:p>
          <a:p>
            <a:pPr marL="714375" indent="-714375" algn="just">
              <a:spcBef>
                <a:spcPts val="300"/>
              </a:spcBef>
              <a:spcAft>
                <a:spcPts val="300"/>
              </a:spcAft>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M</a:t>
            </a:r>
            <a:r>
              <a:rPr lang="en-US" sz="2000" b="1" dirty="0">
                <a:latin typeface="Calibri" panose="020F0502020204030204" pitchFamily="34" charset="0"/>
                <a:cs typeface="Calibri" panose="020F0502020204030204" pitchFamily="34" charset="0"/>
              </a:rPr>
              <a:t>arks = 38.9988127 + 0.876757168 X 15 = 52.15017 or 52 Marks</a:t>
            </a:r>
          </a:p>
          <a:p>
            <a:pPr algn="just"/>
            <a:endParaRPr lang="en-US" sz="2400" b="1" dirty="0">
              <a:latin typeface="Calibri" panose="020F0502020204030204" pitchFamily="34" charset="0"/>
              <a:cs typeface="Calibri" panose="020F0502020204030204" pitchFamily="34" charset="0"/>
            </a:endParaRPr>
          </a:p>
          <a:p>
            <a:pPr algn="just"/>
            <a:endParaRPr lang="en-US" sz="2400" b="1" dirty="0">
              <a:latin typeface="Calibri" panose="020F0502020204030204" pitchFamily="34" charset="0"/>
              <a:cs typeface="Calibri" panose="020F0502020204030204" pitchFamily="34" charset="0"/>
            </a:endParaRPr>
          </a:p>
          <a:p>
            <a:pPr algn="just"/>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39257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48" y="1091942"/>
            <a:ext cx="9724297"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endParaRPr lang="en-IN" b="1" dirty="0"/>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xmlns=""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xmlns=""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53</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a:extLst>
              <a:ext uri="{FF2B5EF4-FFF2-40B4-BE49-F238E27FC236}">
                <a16:creationId xmlns:a16="http://schemas.microsoft.com/office/drawing/2014/main" xmlns="" id="{69C1433D-3A10-4755-A029-F6A3DCDBE93B}"/>
              </a:ext>
            </a:extLst>
          </p:cNvPr>
          <p:cNvSpPr/>
          <p:nvPr/>
        </p:nvSpPr>
        <p:spPr>
          <a:xfrm>
            <a:off x="780148" y="1701209"/>
            <a:ext cx="10006739" cy="4154984"/>
          </a:xfrm>
          <a:prstGeom prst="rect">
            <a:avLst/>
          </a:prstGeom>
        </p:spPr>
        <p:txBody>
          <a:bodyPr wrap="square">
            <a:spAutoFit/>
          </a:bodyPr>
          <a:lstStyle/>
          <a:p>
            <a:pPr marL="457200" indent="-457200">
              <a:buAutoNum type="arabicParenR" startAt="12"/>
            </a:pPr>
            <a:r>
              <a:rPr lang="en-IN" sz="2400" b="1" dirty="0">
                <a:latin typeface="Calibri" panose="020F0502020204030204" pitchFamily="34" charset="0"/>
                <a:cs typeface="Calibri" panose="020F0502020204030204" pitchFamily="34" charset="0"/>
              </a:rPr>
              <a:t>Scope of regression</a:t>
            </a:r>
          </a:p>
          <a:p>
            <a:pPr marL="457200" indent="-457200">
              <a:buAutoNum type="arabicParenR" startAt="12"/>
            </a:pPr>
            <a:endParaRPr lang="en-IN" sz="2400" b="1" dirty="0">
              <a:latin typeface="Calibri" panose="020F0502020204030204" pitchFamily="34" charset="0"/>
              <a:cs typeface="Calibri" panose="020F0502020204030204" pitchFamily="34" charset="0"/>
            </a:endParaRPr>
          </a:p>
          <a:p>
            <a:pPr algn="just"/>
            <a:r>
              <a:rPr lang="en-IN" sz="2400" b="1" dirty="0">
                <a:latin typeface="Calibri" panose="020F0502020204030204" pitchFamily="34" charset="0"/>
                <a:cs typeface="Calibri" panose="020F0502020204030204" pitchFamily="34" charset="0"/>
              </a:rPr>
              <a:t>In Linear regression, we examine the following:</a:t>
            </a:r>
          </a:p>
          <a:p>
            <a:pPr algn="just"/>
            <a:r>
              <a:rPr lang="en-IN" sz="2400" b="1" dirty="0">
                <a:latin typeface="Calibri" panose="020F0502020204030204" pitchFamily="34" charset="0"/>
                <a:cs typeface="Calibri" panose="020F0502020204030204" pitchFamily="34" charset="0"/>
              </a:rPr>
              <a:t>a) Does the set of independent or predictor variables predict a dependent or target or response variable?</a:t>
            </a:r>
          </a:p>
          <a:p>
            <a:pPr algn="just"/>
            <a:r>
              <a:rPr lang="en-IN" sz="2400" b="1" dirty="0">
                <a:latin typeface="Calibri" panose="020F0502020204030204" pitchFamily="34" charset="0"/>
                <a:cs typeface="Calibri" panose="020F0502020204030204" pitchFamily="34" charset="0"/>
              </a:rPr>
              <a:t>b) Which variables in particular are significant predictors of the target variable and how they impact the target variable?</a:t>
            </a:r>
          </a:p>
          <a:p>
            <a:pPr algn="just"/>
            <a:endParaRPr lang="en-IN" sz="2400" b="1" dirty="0">
              <a:latin typeface="Calibri" panose="020F0502020204030204" pitchFamily="34" charset="0"/>
              <a:cs typeface="Calibri" panose="020F0502020204030204" pitchFamily="34" charset="0"/>
            </a:endParaRPr>
          </a:p>
          <a:p>
            <a:pPr algn="just"/>
            <a:r>
              <a:rPr lang="en-IN" sz="2400" b="1" dirty="0">
                <a:latin typeface="Calibri" panose="020F0502020204030204" pitchFamily="34" charset="0"/>
                <a:cs typeface="Calibri" panose="020F0502020204030204" pitchFamily="34" charset="0"/>
              </a:rPr>
              <a:t>We assume that the historically observed data forms the basis for future predictions and the response and predictor variables are associated or related.</a:t>
            </a:r>
          </a:p>
        </p:txBody>
      </p:sp>
    </p:spTree>
    <p:extLst>
      <p:ext uri="{BB962C8B-B14F-4D97-AF65-F5344CB8AC3E}">
        <p14:creationId xmlns:p14="http://schemas.microsoft.com/office/powerpoint/2010/main" val="14691181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48" y="1091942"/>
            <a:ext cx="9724297" cy="461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 – Simple Linear Regression</a:t>
            </a:r>
            <a:endParaRPr lang="en-IN" b="1" dirty="0"/>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a:extLst>
              <a:ext uri="{FF2B5EF4-FFF2-40B4-BE49-F238E27FC236}">
                <a16:creationId xmlns:a16="http://schemas.microsoft.com/office/drawing/2014/main" xmlns="" id="{5E3A3BB8-C3B8-4E56-9CFC-0789EA9D7DB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27073A2-63D6-4D11-9AC6-FE5DBBC0015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a:extLst>
              <a:ext uri="{FF2B5EF4-FFF2-40B4-BE49-F238E27FC236}">
                <a16:creationId xmlns:a16="http://schemas.microsoft.com/office/drawing/2014/main" xmlns="" id="{EC07DC91-EF09-4082-AE55-12DE80CAC56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a:extLst>
              <a:ext uri="{FF2B5EF4-FFF2-40B4-BE49-F238E27FC236}">
                <a16:creationId xmlns:a16="http://schemas.microsoft.com/office/drawing/2014/main" xmlns="" id="{69C1433D-3A10-4755-A029-F6A3DCDBE93B}"/>
              </a:ext>
            </a:extLst>
          </p:cNvPr>
          <p:cNvSpPr/>
          <p:nvPr/>
        </p:nvSpPr>
        <p:spPr>
          <a:xfrm>
            <a:off x="780148" y="1701209"/>
            <a:ext cx="10359917" cy="3770263"/>
          </a:xfrm>
          <a:prstGeom prst="rect">
            <a:avLst/>
          </a:prstGeom>
        </p:spPr>
        <p:txBody>
          <a:bodyPr wrap="square">
            <a:spAutoFit/>
          </a:bodyPr>
          <a:lstStyle/>
          <a:p>
            <a:pPr marL="457200" indent="-457200">
              <a:buAutoNum type="arabicParenR" startAt="12"/>
            </a:pPr>
            <a:r>
              <a:rPr lang="en-IN" sz="2400" b="1" dirty="0">
                <a:latin typeface="Calibri" panose="020F0502020204030204" pitchFamily="34" charset="0"/>
                <a:cs typeface="Calibri" panose="020F0502020204030204" pitchFamily="34" charset="0"/>
              </a:rPr>
              <a:t>Scope of regression</a:t>
            </a:r>
          </a:p>
          <a:p>
            <a:pPr algn="just"/>
            <a:endParaRPr lang="en-IN" sz="2000" b="1" dirty="0">
              <a:latin typeface="Calibri" panose="020F0502020204030204" pitchFamily="34" charset="0"/>
              <a:cs typeface="Calibri" panose="020F0502020204030204" pitchFamily="34" charset="0"/>
            </a:endParaRPr>
          </a:p>
          <a:p>
            <a:pPr algn="just"/>
            <a:r>
              <a:rPr lang="en-IN" sz="2000" b="1" dirty="0">
                <a:latin typeface="Calibri" panose="020F0502020204030204" pitchFamily="34" charset="0"/>
                <a:cs typeface="Calibri" panose="020F0502020204030204" pitchFamily="34" charset="0"/>
              </a:rPr>
              <a:t>Assumptions of Linear Regression</a:t>
            </a:r>
          </a:p>
          <a:p>
            <a:pPr algn="just"/>
            <a:endParaRPr lang="en-IN" sz="2000" b="1" dirty="0">
              <a:latin typeface="Calibri" panose="020F0502020204030204" pitchFamily="34" charset="0"/>
              <a:cs typeface="Calibri" panose="020F0502020204030204" pitchFamily="34" charset="0"/>
            </a:endParaRPr>
          </a:p>
          <a:p>
            <a:pPr marL="714375" indent="-714375" algn="just">
              <a:spcBef>
                <a:spcPts val="600"/>
              </a:spcBef>
              <a:spcAft>
                <a:spcPts val="600"/>
              </a:spcAft>
              <a:buFont typeface="+mj-lt"/>
              <a:buAutoNum type="arabicParenR"/>
            </a:pPr>
            <a:r>
              <a:rPr lang="en-IN" sz="2000" b="1" dirty="0">
                <a:latin typeface="Calibri" panose="020F0502020204030204" pitchFamily="34" charset="0"/>
                <a:cs typeface="Calibri" panose="020F0502020204030204" pitchFamily="34" charset="0"/>
              </a:rPr>
              <a:t>Absence of multi-collinearity</a:t>
            </a:r>
          </a:p>
          <a:p>
            <a:pPr marL="714375" indent="-714375" algn="just">
              <a:spcBef>
                <a:spcPts val="600"/>
              </a:spcBef>
              <a:spcAft>
                <a:spcPts val="600"/>
              </a:spcAft>
              <a:buFont typeface="+mj-lt"/>
              <a:buAutoNum type="arabicParenR"/>
            </a:pPr>
            <a:r>
              <a:rPr lang="en-IN" sz="2000" b="1" dirty="0">
                <a:latin typeface="Calibri" panose="020F0502020204030204" pitchFamily="34" charset="0"/>
                <a:cs typeface="Calibri" panose="020F0502020204030204" pitchFamily="34" charset="0"/>
              </a:rPr>
              <a:t>Errors between the observed and predicted values should be normally distributed. For regressions, the test of normality applies to model's residuals and not the variables themselves.</a:t>
            </a:r>
          </a:p>
          <a:p>
            <a:pPr marL="714375" indent="-714375" algn="just">
              <a:spcBef>
                <a:spcPts val="600"/>
              </a:spcBef>
              <a:spcAft>
                <a:spcPts val="600"/>
              </a:spcAft>
              <a:buFont typeface="+mj-lt"/>
              <a:buAutoNum type="arabicParenR"/>
            </a:pPr>
            <a:r>
              <a:rPr lang="en-IN" sz="2000" b="1" dirty="0">
                <a:latin typeface="Calibri" panose="020F0502020204030204" pitchFamily="34" charset="0"/>
                <a:cs typeface="Calibri" panose="020F0502020204030204" pitchFamily="34" charset="0"/>
              </a:rPr>
              <a:t>Homoscedasticity: We check heteroscedasticity using </a:t>
            </a:r>
            <a:r>
              <a:rPr lang="en-IN" sz="2000" b="1" dirty="0" err="1">
                <a:latin typeface="Calibri" panose="020F0502020204030204" pitchFamily="34" charset="0"/>
                <a:cs typeface="Calibri" panose="020F0502020204030204" pitchFamily="34" charset="0"/>
              </a:rPr>
              <a:t>Goldfeld</a:t>
            </a:r>
            <a:r>
              <a:rPr lang="en-IN" sz="2000" b="1" dirty="0">
                <a:latin typeface="Calibri" panose="020F0502020204030204" pitchFamily="34" charset="0"/>
                <a:cs typeface="Calibri" panose="020F0502020204030204" pitchFamily="34" charset="0"/>
              </a:rPr>
              <a:t> </a:t>
            </a:r>
            <a:r>
              <a:rPr lang="en-IN" sz="2000" b="1" dirty="0" err="1">
                <a:latin typeface="Calibri" panose="020F0502020204030204" pitchFamily="34" charset="0"/>
                <a:cs typeface="Calibri" panose="020F0502020204030204" pitchFamily="34" charset="0"/>
              </a:rPr>
              <a:t>Quandt</a:t>
            </a:r>
            <a:r>
              <a:rPr lang="en-IN" sz="2000" b="1" dirty="0">
                <a:latin typeface="Calibri" panose="020F0502020204030204" pitchFamily="34" charset="0"/>
                <a:cs typeface="Calibri" panose="020F0502020204030204" pitchFamily="34" charset="0"/>
              </a:rPr>
              <a:t>.</a:t>
            </a:r>
          </a:p>
          <a:p>
            <a:pPr marL="714375" indent="-714375" algn="just">
              <a:spcBef>
                <a:spcPts val="600"/>
              </a:spcBef>
              <a:spcAft>
                <a:spcPts val="600"/>
              </a:spcAft>
              <a:buFont typeface="+mj-lt"/>
              <a:buAutoNum type="arabicParenR"/>
            </a:pPr>
            <a:r>
              <a:rPr lang="en-IN" sz="2000" b="1" dirty="0">
                <a:latin typeface="Calibri" panose="020F0502020204030204" pitchFamily="34" charset="0"/>
                <a:cs typeface="Calibri" panose="020F0502020204030204" pitchFamily="34" charset="0"/>
              </a:rPr>
              <a:t>Linear and additive relationship exists between the response and predictor variables.</a:t>
            </a:r>
          </a:p>
        </p:txBody>
      </p:sp>
    </p:spTree>
    <p:extLst>
      <p:ext uri="{BB962C8B-B14F-4D97-AF65-F5344CB8AC3E}">
        <p14:creationId xmlns:p14="http://schemas.microsoft.com/office/powerpoint/2010/main" val="961281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3333004A-8F1B-45F2-BEFD-7E8132122B94}"/>
              </a:ext>
            </a:extLst>
          </p:cNvPr>
          <p:cNvSpPr/>
          <p:nvPr/>
        </p:nvSpPr>
        <p:spPr>
          <a:xfrm>
            <a:off x="780150" y="1025240"/>
            <a:ext cx="10631700"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xmlns="" id="{23D90D0A-838C-4479-B5E8-D677908D01C1}"/>
              </a:ext>
            </a:extLst>
          </p:cNvPr>
          <p:cNvSpPr/>
          <p:nvPr/>
        </p:nvSpPr>
        <p:spPr>
          <a:xfrm>
            <a:off x="780149" y="1098246"/>
            <a:ext cx="10631699" cy="5247590"/>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2</a:t>
            </a:r>
          </a:p>
          <a:p>
            <a:r>
              <a:rPr lang="en-IN" sz="2400" b="1" dirty="0">
                <a:latin typeface="Calibri" panose="020F0502020204030204" pitchFamily="34" charset="0"/>
                <a:cs typeface="Calibri" panose="020F0502020204030204" pitchFamily="34" charset="0"/>
              </a:rPr>
              <a:t/>
            </a:r>
            <a:br>
              <a:rPr lang="en-IN" sz="2400" b="1" dirty="0">
                <a:latin typeface="Calibri" panose="020F0502020204030204" pitchFamily="34" charset="0"/>
                <a:cs typeface="Calibri" panose="020F0502020204030204" pitchFamily="34" charset="0"/>
              </a:rPr>
            </a:br>
            <a:r>
              <a:rPr lang="en-IN" sz="2400" b="1" dirty="0">
                <a:latin typeface="Calibri" panose="020F0502020204030204" pitchFamily="34" charset="0"/>
                <a:cs typeface="Calibri" panose="020F0502020204030204" pitchFamily="34" charset="0"/>
              </a:rPr>
              <a:t>Summary</a:t>
            </a:r>
          </a:p>
          <a:p>
            <a:endParaRPr lang="en-IN" sz="1400" b="1" dirty="0">
              <a:latin typeface="Calibri" panose="020F0502020204030204" pitchFamily="34" charset="0"/>
              <a:cs typeface="Calibri" panose="020F0502020204030204" pitchFamily="34" charset="0"/>
            </a:endParaRPr>
          </a:p>
          <a:p>
            <a:pPr marL="457200" indent="-457200" algn="just">
              <a:buAutoNum type="arabicPeriod"/>
            </a:pPr>
            <a:r>
              <a:rPr lang="en-IN" b="1" dirty="0">
                <a:latin typeface="Calibri" panose="020F0502020204030204" pitchFamily="34" charset="0"/>
                <a:cs typeface="Calibri" panose="020F0502020204030204" pitchFamily="34" charset="0"/>
              </a:rPr>
              <a:t>Primary goal of Regression is to establish the existence of an association relationship between a dependent variable and independent variables.</a:t>
            </a:r>
          </a:p>
          <a:p>
            <a:pPr marL="457200" indent="-457200" algn="just">
              <a:buAutoNum type="arabicPeriod"/>
            </a:pPr>
            <a:r>
              <a:rPr lang="en-IN" b="1" dirty="0">
                <a:latin typeface="Calibri" panose="020F0502020204030204" pitchFamily="34" charset="0"/>
                <a:cs typeface="Calibri" panose="020F0502020204030204" pitchFamily="34" charset="0"/>
              </a:rPr>
              <a:t>In Simple Linear Regression, the number of independent variable is one.</a:t>
            </a:r>
          </a:p>
          <a:p>
            <a:pPr marL="457200" indent="-457200" algn="just">
              <a:buAutoNum type="arabicPeriod"/>
            </a:pPr>
            <a:r>
              <a:rPr lang="en-IN" b="1" dirty="0">
                <a:latin typeface="Calibri" panose="020F0502020204030204" pitchFamily="34" charset="0"/>
                <a:cs typeface="Calibri" panose="020F0502020204030204" pitchFamily="34" charset="0"/>
              </a:rPr>
              <a:t>Correlation can suggest there is a relationship between two variables and cannot prove that one variable causes a change in other variables.</a:t>
            </a:r>
          </a:p>
          <a:p>
            <a:pPr marL="457200" indent="-457200" algn="just">
              <a:buAutoNum type="arabicPeriod"/>
            </a:pPr>
            <a:r>
              <a:rPr lang="en-IN" b="1" dirty="0">
                <a:latin typeface="Calibri" panose="020F0502020204030204" pitchFamily="34" charset="0"/>
                <a:cs typeface="Calibri" panose="020F0502020204030204" pitchFamily="34" charset="0"/>
              </a:rPr>
              <a:t>We have seen how to interpret the intercept and slope of a regression line.</a:t>
            </a:r>
          </a:p>
          <a:p>
            <a:pPr marL="457200" indent="-457200" algn="just">
              <a:buAutoNum type="arabicPeriod"/>
            </a:pPr>
            <a:r>
              <a:rPr lang="en-IN" b="1" dirty="0">
                <a:latin typeface="Calibri" panose="020F0502020204030204" pitchFamily="34" charset="0"/>
                <a:cs typeface="Calibri" panose="020F0502020204030204" pitchFamily="34" charset="0"/>
              </a:rPr>
              <a:t>R</a:t>
            </a:r>
            <a:r>
              <a:rPr lang="en-IN" sz="2000" b="1" baseline="30000" dirty="0">
                <a:latin typeface="Calibri" panose="020F0502020204030204" pitchFamily="34" charset="0"/>
                <a:cs typeface="Calibri" panose="020F0502020204030204" pitchFamily="34" charset="0"/>
              </a:rPr>
              <a:t>2</a:t>
            </a:r>
            <a:r>
              <a:rPr lang="en-IN" b="1" dirty="0">
                <a:latin typeface="Calibri" panose="020F0502020204030204" pitchFamily="34" charset="0"/>
                <a:cs typeface="Calibri" panose="020F0502020204030204" pitchFamily="34" charset="0"/>
              </a:rPr>
              <a:t> is a percentage of the variation in the dependent variable explained by the model.</a:t>
            </a:r>
          </a:p>
          <a:p>
            <a:pPr marL="457200" indent="-457200" algn="just">
              <a:buAutoNum type="arabicPeriod"/>
            </a:pPr>
            <a:r>
              <a:rPr lang="en-IN" b="1" dirty="0">
                <a:latin typeface="Calibri" panose="020F0502020204030204" pitchFamily="34" charset="0"/>
                <a:cs typeface="Calibri" panose="020F0502020204030204" pitchFamily="34" charset="0"/>
              </a:rPr>
              <a:t>R</a:t>
            </a:r>
            <a:r>
              <a:rPr lang="en-IN" sz="2000" b="1" baseline="30000" dirty="0">
                <a:latin typeface="Calibri" panose="020F0502020204030204" pitchFamily="34" charset="0"/>
                <a:cs typeface="Calibri" panose="020F0502020204030204" pitchFamily="34" charset="0"/>
              </a:rPr>
              <a:t>2</a:t>
            </a:r>
            <a:r>
              <a:rPr lang="en-IN" b="1" dirty="0">
                <a:latin typeface="Calibri" panose="020F0502020204030204" pitchFamily="34" charset="0"/>
                <a:cs typeface="Calibri" panose="020F0502020204030204" pitchFamily="34" charset="0"/>
              </a:rPr>
              <a:t> is the square of correlation coefficient.</a:t>
            </a:r>
          </a:p>
          <a:p>
            <a:pPr marL="457200" indent="-457200" algn="just">
              <a:buAutoNum type="arabicPeriod"/>
            </a:pPr>
            <a:r>
              <a:rPr lang="en-IN" b="1" dirty="0">
                <a:latin typeface="Calibri" panose="020F0502020204030204" pitchFamily="34" charset="0"/>
                <a:cs typeface="Calibri" panose="020F0502020204030204" pitchFamily="34" charset="0"/>
              </a:rPr>
              <a:t>Sign of the correlation coefficient and slope of the regression line is same.</a:t>
            </a:r>
          </a:p>
          <a:p>
            <a:pPr marL="457200" indent="-457200" algn="just">
              <a:buAutoNum type="arabicPeriod"/>
            </a:pPr>
            <a:endParaRPr lang="en-IN" b="1"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Reference</a:t>
            </a:r>
          </a:p>
          <a:p>
            <a:endParaRPr lang="en-IN" sz="500" b="1" dirty="0">
              <a:latin typeface="Calibri" panose="020F0502020204030204" pitchFamily="34" charset="0"/>
              <a:cs typeface="Calibri" panose="020F0502020204030204" pitchFamily="34" charset="0"/>
            </a:endParaRPr>
          </a:p>
          <a:p>
            <a:r>
              <a:rPr lang="en-IN" sz="2000" dirty="0">
                <a:latin typeface="Calibri" panose="020F0502020204030204" pitchFamily="34" charset="0"/>
                <a:cs typeface="Calibri" panose="020F0502020204030204" pitchFamily="34" charset="0"/>
              </a:rPr>
              <a:t>1. Business Statistics – a first course – </a:t>
            </a:r>
            <a:r>
              <a:rPr lang="en-IN" sz="2000" dirty="0" err="1">
                <a:latin typeface="Calibri" panose="020F0502020204030204" pitchFamily="34" charset="0"/>
                <a:cs typeface="Calibri" panose="020F0502020204030204" pitchFamily="34" charset="0"/>
              </a:rPr>
              <a:t>Davind</a:t>
            </a:r>
            <a:r>
              <a:rPr lang="en-IN" sz="2000" dirty="0">
                <a:latin typeface="Calibri" panose="020F0502020204030204" pitchFamily="34" charset="0"/>
                <a:cs typeface="Calibri" panose="020F0502020204030204" pitchFamily="34" charset="0"/>
              </a:rPr>
              <a:t> M. Levine, Kathryn A. </a:t>
            </a:r>
            <a:r>
              <a:rPr lang="en-IN" sz="2000" dirty="0" err="1">
                <a:latin typeface="Calibri" panose="020F0502020204030204" pitchFamily="34" charset="0"/>
                <a:cs typeface="Calibri" panose="020F0502020204030204" pitchFamily="34" charset="0"/>
              </a:rPr>
              <a:t>Szabat</a:t>
            </a:r>
            <a:r>
              <a:rPr lang="en-IN" sz="2000" dirty="0">
                <a:latin typeface="Calibri" panose="020F0502020204030204" pitchFamily="34" charset="0"/>
                <a:cs typeface="Calibri" panose="020F0502020204030204" pitchFamily="34" charset="0"/>
              </a:rPr>
              <a:t>, David F Stephan and Dr P K Viswanathan Chapter 12</a:t>
            </a:r>
            <a:endParaRPr lang="en-IN" sz="2400" b="1" dirty="0">
              <a:latin typeface="Calibri" panose="020F0502020204030204" pitchFamily="34" charset="0"/>
              <a:cs typeface="Calibri" panose="020F0502020204030204" pitchFamily="34" charset="0"/>
            </a:endParaRPr>
          </a:p>
        </p:txBody>
      </p:sp>
      <p:sp>
        <p:nvSpPr>
          <p:cNvPr id="2" name="Date Placeholder 1">
            <a:extLst>
              <a:ext uri="{FF2B5EF4-FFF2-40B4-BE49-F238E27FC236}">
                <a16:creationId xmlns:a16="http://schemas.microsoft.com/office/drawing/2014/main" xmlns="" id="{5EB0C5F2-5A28-46C3-9952-E9B8B6099D23}"/>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5C552F7-C48F-4D1D-87D3-A9BE817D105A}"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xmlns="" id="{8376E3B4-8A30-4E44-8E35-286EDAA46F8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55</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6083160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50" y="958333"/>
            <a:ext cx="9724297" cy="3185487"/>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3</a:t>
            </a:r>
          </a:p>
          <a:p>
            <a:endParaRPr lang="en-IN" sz="2400" b="1"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Contents</a:t>
            </a:r>
          </a:p>
          <a:p>
            <a:endParaRPr lang="en-IN" sz="1100" dirty="0"/>
          </a:p>
          <a:p>
            <a:pPr indent="-342900">
              <a:buFont typeface="+mj-lt"/>
              <a:buAutoNum type="arabicPeriod"/>
            </a:pPr>
            <a:r>
              <a:rPr lang="en-IN" sz="2000" b="1" dirty="0">
                <a:latin typeface="Calibri" panose="020F0502020204030204" pitchFamily="34" charset="0"/>
                <a:cs typeface="Calibri" panose="020F0502020204030204" pitchFamily="34" charset="0"/>
              </a:rPr>
              <a:t>Regression ANOVA				</a:t>
            </a:r>
          </a:p>
          <a:p>
            <a:pPr indent="-342900">
              <a:buFont typeface="+mj-lt"/>
              <a:buAutoNum type="arabicPeriod"/>
            </a:pPr>
            <a:r>
              <a:rPr lang="en-IN" sz="2000" b="1" dirty="0">
                <a:latin typeface="Calibri" panose="020F0502020204030204" pitchFamily="34" charset="0"/>
                <a:cs typeface="Calibri" panose="020F0502020204030204" pitchFamily="34" charset="0"/>
              </a:rPr>
              <a:t>Significance of t-statistics				</a:t>
            </a:r>
          </a:p>
          <a:p>
            <a:pPr indent="-342900">
              <a:buFont typeface="+mj-lt"/>
              <a:buAutoNum type="arabicPeriod"/>
            </a:pPr>
            <a:r>
              <a:rPr lang="en-IN" sz="2000" b="1" dirty="0">
                <a:latin typeface="Calibri" panose="020F0502020204030204" pitchFamily="34" charset="0"/>
                <a:cs typeface="Calibri" panose="020F0502020204030204" pitchFamily="34" charset="0"/>
              </a:rPr>
              <a:t>R-square as a ratio of Reg SS &amp; TSS				</a:t>
            </a:r>
          </a:p>
          <a:p>
            <a:pPr indent="-342900">
              <a:buFont typeface="+mj-lt"/>
              <a:buAutoNum type="arabicPeriod"/>
            </a:pPr>
            <a:r>
              <a:rPr lang="en-IN" sz="2000" b="1" dirty="0">
                <a:latin typeface="Calibri" panose="020F0502020204030204" pitchFamily="34" charset="0"/>
                <a:cs typeface="Calibri" panose="020F0502020204030204" pitchFamily="34" charset="0"/>
              </a:rPr>
              <a:t>Significant t does not imply high R-square value				</a:t>
            </a:r>
          </a:p>
          <a:p>
            <a:pPr indent="-342900">
              <a:buFont typeface="+mj-lt"/>
              <a:buAutoNum type="arabicPeriod"/>
            </a:pPr>
            <a:r>
              <a:rPr lang="en-IN" sz="2000" b="1" dirty="0">
                <a:latin typeface="Calibri" panose="020F0502020204030204" pitchFamily="34" charset="0"/>
                <a:cs typeface="Calibri" panose="020F0502020204030204" pitchFamily="34" charset="0"/>
              </a:rPr>
              <a:t>Residual Plots	 and Ideal plots</a:t>
            </a:r>
            <a:r>
              <a:rPr lang="en-IN" sz="2000" b="1" dirty="0"/>
              <a:t>	</a:t>
            </a:r>
            <a:endParaRPr lang="en-IN" dirty="0"/>
          </a:p>
          <a:p>
            <a:endParaRPr lang="en-IN" b="1" dirty="0"/>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xmlns="" id="{A044548F-F2B9-4D03-AF43-688DBDCF8B4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0C6543-1CDE-488A-97EA-BB8F73A5FE47}"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xmlns="" id="{DC503CF4-315E-45B6-A5F9-DDA2E304A2C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56</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2627067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50" y="958333"/>
            <a:ext cx="9724297" cy="505266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3</a:t>
            </a:r>
          </a:p>
          <a:p>
            <a:endParaRPr lang="en-IN" sz="2400" b="1" dirty="0">
              <a:latin typeface="Calibri" panose="020F0502020204030204" pitchFamily="34" charset="0"/>
              <a:cs typeface="Calibri" panose="020F0502020204030204" pitchFamily="34" charset="0"/>
            </a:endParaRPr>
          </a:p>
          <a:p>
            <a:pPr indent="-342900">
              <a:buFont typeface="+mj-lt"/>
              <a:buAutoNum type="arabicPeriod"/>
            </a:pPr>
            <a:r>
              <a:rPr lang="en-IN" sz="2000" b="1" dirty="0">
                <a:latin typeface="Calibri" panose="020F0502020204030204" pitchFamily="34" charset="0"/>
                <a:cs typeface="Calibri" panose="020F0502020204030204" pitchFamily="34" charset="0"/>
              </a:rPr>
              <a:t>Regression ANOVA	</a:t>
            </a:r>
          </a:p>
          <a:p>
            <a:r>
              <a:rPr lang="en-IN" sz="2000" b="1" dirty="0">
                <a:latin typeface="Calibri" panose="020F0502020204030204" pitchFamily="34" charset="0"/>
                <a:cs typeface="Calibri" panose="020F0502020204030204" pitchFamily="34" charset="0"/>
              </a:rPr>
              <a:t>			</a:t>
            </a:r>
          </a:p>
          <a:p>
            <a:pPr marL="714375" indent="-714375" algn="just">
              <a:spcBef>
                <a:spcPts val="200"/>
              </a:spcBef>
              <a:spcAft>
                <a:spcPts val="200"/>
              </a:spcAft>
              <a:buFont typeface="Wingdings" panose="05000000000000000000" pitchFamily="2" charset="2"/>
              <a:buChar char="Ø"/>
            </a:pPr>
            <a:r>
              <a:rPr lang="en-IN" b="1" dirty="0">
                <a:latin typeface="Calibri" panose="020F0502020204030204" pitchFamily="34" charset="0"/>
                <a:cs typeface="Calibri" panose="020F0502020204030204" pitchFamily="34" charset="0"/>
              </a:rPr>
              <a:t>Two techniques for comparing two or more population means to each other are ANOVA and regression . F statistics is used to test hypotheses about relationships between predictor and response variables in both techniques.</a:t>
            </a:r>
          </a:p>
          <a:p>
            <a:pPr marL="714375" indent="-714375" algn="just">
              <a:spcBef>
                <a:spcPts val="200"/>
              </a:spcBef>
              <a:spcAft>
                <a:spcPts val="200"/>
              </a:spcAft>
              <a:buFont typeface="Wingdings" panose="05000000000000000000" pitchFamily="2" charset="2"/>
              <a:buChar char="Ø"/>
            </a:pPr>
            <a:r>
              <a:rPr lang="en-IN" b="1" dirty="0">
                <a:latin typeface="Calibri" panose="020F0502020204030204" pitchFamily="34" charset="0"/>
                <a:cs typeface="Calibri" panose="020F0502020204030204" pitchFamily="34" charset="0"/>
              </a:rPr>
              <a:t>Analysis of Variance (ANOVA) provide information about levels of variability within a regression model. This forms a basis for tests of significance.</a:t>
            </a:r>
          </a:p>
          <a:p>
            <a:pPr marL="714375" indent="-714375" algn="just">
              <a:spcBef>
                <a:spcPts val="200"/>
              </a:spcBef>
              <a:spcAft>
                <a:spcPts val="200"/>
              </a:spcAft>
              <a:buFont typeface="Wingdings" panose="05000000000000000000" pitchFamily="2" charset="2"/>
              <a:buChar char="Ø"/>
            </a:pPr>
            <a:r>
              <a:rPr lang="en-IN" b="1" dirty="0">
                <a:latin typeface="Calibri" panose="020F0502020204030204" pitchFamily="34" charset="0"/>
                <a:cs typeface="Calibri" panose="020F0502020204030204" pitchFamily="34" charset="0"/>
              </a:rPr>
              <a:t>Both ANOVA and regression techniques produce significance tests for each factor. </a:t>
            </a:r>
          </a:p>
          <a:p>
            <a:pPr marL="714375" indent="-714375" algn="just">
              <a:spcBef>
                <a:spcPts val="200"/>
              </a:spcBef>
              <a:spcAft>
                <a:spcPts val="200"/>
              </a:spcAft>
              <a:buFont typeface="Wingdings" panose="05000000000000000000" pitchFamily="2" charset="2"/>
              <a:buChar char="Ø"/>
            </a:pPr>
            <a:r>
              <a:rPr lang="en-IN" b="1" dirty="0">
                <a:latin typeface="Calibri" panose="020F0502020204030204" pitchFamily="34" charset="0"/>
                <a:cs typeface="Calibri" panose="020F0502020204030204" pitchFamily="34" charset="0"/>
              </a:rPr>
              <a:t>ANOVA tests the effect of each factor after controlling for each other, but not controlling for the interaction. </a:t>
            </a:r>
          </a:p>
          <a:p>
            <a:pPr marL="714375" indent="-714375" algn="just">
              <a:spcBef>
                <a:spcPts val="200"/>
              </a:spcBef>
              <a:spcAft>
                <a:spcPts val="200"/>
              </a:spcAft>
              <a:buFont typeface="Wingdings" panose="05000000000000000000" pitchFamily="2" charset="2"/>
              <a:buChar char="Ø"/>
            </a:pPr>
            <a:r>
              <a:rPr lang="en-IN" b="1" dirty="0">
                <a:latin typeface="Calibri" panose="020F0502020204030204" pitchFamily="34" charset="0"/>
                <a:cs typeface="Calibri" panose="020F0502020204030204" pitchFamily="34" charset="0"/>
              </a:rPr>
              <a:t>Regression technique tests the hypothesis that there is an effect of one factor when the other factor is zero (controlling for other factor and interaction). </a:t>
            </a:r>
          </a:p>
          <a:p>
            <a:pPr marL="714375" indent="-714375" algn="just">
              <a:spcBef>
                <a:spcPts val="200"/>
              </a:spcBef>
              <a:spcAft>
                <a:spcPts val="200"/>
              </a:spcAft>
              <a:buFont typeface="Wingdings" panose="05000000000000000000" pitchFamily="2" charset="2"/>
              <a:buChar char="Ø"/>
            </a:pPr>
            <a:r>
              <a:rPr lang="en-IN" b="1" dirty="0">
                <a:latin typeface="Calibri" panose="020F0502020204030204" pitchFamily="34" charset="0"/>
                <a:cs typeface="Calibri" panose="020F0502020204030204" pitchFamily="34" charset="0"/>
              </a:rPr>
              <a:t>We observe that along with coefficients for intercept and for x, there are statistical t tests for each coefficient. These are tests of the null hypothesis that the coefficient is zero. </a:t>
            </a:r>
            <a:endParaRPr lang="en-IN" sz="2000" b="1"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xmlns="" id="{A044548F-F2B9-4D03-AF43-688DBDCF8B4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0C6543-1CDE-488A-97EA-BB8F73A5FE47}"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xmlns="" id="{DC503CF4-315E-45B6-A5F9-DDA2E304A2C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57</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7260601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50" y="958333"/>
            <a:ext cx="9724297" cy="1762021"/>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3</a:t>
            </a:r>
          </a:p>
          <a:p>
            <a:endParaRPr lang="en-IN" sz="1050" b="1" dirty="0">
              <a:latin typeface="Calibri" panose="020F0502020204030204" pitchFamily="34" charset="0"/>
              <a:cs typeface="Calibri" panose="020F0502020204030204" pitchFamily="34" charset="0"/>
            </a:endParaRPr>
          </a:p>
          <a:p>
            <a:pPr indent="-342900">
              <a:buFont typeface="+mj-lt"/>
              <a:buAutoNum type="arabicPeriod"/>
            </a:pPr>
            <a:r>
              <a:rPr lang="en-IN" sz="2000" b="1" dirty="0">
                <a:latin typeface="Calibri" panose="020F0502020204030204" pitchFamily="34" charset="0"/>
                <a:cs typeface="Calibri" panose="020F0502020204030204" pitchFamily="34" charset="0"/>
              </a:rPr>
              <a:t>Regression ANOVA - continued			</a:t>
            </a:r>
          </a:p>
          <a:p>
            <a:pPr indent="-342900">
              <a:buFont typeface="+mj-lt"/>
              <a:buAutoNum type="arabicPeriod"/>
            </a:pPr>
            <a:endParaRPr lang="en-IN" sz="1100" b="1"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ANOVA table</a:t>
            </a:r>
          </a:p>
          <a:p>
            <a:pPr indent="-342900">
              <a:buFont typeface="+mj-lt"/>
              <a:buAutoNum type="arabicPeriod"/>
            </a:pPr>
            <a:endParaRPr lang="en-IN" sz="2000" b="1"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xmlns="" id="{A044548F-F2B9-4D03-AF43-688DBDCF8B4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0C6543-1CDE-488A-97EA-BB8F73A5FE47}"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xmlns="" id="{DC503CF4-315E-45B6-A5F9-DDA2E304A2C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58</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Rectangle 4">
            <a:extLst>
              <a:ext uri="{FF2B5EF4-FFF2-40B4-BE49-F238E27FC236}">
                <a16:creationId xmlns:a16="http://schemas.microsoft.com/office/drawing/2014/main" xmlns="" id="{81C4325E-860A-42BD-8239-AC8F696F3307}"/>
              </a:ext>
            </a:extLst>
          </p:cNvPr>
          <p:cNvSpPr/>
          <p:nvPr/>
        </p:nvSpPr>
        <p:spPr>
          <a:xfrm>
            <a:off x="780150" y="3536950"/>
            <a:ext cx="10541566" cy="2554545"/>
          </a:xfrm>
          <a:prstGeom prst="rect">
            <a:avLst/>
          </a:prstGeom>
        </p:spPr>
        <p:txBody>
          <a:bodyPr wrap="square">
            <a:spAutoFit/>
          </a:bodyPr>
          <a:lstStyle/>
          <a:p>
            <a:pPr marL="722313" indent="-722313" algn="just">
              <a:spcBef>
                <a:spcPts val="600"/>
              </a:spcBef>
              <a:spcAft>
                <a:spcPts val="600"/>
              </a:spcAft>
              <a:buFont typeface="Wingdings" panose="05000000000000000000" pitchFamily="2" charset="2"/>
              <a:buChar char="Ø"/>
            </a:pPr>
            <a:r>
              <a:rPr lang="en-US" sz="2000" i="1" dirty="0">
                <a:latin typeface="Calibri" panose="020F0502020204030204" pitchFamily="34" charset="0"/>
                <a:cs typeface="Calibri" panose="020F0502020204030204" pitchFamily="34" charset="0"/>
              </a:rPr>
              <a:t>The first column labeled Source has three rows: Regression, Residual and Total.</a:t>
            </a:r>
          </a:p>
          <a:p>
            <a:pPr marL="722313" indent="-722313" algn="just">
              <a:spcBef>
                <a:spcPts val="600"/>
              </a:spcBef>
              <a:spcAft>
                <a:spcPts val="600"/>
              </a:spcAft>
              <a:buFont typeface="Wingdings" panose="05000000000000000000" pitchFamily="2" charset="2"/>
              <a:buChar char="Ø"/>
            </a:pPr>
            <a:r>
              <a:rPr lang="en-US" sz="2000" i="1" dirty="0">
                <a:latin typeface="Calibri" panose="020F0502020204030204" pitchFamily="34" charset="0"/>
                <a:cs typeface="Calibri" panose="020F0502020204030204" pitchFamily="34" charset="0"/>
              </a:rPr>
              <a:t>The third column labeled as SS (Sum of Squares) describes the variability in the response variable, Y.</a:t>
            </a:r>
          </a:p>
          <a:p>
            <a:pPr marL="722313" indent="-722313" algn="just">
              <a:spcBef>
                <a:spcPts val="600"/>
              </a:spcBef>
              <a:spcAft>
                <a:spcPts val="600"/>
              </a:spcAft>
              <a:buFont typeface="Wingdings" panose="05000000000000000000" pitchFamily="2" charset="2"/>
              <a:buChar char="Ø"/>
            </a:pPr>
            <a:r>
              <a:rPr lang="en-US" sz="2000" i="1" dirty="0">
                <a:latin typeface="Calibri" panose="020F0502020204030204" pitchFamily="34" charset="0"/>
                <a:cs typeface="Calibri" panose="020F0502020204030204" pitchFamily="34" charset="0"/>
              </a:rPr>
              <a:t>The second column has the degrees of freedom associated with SS.</a:t>
            </a:r>
          </a:p>
          <a:p>
            <a:pPr marL="722313" indent="-722313" algn="just">
              <a:spcBef>
                <a:spcPts val="600"/>
              </a:spcBef>
              <a:spcAft>
                <a:spcPts val="600"/>
              </a:spcAft>
              <a:buFont typeface="Wingdings" panose="05000000000000000000" pitchFamily="2" charset="2"/>
              <a:buChar char="Ø"/>
            </a:pPr>
            <a:r>
              <a:rPr lang="en-US" sz="2000" i="1" dirty="0">
                <a:latin typeface="Calibri" panose="020F0502020204030204" pitchFamily="34" charset="0"/>
                <a:cs typeface="Calibri" panose="020F0502020204030204" pitchFamily="34" charset="0"/>
              </a:rPr>
              <a:t>The total amount of variability in the dependent variable is                        and named as TSS. </a:t>
            </a:r>
          </a:p>
          <a:p>
            <a:pPr marL="722313" indent="-722313" algn="just">
              <a:spcBef>
                <a:spcPts val="600"/>
              </a:spcBef>
              <a:spcAft>
                <a:spcPts val="600"/>
              </a:spcAft>
              <a:buFont typeface="Wingdings" panose="05000000000000000000" pitchFamily="2" charset="2"/>
              <a:buChar char="Ø"/>
            </a:pPr>
            <a:r>
              <a:rPr lang="en-US" sz="2000" i="1" dirty="0">
                <a:latin typeface="Calibri" panose="020F0502020204030204" pitchFamily="34" charset="0"/>
                <a:cs typeface="Calibri" panose="020F0502020204030204" pitchFamily="34" charset="0"/>
              </a:rPr>
              <a:t>The error term or  is the variability about the regression line                    and named as ESS.</a:t>
            </a:r>
          </a:p>
        </p:txBody>
      </p:sp>
      <p:graphicFrame>
        <p:nvGraphicFramePr>
          <p:cNvPr id="7" name="Table 6">
            <a:extLst>
              <a:ext uri="{FF2B5EF4-FFF2-40B4-BE49-F238E27FC236}">
                <a16:creationId xmlns:a16="http://schemas.microsoft.com/office/drawing/2014/main" xmlns="" id="{F1191BF9-5A8F-41E8-A8A0-22695CCEBC56}"/>
              </a:ext>
            </a:extLst>
          </p:cNvPr>
          <p:cNvGraphicFramePr>
            <a:graphicFrameLocks noGrp="1"/>
          </p:cNvGraphicFramePr>
          <p:nvPr/>
        </p:nvGraphicFramePr>
        <p:xfrm>
          <a:off x="780150" y="2464990"/>
          <a:ext cx="9758489" cy="977265"/>
        </p:xfrm>
        <a:graphic>
          <a:graphicData uri="http://schemas.openxmlformats.org/drawingml/2006/table">
            <a:tbl>
              <a:tblPr>
                <a:tableStyleId>{5C22544A-7EE6-4342-B048-85BDC9FD1C3A}</a:tableStyleId>
              </a:tblPr>
              <a:tblGrid>
                <a:gridCol w="1702536">
                  <a:extLst>
                    <a:ext uri="{9D8B030D-6E8A-4147-A177-3AD203B41FA5}">
                      <a16:colId xmlns:a16="http://schemas.microsoft.com/office/drawing/2014/main" xmlns="" val="1558614566"/>
                    </a:ext>
                  </a:extLst>
                </a:gridCol>
                <a:gridCol w="2557912">
                  <a:extLst>
                    <a:ext uri="{9D8B030D-6E8A-4147-A177-3AD203B41FA5}">
                      <a16:colId xmlns:a16="http://schemas.microsoft.com/office/drawing/2014/main" xmlns="" val="798476789"/>
                    </a:ext>
                  </a:extLst>
                </a:gridCol>
                <a:gridCol w="1131949">
                  <a:extLst>
                    <a:ext uri="{9D8B030D-6E8A-4147-A177-3AD203B41FA5}">
                      <a16:colId xmlns:a16="http://schemas.microsoft.com/office/drawing/2014/main" xmlns="" val="3538102844"/>
                    </a:ext>
                  </a:extLst>
                </a:gridCol>
                <a:gridCol w="926140">
                  <a:extLst>
                    <a:ext uri="{9D8B030D-6E8A-4147-A177-3AD203B41FA5}">
                      <a16:colId xmlns:a16="http://schemas.microsoft.com/office/drawing/2014/main" xmlns="" val="3821605883"/>
                    </a:ext>
                  </a:extLst>
                </a:gridCol>
                <a:gridCol w="1558269">
                  <a:extLst>
                    <a:ext uri="{9D8B030D-6E8A-4147-A177-3AD203B41FA5}">
                      <a16:colId xmlns:a16="http://schemas.microsoft.com/office/drawing/2014/main" xmlns="" val="3863766581"/>
                    </a:ext>
                  </a:extLst>
                </a:gridCol>
                <a:gridCol w="1881683">
                  <a:extLst>
                    <a:ext uri="{9D8B030D-6E8A-4147-A177-3AD203B41FA5}">
                      <a16:colId xmlns:a16="http://schemas.microsoft.com/office/drawing/2014/main" xmlns="" val="3632794701"/>
                    </a:ext>
                  </a:extLst>
                </a:gridCol>
              </a:tblGrid>
              <a:tr h="200025">
                <a:tc>
                  <a:txBody>
                    <a:bodyPr/>
                    <a:lstStyle/>
                    <a:p>
                      <a:pPr algn="ctr" fontAlgn="b"/>
                      <a:r>
                        <a:rPr lang="en-US" sz="1200" b="1" u="none" strike="noStrike" dirty="0">
                          <a:solidFill>
                            <a:srgbClr val="FF0000"/>
                          </a:solidFill>
                          <a:effectLst/>
                          <a:latin typeface="Calibri" panose="020F0502020204030204" pitchFamily="34" charset="0"/>
                          <a:cs typeface="Calibri" panose="020F0502020204030204" pitchFamily="34" charset="0"/>
                        </a:rPr>
                        <a:t>ANOVA</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51808033"/>
                  </a:ext>
                </a:extLst>
              </a:tr>
              <a:tr h="190500">
                <a:tc>
                  <a:txBody>
                    <a:bodyPr/>
                    <a:lstStyle/>
                    <a:p>
                      <a:pPr algn="ctr" fontAlgn="b"/>
                      <a:r>
                        <a:rPr lang="en-US" sz="1200" b="1" u="none" strike="noStrike" dirty="0">
                          <a:solidFill>
                            <a:srgbClr val="FF0000"/>
                          </a:solidFill>
                          <a:effectLst/>
                          <a:latin typeface="Calibri" panose="020F0502020204030204" pitchFamily="34" charset="0"/>
                          <a:cs typeface="Calibri" panose="020F0502020204030204" pitchFamily="34" charset="0"/>
                        </a:rPr>
                        <a:t> Source</a:t>
                      </a:r>
                      <a:endParaRPr lang="en-US" sz="1200" b="1" i="1"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df</a:t>
                      </a:r>
                      <a:endParaRPr lang="en-US" sz="1200" b="1" i="1"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SS</a:t>
                      </a:r>
                      <a:endParaRPr lang="en-US" sz="1200" b="1" i="1"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MS</a:t>
                      </a:r>
                      <a:endParaRPr lang="en-US" sz="1200" b="1" i="1"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F</a:t>
                      </a:r>
                      <a:endParaRPr lang="en-US" sz="1200" b="1" i="1"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Significance F</a:t>
                      </a:r>
                      <a:endParaRPr lang="en-US" sz="1200" b="1" i="1"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87766381"/>
                  </a:ext>
                </a:extLst>
              </a:tr>
              <a:tr h="190500">
                <a:tc>
                  <a:txBody>
                    <a:bodyPr/>
                    <a:lstStyle/>
                    <a:p>
                      <a:pPr algn="ctr" fontAlgn="b"/>
                      <a:r>
                        <a:rPr lang="en-US" sz="1200" b="1" u="none" strike="noStrike" dirty="0">
                          <a:solidFill>
                            <a:srgbClr val="FF0000"/>
                          </a:solidFill>
                          <a:effectLst/>
                          <a:latin typeface="Calibri" panose="020F0502020204030204" pitchFamily="34" charset="0"/>
                          <a:cs typeface="Calibri" panose="020F0502020204030204" pitchFamily="34" charset="0"/>
                        </a:rPr>
                        <a:t>Regression</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1</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4882.770264</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4882.770264</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265.3320713</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9.24758E-14</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33340037"/>
                  </a:ext>
                </a:extLst>
              </a:tr>
              <a:tr h="190500">
                <a:tc>
                  <a:txBody>
                    <a:bodyPr/>
                    <a:lstStyle/>
                    <a:p>
                      <a:pPr algn="ctr" fontAlgn="b"/>
                      <a:r>
                        <a:rPr lang="en-US" sz="1200" b="1" u="none" strike="noStrike" dirty="0">
                          <a:solidFill>
                            <a:srgbClr val="FF0000"/>
                          </a:solidFill>
                          <a:effectLst/>
                          <a:latin typeface="Calibri" panose="020F0502020204030204" pitchFamily="34" charset="0"/>
                          <a:cs typeface="Calibri" panose="020F0502020204030204" pitchFamily="34" charset="0"/>
                        </a:rPr>
                        <a:t>Residual</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22</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404.8547364</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18.40248802</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70254611"/>
                  </a:ext>
                </a:extLst>
              </a:tr>
              <a:tr h="200025">
                <a:tc>
                  <a:txBody>
                    <a:bodyPr/>
                    <a:lstStyle/>
                    <a:p>
                      <a:pPr algn="ctr" fontAlgn="b"/>
                      <a:r>
                        <a:rPr lang="en-US" sz="1200" b="1" u="none" strike="noStrike" dirty="0">
                          <a:solidFill>
                            <a:srgbClr val="FF0000"/>
                          </a:solidFill>
                          <a:effectLst/>
                          <a:latin typeface="Calibri" panose="020F0502020204030204" pitchFamily="34" charset="0"/>
                          <a:cs typeface="Calibri" panose="020F0502020204030204" pitchFamily="34" charset="0"/>
                        </a:rPr>
                        <a:t>Total</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a:solidFill>
                            <a:srgbClr val="FF0000"/>
                          </a:solidFill>
                          <a:effectLst/>
                          <a:latin typeface="Calibri" panose="020F0502020204030204" pitchFamily="34" charset="0"/>
                          <a:cs typeface="Calibri" panose="020F0502020204030204" pitchFamily="34" charset="0"/>
                        </a:rPr>
                        <a:t>23</a:t>
                      </a:r>
                      <a:endParaRPr lang="en-US" sz="1200" b="1"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dirty="0">
                          <a:solidFill>
                            <a:srgbClr val="FF0000"/>
                          </a:solidFill>
                          <a:effectLst/>
                          <a:latin typeface="Calibri" panose="020F0502020204030204" pitchFamily="34" charset="0"/>
                          <a:cs typeface="Calibri" panose="020F0502020204030204" pitchFamily="34" charset="0"/>
                        </a:rPr>
                        <a:t>5287.625</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1" u="none" strike="noStrike" dirty="0">
                          <a:solidFill>
                            <a:srgbClr val="FF0000"/>
                          </a:solidFill>
                          <a:effectLst/>
                          <a:latin typeface="Calibri" panose="020F0502020204030204" pitchFamily="34" charset="0"/>
                          <a:cs typeface="Calibri" panose="020F0502020204030204" pitchFamily="34" charset="0"/>
                        </a:rPr>
                        <a:t> </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1" u="none" strike="noStrike" dirty="0">
                          <a:solidFill>
                            <a:srgbClr val="FF0000"/>
                          </a:solidFill>
                          <a:effectLst/>
                          <a:latin typeface="Calibri" panose="020F0502020204030204" pitchFamily="34" charset="0"/>
                          <a:cs typeface="Calibri" panose="020F0502020204030204" pitchFamily="34" charset="0"/>
                        </a:rPr>
                        <a:t> </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b="1" u="none" strike="noStrike" dirty="0">
                          <a:solidFill>
                            <a:srgbClr val="FF0000"/>
                          </a:solidFill>
                          <a:effectLst/>
                          <a:latin typeface="Calibri" panose="020F0502020204030204" pitchFamily="34" charset="0"/>
                          <a:cs typeface="Calibri" panose="020F0502020204030204" pitchFamily="34" charset="0"/>
                        </a:rPr>
                        <a:t> </a:t>
                      </a:r>
                      <a:endParaRPr lang="en-US" sz="1200" b="1"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470760149"/>
                  </a:ext>
                </a:extLst>
              </a:tr>
            </a:tbl>
          </a:graphicData>
        </a:graphic>
      </p:graphicFrame>
      <p:pic>
        <p:nvPicPr>
          <p:cNvPr id="8" name="Picture 7">
            <a:extLst>
              <a:ext uri="{FF2B5EF4-FFF2-40B4-BE49-F238E27FC236}">
                <a16:creationId xmlns:a16="http://schemas.microsoft.com/office/drawing/2014/main" xmlns="" id="{36FAE6A4-FC2A-485E-BD1A-A8295742440E}"/>
              </a:ext>
            </a:extLst>
          </p:cNvPr>
          <p:cNvPicPr>
            <a:picLocks noChangeAspect="1"/>
          </p:cNvPicPr>
          <p:nvPr/>
        </p:nvPicPr>
        <p:blipFill>
          <a:blip r:embed="rId2"/>
          <a:stretch>
            <a:fillRect/>
          </a:stretch>
        </p:blipFill>
        <p:spPr>
          <a:xfrm>
            <a:off x="7787077" y="5298930"/>
            <a:ext cx="1057888" cy="282229"/>
          </a:xfrm>
          <a:prstGeom prst="rect">
            <a:avLst/>
          </a:prstGeom>
        </p:spPr>
      </p:pic>
      <p:pic>
        <p:nvPicPr>
          <p:cNvPr id="9" name="Picture 8">
            <a:extLst>
              <a:ext uri="{FF2B5EF4-FFF2-40B4-BE49-F238E27FC236}">
                <a16:creationId xmlns:a16="http://schemas.microsoft.com/office/drawing/2014/main" xmlns="" id="{23DA4F2D-3B9B-42ED-A3B9-91CE013C79E7}"/>
              </a:ext>
            </a:extLst>
          </p:cNvPr>
          <p:cNvPicPr>
            <a:picLocks noChangeAspect="1"/>
          </p:cNvPicPr>
          <p:nvPr/>
        </p:nvPicPr>
        <p:blipFill>
          <a:blip r:embed="rId3"/>
          <a:stretch>
            <a:fillRect/>
          </a:stretch>
        </p:blipFill>
        <p:spPr>
          <a:xfrm>
            <a:off x="7787076" y="5693637"/>
            <a:ext cx="839565" cy="372178"/>
          </a:xfrm>
          <a:prstGeom prst="rect">
            <a:avLst/>
          </a:prstGeom>
        </p:spPr>
      </p:pic>
    </p:spTree>
    <p:extLst>
      <p:ext uri="{BB962C8B-B14F-4D97-AF65-F5344CB8AC3E}">
        <p14:creationId xmlns:p14="http://schemas.microsoft.com/office/powerpoint/2010/main" val="20145244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50" y="958333"/>
            <a:ext cx="9724297" cy="1762021"/>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3</a:t>
            </a:r>
          </a:p>
          <a:p>
            <a:endParaRPr lang="en-IN" sz="1050" b="1" dirty="0">
              <a:latin typeface="Calibri" panose="020F0502020204030204" pitchFamily="34" charset="0"/>
              <a:cs typeface="Calibri" panose="020F0502020204030204" pitchFamily="34" charset="0"/>
            </a:endParaRPr>
          </a:p>
          <a:p>
            <a:pPr indent="-342900">
              <a:buFont typeface="+mj-lt"/>
              <a:buAutoNum type="arabicPeriod"/>
            </a:pPr>
            <a:r>
              <a:rPr lang="en-IN" sz="2000" b="1" dirty="0">
                <a:latin typeface="Calibri" panose="020F0502020204030204" pitchFamily="34" charset="0"/>
                <a:cs typeface="Calibri" panose="020F0502020204030204" pitchFamily="34" charset="0"/>
              </a:rPr>
              <a:t>Regression ANOVA - continued			</a:t>
            </a:r>
          </a:p>
          <a:p>
            <a:pPr indent="-342900">
              <a:buFont typeface="+mj-lt"/>
              <a:buAutoNum type="arabicPeriod"/>
            </a:pPr>
            <a:endParaRPr lang="en-IN" sz="1100" b="1"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ANOVA table</a:t>
            </a:r>
          </a:p>
          <a:p>
            <a:pPr indent="-342900">
              <a:buFont typeface="+mj-lt"/>
              <a:buAutoNum type="arabicPeriod"/>
            </a:pPr>
            <a:endParaRPr lang="en-IN" sz="2000" b="1"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xmlns="" id="{A044548F-F2B9-4D03-AF43-688DBDCF8B4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0C6543-1CDE-488A-97EA-BB8F73A5FE47}"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xmlns="" id="{DC503CF4-315E-45B6-A5F9-DDA2E304A2C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Rectangle 4">
            <a:extLst>
              <a:ext uri="{FF2B5EF4-FFF2-40B4-BE49-F238E27FC236}">
                <a16:creationId xmlns:a16="http://schemas.microsoft.com/office/drawing/2014/main" xmlns="" id="{81C4325E-860A-42BD-8239-AC8F696F3307}"/>
              </a:ext>
            </a:extLst>
          </p:cNvPr>
          <p:cNvSpPr/>
          <p:nvPr/>
        </p:nvSpPr>
        <p:spPr>
          <a:xfrm>
            <a:off x="788705" y="2521059"/>
            <a:ext cx="10359917" cy="3677930"/>
          </a:xfrm>
          <a:prstGeom prst="rect">
            <a:avLst/>
          </a:prstGeom>
        </p:spPr>
        <p:txBody>
          <a:bodyPr wrap="square">
            <a:spAutoFit/>
          </a:bodyPr>
          <a:lstStyle/>
          <a:p>
            <a:pPr marL="722313" indent="-722313" algn="just">
              <a:spcBef>
                <a:spcPts val="300"/>
              </a:spcBef>
              <a:spcAft>
                <a:spcPts val="300"/>
              </a:spcAft>
              <a:buFont typeface="Wingdings" panose="05000000000000000000" pitchFamily="2" charset="2"/>
              <a:buChar char="Ø"/>
            </a:pPr>
            <a:r>
              <a:rPr lang="en-US" i="1" dirty="0">
                <a:latin typeface="Calibri" panose="020F0502020204030204" pitchFamily="34" charset="0"/>
                <a:cs typeface="Calibri" panose="020F0502020204030204" pitchFamily="34" charset="0"/>
              </a:rPr>
              <a:t>Regression sum of squares (Reg SS) is the difference between TSS and RSS. </a:t>
            </a:r>
          </a:p>
          <a:p>
            <a:pPr marL="722313" indent="-722313" algn="just">
              <a:spcBef>
                <a:spcPts val="300"/>
              </a:spcBef>
              <a:spcAft>
                <a:spcPts val="300"/>
              </a:spcAft>
              <a:buFont typeface="Wingdings" panose="05000000000000000000" pitchFamily="2" charset="2"/>
              <a:buChar char="Ø"/>
            </a:pPr>
            <a:r>
              <a:rPr lang="en-US" i="1" dirty="0">
                <a:latin typeface="Calibri" panose="020F0502020204030204" pitchFamily="34" charset="0"/>
                <a:cs typeface="Calibri" panose="020F0502020204030204" pitchFamily="34" charset="0"/>
              </a:rPr>
              <a:t>Each Sum of squares has a corresponding degrees of freedom, df  associated with it. </a:t>
            </a:r>
          </a:p>
          <a:p>
            <a:pPr marL="722313" indent="-722313" algn="just">
              <a:spcBef>
                <a:spcPts val="300"/>
              </a:spcBef>
              <a:spcAft>
                <a:spcPts val="300"/>
              </a:spcAft>
              <a:buFont typeface="Wingdings" panose="05000000000000000000" pitchFamily="2" charset="2"/>
              <a:buChar char="Ø"/>
            </a:pPr>
            <a:r>
              <a:rPr lang="en-US" i="1" dirty="0">
                <a:latin typeface="Calibri" panose="020F0502020204030204" pitchFamily="34" charset="0"/>
                <a:cs typeface="Calibri" panose="020F0502020204030204" pitchFamily="34" charset="0"/>
              </a:rPr>
              <a:t>Total df is n - 1, one less than the number of observations. </a:t>
            </a:r>
          </a:p>
          <a:p>
            <a:pPr marL="722313" indent="-722313" algn="just">
              <a:spcBef>
                <a:spcPts val="300"/>
              </a:spcBef>
              <a:spcAft>
                <a:spcPts val="300"/>
              </a:spcAft>
              <a:buFont typeface="Wingdings" panose="05000000000000000000" pitchFamily="2" charset="2"/>
              <a:buChar char="Ø"/>
            </a:pPr>
            <a:r>
              <a:rPr lang="en-US" i="1" dirty="0">
                <a:latin typeface="Calibri" panose="020F0502020204030204" pitchFamily="34" charset="0"/>
                <a:cs typeface="Calibri" panose="020F0502020204030204" pitchFamily="34" charset="0"/>
              </a:rPr>
              <a:t>Regression df is the number of independent variables in the model. For SLR, it is 1.</a:t>
            </a:r>
          </a:p>
          <a:p>
            <a:pPr marL="722313" indent="-722313" algn="just">
              <a:spcBef>
                <a:spcPts val="300"/>
              </a:spcBef>
              <a:spcAft>
                <a:spcPts val="300"/>
              </a:spcAft>
              <a:buFont typeface="Wingdings" panose="05000000000000000000" pitchFamily="2" charset="2"/>
              <a:buChar char="Ø"/>
            </a:pPr>
            <a:r>
              <a:rPr lang="en-US" i="1" dirty="0">
                <a:latin typeface="Calibri" panose="020F0502020204030204" pitchFamily="34" charset="0"/>
                <a:cs typeface="Calibri" panose="020F0502020204030204" pitchFamily="34" charset="0"/>
              </a:rPr>
              <a:t>Error df is the difference between total df and Regression df.</a:t>
            </a:r>
          </a:p>
          <a:p>
            <a:pPr marL="722313" indent="-722313" algn="just">
              <a:spcBef>
                <a:spcPts val="300"/>
              </a:spcBef>
              <a:spcAft>
                <a:spcPts val="300"/>
              </a:spcAft>
              <a:buFont typeface="Wingdings" panose="05000000000000000000" pitchFamily="2" charset="2"/>
              <a:buChar char="Ø"/>
            </a:pPr>
            <a:r>
              <a:rPr lang="en-US" i="1" dirty="0">
                <a:latin typeface="Calibri" panose="020F0502020204030204" pitchFamily="34" charset="0"/>
                <a:cs typeface="Calibri" panose="020F0502020204030204" pitchFamily="34" charset="0"/>
              </a:rPr>
              <a:t>Mean Squares (MS) are the sum of squares divided by the corresponding df.</a:t>
            </a:r>
          </a:p>
          <a:p>
            <a:pPr marL="722313" indent="-722313" algn="just">
              <a:spcBef>
                <a:spcPts val="300"/>
              </a:spcBef>
              <a:spcAft>
                <a:spcPts val="300"/>
              </a:spcAft>
              <a:buFont typeface="Wingdings" panose="05000000000000000000" pitchFamily="2" charset="2"/>
              <a:buChar char="Ø"/>
            </a:pPr>
            <a:r>
              <a:rPr lang="en-US" i="1" dirty="0">
                <a:latin typeface="Calibri" panose="020F0502020204030204" pitchFamily="34" charset="0"/>
                <a:cs typeface="Calibri" panose="020F0502020204030204" pitchFamily="34" charset="0"/>
              </a:rPr>
              <a:t>F statistic or F ratio is the ratio of SS divided by the corresponding df.</a:t>
            </a:r>
          </a:p>
          <a:p>
            <a:pPr marL="722313" indent="-722313" algn="just">
              <a:spcBef>
                <a:spcPts val="300"/>
              </a:spcBef>
              <a:spcAft>
                <a:spcPts val="300"/>
              </a:spcAft>
              <a:buFont typeface="Wingdings" panose="05000000000000000000" pitchFamily="2" charset="2"/>
              <a:buChar char="Ø"/>
            </a:pPr>
            <a:r>
              <a:rPr lang="en-IN" i="1" dirty="0">
                <a:latin typeface="Calibri" panose="020F0502020204030204" pitchFamily="34" charset="0"/>
                <a:cs typeface="Calibri" panose="020F0502020204030204" pitchFamily="34" charset="0"/>
              </a:rPr>
              <a:t>In the context of regression, the  p value  reported in the table gives us an overall test for the significance of our model. As p value (9.248 e-14) is less than 0.05, we reject the null hypothesis that there is no relationship between predictor and response and conclude that there is a significant relationship between the predictor and response variables.</a:t>
            </a:r>
            <a:endParaRPr lang="en-US" sz="2000" i="1" dirty="0">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xmlns="" id="{CD31BEF0-475A-4C2F-AE0B-94D9839E93A7}"/>
              </a:ext>
            </a:extLst>
          </p:cNvPr>
          <p:cNvSpPr/>
          <p:nvPr/>
        </p:nvSpPr>
        <p:spPr>
          <a:xfrm>
            <a:off x="879529" y="6015348"/>
            <a:ext cx="10359917" cy="276999"/>
          </a:xfrm>
          <a:prstGeom prst="rect">
            <a:avLst/>
          </a:prstGeom>
        </p:spPr>
        <p:txBody>
          <a:bodyPr wrap="square">
            <a:spAutoFit/>
          </a:bodyPr>
          <a:lstStyle/>
          <a:p>
            <a:r>
              <a:rPr lang="en-US" sz="1200" b="1" dirty="0">
                <a:solidFill>
                  <a:srgbClr val="FF0000"/>
                </a:solidFill>
                <a:latin typeface="Calibri" panose="020F0502020204030204" pitchFamily="34" charset="0"/>
                <a:cs typeface="Calibri" panose="020F0502020204030204" pitchFamily="34" charset="0"/>
              </a:rPr>
              <a:t>http://www.sjsu.edu/people/fred.prochaska/courses/ScWk242Spring2013/s1/ScWk-242-Week-12-Slides---ANOVA-and-Linear-Regression.pdf</a:t>
            </a:r>
          </a:p>
        </p:txBody>
      </p:sp>
    </p:spTree>
    <p:extLst>
      <p:ext uri="{BB962C8B-B14F-4D97-AF65-F5344CB8AC3E}">
        <p14:creationId xmlns:p14="http://schemas.microsoft.com/office/powerpoint/2010/main" val="381097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6</a:t>
            </a:fld>
            <a:endParaRPr lang="en-US" altLang="en-US"/>
          </a:p>
        </p:txBody>
      </p:sp>
      <p:sp>
        <p:nvSpPr>
          <p:cNvPr id="8" name="Rectangle 7">
            <a:extLst>
              <a:ext uri="{FF2B5EF4-FFF2-40B4-BE49-F238E27FC236}">
                <a16:creationId xmlns:a16="http://schemas.microsoft.com/office/drawing/2014/main" xmlns="" id="{7512818D-4B9C-4340-8E40-854A802B954B}"/>
              </a:ext>
            </a:extLst>
          </p:cNvPr>
          <p:cNvSpPr/>
          <p:nvPr/>
        </p:nvSpPr>
        <p:spPr>
          <a:xfrm>
            <a:off x="509238" y="1306125"/>
            <a:ext cx="11355659" cy="461665"/>
          </a:xfrm>
          <a:prstGeom prst="rect">
            <a:avLst/>
          </a:prstGeom>
        </p:spPr>
        <p:txBody>
          <a:bodyPr wrap="square">
            <a:spAutoFit/>
          </a:bodyPr>
          <a:lstStyle/>
          <a:p>
            <a:pPr marL="714375" indent="-714375">
              <a:spcBef>
                <a:spcPts val="600"/>
              </a:spcBef>
              <a:spcAft>
                <a:spcPts val="600"/>
              </a:spcAft>
              <a:buFont typeface="+mj-lt"/>
              <a:buAutoNum type="arabicPeriod" startAt="2"/>
            </a:pPr>
            <a:r>
              <a:rPr lang="en-US" sz="2400" b="1" dirty="0"/>
              <a:t>Correlation vs regression</a:t>
            </a:r>
          </a:p>
        </p:txBody>
      </p:sp>
      <p:sp>
        <p:nvSpPr>
          <p:cNvPr id="2" name="Rectangle 1">
            <a:extLst>
              <a:ext uri="{FF2B5EF4-FFF2-40B4-BE49-F238E27FC236}">
                <a16:creationId xmlns:a16="http://schemas.microsoft.com/office/drawing/2014/main" xmlns="" id="{B2BEACB9-B588-4CD1-8BA3-1CA487246217}"/>
              </a:ext>
            </a:extLst>
          </p:cNvPr>
          <p:cNvSpPr/>
          <p:nvPr/>
        </p:nvSpPr>
        <p:spPr>
          <a:xfrm>
            <a:off x="509238" y="1536957"/>
            <a:ext cx="10565162" cy="815608"/>
          </a:xfrm>
          <a:prstGeom prst="rect">
            <a:avLst/>
          </a:prstGeom>
        </p:spPr>
        <p:txBody>
          <a:bodyPr wrap="square">
            <a:spAutoFit/>
          </a:bodyPr>
          <a:lstStyle/>
          <a:p>
            <a:endParaRPr lang="en-US" dirty="0"/>
          </a:p>
          <a:p>
            <a:pPr marL="714375" indent="-714375" algn="just">
              <a:spcBef>
                <a:spcPts val="600"/>
              </a:spcBef>
              <a:spcAft>
                <a:spcPts val="600"/>
              </a:spcAft>
              <a:buFont typeface="+mj-lt"/>
              <a:buAutoNum type="alphaLcPeriod"/>
            </a:pPr>
            <a:endParaRPr lang="en-US" sz="2400" b="1" dirty="0"/>
          </a:p>
        </p:txBody>
      </p:sp>
      <p:sp>
        <p:nvSpPr>
          <p:cNvPr id="3" name="Rectangle 2">
            <a:extLst>
              <a:ext uri="{FF2B5EF4-FFF2-40B4-BE49-F238E27FC236}">
                <a16:creationId xmlns:a16="http://schemas.microsoft.com/office/drawing/2014/main" xmlns="" id="{A86F9E04-064E-4801-A63A-369F5015086D}"/>
              </a:ext>
            </a:extLst>
          </p:cNvPr>
          <p:cNvSpPr/>
          <p:nvPr/>
        </p:nvSpPr>
        <p:spPr>
          <a:xfrm>
            <a:off x="1243359" y="2104777"/>
            <a:ext cx="9887415" cy="3447098"/>
          </a:xfrm>
          <a:prstGeom prst="rect">
            <a:avLst/>
          </a:prstGeom>
        </p:spPr>
        <p:txBody>
          <a:bodyPr wrap="square">
            <a:spAutoFit/>
          </a:bodyPr>
          <a:lstStyle/>
          <a:p>
            <a:pPr marL="714375" indent="-714375" algn="just">
              <a:spcBef>
                <a:spcPts val="600"/>
              </a:spcBef>
              <a:spcAft>
                <a:spcPts val="600"/>
              </a:spcAft>
              <a:buFont typeface="Wingdings" panose="05000000000000000000" pitchFamily="2" charset="2"/>
              <a:buChar char="ü"/>
              <a:tabLst>
                <a:tab pos="714375" algn="l"/>
              </a:tabLst>
            </a:pPr>
            <a:r>
              <a:rPr lang="en-US" sz="2200" dirty="0"/>
              <a:t>Correlation is a measure and direction of strength of a linear relationship between two variables. The Pearson's correlation coefficient or correlation coefficient which is valid only for linear relationship, denoted by r is a value that ranges between -1 and 1; -1 indicates perfect negative relationship, 1 indicates perfect positive relationship and 0 indicates no relationship. </a:t>
            </a:r>
          </a:p>
          <a:p>
            <a:pPr marL="714375" indent="-714375" algn="just">
              <a:spcBef>
                <a:spcPts val="600"/>
              </a:spcBef>
              <a:spcAft>
                <a:spcPts val="600"/>
              </a:spcAft>
              <a:buFont typeface="Wingdings" panose="05000000000000000000" pitchFamily="2" charset="2"/>
              <a:buChar char="ü"/>
              <a:tabLst>
                <a:tab pos="714375" algn="l"/>
              </a:tabLst>
            </a:pPr>
            <a:r>
              <a:rPr lang="en-US" sz="2200" dirty="0"/>
              <a:t>Correlation coefficient is used to establish the presence and measure the strength of a linear relationship between the variables.</a:t>
            </a:r>
          </a:p>
          <a:p>
            <a:pPr marL="714375" indent="-714375" algn="just">
              <a:spcBef>
                <a:spcPts val="600"/>
              </a:spcBef>
              <a:spcAft>
                <a:spcPts val="600"/>
              </a:spcAft>
              <a:buFont typeface="Wingdings" panose="05000000000000000000" pitchFamily="2" charset="2"/>
              <a:buChar char="ü"/>
              <a:tabLst>
                <a:tab pos="714375" algn="l"/>
              </a:tabLst>
            </a:pPr>
            <a:r>
              <a:rPr lang="en-US" sz="2200" dirty="0"/>
              <a:t>Regression gives the form of the relationship between two variables while correlation gives the degree of strength of the relationship. </a:t>
            </a:r>
          </a:p>
        </p:txBody>
      </p:sp>
    </p:spTree>
    <p:extLst>
      <p:ext uri="{BB962C8B-B14F-4D97-AF65-F5344CB8AC3E}">
        <p14:creationId xmlns:p14="http://schemas.microsoft.com/office/powerpoint/2010/main" val="14368225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50" y="958333"/>
            <a:ext cx="9724297" cy="1015663"/>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3</a:t>
            </a:r>
          </a:p>
          <a:p>
            <a:endParaRPr lang="en-IN" sz="14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2.  Significance of t-statistics				</a:t>
            </a:r>
            <a:endParaRPr lang="en-IN" b="1" dirty="0"/>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xmlns="" id="{A044548F-F2B9-4D03-AF43-688DBDCF8B4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0C6543-1CDE-488A-97EA-BB8F73A5FE47}"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xmlns="" id="{DC503CF4-315E-45B6-A5F9-DDA2E304A2C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60</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Rectangle 4">
            <a:extLst>
              <a:ext uri="{FF2B5EF4-FFF2-40B4-BE49-F238E27FC236}">
                <a16:creationId xmlns:a16="http://schemas.microsoft.com/office/drawing/2014/main" xmlns="" id="{AB88FCB0-4F11-4E13-AF95-5410B9F9A92C}"/>
              </a:ext>
            </a:extLst>
          </p:cNvPr>
          <p:cNvSpPr/>
          <p:nvPr/>
        </p:nvSpPr>
        <p:spPr>
          <a:xfrm>
            <a:off x="780150" y="2933750"/>
            <a:ext cx="10359917" cy="3416320"/>
          </a:xfrm>
          <a:prstGeom prst="rect">
            <a:avLst/>
          </a:prstGeom>
        </p:spPr>
        <p:txBody>
          <a:bodyPr wrap="square">
            <a:spAutoFit/>
          </a:bodyPr>
          <a:lstStyle/>
          <a:p>
            <a:pPr marL="722313" indent="-722313">
              <a:buFont typeface="Wingdings" panose="05000000000000000000" pitchFamily="2" charset="2"/>
              <a:buChar char="Ø"/>
            </a:pPr>
            <a:r>
              <a:rPr lang="en-US" i="1" dirty="0">
                <a:latin typeface="Calibri" panose="020F0502020204030204" pitchFamily="34" charset="0"/>
                <a:cs typeface="Calibri" panose="020F0502020204030204" pitchFamily="34" charset="0"/>
              </a:rPr>
              <a:t>t Tests are used to conduct hypothesis tests on the regression coefficients obtained in Simple Linear Regression. </a:t>
            </a:r>
          </a:p>
          <a:p>
            <a:pPr marL="722313" indent="-722313">
              <a:buFont typeface="Wingdings" panose="05000000000000000000" pitchFamily="2" charset="2"/>
              <a:buChar char="Ø"/>
            </a:pPr>
            <a:r>
              <a:rPr lang="en-US" i="1" dirty="0">
                <a:latin typeface="Calibri" panose="020F0502020204030204" pitchFamily="34" charset="0"/>
                <a:cs typeface="Calibri" panose="020F0502020204030204" pitchFamily="34" charset="0"/>
              </a:rPr>
              <a:t>A statistic based on the t distribution is used to test the two-sided hypothesis that the true slope, b1 equals a constant value c. </a:t>
            </a:r>
          </a:p>
          <a:p>
            <a:pPr lvl="2"/>
            <a:r>
              <a:rPr lang="en-US" i="1" dirty="0">
                <a:latin typeface="Calibri" panose="020F0502020204030204" pitchFamily="34" charset="0"/>
                <a:cs typeface="Calibri" panose="020F0502020204030204" pitchFamily="34" charset="0"/>
              </a:rPr>
              <a:t>H</a:t>
            </a:r>
            <a:r>
              <a:rPr lang="en-US" i="1" baseline="-25000" dirty="0">
                <a:latin typeface="Calibri" panose="020F0502020204030204" pitchFamily="34" charset="0"/>
                <a:cs typeface="Calibri" panose="020F0502020204030204" pitchFamily="34" charset="0"/>
              </a:rPr>
              <a:t>0</a:t>
            </a:r>
            <a:r>
              <a:rPr lang="en-US" i="1" dirty="0">
                <a:latin typeface="Calibri" panose="020F0502020204030204" pitchFamily="34" charset="0"/>
                <a:cs typeface="Calibri" panose="020F0502020204030204" pitchFamily="34" charset="0"/>
              </a:rPr>
              <a:t>: </a:t>
            </a:r>
            <a:r>
              <a:rPr lang="el-GR" i="1" dirty="0">
                <a:latin typeface="Calibri" panose="020F0502020204030204" pitchFamily="34" charset="0"/>
                <a:cs typeface="Calibri" panose="020F0502020204030204" pitchFamily="34" charset="0"/>
              </a:rPr>
              <a:t>β</a:t>
            </a:r>
            <a:r>
              <a:rPr lang="en-US" i="1" dirty="0">
                <a:latin typeface="Calibri" panose="020F0502020204030204" pitchFamily="34" charset="0"/>
                <a:cs typeface="Calibri" panose="020F0502020204030204" pitchFamily="34" charset="0"/>
              </a:rPr>
              <a:t>1 = c</a:t>
            </a:r>
          </a:p>
          <a:p>
            <a:pPr lvl="2"/>
            <a:r>
              <a:rPr lang="en-US" i="1" dirty="0">
                <a:latin typeface="Calibri" panose="020F0502020204030204" pitchFamily="34" charset="0"/>
                <a:cs typeface="Calibri" panose="020F0502020204030204" pitchFamily="34" charset="0"/>
              </a:rPr>
              <a:t>H</a:t>
            </a:r>
            <a:r>
              <a:rPr lang="en-US" i="1" baseline="-25000" dirty="0">
                <a:latin typeface="Calibri" panose="020F0502020204030204" pitchFamily="34" charset="0"/>
                <a:cs typeface="Calibri" panose="020F0502020204030204" pitchFamily="34" charset="0"/>
              </a:rPr>
              <a:t>1</a:t>
            </a:r>
            <a:r>
              <a:rPr lang="en-US" i="1" dirty="0">
                <a:latin typeface="Calibri" panose="020F0502020204030204" pitchFamily="34" charset="0"/>
                <a:cs typeface="Calibri" panose="020F0502020204030204" pitchFamily="34" charset="0"/>
              </a:rPr>
              <a:t>: </a:t>
            </a:r>
            <a:r>
              <a:rPr lang="el-GR" i="1" dirty="0">
                <a:latin typeface="Calibri" panose="020F0502020204030204" pitchFamily="34" charset="0"/>
                <a:cs typeface="Calibri" panose="020F0502020204030204" pitchFamily="34" charset="0"/>
              </a:rPr>
              <a:t>β</a:t>
            </a:r>
            <a:r>
              <a:rPr lang="en-US" i="1" dirty="0">
                <a:latin typeface="Calibri" panose="020F0502020204030204" pitchFamily="34" charset="0"/>
                <a:cs typeface="Calibri" panose="020F0502020204030204" pitchFamily="34" charset="0"/>
              </a:rPr>
              <a:t>1 ≠ c</a:t>
            </a:r>
          </a:p>
          <a:p>
            <a:pPr marL="722313" indent="-722313">
              <a:buFont typeface="Wingdings" panose="05000000000000000000" pitchFamily="2" charset="2"/>
              <a:buChar char="Ø"/>
            </a:pPr>
            <a:r>
              <a:rPr lang="en-US" i="1" dirty="0">
                <a:latin typeface="Calibri" panose="020F0502020204030204" pitchFamily="34" charset="0"/>
                <a:cs typeface="Calibri" panose="020F0502020204030204" pitchFamily="34" charset="0"/>
              </a:rPr>
              <a:t>Test statistic used for this test,                            where ^</a:t>
            </a:r>
            <a:r>
              <a:rPr lang="el-GR" i="1" dirty="0">
                <a:latin typeface="Calibri" panose="020F0502020204030204" pitchFamily="34" charset="0"/>
                <a:cs typeface="Calibri" panose="020F0502020204030204" pitchFamily="34" charset="0"/>
              </a:rPr>
              <a:t> β</a:t>
            </a:r>
            <a:r>
              <a:rPr lang="en-US" i="1" dirty="0">
                <a:latin typeface="Calibri" panose="020F0502020204030204" pitchFamily="34" charset="0"/>
                <a:cs typeface="Calibri" panose="020F0502020204030204" pitchFamily="34" charset="0"/>
              </a:rPr>
              <a:t>1 is the least square estimate of </a:t>
            </a:r>
            <a:r>
              <a:rPr lang="el-GR" i="1" dirty="0">
                <a:latin typeface="Calibri" panose="020F0502020204030204" pitchFamily="34" charset="0"/>
                <a:cs typeface="Calibri" panose="020F0502020204030204" pitchFamily="34" charset="0"/>
              </a:rPr>
              <a:t>β</a:t>
            </a:r>
            <a:r>
              <a:rPr lang="en-US" i="1" dirty="0">
                <a:latin typeface="Calibri" panose="020F0502020204030204" pitchFamily="34" charset="0"/>
                <a:cs typeface="Calibri" panose="020F0502020204030204" pitchFamily="34" charset="0"/>
              </a:rPr>
              <a:t>1 and            is the standard error. </a:t>
            </a:r>
          </a:p>
          <a:p>
            <a:pPr marL="722313" indent="-722313">
              <a:buFont typeface="Wingdings" panose="05000000000000000000" pitchFamily="2" charset="2"/>
              <a:buChar char="Ø"/>
            </a:pPr>
            <a:r>
              <a:rPr lang="en-US" i="1" dirty="0">
                <a:latin typeface="Calibri" panose="020F0502020204030204" pitchFamily="34" charset="0"/>
                <a:cs typeface="Calibri" panose="020F0502020204030204" pitchFamily="34" charset="0"/>
              </a:rPr>
              <a:t>Test statistic follows a t distribution with n-2 df where n is the number of observations.</a:t>
            </a:r>
          </a:p>
          <a:p>
            <a:pPr marL="722313" indent="-722313">
              <a:buFont typeface="Wingdings" panose="05000000000000000000" pitchFamily="2" charset="2"/>
              <a:buChar char="Ø"/>
            </a:pPr>
            <a:r>
              <a:rPr lang="en-US" i="1" dirty="0">
                <a:latin typeface="Calibri" panose="020F0502020204030204" pitchFamily="34" charset="0"/>
                <a:cs typeface="Calibri" panose="020F0502020204030204" pitchFamily="34" charset="0"/>
              </a:rPr>
              <a:t>We reject the null hypothesis at 5% level of significance, when the p value corresponding the t statistic &lt; 0.05. Here P value for Hours Studied is 9.248 E-14 &lt; 0.05 and hence we reject the null hypothesis and conclude that regression coefficient of Hours Studied is different from 0.</a:t>
            </a:r>
          </a:p>
        </p:txBody>
      </p:sp>
      <p:pic>
        <p:nvPicPr>
          <p:cNvPr id="8" name="Picture 7">
            <a:extLst>
              <a:ext uri="{FF2B5EF4-FFF2-40B4-BE49-F238E27FC236}">
                <a16:creationId xmlns:a16="http://schemas.microsoft.com/office/drawing/2014/main" xmlns="" id="{1D5963F5-91EA-4AB5-9EE1-EE7F98BB0EB7}"/>
              </a:ext>
            </a:extLst>
          </p:cNvPr>
          <p:cNvPicPr>
            <a:picLocks noChangeAspect="1"/>
          </p:cNvPicPr>
          <p:nvPr/>
        </p:nvPicPr>
        <p:blipFill>
          <a:blip r:embed="rId2"/>
          <a:stretch>
            <a:fillRect/>
          </a:stretch>
        </p:blipFill>
        <p:spPr>
          <a:xfrm>
            <a:off x="4486240" y="4618895"/>
            <a:ext cx="1349076" cy="343515"/>
          </a:xfrm>
          <a:prstGeom prst="rect">
            <a:avLst/>
          </a:prstGeom>
        </p:spPr>
      </p:pic>
      <p:pic>
        <p:nvPicPr>
          <p:cNvPr id="9" name="Picture 8">
            <a:extLst>
              <a:ext uri="{FF2B5EF4-FFF2-40B4-BE49-F238E27FC236}">
                <a16:creationId xmlns:a16="http://schemas.microsoft.com/office/drawing/2014/main" xmlns="" id="{C9D52DA7-9005-47EA-B4CB-E8A357A0EF4E}"/>
              </a:ext>
            </a:extLst>
          </p:cNvPr>
          <p:cNvPicPr>
            <a:picLocks noChangeAspect="1"/>
          </p:cNvPicPr>
          <p:nvPr/>
        </p:nvPicPr>
        <p:blipFill>
          <a:blip r:embed="rId3"/>
          <a:stretch>
            <a:fillRect/>
          </a:stretch>
        </p:blipFill>
        <p:spPr>
          <a:xfrm>
            <a:off x="10504447" y="4665502"/>
            <a:ext cx="465843" cy="290467"/>
          </a:xfrm>
          <a:prstGeom prst="rect">
            <a:avLst/>
          </a:prstGeom>
        </p:spPr>
      </p:pic>
      <p:graphicFrame>
        <p:nvGraphicFramePr>
          <p:cNvPr id="10" name="Table 9">
            <a:extLst>
              <a:ext uri="{FF2B5EF4-FFF2-40B4-BE49-F238E27FC236}">
                <a16:creationId xmlns:a16="http://schemas.microsoft.com/office/drawing/2014/main" xmlns="" id="{BD16734C-F3A4-44E2-B638-8454F4D8FF58}"/>
              </a:ext>
            </a:extLst>
          </p:cNvPr>
          <p:cNvGraphicFramePr>
            <a:graphicFrameLocks noGrp="1"/>
          </p:cNvGraphicFramePr>
          <p:nvPr/>
        </p:nvGraphicFramePr>
        <p:xfrm>
          <a:off x="936791" y="2064145"/>
          <a:ext cx="8171113" cy="817998"/>
        </p:xfrm>
        <a:graphic>
          <a:graphicData uri="http://schemas.openxmlformats.org/drawingml/2006/table">
            <a:tbl>
              <a:tblPr>
                <a:tableStyleId>{5C22544A-7EE6-4342-B048-85BDC9FD1C3A}</a:tableStyleId>
              </a:tblPr>
              <a:tblGrid>
                <a:gridCol w="1507293">
                  <a:extLst>
                    <a:ext uri="{9D8B030D-6E8A-4147-A177-3AD203B41FA5}">
                      <a16:colId xmlns:a16="http://schemas.microsoft.com/office/drawing/2014/main" xmlns="" val="396294210"/>
                    </a:ext>
                  </a:extLst>
                </a:gridCol>
                <a:gridCol w="2760726">
                  <a:extLst>
                    <a:ext uri="{9D8B030D-6E8A-4147-A177-3AD203B41FA5}">
                      <a16:colId xmlns:a16="http://schemas.microsoft.com/office/drawing/2014/main" xmlns="" val="1434762331"/>
                    </a:ext>
                  </a:extLst>
                </a:gridCol>
                <a:gridCol w="1221700">
                  <a:extLst>
                    <a:ext uri="{9D8B030D-6E8A-4147-A177-3AD203B41FA5}">
                      <a16:colId xmlns:a16="http://schemas.microsoft.com/office/drawing/2014/main" xmlns="" val="3162006035"/>
                    </a:ext>
                  </a:extLst>
                </a:gridCol>
                <a:gridCol w="999573">
                  <a:extLst>
                    <a:ext uri="{9D8B030D-6E8A-4147-A177-3AD203B41FA5}">
                      <a16:colId xmlns:a16="http://schemas.microsoft.com/office/drawing/2014/main" xmlns="" val="243734326"/>
                    </a:ext>
                  </a:extLst>
                </a:gridCol>
                <a:gridCol w="1681821">
                  <a:extLst>
                    <a:ext uri="{9D8B030D-6E8A-4147-A177-3AD203B41FA5}">
                      <a16:colId xmlns:a16="http://schemas.microsoft.com/office/drawing/2014/main" xmlns="" val="3604797612"/>
                    </a:ext>
                  </a:extLst>
                </a:gridCol>
              </a:tblGrid>
              <a:tr h="268196">
                <a:tc>
                  <a:txBody>
                    <a:bodyPr/>
                    <a:lstStyle/>
                    <a:p>
                      <a:pPr algn="ctr" fontAlgn="b"/>
                      <a:r>
                        <a:rPr lang="en-US" sz="1400" b="1" u="none" strike="noStrike" dirty="0">
                          <a:effectLst/>
                          <a:latin typeface="Calibri" panose="020F0502020204030204" pitchFamily="34" charset="0"/>
                          <a:cs typeface="Calibri" panose="020F0502020204030204" pitchFamily="34" charset="0"/>
                        </a:rPr>
                        <a:t> </a:t>
                      </a:r>
                      <a:endParaRPr lang="en-US" sz="1400" b="1" i="1"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1" u="none" strike="noStrike" dirty="0">
                          <a:effectLst/>
                          <a:latin typeface="Calibri" panose="020F0502020204030204" pitchFamily="34" charset="0"/>
                          <a:cs typeface="Calibri" panose="020F0502020204030204" pitchFamily="34" charset="0"/>
                        </a:rPr>
                        <a:t>Coefficients</a:t>
                      </a:r>
                      <a:endParaRPr lang="en-US" sz="1400" b="1" i="1"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1" u="none" strike="noStrike" dirty="0">
                          <a:effectLst/>
                          <a:latin typeface="Calibri" panose="020F0502020204030204" pitchFamily="34" charset="0"/>
                          <a:cs typeface="Calibri" panose="020F0502020204030204" pitchFamily="34" charset="0"/>
                        </a:rPr>
                        <a:t>Standard Error</a:t>
                      </a:r>
                      <a:endParaRPr lang="en-US" sz="1400" b="1" i="1"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1" u="none" strike="noStrike" dirty="0">
                          <a:effectLst/>
                          <a:latin typeface="Calibri" panose="020F0502020204030204" pitchFamily="34" charset="0"/>
                          <a:cs typeface="Calibri" panose="020F0502020204030204" pitchFamily="34" charset="0"/>
                        </a:rPr>
                        <a:t>t Stat</a:t>
                      </a:r>
                      <a:endParaRPr lang="en-US" sz="1400" b="1" i="1"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1" u="none" strike="noStrike" dirty="0">
                          <a:effectLst/>
                          <a:latin typeface="Calibri" panose="020F0502020204030204" pitchFamily="34" charset="0"/>
                          <a:cs typeface="Calibri" panose="020F0502020204030204" pitchFamily="34" charset="0"/>
                        </a:rPr>
                        <a:t>P-value</a:t>
                      </a:r>
                      <a:endParaRPr lang="en-US" sz="1400" b="1" i="1"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60562507"/>
                  </a:ext>
                </a:extLst>
              </a:tr>
              <a:tr h="268196">
                <a:tc>
                  <a:txBody>
                    <a:bodyPr/>
                    <a:lstStyle/>
                    <a:p>
                      <a:pPr algn="l" fontAlgn="b"/>
                      <a:r>
                        <a:rPr lang="en-US" sz="1400" b="1" u="none" strike="noStrike">
                          <a:effectLst/>
                          <a:latin typeface="Calibri" panose="020F0502020204030204" pitchFamily="34" charset="0"/>
                          <a:cs typeface="Calibri" panose="020F0502020204030204" pitchFamily="34" charset="0"/>
                        </a:rPr>
                        <a:t>Intercept</a:t>
                      </a:r>
                      <a:endParaRPr lang="en-US" sz="14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1" u="none" strike="noStrike">
                          <a:effectLst/>
                          <a:latin typeface="Calibri" panose="020F0502020204030204" pitchFamily="34" charset="0"/>
                          <a:cs typeface="Calibri" panose="020F0502020204030204" pitchFamily="34" charset="0"/>
                        </a:rPr>
                        <a:t>38.9988127</a:t>
                      </a:r>
                      <a:endParaRPr lang="en-US" sz="14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1" u="none" strike="noStrike" dirty="0">
                          <a:effectLst/>
                          <a:latin typeface="Calibri" panose="020F0502020204030204" pitchFamily="34" charset="0"/>
                          <a:cs typeface="Calibri" panose="020F0502020204030204" pitchFamily="34" charset="0"/>
                        </a:rPr>
                        <a:t>2.284845422</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1" u="none" strike="noStrike" dirty="0">
                          <a:effectLst/>
                          <a:latin typeface="Calibri" panose="020F0502020204030204" pitchFamily="34" charset="0"/>
                          <a:cs typeface="Calibri" panose="020F0502020204030204" pitchFamily="34" charset="0"/>
                        </a:rPr>
                        <a:t>17.06846876</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1" u="none" strike="noStrike" dirty="0">
                          <a:effectLst/>
                          <a:latin typeface="Calibri" panose="020F0502020204030204" pitchFamily="34" charset="0"/>
                          <a:cs typeface="Calibri" panose="020F0502020204030204" pitchFamily="34" charset="0"/>
                        </a:rPr>
                        <a:t>3.55496E-14</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53354517"/>
                  </a:ext>
                </a:extLst>
              </a:tr>
              <a:tr h="281606">
                <a:tc>
                  <a:txBody>
                    <a:bodyPr/>
                    <a:lstStyle/>
                    <a:p>
                      <a:pPr algn="l" fontAlgn="b"/>
                      <a:r>
                        <a:rPr lang="en-US" sz="1400" b="1" u="none" strike="noStrike" dirty="0">
                          <a:effectLst/>
                          <a:latin typeface="Calibri" panose="020F0502020204030204" pitchFamily="34" charset="0"/>
                          <a:cs typeface="Calibri" panose="020F0502020204030204" pitchFamily="34" charset="0"/>
                        </a:rPr>
                        <a:t>Hours studied</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1" u="none" strike="noStrike">
                          <a:effectLst/>
                          <a:latin typeface="Calibri" panose="020F0502020204030204" pitchFamily="34" charset="0"/>
                          <a:cs typeface="Calibri" panose="020F0502020204030204" pitchFamily="34" charset="0"/>
                        </a:rPr>
                        <a:t>0.876757168</a:t>
                      </a:r>
                      <a:endParaRPr lang="en-US" sz="14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1" u="none" strike="noStrike">
                          <a:effectLst/>
                          <a:latin typeface="Calibri" panose="020F0502020204030204" pitchFamily="34" charset="0"/>
                          <a:cs typeface="Calibri" panose="020F0502020204030204" pitchFamily="34" charset="0"/>
                        </a:rPr>
                        <a:t>0.053825051</a:t>
                      </a:r>
                      <a:endParaRPr lang="en-US" sz="14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1" u="none" strike="noStrike">
                          <a:effectLst/>
                          <a:latin typeface="Calibri" panose="020F0502020204030204" pitchFamily="34" charset="0"/>
                          <a:cs typeface="Calibri" panose="020F0502020204030204" pitchFamily="34" charset="0"/>
                        </a:rPr>
                        <a:t>16.28901689</a:t>
                      </a:r>
                      <a:endParaRPr lang="en-US" sz="1400" b="1"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b="1" u="none" strike="noStrike" dirty="0">
                          <a:effectLst/>
                          <a:latin typeface="Calibri" panose="020F0502020204030204" pitchFamily="34" charset="0"/>
                          <a:cs typeface="Calibri" panose="020F0502020204030204" pitchFamily="34" charset="0"/>
                        </a:rPr>
                        <a:t>9.24758E-14</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44154129"/>
                  </a:ext>
                </a:extLst>
              </a:tr>
            </a:tbl>
          </a:graphicData>
        </a:graphic>
      </p:graphicFrame>
    </p:spTree>
    <p:extLst>
      <p:ext uri="{BB962C8B-B14F-4D97-AF65-F5344CB8AC3E}">
        <p14:creationId xmlns:p14="http://schemas.microsoft.com/office/powerpoint/2010/main" val="20814916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50" y="958333"/>
            <a:ext cx="9724297" cy="1015663"/>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3</a:t>
            </a:r>
          </a:p>
          <a:p>
            <a:endParaRPr lang="en-IN" sz="14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3.   R-square as a ratio of Regression SS &amp; Total SS						</a:t>
            </a:r>
            <a:endParaRPr lang="en-IN" b="1" dirty="0"/>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xmlns="" id="{A044548F-F2B9-4D03-AF43-688DBDCF8B4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0C6543-1CDE-488A-97EA-BB8F73A5FE47}"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xmlns="" id="{DC503CF4-315E-45B6-A5F9-DDA2E304A2C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Rectangle 6">
            <a:extLst>
              <a:ext uri="{FF2B5EF4-FFF2-40B4-BE49-F238E27FC236}">
                <a16:creationId xmlns:a16="http://schemas.microsoft.com/office/drawing/2014/main" xmlns="" id="{516A31D2-E209-441E-AA22-F973859B4A06}"/>
              </a:ext>
            </a:extLst>
          </p:cNvPr>
          <p:cNvSpPr/>
          <p:nvPr/>
        </p:nvSpPr>
        <p:spPr>
          <a:xfrm>
            <a:off x="780150" y="2081540"/>
            <a:ext cx="10445313" cy="1631216"/>
          </a:xfrm>
          <a:prstGeom prst="rect">
            <a:avLst/>
          </a:prstGeom>
        </p:spPr>
        <p:txBody>
          <a:bodyPr wrap="square">
            <a:spAutoFit/>
          </a:bodyPr>
          <a:lstStyle/>
          <a:p>
            <a:pPr marL="722313" indent="-722313" algn="jus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R square is a statistical measure of how close the data are to the fitted regression line. </a:t>
            </a:r>
          </a:p>
          <a:p>
            <a:pPr marL="722313" indent="-722313" algn="jus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It is the percentage of variation of the dependent variation that is explained by a linear model.</a:t>
            </a:r>
          </a:p>
          <a:p>
            <a:pPr marL="722313" indent="-722313" algn="jus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R square = Explained variation / Total variation = Reg Sum of squares / Total Sum of Squares</a:t>
            </a:r>
            <a:r>
              <a:rPr lang="en-US" dirty="0"/>
              <a:t>.</a:t>
            </a:r>
          </a:p>
        </p:txBody>
      </p:sp>
      <p:sp>
        <p:nvSpPr>
          <p:cNvPr id="11" name="Rectangle 10">
            <a:extLst>
              <a:ext uri="{FF2B5EF4-FFF2-40B4-BE49-F238E27FC236}">
                <a16:creationId xmlns:a16="http://schemas.microsoft.com/office/drawing/2014/main" xmlns="" id="{97093BF7-110B-4724-A9D3-8A491FA91617}"/>
              </a:ext>
            </a:extLst>
          </p:cNvPr>
          <p:cNvSpPr/>
          <p:nvPr/>
        </p:nvSpPr>
        <p:spPr>
          <a:xfrm>
            <a:off x="694754" y="3741497"/>
            <a:ext cx="5724644" cy="400110"/>
          </a:xfrm>
          <a:prstGeom prst="rect">
            <a:avLst/>
          </a:prstGeom>
        </p:spPr>
        <p:txBody>
          <a:bodyPr wrap="none">
            <a:spAutoFit/>
          </a:bodyPr>
          <a:lstStyle/>
          <a:p>
            <a:r>
              <a:rPr lang="en-IN" b="1" dirty="0">
                <a:latin typeface="Calibri" panose="020F0502020204030204" pitchFamily="34" charset="0"/>
                <a:cs typeface="Calibri" panose="020F0502020204030204" pitchFamily="34" charset="0"/>
              </a:rPr>
              <a:t>4.    </a:t>
            </a:r>
            <a:r>
              <a:rPr lang="en-IN" sz="2000" b="1" dirty="0">
                <a:latin typeface="Calibri" panose="020F0502020204030204" pitchFamily="34" charset="0"/>
                <a:cs typeface="Calibri" panose="020F0502020204030204" pitchFamily="34" charset="0"/>
              </a:rPr>
              <a:t>Significant t does not imply high R</a:t>
            </a:r>
            <a:r>
              <a:rPr lang="en-IN" sz="2000" b="1" baseline="30000" dirty="0">
                <a:latin typeface="Calibri" panose="020F0502020204030204" pitchFamily="34" charset="0"/>
                <a:cs typeface="Calibri" panose="020F0502020204030204" pitchFamily="34" charset="0"/>
              </a:rPr>
              <a:t>2</a:t>
            </a:r>
            <a:r>
              <a:rPr lang="en-IN" sz="2000" b="1" dirty="0">
                <a:latin typeface="Calibri" panose="020F0502020204030204" pitchFamily="34" charset="0"/>
                <a:cs typeface="Calibri" panose="020F0502020204030204" pitchFamily="34" charset="0"/>
              </a:rPr>
              <a:t> value		</a:t>
            </a:r>
            <a:endParaRPr lang="en-US" sz="2000" b="1" dirty="0">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xmlns="" id="{8C995C22-75D9-4594-894D-9DA1182E1A61}"/>
              </a:ext>
            </a:extLst>
          </p:cNvPr>
          <p:cNvSpPr/>
          <p:nvPr/>
        </p:nvSpPr>
        <p:spPr>
          <a:xfrm>
            <a:off x="780149" y="4238207"/>
            <a:ext cx="10445313" cy="2031325"/>
          </a:xfrm>
          <a:prstGeom prst="rect">
            <a:avLst/>
          </a:prstGeom>
        </p:spPr>
        <p:txBody>
          <a:bodyPr wrap="square">
            <a:spAutoFit/>
          </a:bodyPr>
          <a:lstStyle/>
          <a:p>
            <a:pPr marL="722313" indent="-722313" algn="just">
              <a:buFont typeface="Wingdings" panose="05000000000000000000" pitchFamily="2" charset="2"/>
              <a:buChar char="Ø"/>
            </a:pPr>
            <a:r>
              <a:rPr lang="en-US" dirty="0">
                <a:latin typeface="Calibri" panose="020F0502020204030204" pitchFamily="34" charset="0"/>
                <a:cs typeface="Calibri" panose="020F0502020204030204" pitchFamily="34" charset="0"/>
              </a:rPr>
              <a:t>R</a:t>
            </a:r>
            <a:r>
              <a:rPr lang="en-US" b="1" baseline="30000" dirty="0">
                <a:latin typeface="Calibri" panose="020F0502020204030204" pitchFamily="34" charset="0"/>
                <a:cs typeface="Calibri" panose="020F0502020204030204" pitchFamily="34" charset="0"/>
              </a:rPr>
              <a:t>2</a:t>
            </a:r>
            <a:r>
              <a:rPr lang="en-US" b="1" dirty="0">
                <a:latin typeface="Calibri" panose="020F0502020204030204" pitchFamily="34" charset="0"/>
                <a:cs typeface="Calibri" panose="020F0502020204030204" pitchFamily="34" charset="0"/>
              </a:rPr>
              <a:t> is the proportion of variation in the dependent variable that is accounted for by the model as a whole.</a:t>
            </a:r>
          </a:p>
          <a:p>
            <a:pPr marL="722313" indent="-722313" algn="just">
              <a:buFont typeface="Wingdings" panose="05000000000000000000" pitchFamily="2" charset="2"/>
              <a:buChar char="Ø"/>
            </a:pPr>
            <a:r>
              <a:rPr lang="en-US" b="1" dirty="0">
                <a:latin typeface="Calibri" panose="020F0502020204030204" pitchFamily="34" charset="0"/>
                <a:cs typeface="Calibri" panose="020F0502020204030204" pitchFamily="34" charset="0"/>
              </a:rPr>
              <a:t>P-value for a predictor variable pertains to the contribution of that predictor after the contributions of other predictors have been taken into account. It talks about what the predictor adds to the model.</a:t>
            </a:r>
          </a:p>
          <a:p>
            <a:pPr marL="722313" indent="-722313" algn="just">
              <a:buFont typeface="Wingdings" panose="05000000000000000000" pitchFamily="2" charset="2"/>
              <a:buChar char="Ø"/>
            </a:pPr>
            <a:r>
              <a:rPr lang="en-US" b="1" dirty="0">
                <a:latin typeface="Calibri" panose="020F0502020204030204" pitchFamily="34" charset="0"/>
                <a:cs typeface="Calibri" panose="020F0502020204030204" pitchFamily="34" charset="0"/>
              </a:rPr>
              <a:t>While the independent variables as a whole help predict the dependent variable (e.g. high R</a:t>
            </a:r>
            <a:r>
              <a:rPr lang="en-US" b="1" baseline="30000" dirty="0">
                <a:latin typeface="Calibri" panose="020F0502020204030204" pitchFamily="34" charset="0"/>
                <a:cs typeface="Calibri" panose="020F0502020204030204" pitchFamily="34" charset="0"/>
              </a:rPr>
              <a:t>2</a:t>
            </a:r>
            <a:r>
              <a:rPr lang="en-US" b="1" dirty="0">
                <a:latin typeface="Calibri" panose="020F0502020204030204" pitchFamily="34" charset="0"/>
                <a:cs typeface="Calibri" panose="020F0502020204030204" pitchFamily="34" charset="0"/>
              </a:rPr>
              <a:t>), the explanatory power of individual independent variables cannot </a:t>
            </a:r>
            <a:r>
              <a:rPr lang="en-US" dirty="0">
                <a:latin typeface="Calibri" panose="020F0502020204030204" pitchFamily="34" charset="0"/>
                <a:cs typeface="Calibri" panose="020F0502020204030204" pitchFamily="34" charset="0"/>
              </a:rPr>
              <a:t>be easily partitioned.</a:t>
            </a:r>
          </a:p>
        </p:txBody>
      </p:sp>
    </p:spTree>
    <p:extLst>
      <p:ext uri="{BB962C8B-B14F-4D97-AF65-F5344CB8AC3E}">
        <p14:creationId xmlns:p14="http://schemas.microsoft.com/office/powerpoint/2010/main" val="36187827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50" y="958333"/>
            <a:ext cx="9724297" cy="1015663"/>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3</a:t>
            </a:r>
          </a:p>
          <a:p>
            <a:endParaRPr lang="en-IN" sz="14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5. Residual Plots	and ideal plots						</a:t>
            </a:r>
            <a:endParaRPr lang="en-IN" b="1" dirty="0"/>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xmlns="" id="{A044548F-F2B9-4D03-AF43-688DBDCF8B4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0C6543-1CDE-488A-97EA-BB8F73A5FE47}"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xmlns="" id="{DC503CF4-315E-45B6-A5F9-DDA2E304A2C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62</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Rectangle 4">
            <a:extLst>
              <a:ext uri="{FF2B5EF4-FFF2-40B4-BE49-F238E27FC236}">
                <a16:creationId xmlns:a16="http://schemas.microsoft.com/office/drawing/2014/main" xmlns="" id="{007565E6-6B84-402E-A0A8-1616478334F4}"/>
              </a:ext>
            </a:extLst>
          </p:cNvPr>
          <p:cNvSpPr/>
          <p:nvPr/>
        </p:nvSpPr>
        <p:spPr>
          <a:xfrm>
            <a:off x="780150" y="2006310"/>
            <a:ext cx="10359916" cy="1400383"/>
          </a:xfrm>
          <a:prstGeom prst="rect">
            <a:avLst/>
          </a:prstGeom>
        </p:spPr>
        <p:txBody>
          <a:bodyPr wrap="square">
            <a:spAutoFit/>
          </a:bodyPr>
          <a:lstStyle/>
          <a:p>
            <a:pPr marL="714375" indent="-714375" algn="just">
              <a:spcBef>
                <a:spcPts val="300"/>
              </a:spcBef>
              <a:spcAft>
                <a:spcPts val="300"/>
              </a:spcAft>
              <a:buFont typeface="Wingdings" panose="05000000000000000000" pitchFamily="2" charset="2"/>
              <a:buChar char="Ø"/>
            </a:pPr>
            <a:r>
              <a:rPr lang="en-US" sz="2000" dirty="0">
                <a:latin typeface="Calibri" panose="020F0502020204030204" pitchFamily="34" charset="0"/>
                <a:cs typeface="Calibri" panose="020F0502020204030204" pitchFamily="34" charset="0"/>
              </a:rPr>
              <a:t>A residual plot is a graph that shows the residuals on the y axis and the independent variable on the x axis. </a:t>
            </a:r>
          </a:p>
          <a:p>
            <a:pPr marL="714375" indent="-714375" algn="just">
              <a:spcBef>
                <a:spcPts val="300"/>
              </a:spcBef>
              <a:spcAft>
                <a:spcPts val="300"/>
              </a:spcAft>
              <a:buFont typeface="Wingdings" panose="05000000000000000000" pitchFamily="2" charset="2"/>
              <a:buChar char="Ø"/>
            </a:pPr>
            <a:r>
              <a:rPr lang="en-US" sz="2000" dirty="0">
                <a:latin typeface="Calibri" panose="020F0502020204030204" pitchFamily="34" charset="0"/>
                <a:cs typeface="Calibri" panose="020F0502020204030204" pitchFamily="34" charset="0"/>
              </a:rPr>
              <a:t>If the points in a residual plot are randomly spread around the x axis, a linear regression model is appropriate for the data otherwise, a non-linear model is more appropriate.</a:t>
            </a:r>
          </a:p>
        </p:txBody>
      </p:sp>
      <p:graphicFrame>
        <p:nvGraphicFramePr>
          <p:cNvPr id="10" name="Chart 9">
            <a:extLst>
              <a:ext uri="{FF2B5EF4-FFF2-40B4-BE49-F238E27FC236}">
                <a16:creationId xmlns:a16="http://schemas.microsoft.com/office/drawing/2014/main" xmlns="" id="{549AED97-E782-40E3-B7CE-EAF3FF884B56}"/>
              </a:ext>
            </a:extLst>
          </p:cNvPr>
          <p:cNvGraphicFramePr>
            <a:graphicFrameLocks/>
          </p:cNvGraphicFramePr>
          <p:nvPr/>
        </p:nvGraphicFramePr>
        <p:xfrm>
          <a:off x="906533" y="3864140"/>
          <a:ext cx="3643313" cy="1933575"/>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a:extLst>
              <a:ext uri="{FF2B5EF4-FFF2-40B4-BE49-F238E27FC236}">
                <a16:creationId xmlns:a16="http://schemas.microsoft.com/office/drawing/2014/main" xmlns="" id="{42BA70C4-0F55-4DAF-A889-214EEA133299}"/>
              </a:ext>
            </a:extLst>
          </p:cNvPr>
          <p:cNvSpPr/>
          <p:nvPr/>
        </p:nvSpPr>
        <p:spPr>
          <a:xfrm>
            <a:off x="4700408" y="3864140"/>
            <a:ext cx="6409361" cy="1323439"/>
          </a:xfrm>
          <a:prstGeom prst="rect">
            <a:avLst/>
          </a:prstGeom>
        </p:spPr>
        <p:txBody>
          <a:bodyPr wrap="square">
            <a:spAutoFit/>
          </a:bodyPr>
          <a:lstStyle/>
          <a:p>
            <a:pPr algn="just"/>
            <a:r>
              <a:rPr lang="en-US" sz="2000" b="1" dirty="0">
                <a:solidFill>
                  <a:srgbClr val="FF0000"/>
                </a:solidFill>
                <a:latin typeface="Calibri" panose="020F0502020204030204" pitchFamily="34" charset="0"/>
                <a:cs typeface="Calibri" panose="020F0502020204030204" pitchFamily="34" charset="0"/>
              </a:rPr>
              <a:t>For example, in the Hours studied residual plot, we find the residuals on the y axis are spread randomly spread around the x-axis and linear model is appropriate and ideal.</a:t>
            </a:r>
          </a:p>
        </p:txBody>
      </p:sp>
    </p:spTree>
    <p:extLst>
      <p:ext uri="{BB962C8B-B14F-4D97-AF65-F5344CB8AC3E}">
        <p14:creationId xmlns:p14="http://schemas.microsoft.com/office/powerpoint/2010/main" val="21679708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50" y="958333"/>
            <a:ext cx="9724297" cy="98488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3</a:t>
            </a:r>
          </a:p>
          <a:p>
            <a:endParaRPr lang="en-IN" sz="14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5.     Normal QQ Plot</a:t>
            </a:r>
            <a:endParaRPr lang="en-IN" b="1" dirty="0"/>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xmlns="" id="{A044548F-F2B9-4D03-AF43-688DBDCF8B4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0C6543-1CDE-488A-97EA-BB8F73A5FE47}"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xmlns="" id="{DC503CF4-315E-45B6-A5F9-DDA2E304A2C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63</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Rectangle 6">
            <a:extLst>
              <a:ext uri="{FF2B5EF4-FFF2-40B4-BE49-F238E27FC236}">
                <a16:creationId xmlns:a16="http://schemas.microsoft.com/office/drawing/2014/main" xmlns="" id="{67C2346C-C545-42D0-8C3E-A405127950A9}"/>
              </a:ext>
            </a:extLst>
          </p:cNvPr>
          <p:cNvSpPr/>
          <p:nvPr/>
        </p:nvSpPr>
        <p:spPr>
          <a:xfrm>
            <a:off x="780150" y="2035333"/>
            <a:ext cx="7240852" cy="3801041"/>
          </a:xfrm>
          <a:prstGeom prst="rect">
            <a:avLst/>
          </a:prstGeom>
        </p:spPr>
        <p:txBody>
          <a:bodyPr wrap="square">
            <a:spAutoFit/>
          </a:bodyPr>
          <a:lstStyle/>
          <a:p>
            <a:pPr marL="714375" indent="-714375" algn="just">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This plot shows how well the distribution of residuals fit the normal distribution.</a:t>
            </a:r>
          </a:p>
          <a:p>
            <a:pPr marL="714375" indent="-714375" algn="just">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This plots the z score of the residuals against the theoretical normal quantiles.</a:t>
            </a:r>
          </a:p>
          <a:p>
            <a:pPr marL="714375" indent="-714375" algn="just">
              <a:spcBef>
                <a:spcPts val="300"/>
              </a:spcBef>
              <a:spcAft>
                <a:spcPts val="300"/>
              </a:spcAft>
              <a:buFont typeface="Wingdings" panose="05000000000000000000" pitchFamily="2" charset="2"/>
              <a:buChar char="Ø"/>
            </a:pPr>
            <a:r>
              <a:rPr lang="en-US" b="1" dirty="0">
                <a:latin typeface="Calibri" panose="020F0502020204030204" pitchFamily="34" charset="0"/>
                <a:cs typeface="Calibri" panose="020F0502020204030204" pitchFamily="34" charset="0"/>
              </a:rPr>
              <a:t>Any thing quite off the diagonal lines may be a concern for further investigation.</a:t>
            </a:r>
          </a:p>
          <a:p>
            <a:pPr marL="714375" indent="-714375" algn="just">
              <a:spcBef>
                <a:spcPts val="300"/>
              </a:spcBef>
              <a:spcAft>
                <a:spcPts val="300"/>
              </a:spcAft>
              <a:buFont typeface="Wingdings" panose="05000000000000000000" pitchFamily="2" charset="2"/>
              <a:buChar char="Ø"/>
            </a:pPr>
            <a:r>
              <a:rPr lang="en-IN" b="1" dirty="0">
                <a:latin typeface="Calibri" panose="020F0502020204030204" pitchFamily="34" charset="0"/>
                <a:cs typeface="Calibri" panose="020F0502020204030204" pitchFamily="34" charset="0"/>
              </a:rPr>
              <a:t>QQ plot for the residuals from the regression model applied on the dataset, </a:t>
            </a:r>
            <a:r>
              <a:rPr lang="en-IN" b="1" dirty="0" err="1">
                <a:latin typeface="Calibri" panose="020F0502020204030204" pitchFamily="34" charset="0"/>
                <a:cs typeface="Calibri" panose="020F0502020204030204" pitchFamily="34" charset="0"/>
              </a:rPr>
              <a:t>mtcars</a:t>
            </a:r>
            <a:r>
              <a:rPr lang="en-IN" b="1" dirty="0">
                <a:latin typeface="Calibri" panose="020F0502020204030204" pitchFamily="34" charset="0"/>
                <a:cs typeface="Calibri" panose="020F0502020204030204" pitchFamily="34" charset="0"/>
              </a:rPr>
              <a:t> </a:t>
            </a:r>
          </a:p>
          <a:p>
            <a:pPr marL="714375" indent="-714375" algn="just">
              <a:spcBef>
                <a:spcPts val="300"/>
              </a:spcBef>
              <a:spcAft>
                <a:spcPts val="300"/>
              </a:spcAft>
              <a:buFont typeface="Wingdings" panose="05000000000000000000" pitchFamily="2" charset="2"/>
              <a:buChar char="Ø"/>
            </a:pPr>
            <a:r>
              <a:rPr lang="en-IN" b="1" dirty="0">
                <a:latin typeface="Calibri" panose="020F0502020204030204" pitchFamily="34" charset="0"/>
                <a:cs typeface="Calibri" panose="020F0502020204030204" pitchFamily="34" charset="0"/>
              </a:rPr>
              <a:t>which is an in-built data set about cars which contains 32 observations and 11 variables. </a:t>
            </a:r>
          </a:p>
          <a:p>
            <a:pPr marL="714375" indent="-714375" algn="just">
              <a:spcBef>
                <a:spcPts val="300"/>
              </a:spcBef>
              <a:spcAft>
                <a:spcPts val="300"/>
              </a:spcAft>
              <a:buFont typeface="Wingdings" panose="05000000000000000000" pitchFamily="2" charset="2"/>
              <a:buChar char="Ø"/>
            </a:pPr>
            <a:r>
              <a:rPr lang="en-IN" b="1" dirty="0">
                <a:latin typeface="Calibri" panose="020F0502020204030204" pitchFamily="34" charset="0"/>
                <a:cs typeface="Calibri" panose="020F0502020204030204" pitchFamily="34" charset="0"/>
              </a:rPr>
              <a:t>There are many deviations from the straight line and hence the residuals do not fit the normal distribution. </a:t>
            </a:r>
            <a:endParaRPr lang="en-US" b="1"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xmlns="" id="{6C4D3A56-8149-4281-BEC2-0DA981631F56}"/>
              </a:ext>
            </a:extLst>
          </p:cNvPr>
          <p:cNvPicPr>
            <a:picLocks noChangeAspect="1"/>
          </p:cNvPicPr>
          <p:nvPr/>
        </p:nvPicPr>
        <p:blipFill>
          <a:blip r:embed="rId2"/>
          <a:stretch>
            <a:fillRect/>
          </a:stretch>
        </p:blipFill>
        <p:spPr>
          <a:xfrm>
            <a:off x="8207298" y="1153468"/>
            <a:ext cx="2759925" cy="4973466"/>
          </a:xfrm>
          <a:prstGeom prst="rect">
            <a:avLst/>
          </a:prstGeom>
        </p:spPr>
      </p:pic>
    </p:spTree>
    <p:extLst>
      <p:ext uri="{BB962C8B-B14F-4D97-AF65-F5344CB8AC3E}">
        <p14:creationId xmlns:p14="http://schemas.microsoft.com/office/powerpoint/2010/main" val="27965954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50" y="958333"/>
            <a:ext cx="9724297" cy="1015663"/>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3</a:t>
            </a:r>
          </a:p>
          <a:p>
            <a:endParaRPr lang="en-IN" sz="14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Summary						</a:t>
            </a:r>
            <a:endParaRPr lang="en-IN" b="1" dirty="0"/>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xmlns="" id="{A044548F-F2B9-4D03-AF43-688DBDCF8B4E}"/>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20C6543-1CDE-488A-97EA-BB8F73A5FE47}"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xmlns="" id="{DC503CF4-315E-45B6-A5F9-DDA2E304A2C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Rectangle 4">
            <a:extLst>
              <a:ext uri="{FF2B5EF4-FFF2-40B4-BE49-F238E27FC236}">
                <a16:creationId xmlns:a16="http://schemas.microsoft.com/office/drawing/2014/main" xmlns="" id="{007565E6-6B84-402E-A0A8-1616478334F4}"/>
              </a:ext>
            </a:extLst>
          </p:cNvPr>
          <p:cNvSpPr/>
          <p:nvPr/>
        </p:nvSpPr>
        <p:spPr>
          <a:xfrm>
            <a:off x="780150" y="2006310"/>
            <a:ext cx="10359916" cy="4247317"/>
          </a:xfrm>
          <a:prstGeom prst="rect">
            <a:avLst/>
          </a:prstGeom>
        </p:spPr>
        <p:txBody>
          <a:bodyPr wrap="square">
            <a:spAutoFit/>
          </a:bodyPr>
          <a:lstStyle/>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Two techniques for comparing two or more population means to each other are ANOVA and regression.</a:t>
            </a:r>
          </a:p>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ANOVA tests the effect of each factor after controlling for each other, but not controlling for the interaction. </a:t>
            </a:r>
          </a:p>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Regression technique tests the hypothesis that there is an effect of one factor when the other factor is zero (controlling for other factor and interaction). </a:t>
            </a:r>
          </a:p>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t Tests are used to conduct hypothesis tests on the regression coefficients obtained in Simple Linear Regression. </a:t>
            </a:r>
          </a:p>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R square is the percentage of variation of the dependent variation that is explained by a linear model.</a:t>
            </a:r>
          </a:p>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Significant t does not imply high R2 value.</a:t>
            </a:r>
          </a:p>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A residual plot is a graph that shows the residuals on the y axis and the independent variable on the x axis. </a:t>
            </a:r>
          </a:p>
          <a:p>
            <a:pPr marL="714375" indent="-714375" algn="just">
              <a:buFont typeface="Wingdings" panose="05000000000000000000" pitchFamily="2" charset="2"/>
              <a:buChar char="Ø"/>
            </a:pPr>
            <a:r>
              <a:rPr lang="en-IN" b="1" dirty="0">
                <a:latin typeface="Calibri" panose="020F0502020204030204" pitchFamily="34" charset="0"/>
                <a:cs typeface="Calibri" panose="020F0502020204030204" pitchFamily="34" charset="0"/>
              </a:rPr>
              <a:t>If the points in a residual plot are randomly spread around the x axis, a linear regression model is appropriate for the data otherwise, a non-linear model is more appropriate.</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97743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50" y="958333"/>
            <a:ext cx="10359917" cy="452431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4</a:t>
            </a:r>
          </a:p>
          <a:p>
            <a:endParaRPr lang="en-IN" sz="1100" b="1" dirty="0">
              <a:latin typeface="Calibri" panose="020F0502020204030204" pitchFamily="34" charset="0"/>
              <a:cs typeface="Calibri" panose="020F0502020204030204" pitchFamily="34" charset="0"/>
            </a:endParaRPr>
          </a:p>
          <a:p>
            <a:r>
              <a:rPr lang="en-IN" sz="2400" b="1" dirty="0">
                <a:latin typeface="Calibri" panose="020F0502020204030204" pitchFamily="34" charset="0"/>
                <a:cs typeface="Calibri" panose="020F0502020204030204" pitchFamily="34" charset="0"/>
              </a:rPr>
              <a:t>Contents</a:t>
            </a:r>
          </a:p>
          <a:p>
            <a:endParaRPr lang="en-IN" sz="1100" dirty="0"/>
          </a:p>
          <a:p>
            <a:pPr marL="714375" indent="-714375">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Multiple Linear Regression									</a:t>
            </a:r>
          </a:p>
          <a:p>
            <a:pPr marL="714375" indent="-714375">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Continuous Response, Multiple Predictors									</a:t>
            </a:r>
          </a:p>
          <a:p>
            <a:pPr marL="714375" indent="-714375">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Pairwise scatterplot - Advertising data				</a:t>
            </a:r>
          </a:p>
          <a:p>
            <a:pPr marL="714375" indent="-714375">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Regression with two predictors									</a:t>
            </a:r>
          </a:p>
          <a:p>
            <a:pPr marL="714375" indent="-714375">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Interpretation of regression slopes: </a:t>
            </a:r>
            <a:r>
              <a:rPr lang="en-IN" sz="1600" b="1" i="1" dirty="0">
                <a:latin typeface="Calibri" panose="020F0502020204030204" pitchFamily="34" charset="0"/>
                <a:cs typeface="Calibri" panose="020F0502020204030204" pitchFamily="34" charset="0"/>
              </a:rPr>
              <a:t>rate of change when the other predictor is constant - Auto data	</a:t>
            </a:r>
            <a:endParaRPr lang="en-IN" sz="2000" b="1" i="1" dirty="0">
              <a:latin typeface="Calibri" panose="020F0502020204030204" pitchFamily="34" charset="0"/>
              <a:cs typeface="Calibri" panose="020F0502020204030204" pitchFamily="34" charset="0"/>
            </a:endParaRPr>
          </a:p>
          <a:p>
            <a:pPr marL="714375" indent="-714375">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Multiple r-square: increases with additional predictor  - Concrete data				</a:t>
            </a:r>
          </a:p>
          <a:p>
            <a:pPr marL="714375" indent="-714375">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Significance of t-statistics									</a:t>
            </a:r>
          </a:p>
          <a:p>
            <a:pPr marL="714375" indent="-714375">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Multicollinearity  -Baseball data				</a:t>
            </a:r>
          </a:p>
          <a:p>
            <a:pPr marL="714375" indent="-714375">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What does it mean?									</a:t>
            </a:r>
          </a:p>
          <a:p>
            <a:pPr marL="714375" indent="-714375">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Possible problems: VIF, unreliable estimates	</a:t>
            </a:r>
            <a:r>
              <a:rPr lang="en-IN" sz="2000" b="1" dirty="0"/>
              <a:t>	</a:t>
            </a:r>
            <a:endParaRPr lang="en-IN" dirty="0"/>
          </a:p>
          <a:p>
            <a:endParaRPr lang="en-IN" b="1" dirty="0"/>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xmlns="" id="{BA864692-6364-47E6-AD7F-2285E1BA17D9}"/>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25A5FE8-5665-44B8-A4A0-63608E7D970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xmlns="" id="{0F459295-AE31-4FA5-B7C4-F82903CB3A4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65</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0149778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50" y="958333"/>
            <a:ext cx="10359917" cy="938719"/>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4</a:t>
            </a:r>
          </a:p>
          <a:p>
            <a:endParaRPr lang="en-IN" sz="1100" b="1" dirty="0">
              <a:latin typeface="Calibri" panose="020F0502020204030204" pitchFamily="34" charset="0"/>
              <a:cs typeface="Calibri" panose="020F0502020204030204" pitchFamily="34" charset="0"/>
            </a:endParaRPr>
          </a:p>
          <a:p>
            <a:pPr indent="-342900">
              <a:buFont typeface="+mj-lt"/>
              <a:buAutoNum type="arabicPeriod"/>
            </a:pPr>
            <a:r>
              <a:rPr lang="en-IN" sz="2000" b="1" dirty="0">
                <a:latin typeface="Calibri" panose="020F0502020204030204" pitchFamily="34" charset="0"/>
                <a:cs typeface="Calibri" panose="020F0502020204030204" pitchFamily="34" charset="0"/>
              </a:rPr>
              <a:t>Multiple Linear Regression	- Continuous Response, Multiple Predictors						</a:t>
            </a:r>
            <a:endParaRPr lang="en-IN" b="1" dirty="0"/>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xmlns="" id="{BA864692-6364-47E6-AD7F-2285E1BA17D9}"/>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25A5FE8-5665-44B8-A4A0-63608E7D970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xmlns="" id="{0F459295-AE31-4FA5-B7C4-F82903CB3A4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66</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Rectangle 4">
            <a:extLst>
              <a:ext uri="{FF2B5EF4-FFF2-40B4-BE49-F238E27FC236}">
                <a16:creationId xmlns:a16="http://schemas.microsoft.com/office/drawing/2014/main" xmlns="" id="{3F6FC1F3-0C54-4486-8B43-E83941B409F7}"/>
              </a:ext>
            </a:extLst>
          </p:cNvPr>
          <p:cNvSpPr/>
          <p:nvPr/>
        </p:nvSpPr>
        <p:spPr>
          <a:xfrm>
            <a:off x="780150" y="1963959"/>
            <a:ext cx="10359916" cy="4116512"/>
          </a:xfrm>
          <a:prstGeom prst="rect">
            <a:avLst/>
          </a:prstGeom>
        </p:spPr>
        <p:txBody>
          <a:bodyPr wrap="square">
            <a:spAutoFit/>
          </a:bodyPr>
          <a:lstStyle/>
          <a:p>
            <a:pPr algn="just"/>
            <a:r>
              <a:rPr lang="en-IN" sz="2000" b="1" dirty="0">
                <a:latin typeface="Calibri" panose="020F0502020204030204" pitchFamily="34" charset="0"/>
                <a:cs typeface="Calibri" panose="020F0502020204030204" pitchFamily="34" charset="0"/>
              </a:rPr>
              <a:t>Multiple Linear Regression (MLR) is a statistical technique that establishes existence of a linear relationship between a continuous numeric dependent variable and several independent variables.</a:t>
            </a:r>
          </a:p>
          <a:p>
            <a:pPr algn="just"/>
            <a:endParaRPr lang="en-IN" sz="1100" b="1" dirty="0">
              <a:latin typeface="Calibri" panose="020F0502020204030204" pitchFamily="34" charset="0"/>
              <a:cs typeface="Calibri" panose="020F0502020204030204" pitchFamily="34" charset="0"/>
            </a:endParaRPr>
          </a:p>
          <a:p>
            <a:pPr algn="just"/>
            <a:r>
              <a:rPr lang="en-IN" sz="2000" b="1" dirty="0">
                <a:latin typeface="Calibri" panose="020F0502020204030204" pitchFamily="34" charset="0"/>
                <a:cs typeface="Calibri" panose="020F0502020204030204" pitchFamily="34" charset="0"/>
              </a:rPr>
              <a:t>Functional form</a:t>
            </a:r>
          </a:p>
          <a:p>
            <a:pPr algn="just"/>
            <a:endParaRPr lang="en-IN" sz="1200" b="1" dirty="0">
              <a:latin typeface="Calibri" panose="020F0502020204030204" pitchFamily="34" charset="0"/>
              <a:cs typeface="Calibri" panose="020F0502020204030204" pitchFamily="34" charset="0"/>
            </a:endParaRPr>
          </a:p>
          <a:p>
            <a:pPr algn="just">
              <a:spcBef>
                <a:spcPts val="600"/>
              </a:spcBef>
              <a:spcAft>
                <a:spcPts val="600"/>
              </a:spcAft>
            </a:pPr>
            <a:r>
              <a:rPr lang="en-IN" b="1" dirty="0">
                <a:latin typeface="Calibri" panose="020F0502020204030204" pitchFamily="34" charset="0"/>
                <a:cs typeface="Calibri" panose="020F0502020204030204" pitchFamily="34" charset="0"/>
              </a:rPr>
              <a:t>Y</a:t>
            </a:r>
            <a:r>
              <a:rPr lang="en-IN" b="1" baseline="-25000" dirty="0">
                <a:latin typeface="Calibri" panose="020F0502020204030204" pitchFamily="34" charset="0"/>
                <a:cs typeface="Calibri" panose="020F0502020204030204" pitchFamily="34" charset="0"/>
              </a:rPr>
              <a:t>i</a:t>
            </a:r>
            <a:r>
              <a:rPr lang="en-IN" b="1" dirty="0">
                <a:latin typeface="Calibri" panose="020F0502020204030204" pitchFamily="34" charset="0"/>
                <a:cs typeface="Calibri" panose="020F0502020204030204" pitchFamily="34" charset="0"/>
              </a:rPr>
              <a:t> = </a:t>
            </a:r>
            <a:r>
              <a:rPr lang="el-GR" b="1" dirty="0">
                <a:latin typeface="Calibri" panose="020F0502020204030204" pitchFamily="34" charset="0"/>
                <a:cs typeface="Calibri" panose="020F0502020204030204" pitchFamily="34" charset="0"/>
              </a:rPr>
              <a:t>β</a:t>
            </a:r>
            <a:r>
              <a:rPr lang="en-IN" b="1" baseline="-25000" dirty="0">
                <a:latin typeface="Calibri" panose="020F0502020204030204" pitchFamily="34" charset="0"/>
                <a:cs typeface="Calibri" panose="020F0502020204030204" pitchFamily="34" charset="0"/>
              </a:rPr>
              <a:t>0</a:t>
            </a:r>
            <a:r>
              <a:rPr lang="en-IN" b="1" dirty="0">
                <a:latin typeface="Calibri" panose="020F0502020204030204" pitchFamily="34" charset="0"/>
                <a:cs typeface="Calibri" panose="020F0502020204030204" pitchFamily="34" charset="0"/>
              </a:rPr>
              <a:t> + </a:t>
            </a:r>
            <a:r>
              <a:rPr lang="el-GR" b="1" dirty="0">
                <a:latin typeface="Calibri" panose="020F0502020204030204" pitchFamily="34" charset="0"/>
                <a:cs typeface="Calibri" panose="020F0502020204030204" pitchFamily="34" charset="0"/>
              </a:rPr>
              <a:t>β</a:t>
            </a:r>
            <a:r>
              <a:rPr lang="en-IN" b="1" baseline="-25000" dirty="0">
                <a:latin typeface="Calibri" panose="020F0502020204030204" pitchFamily="34" charset="0"/>
                <a:cs typeface="Calibri" panose="020F0502020204030204" pitchFamily="34" charset="0"/>
              </a:rPr>
              <a:t>1</a:t>
            </a:r>
            <a:r>
              <a:rPr lang="en-IN" b="1" dirty="0">
                <a:latin typeface="Calibri" panose="020F0502020204030204" pitchFamily="34" charset="0"/>
                <a:cs typeface="Calibri" panose="020F0502020204030204" pitchFamily="34" charset="0"/>
              </a:rPr>
              <a:t>X</a:t>
            </a:r>
            <a:r>
              <a:rPr lang="en-IN" b="1" baseline="-25000" dirty="0">
                <a:latin typeface="Calibri" panose="020F0502020204030204" pitchFamily="34" charset="0"/>
                <a:cs typeface="Calibri" panose="020F0502020204030204" pitchFamily="34" charset="0"/>
              </a:rPr>
              <a:t>1i</a:t>
            </a:r>
            <a:r>
              <a:rPr lang="en-IN" b="1" dirty="0">
                <a:latin typeface="Calibri" panose="020F0502020204030204" pitchFamily="34" charset="0"/>
                <a:cs typeface="Calibri" panose="020F0502020204030204" pitchFamily="34" charset="0"/>
              </a:rPr>
              <a:t> + </a:t>
            </a:r>
            <a:r>
              <a:rPr lang="el-GR" b="1" dirty="0">
                <a:latin typeface="Calibri" panose="020F0502020204030204" pitchFamily="34" charset="0"/>
                <a:cs typeface="Calibri" panose="020F0502020204030204" pitchFamily="34" charset="0"/>
              </a:rPr>
              <a:t>β</a:t>
            </a:r>
            <a:r>
              <a:rPr lang="en-IN" b="1" baseline="-25000" dirty="0">
                <a:latin typeface="Calibri" panose="020F0502020204030204" pitchFamily="34" charset="0"/>
                <a:cs typeface="Calibri" panose="020F0502020204030204" pitchFamily="34" charset="0"/>
              </a:rPr>
              <a:t>2</a:t>
            </a:r>
            <a:r>
              <a:rPr lang="en-IN" b="1" dirty="0">
                <a:latin typeface="Calibri" panose="020F0502020204030204" pitchFamily="34" charset="0"/>
                <a:cs typeface="Calibri" panose="020F0502020204030204" pitchFamily="34" charset="0"/>
              </a:rPr>
              <a:t>X</a:t>
            </a:r>
            <a:r>
              <a:rPr lang="en-IN" b="1" baseline="-25000" dirty="0">
                <a:latin typeface="Calibri" panose="020F0502020204030204" pitchFamily="34" charset="0"/>
                <a:cs typeface="Calibri" panose="020F0502020204030204" pitchFamily="34" charset="0"/>
              </a:rPr>
              <a:t>2i</a:t>
            </a:r>
            <a:r>
              <a:rPr lang="en-IN" b="1" dirty="0">
                <a:latin typeface="Calibri" panose="020F0502020204030204" pitchFamily="34" charset="0"/>
                <a:cs typeface="Calibri" panose="020F0502020204030204" pitchFamily="34" charset="0"/>
              </a:rPr>
              <a:t> + ...  + </a:t>
            </a:r>
            <a:r>
              <a:rPr lang="el-GR" b="1" dirty="0">
                <a:latin typeface="Calibri" panose="020F0502020204030204" pitchFamily="34" charset="0"/>
                <a:cs typeface="Calibri" panose="020F0502020204030204" pitchFamily="34" charset="0"/>
              </a:rPr>
              <a:t>β</a:t>
            </a:r>
            <a:r>
              <a:rPr lang="en-IN" b="1" baseline="-25000" dirty="0" err="1">
                <a:latin typeface="Calibri" panose="020F0502020204030204" pitchFamily="34" charset="0"/>
                <a:cs typeface="Calibri" panose="020F0502020204030204" pitchFamily="34" charset="0"/>
              </a:rPr>
              <a:t>k</a:t>
            </a:r>
            <a:r>
              <a:rPr lang="en-IN" b="1" dirty="0" err="1">
                <a:latin typeface="Calibri" panose="020F0502020204030204" pitchFamily="34" charset="0"/>
                <a:cs typeface="Calibri" panose="020F0502020204030204" pitchFamily="34" charset="0"/>
              </a:rPr>
              <a:t>X</a:t>
            </a:r>
            <a:r>
              <a:rPr lang="en-IN" b="1" baseline="-25000" dirty="0" err="1">
                <a:latin typeface="Calibri" panose="020F0502020204030204" pitchFamily="34" charset="0"/>
                <a:cs typeface="Calibri" panose="020F0502020204030204" pitchFamily="34" charset="0"/>
              </a:rPr>
              <a:t>ki</a:t>
            </a:r>
            <a:r>
              <a:rPr lang="en-IN" b="1" baseline="-25000" dirty="0">
                <a:latin typeface="Calibri" panose="020F0502020204030204" pitchFamily="34" charset="0"/>
                <a:cs typeface="Calibri" panose="020F0502020204030204" pitchFamily="34" charset="0"/>
              </a:rPr>
              <a:t> </a:t>
            </a:r>
            <a:r>
              <a:rPr lang="en-IN" b="1" dirty="0">
                <a:latin typeface="Calibri" panose="020F0502020204030204" pitchFamily="34" charset="0"/>
                <a:cs typeface="Calibri" panose="020F0502020204030204" pitchFamily="34" charset="0"/>
              </a:rPr>
              <a:t>+ </a:t>
            </a:r>
            <a:r>
              <a:rPr lang="el-GR" b="1" dirty="0">
                <a:latin typeface="Calibri" panose="020F0502020204030204" pitchFamily="34" charset="0"/>
                <a:cs typeface="Calibri" panose="020F0502020204030204" pitchFamily="34" charset="0"/>
              </a:rPr>
              <a:t>ε</a:t>
            </a:r>
            <a:r>
              <a:rPr lang="en-IN" b="1" baseline="-25000" dirty="0" err="1">
                <a:latin typeface="Calibri" panose="020F0502020204030204" pitchFamily="34" charset="0"/>
                <a:cs typeface="Calibri" panose="020F0502020204030204" pitchFamily="34" charset="0"/>
              </a:rPr>
              <a:t>i</a:t>
            </a:r>
            <a:endParaRPr lang="en-IN" b="1" baseline="-25000" dirty="0">
              <a:latin typeface="Calibri" panose="020F0502020204030204" pitchFamily="34" charset="0"/>
              <a:cs typeface="Calibri" panose="020F0502020204030204" pitchFamily="34" charset="0"/>
            </a:endParaRPr>
          </a:p>
          <a:p>
            <a:pPr algn="just">
              <a:spcBef>
                <a:spcPts val="300"/>
              </a:spcBef>
              <a:spcAft>
                <a:spcPts val="300"/>
              </a:spcAft>
            </a:pPr>
            <a:r>
              <a:rPr lang="en-IN" b="1" dirty="0">
                <a:solidFill>
                  <a:srgbClr val="FF0000"/>
                </a:solidFill>
                <a:latin typeface="Calibri" panose="020F0502020204030204" pitchFamily="34" charset="0"/>
                <a:cs typeface="Calibri" panose="020F0502020204030204" pitchFamily="34" charset="0"/>
              </a:rPr>
              <a:t>where Y</a:t>
            </a:r>
            <a:r>
              <a:rPr lang="en-IN" b="1" baseline="-25000" dirty="0">
                <a:solidFill>
                  <a:srgbClr val="FF0000"/>
                </a:solidFill>
                <a:latin typeface="Calibri" panose="020F0502020204030204" pitchFamily="34" charset="0"/>
                <a:cs typeface="Calibri" panose="020F0502020204030204" pitchFamily="34" charset="0"/>
              </a:rPr>
              <a:t>i</a:t>
            </a:r>
            <a:r>
              <a:rPr lang="en-IN" b="1" dirty="0">
                <a:solidFill>
                  <a:srgbClr val="FF0000"/>
                </a:solidFill>
                <a:latin typeface="Calibri" panose="020F0502020204030204" pitchFamily="34" charset="0"/>
                <a:cs typeface="Calibri" panose="020F0502020204030204" pitchFamily="34" charset="0"/>
              </a:rPr>
              <a:t> is the dependent variable</a:t>
            </a:r>
          </a:p>
          <a:p>
            <a:pPr marL="714375" indent="-714375" algn="just">
              <a:spcBef>
                <a:spcPts val="300"/>
              </a:spcBef>
              <a:spcAft>
                <a:spcPts val="300"/>
              </a:spcAft>
              <a:buFont typeface="Wingdings" panose="05000000000000000000" pitchFamily="2" charset="2"/>
              <a:buChar char="Ø"/>
            </a:pPr>
            <a:r>
              <a:rPr lang="en-IN" b="1" dirty="0">
                <a:solidFill>
                  <a:srgbClr val="FF0000"/>
                </a:solidFill>
                <a:latin typeface="Calibri" panose="020F0502020204030204" pitchFamily="34" charset="0"/>
                <a:cs typeface="Calibri" panose="020F0502020204030204" pitchFamily="34" charset="0"/>
              </a:rPr>
              <a:t>X</a:t>
            </a:r>
            <a:r>
              <a:rPr lang="en-IN" b="1" baseline="-25000" dirty="0">
                <a:solidFill>
                  <a:srgbClr val="FF0000"/>
                </a:solidFill>
                <a:latin typeface="Calibri" panose="020F0502020204030204" pitchFamily="34" charset="0"/>
                <a:cs typeface="Calibri" panose="020F0502020204030204" pitchFamily="34" charset="0"/>
              </a:rPr>
              <a:t>1</a:t>
            </a:r>
            <a:r>
              <a:rPr lang="en-IN" b="1" dirty="0">
                <a:solidFill>
                  <a:srgbClr val="FF0000"/>
                </a:solidFill>
                <a:latin typeface="Calibri" panose="020F0502020204030204" pitchFamily="34" charset="0"/>
                <a:cs typeface="Calibri" panose="020F0502020204030204" pitchFamily="34" charset="0"/>
              </a:rPr>
              <a:t>, X</a:t>
            </a:r>
            <a:r>
              <a:rPr lang="en-IN" b="1" baseline="-25000" dirty="0">
                <a:solidFill>
                  <a:srgbClr val="FF0000"/>
                </a:solidFill>
                <a:latin typeface="Calibri" panose="020F0502020204030204" pitchFamily="34" charset="0"/>
                <a:cs typeface="Calibri" panose="020F0502020204030204" pitchFamily="34" charset="0"/>
              </a:rPr>
              <a:t>2</a:t>
            </a:r>
            <a:r>
              <a:rPr lang="en-IN" b="1" dirty="0">
                <a:solidFill>
                  <a:srgbClr val="FF0000"/>
                </a:solidFill>
                <a:latin typeface="Calibri" panose="020F0502020204030204" pitchFamily="34" charset="0"/>
                <a:cs typeface="Calibri" panose="020F0502020204030204" pitchFamily="34" charset="0"/>
              </a:rPr>
              <a:t>, ... </a:t>
            </a:r>
            <a:r>
              <a:rPr lang="en-IN" b="1" dirty="0" err="1">
                <a:solidFill>
                  <a:srgbClr val="FF0000"/>
                </a:solidFill>
                <a:latin typeface="Calibri" panose="020F0502020204030204" pitchFamily="34" charset="0"/>
                <a:cs typeface="Calibri" panose="020F0502020204030204" pitchFamily="34" charset="0"/>
              </a:rPr>
              <a:t>X</a:t>
            </a:r>
            <a:r>
              <a:rPr lang="en-IN" b="1" baseline="-25000" dirty="0" err="1">
                <a:solidFill>
                  <a:srgbClr val="FF0000"/>
                </a:solidFill>
                <a:latin typeface="Calibri" panose="020F0502020204030204" pitchFamily="34" charset="0"/>
                <a:cs typeface="Calibri" panose="020F0502020204030204" pitchFamily="34" charset="0"/>
              </a:rPr>
              <a:t>k</a:t>
            </a:r>
            <a:r>
              <a:rPr lang="en-IN" b="1" dirty="0">
                <a:solidFill>
                  <a:srgbClr val="FF0000"/>
                </a:solidFill>
                <a:latin typeface="Calibri" panose="020F0502020204030204" pitchFamily="34" charset="0"/>
                <a:cs typeface="Calibri" panose="020F0502020204030204" pitchFamily="34" charset="0"/>
              </a:rPr>
              <a:t> are a group of independent variables</a:t>
            </a:r>
          </a:p>
          <a:p>
            <a:pPr marL="714375" indent="-714375" algn="just">
              <a:spcBef>
                <a:spcPts val="300"/>
              </a:spcBef>
              <a:spcAft>
                <a:spcPts val="300"/>
              </a:spcAft>
              <a:buFont typeface="Wingdings" panose="05000000000000000000" pitchFamily="2" charset="2"/>
              <a:buChar char="Ø"/>
            </a:pPr>
            <a:r>
              <a:rPr lang="el-GR" b="1" dirty="0">
                <a:solidFill>
                  <a:srgbClr val="FF0000"/>
                </a:solidFill>
                <a:latin typeface="Calibri" panose="020F0502020204030204" pitchFamily="34" charset="0"/>
                <a:cs typeface="Calibri" panose="020F0502020204030204" pitchFamily="34" charset="0"/>
              </a:rPr>
              <a:t>β</a:t>
            </a:r>
            <a:r>
              <a:rPr lang="en-IN" b="1" baseline="-25000" dirty="0">
                <a:solidFill>
                  <a:srgbClr val="FF0000"/>
                </a:solidFill>
                <a:latin typeface="Calibri" panose="020F0502020204030204" pitchFamily="34" charset="0"/>
                <a:cs typeface="Calibri" panose="020F0502020204030204" pitchFamily="34" charset="0"/>
              </a:rPr>
              <a:t>0</a:t>
            </a:r>
            <a:r>
              <a:rPr lang="en-IN" b="1" dirty="0">
                <a:solidFill>
                  <a:srgbClr val="FF0000"/>
                </a:solidFill>
                <a:latin typeface="Calibri" panose="020F0502020204030204" pitchFamily="34" charset="0"/>
                <a:cs typeface="Calibri" panose="020F0502020204030204" pitchFamily="34" charset="0"/>
              </a:rPr>
              <a:t> is a constant</a:t>
            </a:r>
          </a:p>
          <a:p>
            <a:pPr marL="714375" indent="-714375" algn="just">
              <a:spcBef>
                <a:spcPts val="300"/>
              </a:spcBef>
              <a:spcAft>
                <a:spcPts val="300"/>
              </a:spcAft>
              <a:buFont typeface="Wingdings" panose="05000000000000000000" pitchFamily="2" charset="2"/>
              <a:buChar char="Ø"/>
            </a:pPr>
            <a:r>
              <a:rPr lang="el-GR" b="1" dirty="0">
                <a:solidFill>
                  <a:srgbClr val="FF0000"/>
                </a:solidFill>
                <a:latin typeface="Calibri" panose="020F0502020204030204" pitchFamily="34" charset="0"/>
                <a:cs typeface="Calibri" panose="020F0502020204030204" pitchFamily="34" charset="0"/>
              </a:rPr>
              <a:t>β</a:t>
            </a:r>
            <a:r>
              <a:rPr lang="en-IN" b="1" baseline="-25000" dirty="0">
                <a:solidFill>
                  <a:srgbClr val="FF0000"/>
                </a:solidFill>
                <a:latin typeface="Calibri" panose="020F0502020204030204" pitchFamily="34" charset="0"/>
                <a:cs typeface="Calibri" panose="020F0502020204030204" pitchFamily="34" charset="0"/>
              </a:rPr>
              <a:t>1</a:t>
            </a:r>
            <a:r>
              <a:rPr lang="en-IN" b="1" dirty="0">
                <a:solidFill>
                  <a:srgbClr val="FF0000"/>
                </a:solidFill>
                <a:latin typeface="Calibri" panose="020F0502020204030204" pitchFamily="34" charset="0"/>
                <a:cs typeface="Calibri" panose="020F0502020204030204" pitchFamily="34" charset="0"/>
              </a:rPr>
              <a:t>, </a:t>
            </a:r>
            <a:r>
              <a:rPr lang="el-GR" b="1" dirty="0">
                <a:solidFill>
                  <a:srgbClr val="FF0000"/>
                </a:solidFill>
                <a:latin typeface="Calibri" panose="020F0502020204030204" pitchFamily="34" charset="0"/>
                <a:cs typeface="Calibri" panose="020F0502020204030204" pitchFamily="34" charset="0"/>
              </a:rPr>
              <a:t>β</a:t>
            </a:r>
            <a:r>
              <a:rPr lang="en-IN" b="1" baseline="-25000" dirty="0">
                <a:solidFill>
                  <a:srgbClr val="FF0000"/>
                </a:solidFill>
                <a:latin typeface="Calibri" panose="020F0502020204030204" pitchFamily="34" charset="0"/>
                <a:cs typeface="Calibri" panose="020F0502020204030204" pitchFamily="34" charset="0"/>
              </a:rPr>
              <a:t>2</a:t>
            </a:r>
            <a:r>
              <a:rPr lang="en-IN" b="1" dirty="0">
                <a:solidFill>
                  <a:srgbClr val="FF0000"/>
                </a:solidFill>
                <a:latin typeface="Calibri" panose="020F0502020204030204" pitchFamily="34" charset="0"/>
                <a:cs typeface="Calibri" panose="020F0502020204030204" pitchFamily="34" charset="0"/>
              </a:rPr>
              <a:t>, …, </a:t>
            </a:r>
            <a:r>
              <a:rPr lang="el-GR" b="1" dirty="0">
                <a:solidFill>
                  <a:srgbClr val="FF0000"/>
                </a:solidFill>
                <a:latin typeface="Calibri" panose="020F0502020204030204" pitchFamily="34" charset="0"/>
                <a:cs typeface="Calibri" panose="020F0502020204030204" pitchFamily="34" charset="0"/>
              </a:rPr>
              <a:t>β</a:t>
            </a:r>
            <a:r>
              <a:rPr lang="en-IN" b="1" baseline="-25000" dirty="0">
                <a:solidFill>
                  <a:srgbClr val="FF0000"/>
                </a:solidFill>
                <a:latin typeface="Calibri" panose="020F0502020204030204" pitchFamily="34" charset="0"/>
                <a:cs typeface="Calibri" panose="020F0502020204030204" pitchFamily="34" charset="0"/>
              </a:rPr>
              <a:t>k </a:t>
            </a:r>
            <a:r>
              <a:rPr lang="en-IN" b="1" dirty="0">
                <a:solidFill>
                  <a:srgbClr val="FF0000"/>
                </a:solidFill>
                <a:latin typeface="Calibri" panose="020F0502020204030204" pitchFamily="34" charset="0"/>
                <a:cs typeface="Calibri" panose="020F0502020204030204" pitchFamily="34" charset="0"/>
              </a:rPr>
              <a:t>are partial regression coefficients corresponding to the predictor variables X</a:t>
            </a:r>
            <a:r>
              <a:rPr lang="en-IN" b="1" baseline="-25000" dirty="0">
                <a:solidFill>
                  <a:srgbClr val="FF0000"/>
                </a:solidFill>
                <a:latin typeface="Calibri" panose="020F0502020204030204" pitchFamily="34" charset="0"/>
                <a:cs typeface="Calibri" panose="020F0502020204030204" pitchFamily="34" charset="0"/>
              </a:rPr>
              <a:t>1</a:t>
            </a:r>
            <a:r>
              <a:rPr lang="en-IN" b="1" dirty="0">
                <a:solidFill>
                  <a:srgbClr val="FF0000"/>
                </a:solidFill>
                <a:latin typeface="Calibri" panose="020F0502020204030204" pitchFamily="34" charset="0"/>
                <a:cs typeface="Calibri" panose="020F0502020204030204" pitchFamily="34" charset="0"/>
              </a:rPr>
              <a:t>, X</a:t>
            </a:r>
            <a:r>
              <a:rPr lang="en-IN" b="1" baseline="-25000" dirty="0">
                <a:solidFill>
                  <a:srgbClr val="FF0000"/>
                </a:solidFill>
                <a:latin typeface="Calibri" panose="020F0502020204030204" pitchFamily="34" charset="0"/>
                <a:cs typeface="Calibri" panose="020F0502020204030204" pitchFamily="34" charset="0"/>
              </a:rPr>
              <a:t>2</a:t>
            </a:r>
            <a:r>
              <a:rPr lang="en-IN" b="1" dirty="0">
                <a:solidFill>
                  <a:srgbClr val="FF0000"/>
                </a:solidFill>
                <a:latin typeface="Calibri" panose="020F0502020204030204" pitchFamily="34" charset="0"/>
                <a:cs typeface="Calibri" panose="020F0502020204030204" pitchFamily="34" charset="0"/>
              </a:rPr>
              <a:t>, ... </a:t>
            </a:r>
            <a:r>
              <a:rPr lang="en-IN" b="1" dirty="0" err="1">
                <a:solidFill>
                  <a:srgbClr val="FF0000"/>
                </a:solidFill>
                <a:latin typeface="Calibri" panose="020F0502020204030204" pitchFamily="34" charset="0"/>
                <a:cs typeface="Calibri" panose="020F0502020204030204" pitchFamily="34" charset="0"/>
              </a:rPr>
              <a:t>X</a:t>
            </a:r>
            <a:r>
              <a:rPr lang="en-IN" b="1" baseline="-25000" dirty="0" err="1">
                <a:solidFill>
                  <a:srgbClr val="FF0000"/>
                </a:solidFill>
                <a:latin typeface="Calibri" panose="020F0502020204030204" pitchFamily="34" charset="0"/>
                <a:cs typeface="Calibri" panose="020F0502020204030204" pitchFamily="34" charset="0"/>
              </a:rPr>
              <a:t>k</a:t>
            </a:r>
            <a:r>
              <a:rPr lang="en-IN" b="1" dirty="0">
                <a:solidFill>
                  <a:srgbClr val="FF0000"/>
                </a:solidFill>
                <a:latin typeface="Calibri" panose="020F0502020204030204" pitchFamily="34" charset="0"/>
                <a:cs typeface="Calibri" panose="020F0502020204030204" pitchFamily="34" charset="0"/>
              </a:rPr>
              <a:t> respectively</a:t>
            </a:r>
          </a:p>
          <a:p>
            <a:pPr marL="714375" indent="-714375" algn="just">
              <a:spcBef>
                <a:spcPts val="300"/>
              </a:spcBef>
              <a:spcAft>
                <a:spcPts val="300"/>
              </a:spcAft>
              <a:buFont typeface="Wingdings" panose="05000000000000000000" pitchFamily="2" charset="2"/>
              <a:buChar char="Ø"/>
            </a:pPr>
            <a:r>
              <a:rPr lang="el-GR" b="1" dirty="0">
                <a:solidFill>
                  <a:srgbClr val="FF0000"/>
                </a:solidFill>
                <a:latin typeface="Calibri" panose="020F0502020204030204" pitchFamily="34" charset="0"/>
                <a:cs typeface="Calibri" panose="020F0502020204030204" pitchFamily="34" charset="0"/>
              </a:rPr>
              <a:t>ε</a:t>
            </a:r>
            <a:r>
              <a:rPr lang="en-IN" b="1" baseline="-25000" dirty="0" err="1">
                <a:solidFill>
                  <a:srgbClr val="FF0000"/>
                </a:solidFill>
                <a:latin typeface="Calibri" panose="020F0502020204030204" pitchFamily="34" charset="0"/>
                <a:cs typeface="Calibri" panose="020F0502020204030204" pitchFamily="34" charset="0"/>
              </a:rPr>
              <a:t>i</a:t>
            </a:r>
            <a:r>
              <a:rPr lang="en-IN" b="1" dirty="0">
                <a:solidFill>
                  <a:srgbClr val="FF0000"/>
                </a:solidFill>
                <a:latin typeface="Calibri" panose="020F0502020204030204" pitchFamily="34" charset="0"/>
                <a:cs typeface="Calibri" panose="020F0502020204030204" pitchFamily="34" charset="0"/>
              </a:rPr>
              <a:t> is the error or residual term </a:t>
            </a:r>
            <a:endParaRPr lang="en-US" b="1"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79788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50" y="958333"/>
            <a:ext cx="10359917" cy="938719"/>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4</a:t>
            </a:r>
          </a:p>
          <a:p>
            <a:endParaRPr lang="en-IN" sz="11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2.  Pairwise scatterplot - Advertising data 						</a:t>
            </a:r>
            <a:endParaRPr lang="en-IN" b="1" dirty="0"/>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xmlns="" id="{BA864692-6364-47E6-AD7F-2285E1BA17D9}"/>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25A5FE8-5665-44B8-A4A0-63608E7D970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xmlns="" id="{0F459295-AE31-4FA5-B7C4-F82903CB3A4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67</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9" name="Picture 8">
            <a:extLst>
              <a:ext uri="{FF2B5EF4-FFF2-40B4-BE49-F238E27FC236}">
                <a16:creationId xmlns:a16="http://schemas.microsoft.com/office/drawing/2014/main" xmlns="" id="{026CAB3E-7AE5-49F0-BC3A-2E54C1188C67}"/>
              </a:ext>
            </a:extLst>
          </p:cNvPr>
          <p:cNvPicPr>
            <a:picLocks noChangeAspect="1"/>
          </p:cNvPicPr>
          <p:nvPr/>
        </p:nvPicPr>
        <p:blipFill>
          <a:blip r:embed="rId2"/>
          <a:stretch>
            <a:fillRect/>
          </a:stretch>
        </p:blipFill>
        <p:spPr>
          <a:xfrm>
            <a:off x="7425717" y="1110463"/>
            <a:ext cx="3572292" cy="3742016"/>
          </a:xfrm>
          <a:prstGeom prst="rect">
            <a:avLst/>
          </a:prstGeom>
        </p:spPr>
      </p:pic>
      <p:sp>
        <p:nvSpPr>
          <p:cNvPr id="10" name="Rectangle 9">
            <a:extLst>
              <a:ext uri="{FF2B5EF4-FFF2-40B4-BE49-F238E27FC236}">
                <a16:creationId xmlns:a16="http://schemas.microsoft.com/office/drawing/2014/main" xmlns="" id="{17786CC8-EC38-4049-A2C7-FEA64C9A95AA}"/>
              </a:ext>
            </a:extLst>
          </p:cNvPr>
          <p:cNvSpPr/>
          <p:nvPr/>
        </p:nvSpPr>
        <p:spPr>
          <a:xfrm>
            <a:off x="780149" y="1988613"/>
            <a:ext cx="6503509" cy="4266549"/>
          </a:xfrm>
          <a:prstGeom prst="rect">
            <a:avLst/>
          </a:prstGeom>
        </p:spPr>
        <p:txBody>
          <a:bodyPr wrap="square">
            <a:spAutoFit/>
          </a:bodyPr>
          <a:lstStyle/>
          <a:p>
            <a:pPr marL="714375" indent="-714375" algn="just">
              <a:spcBef>
                <a:spcPts val="100"/>
              </a:spcBef>
              <a:spcAft>
                <a:spcPts val="100"/>
              </a:spcAft>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pair plot contains the histogram and the scatter plot. </a:t>
            </a:r>
          </a:p>
          <a:p>
            <a:pPr marL="714375" indent="-714375" algn="just">
              <a:spcBef>
                <a:spcPts val="100"/>
              </a:spcBef>
              <a:spcAft>
                <a:spcPts val="100"/>
              </a:spcAft>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histogram on the diagonal allows us to see the distribution of a single variable.</a:t>
            </a:r>
          </a:p>
          <a:p>
            <a:pPr marL="714375" indent="-714375" algn="just">
              <a:spcBef>
                <a:spcPts val="100"/>
              </a:spcBef>
              <a:spcAft>
                <a:spcPts val="100"/>
              </a:spcAft>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scatter plots on the lower triangle show the relationship between the variables.</a:t>
            </a:r>
          </a:p>
          <a:p>
            <a:pPr marL="714375" indent="-714375" algn="just">
              <a:spcBef>
                <a:spcPts val="100"/>
              </a:spcBef>
              <a:spcAft>
                <a:spcPts val="100"/>
              </a:spcAft>
              <a:buFont typeface="Wingdings" panose="05000000000000000000" pitchFamily="2" charset="2"/>
              <a:buChar char="Ø"/>
            </a:pPr>
            <a:r>
              <a:rPr lang="en-US" sz="1600" dirty="0">
                <a:latin typeface="Calibri" panose="020F0502020204030204" pitchFamily="34" charset="0"/>
                <a:cs typeface="Calibri" panose="020F0502020204030204" pitchFamily="34" charset="0"/>
              </a:rPr>
              <a:t>For example, the left most plot in the fourth row shows the scatter plot of  TV vs Sales. This plot shows a reasonably good relationship as the correlation coefficient is 0.78.</a:t>
            </a:r>
          </a:p>
          <a:p>
            <a:pPr marL="714375" indent="-714375" algn="just">
              <a:spcBef>
                <a:spcPts val="100"/>
              </a:spcBef>
              <a:spcAft>
                <a:spcPts val="100"/>
              </a:spcAft>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second plot from the left corner of the last row, shows a very moderate relationship between Radio and Sales as the correlation coefficient is 0.58</a:t>
            </a:r>
          </a:p>
          <a:p>
            <a:pPr marL="714375" indent="-714375" algn="just">
              <a:spcBef>
                <a:spcPts val="100"/>
              </a:spcBef>
              <a:spcAft>
                <a:spcPts val="100"/>
              </a:spcAft>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third plot from the left corner of the last row, shows a very poor relationship between Newspaper and Sales as the correlation coefficient is 0.23.</a:t>
            </a:r>
          </a:p>
          <a:p>
            <a:pPr marL="714375" indent="-714375" algn="just">
              <a:spcBef>
                <a:spcPts val="100"/>
              </a:spcBef>
              <a:spcAft>
                <a:spcPts val="100"/>
              </a:spcAft>
              <a:buFont typeface="Wingdings" panose="05000000000000000000" pitchFamily="2" charset="2"/>
              <a:buChar char="Ø"/>
            </a:pPr>
            <a:r>
              <a:rPr lang="en-US" sz="1600" dirty="0">
                <a:latin typeface="Calibri" panose="020F0502020204030204" pitchFamily="34" charset="0"/>
                <a:cs typeface="Calibri" panose="020F0502020204030204" pitchFamily="34" charset="0"/>
              </a:rPr>
              <a:t>Distribution of none of the variables is normal as evidenced by the histograms.</a:t>
            </a:r>
          </a:p>
        </p:txBody>
      </p:sp>
      <p:pic>
        <p:nvPicPr>
          <p:cNvPr id="11" name="Picture 10">
            <a:extLst>
              <a:ext uri="{FF2B5EF4-FFF2-40B4-BE49-F238E27FC236}">
                <a16:creationId xmlns:a16="http://schemas.microsoft.com/office/drawing/2014/main" xmlns="" id="{0954DC5E-7427-416F-A316-6523CAE32619}"/>
              </a:ext>
            </a:extLst>
          </p:cNvPr>
          <p:cNvPicPr>
            <a:picLocks noChangeAspect="1"/>
          </p:cNvPicPr>
          <p:nvPr/>
        </p:nvPicPr>
        <p:blipFill>
          <a:blip r:embed="rId3"/>
          <a:stretch>
            <a:fillRect/>
          </a:stretch>
        </p:blipFill>
        <p:spPr>
          <a:xfrm>
            <a:off x="7446056" y="4904821"/>
            <a:ext cx="3531613" cy="1297999"/>
          </a:xfrm>
          <a:prstGeom prst="rect">
            <a:avLst/>
          </a:prstGeom>
        </p:spPr>
      </p:pic>
    </p:spTree>
    <p:extLst>
      <p:ext uri="{BB962C8B-B14F-4D97-AF65-F5344CB8AC3E}">
        <p14:creationId xmlns:p14="http://schemas.microsoft.com/office/powerpoint/2010/main" val="42629395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50" y="958333"/>
            <a:ext cx="10359917" cy="1246495"/>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4</a:t>
            </a:r>
          </a:p>
          <a:p>
            <a:endParaRPr lang="en-IN" sz="11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3. Regression with two predictors	and interpretation of regression slopes: 						</a:t>
            </a:r>
            <a:endParaRPr lang="en-IN" b="1" dirty="0"/>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xmlns="" id="{BA864692-6364-47E6-AD7F-2285E1BA17D9}"/>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25A5FE8-5665-44B8-A4A0-63608E7D970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xmlns="" id="{0F459295-AE31-4FA5-B7C4-F82903CB3A4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68</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graphicFrame>
        <p:nvGraphicFramePr>
          <p:cNvPr id="5" name="Table 4">
            <a:extLst>
              <a:ext uri="{FF2B5EF4-FFF2-40B4-BE49-F238E27FC236}">
                <a16:creationId xmlns:a16="http://schemas.microsoft.com/office/drawing/2014/main" xmlns="" id="{0B6986F1-75E3-4859-8024-46C57EAF9522}"/>
              </a:ext>
            </a:extLst>
          </p:cNvPr>
          <p:cNvGraphicFramePr>
            <a:graphicFrameLocks noGrp="1"/>
          </p:cNvGraphicFramePr>
          <p:nvPr/>
        </p:nvGraphicFramePr>
        <p:xfrm>
          <a:off x="4226441" y="2331179"/>
          <a:ext cx="6913625" cy="3160395"/>
        </p:xfrm>
        <a:graphic>
          <a:graphicData uri="http://schemas.openxmlformats.org/drawingml/2006/table">
            <a:tbl>
              <a:tblPr>
                <a:tableStyleId>{5C22544A-7EE6-4342-B048-85BDC9FD1C3A}</a:tableStyleId>
              </a:tblPr>
              <a:tblGrid>
                <a:gridCol w="1094657">
                  <a:extLst>
                    <a:ext uri="{9D8B030D-6E8A-4147-A177-3AD203B41FA5}">
                      <a16:colId xmlns:a16="http://schemas.microsoft.com/office/drawing/2014/main" xmlns="" val="1772878385"/>
                    </a:ext>
                  </a:extLst>
                </a:gridCol>
                <a:gridCol w="1083135">
                  <a:extLst>
                    <a:ext uri="{9D8B030D-6E8A-4147-A177-3AD203B41FA5}">
                      <a16:colId xmlns:a16="http://schemas.microsoft.com/office/drawing/2014/main" xmlns="" val="1887338900"/>
                    </a:ext>
                  </a:extLst>
                </a:gridCol>
                <a:gridCol w="887249">
                  <a:extLst>
                    <a:ext uri="{9D8B030D-6E8A-4147-A177-3AD203B41FA5}">
                      <a16:colId xmlns:a16="http://schemas.microsoft.com/office/drawing/2014/main" xmlns="" val="2483689838"/>
                    </a:ext>
                  </a:extLst>
                </a:gridCol>
                <a:gridCol w="1129225">
                  <a:extLst>
                    <a:ext uri="{9D8B030D-6E8A-4147-A177-3AD203B41FA5}">
                      <a16:colId xmlns:a16="http://schemas.microsoft.com/office/drawing/2014/main" xmlns="" val="1834574192"/>
                    </a:ext>
                  </a:extLst>
                </a:gridCol>
                <a:gridCol w="725931">
                  <a:extLst>
                    <a:ext uri="{9D8B030D-6E8A-4147-A177-3AD203B41FA5}">
                      <a16:colId xmlns:a16="http://schemas.microsoft.com/office/drawing/2014/main" xmlns="" val="3577091895"/>
                    </a:ext>
                  </a:extLst>
                </a:gridCol>
                <a:gridCol w="1221407">
                  <a:extLst>
                    <a:ext uri="{9D8B030D-6E8A-4147-A177-3AD203B41FA5}">
                      <a16:colId xmlns:a16="http://schemas.microsoft.com/office/drawing/2014/main" xmlns="" val="3820278611"/>
                    </a:ext>
                  </a:extLst>
                </a:gridCol>
                <a:gridCol w="772021">
                  <a:extLst>
                    <a:ext uri="{9D8B030D-6E8A-4147-A177-3AD203B41FA5}">
                      <a16:colId xmlns:a16="http://schemas.microsoft.com/office/drawing/2014/main" xmlns="" val="3665630383"/>
                    </a:ext>
                  </a:extLst>
                </a:gridCol>
              </a:tblGrid>
              <a:tr h="166337">
                <a:tc>
                  <a:txBody>
                    <a:bodyPr/>
                    <a:lstStyle/>
                    <a:p>
                      <a:pPr algn="l" fontAlgn="b"/>
                      <a:r>
                        <a:rPr lang="en-US" sz="1100" u="none" strike="noStrike" dirty="0">
                          <a:solidFill>
                            <a:srgbClr val="FF0000"/>
                          </a:solidFill>
                          <a:effectLst/>
                          <a:latin typeface="Calibri" panose="020F0502020204030204" pitchFamily="34" charset="0"/>
                          <a:cs typeface="Calibri" panose="020F0502020204030204" pitchFamily="34" charset="0"/>
                        </a:rPr>
                        <a:t>R Square</a:t>
                      </a:r>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0.121927138</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94690301"/>
                  </a:ext>
                </a:extLst>
              </a:tr>
              <a:tr h="166337">
                <a:tc>
                  <a:txBody>
                    <a:bodyPr/>
                    <a:lstStyle/>
                    <a:p>
                      <a:pPr algn="l" fontAlgn="b"/>
                      <a:r>
                        <a:rPr lang="en-US" sz="1100" u="none" strike="noStrike" dirty="0">
                          <a:solidFill>
                            <a:srgbClr val="FF0000"/>
                          </a:solidFill>
                          <a:effectLst/>
                          <a:latin typeface="Calibri" panose="020F0502020204030204" pitchFamily="34" charset="0"/>
                          <a:cs typeface="Calibri" panose="020F0502020204030204" pitchFamily="34" charset="0"/>
                        </a:rPr>
                        <a:t>Adjusted R Square</a:t>
                      </a:r>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solidFill>
                            <a:srgbClr val="FF0000"/>
                          </a:solidFill>
                          <a:effectLst/>
                          <a:latin typeface="Calibri" panose="020F0502020204030204" pitchFamily="34" charset="0"/>
                          <a:cs typeface="Calibri" panose="020F0502020204030204" pitchFamily="34" charset="0"/>
                        </a:rPr>
                        <a:t>0.120217161</a:t>
                      </a:r>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00568976"/>
                  </a:ext>
                </a:extLst>
              </a:tr>
              <a:tr h="166337">
                <a:tc>
                  <a:txBody>
                    <a:bodyPr/>
                    <a:lstStyle/>
                    <a:p>
                      <a:pPr algn="l" fontAlgn="b"/>
                      <a:r>
                        <a:rPr lang="en-US" sz="1100" u="none" strike="noStrike">
                          <a:solidFill>
                            <a:srgbClr val="FF0000"/>
                          </a:solidFill>
                          <a:effectLst/>
                          <a:latin typeface="Calibri" panose="020F0502020204030204" pitchFamily="34" charset="0"/>
                          <a:cs typeface="Calibri" panose="020F0502020204030204" pitchFamily="34" charset="0"/>
                        </a:rPr>
                        <a:t>Standard Error</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solidFill>
                            <a:srgbClr val="FF0000"/>
                          </a:solidFill>
                          <a:effectLst/>
                          <a:latin typeface="Calibri" panose="020F0502020204030204" pitchFamily="34" charset="0"/>
                          <a:cs typeface="Calibri" panose="020F0502020204030204" pitchFamily="34" charset="0"/>
                        </a:rPr>
                        <a:t>15.66944131</a:t>
                      </a:r>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58927974"/>
                  </a:ext>
                </a:extLst>
              </a:tr>
              <a:tr h="174653">
                <a:tc>
                  <a:txBody>
                    <a:bodyPr/>
                    <a:lstStyle/>
                    <a:p>
                      <a:pPr algn="l" fontAlgn="b"/>
                      <a:r>
                        <a:rPr lang="en-US" sz="1100" u="none" strike="noStrike">
                          <a:solidFill>
                            <a:srgbClr val="FF0000"/>
                          </a:solidFill>
                          <a:effectLst/>
                          <a:latin typeface="Calibri" panose="020F0502020204030204" pitchFamily="34" charset="0"/>
                          <a:cs typeface="Calibri" panose="020F0502020204030204" pitchFamily="34" charset="0"/>
                        </a:rPr>
                        <a:t>Observations</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solidFill>
                            <a:srgbClr val="FF0000"/>
                          </a:solidFill>
                          <a:effectLst/>
                          <a:latin typeface="Calibri" panose="020F0502020204030204" pitchFamily="34" charset="0"/>
                          <a:cs typeface="Calibri" panose="020F0502020204030204" pitchFamily="34" charset="0"/>
                        </a:rPr>
                        <a:t>1030</a:t>
                      </a:r>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005723333"/>
                  </a:ext>
                </a:extLst>
              </a:tr>
              <a:tr h="166337">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90296595"/>
                  </a:ext>
                </a:extLst>
              </a:tr>
              <a:tr h="174653">
                <a:tc>
                  <a:txBody>
                    <a:bodyPr/>
                    <a:lstStyle/>
                    <a:p>
                      <a:pPr algn="l" fontAlgn="b"/>
                      <a:r>
                        <a:rPr lang="en-US" sz="1100" u="none" strike="noStrike">
                          <a:solidFill>
                            <a:srgbClr val="FF0000"/>
                          </a:solidFill>
                          <a:effectLst/>
                          <a:latin typeface="Calibri" panose="020F0502020204030204" pitchFamily="34" charset="0"/>
                          <a:cs typeface="Calibri" panose="020F0502020204030204" pitchFamily="34" charset="0"/>
                        </a:rPr>
                        <a:t>ANOVA</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5631690"/>
                  </a:ext>
                </a:extLst>
              </a:tr>
              <a:tr h="166337">
                <a:tc>
                  <a:txBody>
                    <a:bodyPr/>
                    <a:lstStyle/>
                    <a:p>
                      <a:pPr algn="ctr" fontAlgn="b"/>
                      <a:r>
                        <a:rPr lang="en-US" sz="1100" u="none" strike="noStrike">
                          <a:solidFill>
                            <a:srgbClr val="FF0000"/>
                          </a:solidFill>
                          <a:effectLst/>
                          <a:latin typeface="Calibri" panose="020F0502020204030204" pitchFamily="34" charset="0"/>
                          <a:cs typeface="Calibri" panose="020F0502020204030204" pitchFamily="34" charset="0"/>
                        </a:rPr>
                        <a:t> </a:t>
                      </a:r>
                      <a:endParaRPr lang="en-US" sz="1100" b="0" i="1"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solidFill>
                            <a:srgbClr val="FF0000"/>
                          </a:solidFill>
                          <a:effectLst/>
                          <a:latin typeface="Calibri" panose="020F0502020204030204" pitchFamily="34" charset="0"/>
                          <a:cs typeface="Calibri" panose="020F0502020204030204" pitchFamily="34" charset="0"/>
                        </a:rPr>
                        <a:t>df</a:t>
                      </a:r>
                      <a:endParaRPr lang="en-US" sz="1100" b="0" i="1"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solidFill>
                            <a:srgbClr val="FF0000"/>
                          </a:solidFill>
                          <a:effectLst/>
                          <a:latin typeface="Calibri" panose="020F0502020204030204" pitchFamily="34" charset="0"/>
                          <a:cs typeface="Calibri" panose="020F0502020204030204" pitchFamily="34" charset="0"/>
                        </a:rPr>
                        <a:t>SS</a:t>
                      </a:r>
                      <a:endParaRPr lang="en-US" sz="1100" b="0" i="1"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solidFill>
                            <a:srgbClr val="FF0000"/>
                          </a:solidFill>
                          <a:effectLst/>
                          <a:latin typeface="Calibri" panose="020F0502020204030204" pitchFamily="34" charset="0"/>
                          <a:cs typeface="Calibri" panose="020F0502020204030204" pitchFamily="34" charset="0"/>
                        </a:rPr>
                        <a:t>MS</a:t>
                      </a:r>
                      <a:endParaRPr lang="en-US" sz="1100" b="0" i="1"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solidFill>
                            <a:srgbClr val="FF0000"/>
                          </a:solidFill>
                          <a:effectLst/>
                          <a:latin typeface="Calibri" panose="020F0502020204030204" pitchFamily="34" charset="0"/>
                          <a:cs typeface="Calibri" panose="020F0502020204030204" pitchFamily="34" charset="0"/>
                        </a:rPr>
                        <a:t>F</a:t>
                      </a:r>
                      <a:endParaRPr lang="en-US" sz="1100" b="0" i="1"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solidFill>
                            <a:srgbClr val="FF0000"/>
                          </a:solidFill>
                          <a:effectLst/>
                          <a:latin typeface="Calibri" panose="020F0502020204030204" pitchFamily="34" charset="0"/>
                          <a:cs typeface="Calibri" panose="020F0502020204030204" pitchFamily="34" charset="0"/>
                        </a:rPr>
                        <a:t>Significance F</a:t>
                      </a:r>
                      <a:endParaRPr lang="en-US" sz="1100" b="0" i="1"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17824976"/>
                  </a:ext>
                </a:extLst>
              </a:tr>
              <a:tr h="166337">
                <a:tc>
                  <a:txBody>
                    <a:bodyPr/>
                    <a:lstStyle/>
                    <a:p>
                      <a:pPr algn="l" fontAlgn="b"/>
                      <a:r>
                        <a:rPr lang="en-US" sz="1100" u="none" strike="noStrike">
                          <a:solidFill>
                            <a:srgbClr val="FF0000"/>
                          </a:solidFill>
                          <a:effectLst/>
                          <a:latin typeface="Calibri" panose="020F0502020204030204" pitchFamily="34" charset="0"/>
                          <a:cs typeface="Calibri" panose="020F0502020204030204" pitchFamily="34" charset="0"/>
                        </a:rPr>
                        <a:t>Regression</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2</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35014.44856</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solidFill>
                            <a:srgbClr val="FF0000"/>
                          </a:solidFill>
                          <a:effectLst/>
                          <a:latin typeface="Calibri" panose="020F0502020204030204" pitchFamily="34" charset="0"/>
                          <a:cs typeface="Calibri" panose="020F0502020204030204" pitchFamily="34" charset="0"/>
                        </a:rPr>
                        <a:t>17507.22428</a:t>
                      </a:r>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71.30340528</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1.00679E-29</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25337449"/>
                  </a:ext>
                </a:extLst>
              </a:tr>
              <a:tr h="166337">
                <a:tc>
                  <a:txBody>
                    <a:bodyPr/>
                    <a:lstStyle/>
                    <a:p>
                      <a:pPr algn="l" fontAlgn="b"/>
                      <a:r>
                        <a:rPr lang="en-US" sz="1100" u="none" strike="noStrike">
                          <a:solidFill>
                            <a:srgbClr val="FF0000"/>
                          </a:solidFill>
                          <a:effectLst/>
                          <a:latin typeface="Calibri" panose="020F0502020204030204" pitchFamily="34" charset="0"/>
                          <a:cs typeface="Calibri" panose="020F0502020204030204" pitchFamily="34" charset="0"/>
                        </a:rPr>
                        <a:t>Residual</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1027</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252160.7386</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245.531391</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50148166"/>
                  </a:ext>
                </a:extLst>
              </a:tr>
              <a:tr h="174653">
                <a:tc>
                  <a:txBody>
                    <a:bodyPr/>
                    <a:lstStyle/>
                    <a:p>
                      <a:pPr algn="l" fontAlgn="b"/>
                      <a:r>
                        <a:rPr lang="en-US" sz="1100" u="none" strike="noStrike">
                          <a:solidFill>
                            <a:srgbClr val="FF0000"/>
                          </a:solidFill>
                          <a:effectLst/>
                          <a:latin typeface="Calibri" panose="020F0502020204030204" pitchFamily="34" charset="0"/>
                          <a:cs typeface="Calibri" panose="020F0502020204030204" pitchFamily="34" charset="0"/>
                        </a:rPr>
                        <a:t>Total</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1029</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287175.1871</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solidFill>
                            <a:srgbClr val="FF0000"/>
                          </a:solidFill>
                          <a:effectLst/>
                          <a:latin typeface="Calibri" panose="020F0502020204030204" pitchFamily="34" charset="0"/>
                          <a:cs typeface="Calibri" panose="020F0502020204030204" pitchFamily="34" charset="0"/>
                        </a:rPr>
                        <a:t> </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solidFill>
                            <a:srgbClr val="FF0000"/>
                          </a:solidFill>
                          <a:effectLst/>
                          <a:latin typeface="Calibri" panose="020F0502020204030204" pitchFamily="34" charset="0"/>
                          <a:cs typeface="Calibri" panose="020F0502020204030204" pitchFamily="34" charset="0"/>
                        </a:rPr>
                        <a:t> </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solidFill>
                            <a:srgbClr val="FF0000"/>
                          </a:solidFill>
                          <a:effectLst/>
                          <a:latin typeface="Calibri" panose="020F0502020204030204" pitchFamily="34" charset="0"/>
                          <a:cs typeface="Calibri" panose="020F0502020204030204" pitchFamily="34" charset="0"/>
                        </a:rPr>
                        <a:t> </a:t>
                      </a:r>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33171279"/>
                  </a:ext>
                </a:extLst>
              </a:tr>
              <a:tr h="174653">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733542078"/>
                  </a:ext>
                </a:extLst>
              </a:tr>
              <a:tr h="166337">
                <a:tc>
                  <a:txBody>
                    <a:bodyPr/>
                    <a:lstStyle/>
                    <a:p>
                      <a:pPr algn="ctr" fontAlgn="b"/>
                      <a:r>
                        <a:rPr lang="en-US" sz="1100" u="none" strike="noStrike">
                          <a:solidFill>
                            <a:srgbClr val="FF0000"/>
                          </a:solidFill>
                          <a:effectLst/>
                          <a:latin typeface="Calibri" panose="020F0502020204030204" pitchFamily="34" charset="0"/>
                          <a:cs typeface="Calibri" panose="020F0502020204030204" pitchFamily="34" charset="0"/>
                        </a:rPr>
                        <a:t> </a:t>
                      </a:r>
                      <a:endParaRPr lang="en-US" sz="1100" b="0" i="1"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solidFill>
                            <a:srgbClr val="FF0000"/>
                          </a:solidFill>
                          <a:effectLst/>
                          <a:latin typeface="Calibri" panose="020F0502020204030204" pitchFamily="34" charset="0"/>
                          <a:cs typeface="Calibri" panose="020F0502020204030204" pitchFamily="34" charset="0"/>
                        </a:rPr>
                        <a:t>Coefficients</a:t>
                      </a:r>
                      <a:endParaRPr lang="en-US" sz="1100" b="0" i="1"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solidFill>
                            <a:srgbClr val="FF0000"/>
                          </a:solidFill>
                          <a:effectLst/>
                          <a:latin typeface="Calibri" panose="020F0502020204030204" pitchFamily="34" charset="0"/>
                          <a:cs typeface="Calibri" panose="020F0502020204030204" pitchFamily="34" charset="0"/>
                        </a:rPr>
                        <a:t>Standard Error</a:t>
                      </a:r>
                      <a:endParaRPr lang="en-US" sz="1100" b="0" i="1"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solidFill>
                            <a:srgbClr val="FF0000"/>
                          </a:solidFill>
                          <a:effectLst/>
                          <a:latin typeface="Calibri" panose="020F0502020204030204" pitchFamily="34" charset="0"/>
                          <a:cs typeface="Calibri" panose="020F0502020204030204" pitchFamily="34" charset="0"/>
                        </a:rPr>
                        <a:t>t Stat</a:t>
                      </a:r>
                      <a:endParaRPr lang="en-US" sz="1100" b="0" i="1"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solidFill>
                            <a:srgbClr val="FF0000"/>
                          </a:solidFill>
                          <a:effectLst/>
                          <a:latin typeface="Calibri" panose="020F0502020204030204" pitchFamily="34" charset="0"/>
                          <a:cs typeface="Calibri" panose="020F0502020204030204" pitchFamily="34" charset="0"/>
                        </a:rPr>
                        <a:t>P-value</a:t>
                      </a:r>
                      <a:endParaRPr lang="en-US" sz="1100" b="0" i="1"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solidFill>
                            <a:srgbClr val="FF0000"/>
                          </a:solidFill>
                          <a:effectLst/>
                          <a:latin typeface="Calibri" panose="020F0502020204030204" pitchFamily="34" charset="0"/>
                          <a:cs typeface="Calibri" panose="020F0502020204030204" pitchFamily="34" charset="0"/>
                        </a:rPr>
                        <a:t>Lower 95%</a:t>
                      </a:r>
                      <a:endParaRPr lang="en-US" sz="1100" b="0" i="1"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solidFill>
                            <a:srgbClr val="FF0000"/>
                          </a:solidFill>
                          <a:effectLst/>
                          <a:latin typeface="Calibri" panose="020F0502020204030204" pitchFamily="34" charset="0"/>
                          <a:cs typeface="Calibri" panose="020F0502020204030204" pitchFamily="34" charset="0"/>
                        </a:rPr>
                        <a:t>Upper 95%</a:t>
                      </a:r>
                      <a:endParaRPr lang="en-US" sz="1100" b="0" i="1"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04629383"/>
                  </a:ext>
                </a:extLst>
              </a:tr>
              <a:tr h="166337">
                <a:tc>
                  <a:txBody>
                    <a:bodyPr/>
                    <a:lstStyle/>
                    <a:p>
                      <a:pPr algn="l" fontAlgn="b"/>
                      <a:r>
                        <a:rPr lang="en-US" sz="1100" u="none" strike="noStrike">
                          <a:solidFill>
                            <a:srgbClr val="FF0000"/>
                          </a:solidFill>
                          <a:effectLst/>
                          <a:latin typeface="Calibri" panose="020F0502020204030204" pitchFamily="34" charset="0"/>
                          <a:cs typeface="Calibri" panose="020F0502020204030204" pitchFamily="34" charset="0"/>
                        </a:rPr>
                        <a:t>Intercept</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51.21950022</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4.864852765</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10.52847901</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1.0962E-24</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solidFill>
                            <a:srgbClr val="FF0000"/>
                          </a:solidFill>
                          <a:effectLst/>
                          <a:latin typeface="Calibri" panose="020F0502020204030204" pitchFamily="34" charset="0"/>
                          <a:cs typeface="Calibri" panose="020F0502020204030204" pitchFamily="34" charset="0"/>
                        </a:rPr>
                        <a:t>41.67331364</a:t>
                      </a:r>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solidFill>
                            <a:srgbClr val="FF0000"/>
                          </a:solidFill>
                          <a:effectLst/>
                          <a:latin typeface="Calibri" panose="020F0502020204030204" pitchFamily="34" charset="0"/>
                          <a:cs typeface="Calibri" panose="020F0502020204030204" pitchFamily="34" charset="0"/>
                        </a:rPr>
                        <a:t>60.7656868</a:t>
                      </a:r>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24130442"/>
                  </a:ext>
                </a:extLst>
              </a:tr>
              <a:tr h="166337">
                <a:tc>
                  <a:txBody>
                    <a:bodyPr/>
                    <a:lstStyle/>
                    <a:p>
                      <a:pPr algn="l" fontAlgn="b"/>
                      <a:r>
                        <a:rPr lang="en-US" sz="1100" u="none" strike="noStrike">
                          <a:solidFill>
                            <a:srgbClr val="FF0000"/>
                          </a:solidFill>
                          <a:effectLst/>
                          <a:latin typeface="Calibri" panose="020F0502020204030204" pitchFamily="34" charset="0"/>
                          <a:cs typeface="Calibri" panose="020F0502020204030204" pitchFamily="34" charset="0"/>
                        </a:rPr>
                        <a:t>fineagg</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solidFill>
                            <a:srgbClr val="FF0000"/>
                          </a:solidFill>
                          <a:effectLst/>
                          <a:latin typeface="Calibri" panose="020F0502020204030204" pitchFamily="34" charset="0"/>
                          <a:cs typeface="Calibri" panose="020F0502020204030204" pitchFamily="34" charset="0"/>
                        </a:rPr>
                        <a:t>-0.024753691</a:t>
                      </a:r>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0.006168193</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-4.013118448</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6.42734E-05</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-0.036857392</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solidFill>
                            <a:srgbClr val="FF0000"/>
                          </a:solidFill>
                          <a:effectLst/>
                          <a:latin typeface="Calibri" panose="020F0502020204030204" pitchFamily="34" charset="0"/>
                          <a:cs typeface="Calibri" panose="020F0502020204030204" pitchFamily="34" charset="0"/>
                        </a:rPr>
                        <a:t>-0.012649989</a:t>
                      </a:r>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585163184"/>
                  </a:ext>
                </a:extLst>
              </a:tr>
              <a:tr h="174653">
                <a:tc>
                  <a:txBody>
                    <a:bodyPr/>
                    <a:lstStyle/>
                    <a:p>
                      <a:pPr algn="l" fontAlgn="b"/>
                      <a:r>
                        <a:rPr lang="en-US" sz="1100" u="none" strike="noStrike">
                          <a:solidFill>
                            <a:srgbClr val="FF0000"/>
                          </a:solidFill>
                          <a:effectLst/>
                          <a:latin typeface="Calibri" panose="020F0502020204030204" pitchFamily="34" charset="0"/>
                          <a:cs typeface="Calibri" panose="020F0502020204030204" pitchFamily="34" charset="0"/>
                        </a:rPr>
                        <a:t>age</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solidFill>
                            <a:srgbClr val="FF0000"/>
                          </a:solidFill>
                          <a:effectLst/>
                          <a:latin typeface="Calibri" panose="020F0502020204030204" pitchFamily="34" charset="0"/>
                          <a:cs typeface="Calibri" panose="020F0502020204030204" pitchFamily="34" charset="0"/>
                        </a:rPr>
                        <a:t>0.082068722</a:t>
                      </a:r>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0.007828742</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10.4830022</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1.69399E-24</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solidFill>
                            <a:srgbClr val="FF0000"/>
                          </a:solidFill>
                          <a:effectLst/>
                          <a:latin typeface="Calibri" panose="020F0502020204030204" pitchFamily="34" charset="0"/>
                          <a:cs typeface="Calibri" panose="020F0502020204030204" pitchFamily="34" charset="0"/>
                        </a:rPr>
                        <a:t>0.066706565</a:t>
                      </a:r>
                      <a:endParaRPr lang="en-US" sz="1100" b="0" i="0" u="none" strike="noStrike">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solidFill>
                            <a:srgbClr val="FF0000"/>
                          </a:solidFill>
                          <a:effectLst/>
                          <a:latin typeface="Calibri" panose="020F0502020204030204" pitchFamily="34" charset="0"/>
                          <a:cs typeface="Calibri" panose="020F0502020204030204" pitchFamily="34" charset="0"/>
                        </a:rPr>
                        <a:t>0.097430879</a:t>
                      </a:r>
                      <a:endParaRPr lang="en-US" sz="11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536918996"/>
                  </a:ext>
                </a:extLst>
              </a:tr>
            </a:tbl>
          </a:graphicData>
        </a:graphic>
      </p:graphicFrame>
      <p:sp>
        <p:nvSpPr>
          <p:cNvPr id="7" name="Rectangle 6">
            <a:extLst>
              <a:ext uri="{FF2B5EF4-FFF2-40B4-BE49-F238E27FC236}">
                <a16:creationId xmlns:a16="http://schemas.microsoft.com/office/drawing/2014/main" xmlns="" id="{D3BF9D8A-95CE-4800-8A6B-714B9B22E4D3}"/>
              </a:ext>
            </a:extLst>
          </p:cNvPr>
          <p:cNvSpPr/>
          <p:nvPr/>
        </p:nvSpPr>
        <p:spPr>
          <a:xfrm>
            <a:off x="780149" y="1946459"/>
            <a:ext cx="10359917" cy="769441"/>
          </a:xfrm>
          <a:prstGeom prst="rect">
            <a:avLst/>
          </a:prstGeom>
        </p:spPr>
        <p:txBody>
          <a:bodyPr wrap="square">
            <a:spAutoFit/>
          </a:bodyPr>
          <a:lstStyle/>
          <a:p>
            <a:r>
              <a:rPr lang="en-US" b="1" dirty="0">
                <a:latin typeface="Calibri" panose="020F0502020204030204" pitchFamily="34" charset="0"/>
                <a:cs typeface="Calibri" panose="020F0502020204030204" pitchFamily="34" charset="0"/>
              </a:rPr>
              <a:t>With two independent variables the prediction of Y is expressed by the following equation:</a:t>
            </a:r>
          </a:p>
          <a:p>
            <a:endParaRPr lang="en-US" sz="800" b="1" dirty="0">
              <a:latin typeface="Calibri" panose="020F0502020204030204" pitchFamily="34" charset="0"/>
              <a:cs typeface="Calibri" panose="020F0502020204030204" pitchFamily="34" charset="0"/>
            </a:endParaRPr>
          </a:p>
          <a:p>
            <a:r>
              <a:rPr lang="en-US" b="1" dirty="0" err="1">
                <a:latin typeface="Calibri" panose="020F0502020204030204" pitchFamily="34" charset="0"/>
                <a:cs typeface="Calibri" panose="020F0502020204030204" pitchFamily="34" charset="0"/>
              </a:rPr>
              <a:t>Y'</a:t>
            </a:r>
            <a:r>
              <a:rPr lang="en-US" b="1" baseline="-25000" dirty="0" err="1">
                <a:latin typeface="Calibri" panose="020F0502020204030204" pitchFamily="34" charset="0"/>
                <a:cs typeface="Calibri" panose="020F0502020204030204" pitchFamily="34" charset="0"/>
              </a:rPr>
              <a:t>i</a:t>
            </a:r>
            <a:r>
              <a:rPr lang="en-US" b="1" dirty="0">
                <a:latin typeface="Calibri" panose="020F0502020204030204" pitchFamily="34" charset="0"/>
                <a:cs typeface="Calibri" panose="020F0502020204030204" pitchFamily="34" charset="0"/>
              </a:rPr>
              <a:t> = </a:t>
            </a:r>
            <a:r>
              <a:rPr lang="el-GR" b="1" dirty="0">
                <a:latin typeface="Calibri" panose="020F0502020204030204" pitchFamily="34" charset="0"/>
                <a:cs typeface="Calibri" panose="020F0502020204030204" pitchFamily="34" charset="0"/>
              </a:rPr>
              <a:t>β</a:t>
            </a:r>
            <a:r>
              <a:rPr lang="en-US" b="1" baseline="-25000" dirty="0">
                <a:latin typeface="Calibri" panose="020F0502020204030204" pitchFamily="34" charset="0"/>
                <a:cs typeface="Calibri" panose="020F0502020204030204" pitchFamily="34" charset="0"/>
              </a:rPr>
              <a:t>0</a:t>
            </a:r>
            <a:r>
              <a:rPr lang="en-US" b="1" dirty="0">
                <a:latin typeface="Calibri" panose="020F0502020204030204" pitchFamily="34" charset="0"/>
                <a:cs typeface="Calibri" panose="020F0502020204030204" pitchFamily="34" charset="0"/>
              </a:rPr>
              <a:t> + </a:t>
            </a:r>
            <a:r>
              <a:rPr lang="el-GR" b="1" dirty="0">
                <a:latin typeface="Calibri" panose="020F0502020204030204" pitchFamily="34" charset="0"/>
                <a:cs typeface="Calibri" panose="020F0502020204030204" pitchFamily="34" charset="0"/>
              </a:rPr>
              <a:t>β </a:t>
            </a:r>
            <a:r>
              <a:rPr lang="en-US" b="1" baseline="-25000" dirty="0">
                <a:latin typeface="Calibri" panose="020F0502020204030204" pitchFamily="34" charset="0"/>
                <a:cs typeface="Calibri" panose="020F0502020204030204" pitchFamily="34" charset="0"/>
              </a:rPr>
              <a:t>1</a:t>
            </a:r>
            <a:r>
              <a:rPr lang="en-US" b="1" dirty="0">
                <a:latin typeface="Calibri" panose="020F0502020204030204" pitchFamily="34" charset="0"/>
                <a:cs typeface="Calibri" panose="020F0502020204030204" pitchFamily="34" charset="0"/>
              </a:rPr>
              <a:t>X</a:t>
            </a:r>
            <a:r>
              <a:rPr lang="en-US" b="1" baseline="-25000" dirty="0">
                <a:latin typeface="Calibri" panose="020F0502020204030204" pitchFamily="34" charset="0"/>
                <a:cs typeface="Calibri" panose="020F0502020204030204" pitchFamily="34" charset="0"/>
              </a:rPr>
              <a:t>1i </a:t>
            </a:r>
            <a:r>
              <a:rPr lang="en-US" b="1" dirty="0">
                <a:latin typeface="Calibri" panose="020F0502020204030204" pitchFamily="34" charset="0"/>
                <a:cs typeface="Calibri" panose="020F0502020204030204" pitchFamily="34" charset="0"/>
              </a:rPr>
              <a:t>+ </a:t>
            </a:r>
            <a:r>
              <a:rPr lang="el-GR" b="1" dirty="0">
                <a:latin typeface="Calibri" panose="020F0502020204030204" pitchFamily="34" charset="0"/>
                <a:cs typeface="Calibri" panose="020F0502020204030204" pitchFamily="34" charset="0"/>
              </a:rPr>
              <a:t>β</a:t>
            </a:r>
            <a:r>
              <a:rPr lang="en-US" b="1" baseline="-25000" dirty="0">
                <a:latin typeface="Calibri" panose="020F0502020204030204" pitchFamily="34" charset="0"/>
                <a:cs typeface="Calibri" panose="020F0502020204030204" pitchFamily="34" charset="0"/>
              </a:rPr>
              <a:t>2</a:t>
            </a:r>
            <a:r>
              <a:rPr lang="en-US" b="1" dirty="0">
                <a:latin typeface="Calibri" panose="020F0502020204030204" pitchFamily="34" charset="0"/>
                <a:cs typeface="Calibri" panose="020F0502020204030204" pitchFamily="34" charset="0"/>
              </a:rPr>
              <a:t>X</a:t>
            </a:r>
            <a:r>
              <a:rPr lang="en-US" b="1" baseline="-25000" dirty="0">
                <a:latin typeface="Calibri" panose="020F0502020204030204" pitchFamily="34" charset="0"/>
                <a:cs typeface="Calibri" panose="020F0502020204030204" pitchFamily="34" charset="0"/>
              </a:rPr>
              <a:t>2i</a:t>
            </a:r>
          </a:p>
        </p:txBody>
      </p:sp>
      <p:sp>
        <p:nvSpPr>
          <p:cNvPr id="8" name="Rectangle 7">
            <a:extLst>
              <a:ext uri="{FF2B5EF4-FFF2-40B4-BE49-F238E27FC236}">
                <a16:creationId xmlns:a16="http://schemas.microsoft.com/office/drawing/2014/main" xmlns="" id="{4A7E951D-F336-4C62-99DF-BF31AA53BAFB}"/>
              </a:ext>
            </a:extLst>
          </p:cNvPr>
          <p:cNvSpPr/>
          <p:nvPr/>
        </p:nvSpPr>
        <p:spPr>
          <a:xfrm>
            <a:off x="799083" y="5337533"/>
            <a:ext cx="10593833" cy="984885"/>
          </a:xfrm>
          <a:prstGeom prst="rect">
            <a:avLst/>
          </a:prstGeom>
        </p:spPr>
        <p:txBody>
          <a:bodyPr wrap="square">
            <a:spAutoFit/>
          </a:bodyPr>
          <a:lstStyle/>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We have the Multiple R</a:t>
            </a:r>
            <a:r>
              <a:rPr lang="en-US" sz="1600" baseline="30000" dirty="0">
                <a:latin typeface="Calibri" panose="020F0502020204030204" pitchFamily="34" charset="0"/>
                <a:cs typeface="Calibri" panose="020F0502020204030204" pitchFamily="34" charset="0"/>
              </a:rPr>
              <a:t>2 </a:t>
            </a:r>
            <a:r>
              <a:rPr lang="en-US" sz="1600" dirty="0">
                <a:latin typeface="Calibri" panose="020F0502020204030204" pitchFamily="34" charset="0"/>
                <a:cs typeface="Calibri" panose="020F0502020204030204" pitchFamily="34" charset="0"/>
              </a:rPr>
              <a:t>=</a:t>
            </a:r>
            <a:r>
              <a:rPr lang="en-US" sz="1600" baseline="30000" dirty="0">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0.1219.</a:t>
            </a: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The regression equation is Strength = 51.2195 - 0.02475 </a:t>
            </a:r>
            <a:r>
              <a:rPr lang="en-US" sz="1400" dirty="0" err="1">
                <a:latin typeface="Calibri" panose="020F0502020204030204" pitchFamily="34" charset="0"/>
                <a:cs typeface="Calibri" panose="020F0502020204030204" pitchFamily="34" charset="0"/>
              </a:rPr>
              <a:t>fineagg</a:t>
            </a:r>
            <a:r>
              <a:rPr lang="en-US" sz="1400" dirty="0">
                <a:latin typeface="Calibri" panose="020F0502020204030204" pitchFamily="34" charset="0"/>
                <a:cs typeface="Calibri" panose="020F0502020204030204" pitchFamily="34" charset="0"/>
              </a:rPr>
              <a:t> + 0.08207</a:t>
            </a: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For every unit increase in </a:t>
            </a:r>
            <a:r>
              <a:rPr lang="en-US" sz="1400" dirty="0" err="1">
                <a:latin typeface="Calibri" panose="020F0502020204030204" pitchFamily="34" charset="0"/>
                <a:cs typeface="Calibri" panose="020F0502020204030204" pitchFamily="34" charset="0"/>
              </a:rPr>
              <a:t>fineagg</a:t>
            </a:r>
            <a:r>
              <a:rPr lang="en-US" sz="1400" dirty="0">
                <a:latin typeface="Calibri" panose="020F0502020204030204" pitchFamily="34" charset="0"/>
                <a:cs typeface="Calibri" panose="020F0502020204030204" pitchFamily="34" charset="0"/>
              </a:rPr>
              <a:t>, the strength of the cement is reduced by 0.02475 kg holding age constant.</a:t>
            </a:r>
          </a:p>
          <a:p>
            <a:pPr marL="285750" indent="-285750">
              <a:buFont typeface="Wingdings" panose="05000000000000000000" pitchFamily="2" charset="2"/>
              <a:buChar char="Ø"/>
            </a:pPr>
            <a:r>
              <a:rPr lang="en-US" sz="1400" dirty="0">
                <a:latin typeface="Calibri" panose="020F0502020204030204" pitchFamily="34" charset="0"/>
                <a:cs typeface="Calibri" panose="020F0502020204030204" pitchFamily="34" charset="0"/>
              </a:rPr>
              <a:t>For every unit (day) increase in age, the strength of the cement is increased by 0.08207 kg holding </a:t>
            </a:r>
            <a:r>
              <a:rPr lang="en-US" sz="1400" dirty="0" err="1">
                <a:latin typeface="Calibri" panose="020F0502020204030204" pitchFamily="34" charset="0"/>
                <a:cs typeface="Calibri" panose="020F0502020204030204" pitchFamily="34" charset="0"/>
              </a:rPr>
              <a:t>fineagg</a:t>
            </a:r>
            <a:r>
              <a:rPr lang="en-US" sz="1400" dirty="0">
                <a:latin typeface="Calibri" panose="020F0502020204030204" pitchFamily="34" charset="0"/>
                <a:cs typeface="Calibri" panose="020F0502020204030204" pitchFamily="34" charset="0"/>
              </a:rPr>
              <a:t> constant.</a:t>
            </a:r>
          </a:p>
        </p:txBody>
      </p:sp>
      <p:sp>
        <p:nvSpPr>
          <p:cNvPr id="12" name="Rectangle 11">
            <a:extLst>
              <a:ext uri="{FF2B5EF4-FFF2-40B4-BE49-F238E27FC236}">
                <a16:creationId xmlns:a16="http://schemas.microsoft.com/office/drawing/2014/main" xmlns="" id="{B7436152-635C-45C6-9494-85EC3B6CB4D6}"/>
              </a:ext>
            </a:extLst>
          </p:cNvPr>
          <p:cNvSpPr/>
          <p:nvPr/>
        </p:nvSpPr>
        <p:spPr>
          <a:xfrm>
            <a:off x="780149" y="2783659"/>
            <a:ext cx="3310401" cy="1932720"/>
          </a:xfrm>
          <a:prstGeom prst="rect">
            <a:avLst/>
          </a:prstGeom>
        </p:spPr>
        <p:txBody>
          <a:bodyPr wrap="square">
            <a:spAutoFit/>
          </a:bodyPr>
          <a:lstStyle/>
          <a:p>
            <a:pPr algn="just"/>
            <a:r>
              <a:rPr lang="en-US" sz="2000" b="1" dirty="0">
                <a:solidFill>
                  <a:srgbClr val="FF0000"/>
                </a:solidFill>
                <a:latin typeface="Calibri" panose="020F0502020204030204" pitchFamily="34" charset="0"/>
                <a:cs typeface="Calibri" panose="020F0502020204030204" pitchFamily="34" charset="0"/>
              </a:rPr>
              <a:t>For example, while predicting the complete comprehensive strength of cement, let us consider only two predictor variables, Fine Aggregate and Age in days.</a:t>
            </a:r>
          </a:p>
        </p:txBody>
      </p:sp>
    </p:spTree>
    <p:extLst>
      <p:ext uri="{BB962C8B-B14F-4D97-AF65-F5344CB8AC3E}">
        <p14:creationId xmlns:p14="http://schemas.microsoft.com/office/powerpoint/2010/main" val="30897236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50" y="958333"/>
            <a:ext cx="10359917" cy="938719"/>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4</a:t>
            </a:r>
          </a:p>
          <a:p>
            <a:endParaRPr lang="en-IN" sz="11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4.  Multiple r-square: increases with additional predictor 						</a:t>
            </a:r>
            <a:endParaRPr lang="en-IN" b="1" dirty="0"/>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xmlns="" id="{BA864692-6364-47E6-AD7F-2285E1BA17D9}"/>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25A5FE8-5665-44B8-A4A0-63608E7D970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xmlns="" id="{0F459295-AE31-4FA5-B7C4-F82903CB3A4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Rectangle 6">
            <a:extLst>
              <a:ext uri="{FF2B5EF4-FFF2-40B4-BE49-F238E27FC236}">
                <a16:creationId xmlns:a16="http://schemas.microsoft.com/office/drawing/2014/main" xmlns="" id="{D3BF9D8A-95CE-4800-8A6B-714B9B22E4D3}"/>
              </a:ext>
            </a:extLst>
          </p:cNvPr>
          <p:cNvSpPr/>
          <p:nvPr/>
        </p:nvSpPr>
        <p:spPr>
          <a:xfrm>
            <a:off x="780149" y="1946459"/>
            <a:ext cx="10359917" cy="769441"/>
          </a:xfrm>
          <a:prstGeom prst="rect">
            <a:avLst/>
          </a:prstGeom>
        </p:spPr>
        <p:txBody>
          <a:bodyPr wrap="square">
            <a:spAutoFit/>
          </a:bodyPr>
          <a:lstStyle/>
          <a:p>
            <a:r>
              <a:rPr lang="en-US" b="1" dirty="0">
                <a:latin typeface="Calibri" panose="020F0502020204030204" pitchFamily="34" charset="0"/>
                <a:cs typeface="Calibri" panose="020F0502020204030204" pitchFamily="34" charset="0"/>
              </a:rPr>
              <a:t>With many independent variables the prediction of Y is expressed by the following equation:</a:t>
            </a:r>
          </a:p>
          <a:p>
            <a:endParaRPr lang="en-US" sz="800" b="1" dirty="0">
              <a:latin typeface="Calibri" panose="020F0502020204030204" pitchFamily="34" charset="0"/>
              <a:cs typeface="Calibri" panose="020F0502020204030204" pitchFamily="34" charset="0"/>
            </a:endParaRPr>
          </a:p>
          <a:p>
            <a:r>
              <a:rPr lang="en-US" b="1" dirty="0" err="1">
                <a:latin typeface="Calibri" panose="020F0502020204030204" pitchFamily="34" charset="0"/>
                <a:cs typeface="Calibri" panose="020F0502020204030204" pitchFamily="34" charset="0"/>
              </a:rPr>
              <a:t>Y'</a:t>
            </a:r>
            <a:r>
              <a:rPr lang="en-US" b="1" baseline="-25000" dirty="0" err="1">
                <a:latin typeface="Calibri" panose="020F0502020204030204" pitchFamily="34" charset="0"/>
                <a:cs typeface="Calibri" panose="020F0502020204030204" pitchFamily="34" charset="0"/>
              </a:rPr>
              <a:t>i</a:t>
            </a:r>
            <a:r>
              <a:rPr lang="en-US" b="1" dirty="0">
                <a:latin typeface="Calibri" panose="020F0502020204030204" pitchFamily="34" charset="0"/>
                <a:cs typeface="Calibri" panose="020F0502020204030204" pitchFamily="34" charset="0"/>
              </a:rPr>
              <a:t> = </a:t>
            </a:r>
            <a:r>
              <a:rPr lang="el-GR" b="1" dirty="0">
                <a:latin typeface="Calibri" panose="020F0502020204030204" pitchFamily="34" charset="0"/>
                <a:cs typeface="Calibri" panose="020F0502020204030204" pitchFamily="34" charset="0"/>
              </a:rPr>
              <a:t>β</a:t>
            </a:r>
            <a:r>
              <a:rPr lang="en-US" b="1" baseline="-25000" dirty="0">
                <a:latin typeface="Calibri" panose="020F0502020204030204" pitchFamily="34" charset="0"/>
                <a:cs typeface="Calibri" panose="020F0502020204030204" pitchFamily="34" charset="0"/>
              </a:rPr>
              <a:t>0</a:t>
            </a:r>
            <a:r>
              <a:rPr lang="en-US" b="1" dirty="0">
                <a:latin typeface="Calibri" panose="020F0502020204030204" pitchFamily="34" charset="0"/>
                <a:cs typeface="Calibri" panose="020F0502020204030204" pitchFamily="34" charset="0"/>
              </a:rPr>
              <a:t> + </a:t>
            </a:r>
            <a:r>
              <a:rPr lang="el-GR" b="1" dirty="0">
                <a:latin typeface="Calibri" panose="020F0502020204030204" pitchFamily="34" charset="0"/>
                <a:cs typeface="Calibri" panose="020F0502020204030204" pitchFamily="34" charset="0"/>
              </a:rPr>
              <a:t>β </a:t>
            </a:r>
            <a:r>
              <a:rPr lang="en-US" b="1" baseline="-25000" dirty="0">
                <a:latin typeface="Calibri" panose="020F0502020204030204" pitchFamily="34" charset="0"/>
                <a:cs typeface="Calibri" panose="020F0502020204030204" pitchFamily="34" charset="0"/>
              </a:rPr>
              <a:t>1</a:t>
            </a:r>
            <a:r>
              <a:rPr lang="en-US" b="1" dirty="0">
                <a:latin typeface="Calibri" panose="020F0502020204030204" pitchFamily="34" charset="0"/>
                <a:cs typeface="Calibri" panose="020F0502020204030204" pitchFamily="34" charset="0"/>
              </a:rPr>
              <a:t>X</a:t>
            </a:r>
            <a:r>
              <a:rPr lang="en-US" b="1" baseline="-25000" dirty="0">
                <a:latin typeface="Calibri" panose="020F0502020204030204" pitchFamily="34" charset="0"/>
                <a:cs typeface="Calibri" panose="020F0502020204030204" pitchFamily="34" charset="0"/>
              </a:rPr>
              <a:t>1i </a:t>
            </a:r>
            <a:r>
              <a:rPr lang="en-US" b="1" dirty="0">
                <a:latin typeface="Calibri" panose="020F0502020204030204" pitchFamily="34" charset="0"/>
                <a:cs typeface="Calibri" panose="020F0502020204030204" pitchFamily="34" charset="0"/>
              </a:rPr>
              <a:t>+ </a:t>
            </a:r>
            <a:r>
              <a:rPr lang="el-GR" b="1" dirty="0">
                <a:latin typeface="Calibri" panose="020F0502020204030204" pitchFamily="34" charset="0"/>
                <a:cs typeface="Calibri" panose="020F0502020204030204" pitchFamily="34" charset="0"/>
              </a:rPr>
              <a:t>β</a:t>
            </a:r>
            <a:r>
              <a:rPr lang="en-US" b="1" baseline="-25000" dirty="0">
                <a:latin typeface="Calibri" panose="020F0502020204030204" pitchFamily="34" charset="0"/>
                <a:cs typeface="Calibri" panose="020F0502020204030204" pitchFamily="34" charset="0"/>
              </a:rPr>
              <a:t>2</a:t>
            </a:r>
            <a:r>
              <a:rPr lang="en-US" b="1" dirty="0">
                <a:latin typeface="Calibri" panose="020F0502020204030204" pitchFamily="34" charset="0"/>
                <a:cs typeface="Calibri" panose="020F0502020204030204" pitchFamily="34" charset="0"/>
              </a:rPr>
              <a:t>X</a:t>
            </a:r>
            <a:r>
              <a:rPr lang="en-US" b="1" baseline="-25000" dirty="0">
                <a:latin typeface="Calibri" panose="020F0502020204030204" pitchFamily="34" charset="0"/>
                <a:cs typeface="Calibri" panose="020F0502020204030204" pitchFamily="34" charset="0"/>
              </a:rPr>
              <a:t>2i </a:t>
            </a:r>
            <a:r>
              <a:rPr lang="en-US" b="1" dirty="0">
                <a:latin typeface="Calibri" panose="020F0502020204030204" pitchFamily="34" charset="0"/>
                <a:cs typeface="Calibri" panose="020F0502020204030204" pitchFamily="34" charset="0"/>
              </a:rPr>
              <a:t>+ … +  </a:t>
            </a:r>
            <a:r>
              <a:rPr lang="el-GR" b="1" dirty="0">
                <a:latin typeface="Calibri" panose="020F0502020204030204" pitchFamily="34" charset="0"/>
                <a:cs typeface="Calibri" panose="020F0502020204030204" pitchFamily="34" charset="0"/>
              </a:rPr>
              <a:t>β</a:t>
            </a:r>
            <a:r>
              <a:rPr lang="en-IN" b="1" baseline="-25000" dirty="0">
                <a:latin typeface="Calibri" panose="020F0502020204030204" pitchFamily="34" charset="0"/>
                <a:cs typeface="Calibri" panose="020F0502020204030204" pitchFamily="34" charset="0"/>
              </a:rPr>
              <a:t>n</a:t>
            </a:r>
            <a:r>
              <a:rPr lang="en-US" b="1" dirty="0" err="1">
                <a:latin typeface="Calibri" panose="020F0502020204030204" pitchFamily="34" charset="0"/>
                <a:cs typeface="Calibri" panose="020F0502020204030204" pitchFamily="34" charset="0"/>
              </a:rPr>
              <a:t>X</a:t>
            </a:r>
            <a:r>
              <a:rPr lang="en-US" b="1" baseline="-25000" dirty="0" err="1">
                <a:latin typeface="Calibri" panose="020F0502020204030204" pitchFamily="34" charset="0"/>
                <a:cs typeface="Calibri" panose="020F0502020204030204" pitchFamily="34" charset="0"/>
              </a:rPr>
              <a:t>ni</a:t>
            </a:r>
            <a:r>
              <a:rPr lang="en-US" b="1" baseline="-25000" dirty="0">
                <a:latin typeface="Calibri" panose="020F0502020204030204" pitchFamily="34" charset="0"/>
                <a:cs typeface="Calibri" panose="020F0502020204030204" pitchFamily="34" charset="0"/>
              </a:rPr>
              <a:t> </a:t>
            </a:r>
          </a:p>
        </p:txBody>
      </p:sp>
      <p:sp>
        <p:nvSpPr>
          <p:cNvPr id="8" name="Rectangle 7">
            <a:extLst>
              <a:ext uri="{FF2B5EF4-FFF2-40B4-BE49-F238E27FC236}">
                <a16:creationId xmlns:a16="http://schemas.microsoft.com/office/drawing/2014/main" xmlns="" id="{4A7E951D-F336-4C62-99DF-BF31AA53BAFB}"/>
              </a:ext>
            </a:extLst>
          </p:cNvPr>
          <p:cNvSpPr/>
          <p:nvPr/>
        </p:nvSpPr>
        <p:spPr>
          <a:xfrm>
            <a:off x="785124" y="4251153"/>
            <a:ext cx="4154433" cy="1938992"/>
          </a:xfrm>
          <a:prstGeom prst="rect">
            <a:avLst/>
          </a:prstGeom>
        </p:spPr>
        <p:txBody>
          <a:bodyPr wrap="square">
            <a:spAutoFit/>
          </a:bodyPr>
          <a:lstStyle/>
          <a:p>
            <a:pPr indent="-285750" algn="just">
              <a:buFont typeface="Wingdings" panose="05000000000000000000" pitchFamily="2" charset="2"/>
              <a:buChar char="Ø"/>
            </a:pPr>
            <a:r>
              <a:rPr lang="en-US" sz="2000" b="1" dirty="0">
                <a:solidFill>
                  <a:srgbClr val="FF0000"/>
                </a:solidFill>
                <a:latin typeface="Calibri" panose="020F0502020204030204" pitchFamily="34" charset="0"/>
                <a:cs typeface="Calibri" panose="020F0502020204030204" pitchFamily="34" charset="0"/>
              </a:rPr>
              <a:t>We observe that Multiple R2 = 0.6155 and it has increased from 0.1219 (for only two predictor variables).</a:t>
            </a:r>
          </a:p>
          <a:p>
            <a:pPr indent="-285750" algn="just">
              <a:buFont typeface="Wingdings" panose="05000000000000000000" pitchFamily="2" charset="2"/>
              <a:buChar char="Ø"/>
            </a:pPr>
            <a:r>
              <a:rPr lang="en-US" sz="2000" b="1" dirty="0">
                <a:solidFill>
                  <a:srgbClr val="FF0000"/>
                </a:solidFill>
                <a:latin typeface="Calibri" panose="020F0502020204030204" pitchFamily="34" charset="0"/>
                <a:cs typeface="Calibri" panose="020F0502020204030204" pitchFamily="34" charset="0"/>
              </a:rPr>
              <a:t>So, multiple R</a:t>
            </a:r>
            <a:r>
              <a:rPr lang="en-US" sz="2000" b="1" baseline="30000" dirty="0">
                <a:solidFill>
                  <a:srgbClr val="FF0000"/>
                </a:solidFill>
                <a:latin typeface="Calibri" panose="020F0502020204030204" pitchFamily="34" charset="0"/>
                <a:cs typeface="Calibri" panose="020F0502020204030204" pitchFamily="34" charset="0"/>
              </a:rPr>
              <a:t>2</a:t>
            </a:r>
            <a:r>
              <a:rPr lang="en-US" sz="2000" b="1" dirty="0">
                <a:solidFill>
                  <a:srgbClr val="FF0000"/>
                </a:solidFill>
                <a:latin typeface="Calibri" panose="020F0502020204030204" pitchFamily="34" charset="0"/>
                <a:cs typeface="Calibri" panose="020F0502020204030204" pitchFamily="34" charset="0"/>
              </a:rPr>
              <a:t>  increases with additional predictor variables</a:t>
            </a:r>
            <a:r>
              <a:rPr lang="en-US" sz="1600" dirty="0">
                <a:latin typeface="Calibri" panose="020F0502020204030204" pitchFamily="34" charset="0"/>
                <a:cs typeface="Calibri" panose="020F0502020204030204" pitchFamily="34" charset="0"/>
              </a:rPr>
              <a:t>.</a:t>
            </a:r>
            <a:endParaRPr lang="en-US" sz="1400" dirty="0">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xmlns="" id="{B7436152-635C-45C6-9494-85EC3B6CB4D6}"/>
              </a:ext>
            </a:extLst>
          </p:cNvPr>
          <p:cNvSpPr/>
          <p:nvPr/>
        </p:nvSpPr>
        <p:spPr>
          <a:xfrm>
            <a:off x="780147" y="2862697"/>
            <a:ext cx="4154433" cy="1323439"/>
          </a:xfrm>
          <a:prstGeom prst="rect">
            <a:avLst/>
          </a:prstGeom>
        </p:spPr>
        <p:txBody>
          <a:bodyPr wrap="square">
            <a:spAutoFit/>
          </a:bodyPr>
          <a:lstStyle/>
          <a:p>
            <a:pPr algn="just"/>
            <a:r>
              <a:rPr lang="en-US" sz="2000" b="1" dirty="0">
                <a:solidFill>
                  <a:srgbClr val="FF0000"/>
                </a:solidFill>
                <a:latin typeface="Calibri" panose="020F0502020204030204" pitchFamily="34" charset="0"/>
                <a:cs typeface="Calibri" panose="020F0502020204030204" pitchFamily="34" charset="0"/>
              </a:rPr>
              <a:t>For example, while predicting the complete comprehensive strength of cement, let us consider all eight predictor variables.</a:t>
            </a:r>
          </a:p>
        </p:txBody>
      </p:sp>
      <p:graphicFrame>
        <p:nvGraphicFramePr>
          <p:cNvPr id="9" name="Table 8">
            <a:extLst>
              <a:ext uri="{FF2B5EF4-FFF2-40B4-BE49-F238E27FC236}">
                <a16:creationId xmlns:a16="http://schemas.microsoft.com/office/drawing/2014/main" xmlns="" id="{6B66A4C6-0A7C-474A-AD02-1AB67B81EAE4}"/>
              </a:ext>
            </a:extLst>
          </p:cNvPr>
          <p:cNvGraphicFramePr>
            <a:graphicFrameLocks noGrp="1"/>
          </p:cNvGraphicFramePr>
          <p:nvPr/>
        </p:nvGraphicFramePr>
        <p:xfrm>
          <a:off x="5355954" y="2256418"/>
          <a:ext cx="5784112" cy="3989469"/>
        </p:xfrm>
        <a:graphic>
          <a:graphicData uri="http://schemas.openxmlformats.org/drawingml/2006/table">
            <a:tbl>
              <a:tblPr>
                <a:tableStyleId>{5C22544A-7EE6-4342-B048-85BDC9FD1C3A}</a:tableStyleId>
              </a:tblPr>
              <a:tblGrid>
                <a:gridCol w="1276353">
                  <a:extLst>
                    <a:ext uri="{9D8B030D-6E8A-4147-A177-3AD203B41FA5}">
                      <a16:colId xmlns:a16="http://schemas.microsoft.com/office/drawing/2014/main" xmlns="" val="1924928755"/>
                    </a:ext>
                  </a:extLst>
                </a:gridCol>
                <a:gridCol w="1266224">
                  <a:extLst>
                    <a:ext uri="{9D8B030D-6E8A-4147-A177-3AD203B41FA5}">
                      <a16:colId xmlns:a16="http://schemas.microsoft.com/office/drawing/2014/main" xmlns="" val="1840426299"/>
                    </a:ext>
                  </a:extLst>
                </a:gridCol>
                <a:gridCol w="648307">
                  <a:extLst>
                    <a:ext uri="{9D8B030D-6E8A-4147-A177-3AD203B41FA5}">
                      <a16:colId xmlns:a16="http://schemas.microsoft.com/office/drawing/2014/main" xmlns="" val="3944851528"/>
                    </a:ext>
                  </a:extLst>
                </a:gridCol>
                <a:gridCol w="648307">
                  <a:extLst>
                    <a:ext uri="{9D8B030D-6E8A-4147-A177-3AD203B41FA5}">
                      <a16:colId xmlns:a16="http://schemas.microsoft.com/office/drawing/2014/main" xmlns="" val="1021956310"/>
                    </a:ext>
                  </a:extLst>
                </a:gridCol>
                <a:gridCol w="648307">
                  <a:extLst>
                    <a:ext uri="{9D8B030D-6E8A-4147-A177-3AD203B41FA5}">
                      <a16:colId xmlns:a16="http://schemas.microsoft.com/office/drawing/2014/main" xmlns="" val="1329319816"/>
                    </a:ext>
                  </a:extLst>
                </a:gridCol>
                <a:gridCol w="648307">
                  <a:extLst>
                    <a:ext uri="{9D8B030D-6E8A-4147-A177-3AD203B41FA5}">
                      <a16:colId xmlns:a16="http://schemas.microsoft.com/office/drawing/2014/main" xmlns="" val="2205766881"/>
                    </a:ext>
                  </a:extLst>
                </a:gridCol>
                <a:gridCol w="648307">
                  <a:extLst>
                    <a:ext uri="{9D8B030D-6E8A-4147-A177-3AD203B41FA5}">
                      <a16:colId xmlns:a16="http://schemas.microsoft.com/office/drawing/2014/main" xmlns="" val="1218369717"/>
                    </a:ext>
                  </a:extLst>
                </a:gridCol>
              </a:tblGrid>
              <a:tr h="151242">
                <a:tc gridSpan="2">
                  <a:txBody>
                    <a:bodyPr/>
                    <a:lstStyle/>
                    <a:p>
                      <a:pPr algn="ctr" fontAlgn="b"/>
                      <a:r>
                        <a:rPr lang="en-US" sz="1000" b="1" u="none" strike="noStrike" dirty="0">
                          <a:effectLst/>
                          <a:latin typeface="Calibri" panose="020F0502020204030204" pitchFamily="34" charset="0"/>
                          <a:cs typeface="Calibri" panose="020F0502020204030204" pitchFamily="34" charset="0"/>
                        </a:rPr>
                        <a:t>Regression Statistics</a:t>
                      </a:r>
                      <a:endParaRPr lang="en-US" sz="1000" b="1" i="1"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hMerge="1">
                  <a:txBody>
                    <a:bodyPr/>
                    <a:lstStyle/>
                    <a:p>
                      <a:endParaRPr lang="en-US"/>
                    </a:p>
                  </a:txBody>
                  <a:tcPr/>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2631478958"/>
                  </a:ext>
                </a:extLst>
              </a:tr>
              <a:tr h="151242">
                <a:tc>
                  <a:txBody>
                    <a:bodyPr/>
                    <a:lstStyle/>
                    <a:p>
                      <a:pPr algn="l" fontAlgn="b"/>
                      <a:r>
                        <a:rPr lang="en-US" sz="1000" b="1" u="none" strike="noStrike" dirty="0">
                          <a:effectLst/>
                          <a:latin typeface="Calibri" panose="020F0502020204030204" pitchFamily="34" charset="0"/>
                          <a:cs typeface="Calibri" panose="020F0502020204030204" pitchFamily="34" charset="0"/>
                        </a:rPr>
                        <a:t>Multiple R</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0.784550744</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507419489"/>
                  </a:ext>
                </a:extLst>
              </a:tr>
              <a:tr h="151242">
                <a:tc>
                  <a:txBody>
                    <a:bodyPr/>
                    <a:lstStyle/>
                    <a:p>
                      <a:pPr algn="l" fontAlgn="b"/>
                      <a:r>
                        <a:rPr lang="en-US" sz="1000" b="1" u="none" strike="noStrike">
                          <a:effectLst/>
                          <a:latin typeface="Calibri" panose="020F0502020204030204" pitchFamily="34" charset="0"/>
                          <a:cs typeface="Calibri" panose="020F0502020204030204" pitchFamily="34" charset="0"/>
                        </a:rPr>
                        <a:t>R Square</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0.61551987</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3276612596"/>
                  </a:ext>
                </a:extLst>
              </a:tr>
              <a:tr h="151242">
                <a:tc>
                  <a:txBody>
                    <a:bodyPr/>
                    <a:lstStyle/>
                    <a:p>
                      <a:pPr algn="l" fontAlgn="b"/>
                      <a:r>
                        <a:rPr lang="en-US" sz="1000" b="1" u="none" strike="noStrike">
                          <a:effectLst/>
                          <a:latin typeface="Calibri" panose="020F0502020204030204" pitchFamily="34" charset="0"/>
                          <a:cs typeface="Calibri" panose="020F0502020204030204" pitchFamily="34" charset="0"/>
                        </a:rPr>
                        <a:t>Adjusted R Square</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0.612507293</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2439130634"/>
                  </a:ext>
                </a:extLst>
              </a:tr>
              <a:tr h="151242">
                <a:tc>
                  <a:txBody>
                    <a:bodyPr/>
                    <a:lstStyle/>
                    <a:p>
                      <a:pPr algn="l" fontAlgn="b"/>
                      <a:r>
                        <a:rPr lang="en-US" sz="1000" b="1" u="none" strike="noStrike">
                          <a:effectLst/>
                          <a:latin typeface="Calibri" panose="020F0502020204030204" pitchFamily="34" charset="0"/>
                          <a:cs typeface="Calibri" panose="020F0502020204030204" pitchFamily="34" charset="0"/>
                        </a:rPr>
                        <a:t>Standard Error</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10.39914264</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3999353657"/>
                  </a:ext>
                </a:extLst>
              </a:tr>
              <a:tr h="158803">
                <a:tc>
                  <a:txBody>
                    <a:bodyPr/>
                    <a:lstStyle/>
                    <a:p>
                      <a:pPr algn="l" fontAlgn="b"/>
                      <a:r>
                        <a:rPr lang="en-US" sz="1000" b="1" u="none" strike="noStrike">
                          <a:effectLst/>
                          <a:latin typeface="Calibri" panose="020F0502020204030204" pitchFamily="34" charset="0"/>
                          <a:cs typeface="Calibri" panose="020F0502020204030204" pitchFamily="34" charset="0"/>
                        </a:rPr>
                        <a:t>Observations</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1030</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2502657192"/>
                  </a:ext>
                </a:extLst>
              </a:tr>
              <a:tr h="151242">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1568088774"/>
                  </a:ext>
                </a:extLst>
              </a:tr>
              <a:tr h="158803">
                <a:tc>
                  <a:txBody>
                    <a:bodyPr/>
                    <a:lstStyle/>
                    <a:p>
                      <a:pPr algn="l" fontAlgn="b"/>
                      <a:r>
                        <a:rPr lang="en-US" sz="1000" b="1" u="none" strike="noStrike">
                          <a:effectLst/>
                          <a:latin typeface="Calibri" panose="020F0502020204030204" pitchFamily="34" charset="0"/>
                          <a:cs typeface="Calibri" panose="020F0502020204030204" pitchFamily="34" charset="0"/>
                        </a:rPr>
                        <a:t>ANOVA</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1521547779"/>
                  </a:ext>
                </a:extLst>
              </a:tr>
              <a:tr h="293416">
                <a:tc>
                  <a:txBody>
                    <a:bodyPr/>
                    <a:lstStyle/>
                    <a:p>
                      <a:pPr algn="ctr" fontAlgn="b"/>
                      <a:r>
                        <a:rPr lang="en-US" sz="1000" b="1" u="none" strike="noStrike">
                          <a:effectLst/>
                          <a:latin typeface="Calibri" panose="020F0502020204030204" pitchFamily="34" charset="0"/>
                          <a:cs typeface="Calibri" panose="020F0502020204030204" pitchFamily="34" charset="0"/>
                        </a:rPr>
                        <a:t> </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df</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SS</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dirty="0">
                          <a:effectLst/>
                          <a:latin typeface="Calibri" panose="020F0502020204030204" pitchFamily="34" charset="0"/>
                          <a:cs typeface="Calibri" panose="020F0502020204030204" pitchFamily="34" charset="0"/>
                        </a:rPr>
                        <a:t>MS</a:t>
                      </a:r>
                      <a:endParaRPr lang="en-US" sz="1000" b="1" i="1"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F</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Significance F</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2734987744"/>
                  </a:ext>
                </a:extLst>
              </a:tr>
              <a:tr h="151242">
                <a:tc>
                  <a:txBody>
                    <a:bodyPr/>
                    <a:lstStyle/>
                    <a:p>
                      <a:pPr algn="l" fontAlgn="b"/>
                      <a:r>
                        <a:rPr lang="en-US" sz="1000" b="1" u="none" strike="noStrike">
                          <a:effectLst/>
                          <a:latin typeface="Calibri" panose="020F0502020204030204" pitchFamily="34" charset="0"/>
                          <a:cs typeface="Calibri" panose="020F0502020204030204" pitchFamily="34" charset="0"/>
                        </a:rPr>
                        <a:t>Regression</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8</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176762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22095.25</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204.3167</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6.3E-206</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1283311381"/>
                  </a:ext>
                </a:extLst>
              </a:tr>
              <a:tr h="151242">
                <a:tc>
                  <a:txBody>
                    <a:bodyPr/>
                    <a:lstStyle/>
                    <a:p>
                      <a:pPr algn="l" fontAlgn="b"/>
                      <a:r>
                        <a:rPr lang="en-US" sz="1000" b="1" u="none" strike="noStrike">
                          <a:effectLst/>
                          <a:latin typeface="Calibri" panose="020F0502020204030204" pitchFamily="34" charset="0"/>
                          <a:cs typeface="Calibri" panose="020F0502020204030204" pitchFamily="34" charset="0"/>
                        </a:rPr>
                        <a:t>Residual</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1021</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110413.2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108.1422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1934229717"/>
                  </a:ext>
                </a:extLst>
              </a:tr>
              <a:tr h="158803">
                <a:tc>
                  <a:txBody>
                    <a:bodyPr/>
                    <a:lstStyle/>
                    <a:p>
                      <a:pPr algn="l" fontAlgn="b"/>
                      <a:r>
                        <a:rPr lang="en-US" sz="1000" b="1" u="none" strike="noStrike">
                          <a:effectLst/>
                          <a:latin typeface="Calibri" panose="020F0502020204030204" pitchFamily="34" charset="0"/>
                          <a:cs typeface="Calibri" panose="020F0502020204030204" pitchFamily="34" charset="0"/>
                        </a:rPr>
                        <a:t>Total</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1029</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287175.2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r>
                        <a:rPr lang="en-US" sz="1000" b="1" u="none" strike="noStrike" dirty="0">
                          <a:effectLst/>
                          <a:latin typeface="Calibri" panose="020F0502020204030204" pitchFamily="34" charset="0"/>
                          <a:cs typeface="Calibri" panose="020F0502020204030204" pitchFamily="34" charset="0"/>
                        </a:rPr>
                        <a:t> </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r>
                        <a:rPr lang="en-US" sz="1000" b="1" u="none" strike="noStrike" dirty="0">
                          <a:effectLst/>
                          <a:latin typeface="Calibri" panose="020F0502020204030204" pitchFamily="34" charset="0"/>
                          <a:cs typeface="Calibri" panose="020F0502020204030204" pitchFamily="34" charset="0"/>
                        </a:rPr>
                        <a:t> </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r>
                        <a:rPr lang="en-US" sz="1000" b="1" u="none" strike="noStrike">
                          <a:effectLst/>
                          <a:latin typeface="Calibri" panose="020F0502020204030204" pitchFamily="34" charset="0"/>
                          <a:cs typeface="Calibri" panose="020F0502020204030204" pitchFamily="34" charset="0"/>
                        </a:rPr>
                        <a:t> </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3892210720"/>
                  </a:ext>
                </a:extLst>
              </a:tr>
              <a:tr h="158803">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3004442935"/>
                  </a:ext>
                </a:extLst>
              </a:tr>
              <a:tr h="293416">
                <a:tc>
                  <a:txBody>
                    <a:bodyPr/>
                    <a:lstStyle/>
                    <a:p>
                      <a:pPr algn="ctr" fontAlgn="b"/>
                      <a:r>
                        <a:rPr lang="en-US" sz="1000" b="1" u="none" strike="noStrike">
                          <a:effectLst/>
                          <a:latin typeface="Calibri" panose="020F0502020204030204" pitchFamily="34" charset="0"/>
                          <a:cs typeface="Calibri" panose="020F0502020204030204" pitchFamily="34" charset="0"/>
                        </a:rPr>
                        <a:t> </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Coefficients</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Standard Error</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t Stat</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dirty="0">
                          <a:effectLst/>
                          <a:latin typeface="Calibri" panose="020F0502020204030204" pitchFamily="34" charset="0"/>
                          <a:cs typeface="Calibri" panose="020F0502020204030204" pitchFamily="34" charset="0"/>
                        </a:rPr>
                        <a:t>P-value</a:t>
                      </a:r>
                      <a:endParaRPr lang="en-US" sz="1000" b="1" i="1"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Lower 95%</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Upper 95%</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319762174"/>
                  </a:ext>
                </a:extLst>
              </a:tr>
              <a:tr h="151242">
                <a:tc>
                  <a:txBody>
                    <a:bodyPr/>
                    <a:lstStyle/>
                    <a:p>
                      <a:pPr algn="l" fontAlgn="b"/>
                      <a:r>
                        <a:rPr lang="en-US" sz="1000" b="1" u="none" strike="noStrike">
                          <a:effectLst/>
                          <a:latin typeface="Calibri" panose="020F0502020204030204" pitchFamily="34" charset="0"/>
                          <a:cs typeface="Calibri" panose="020F0502020204030204" pitchFamily="34" charset="0"/>
                        </a:rPr>
                        <a:t>Intercept</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-23.33121358</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26.5855</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-0.87759</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0.380372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-75.4997</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28.83726</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1231346904"/>
                  </a:ext>
                </a:extLst>
              </a:tr>
              <a:tr h="151242">
                <a:tc>
                  <a:txBody>
                    <a:bodyPr/>
                    <a:lstStyle/>
                    <a:p>
                      <a:pPr algn="l" fontAlgn="b"/>
                      <a:r>
                        <a:rPr lang="en-US" sz="1000" b="1" u="none" strike="noStrike">
                          <a:effectLst/>
                          <a:latin typeface="Calibri" panose="020F0502020204030204" pitchFamily="34" charset="0"/>
                          <a:cs typeface="Calibri" panose="020F0502020204030204" pitchFamily="34" charset="0"/>
                        </a:rPr>
                        <a:t>cement</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0.119804334</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0.008489</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14.11286</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1.9E-41</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0.103146</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0.136462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3679736891"/>
                  </a:ext>
                </a:extLst>
              </a:tr>
              <a:tr h="151242">
                <a:tc>
                  <a:txBody>
                    <a:bodyPr/>
                    <a:lstStyle/>
                    <a:p>
                      <a:pPr algn="l" fontAlgn="b"/>
                      <a:r>
                        <a:rPr lang="en-US" sz="1000" b="1" u="none" strike="noStrike">
                          <a:effectLst/>
                          <a:latin typeface="Calibri" panose="020F0502020204030204" pitchFamily="34" charset="0"/>
                          <a:cs typeface="Calibri" panose="020F0502020204030204" pitchFamily="34" charset="0"/>
                        </a:rPr>
                        <a:t>slag</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0.103865809</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0.010136</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10.24742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1.6E-23</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0.083976</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0.123755</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2870503760"/>
                  </a:ext>
                </a:extLst>
              </a:tr>
              <a:tr h="151242">
                <a:tc>
                  <a:txBody>
                    <a:bodyPr/>
                    <a:lstStyle/>
                    <a:p>
                      <a:pPr algn="l" fontAlgn="b"/>
                      <a:r>
                        <a:rPr lang="en-US" sz="1000" b="1" u="none" strike="noStrike">
                          <a:effectLst/>
                          <a:latin typeface="Calibri" panose="020F0502020204030204" pitchFamily="34" charset="0"/>
                          <a:cs typeface="Calibri" panose="020F0502020204030204" pitchFamily="34" charset="0"/>
                        </a:rPr>
                        <a:t>ash</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0.087934322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0.012583</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6.988168</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5.02E-12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0.063242</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0.112626</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1599615257"/>
                  </a:ext>
                </a:extLst>
              </a:tr>
              <a:tr h="151242">
                <a:tc>
                  <a:txBody>
                    <a:bodyPr/>
                    <a:lstStyle/>
                    <a:p>
                      <a:pPr algn="l" fontAlgn="b"/>
                      <a:r>
                        <a:rPr lang="en-US" sz="1000" b="1" u="none" strike="noStrike">
                          <a:effectLst/>
                          <a:latin typeface="Calibri" panose="020F0502020204030204" pitchFamily="34" charset="0"/>
                          <a:cs typeface="Calibri" panose="020F0502020204030204" pitchFamily="34" charset="0"/>
                        </a:rPr>
                        <a:t>water</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-0.149918419</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0.040177</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-3.73145</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0.000201</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-0.22876</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-0.07108</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1260016328"/>
                  </a:ext>
                </a:extLst>
              </a:tr>
              <a:tr h="151242">
                <a:tc>
                  <a:txBody>
                    <a:bodyPr/>
                    <a:lstStyle/>
                    <a:p>
                      <a:pPr algn="l" fontAlgn="b"/>
                      <a:r>
                        <a:rPr lang="en-US" sz="1000" b="1" u="none" strike="noStrike">
                          <a:effectLst/>
                          <a:latin typeface="Calibri" panose="020F0502020204030204" pitchFamily="34" charset="0"/>
                          <a:cs typeface="Calibri" panose="020F0502020204030204" pitchFamily="34" charset="0"/>
                        </a:rPr>
                        <a:t>superplastic</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0.292224595</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0.093424</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3.127937</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0.00181</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0.108899</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0.47555</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2551822518"/>
                  </a:ext>
                </a:extLst>
              </a:tr>
              <a:tr h="151242">
                <a:tc>
                  <a:txBody>
                    <a:bodyPr/>
                    <a:lstStyle/>
                    <a:p>
                      <a:pPr algn="l" fontAlgn="b"/>
                      <a:r>
                        <a:rPr lang="en-US" sz="1000" b="1" u="none" strike="noStrike">
                          <a:effectLst/>
                          <a:latin typeface="Calibri" panose="020F0502020204030204" pitchFamily="34" charset="0"/>
                          <a:cs typeface="Calibri" panose="020F0502020204030204" pitchFamily="34" charset="0"/>
                        </a:rPr>
                        <a:t>coarseagg</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0.018086215</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0.009392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1.925656</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0.054425</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-0.00034</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0.036517</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1393826042"/>
                  </a:ext>
                </a:extLst>
              </a:tr>
              <a:tr h="151242">
                <a:tc>
                  <a:txBody>
                    <a:bodyPr/>
                    <a:lstStyle/>
                    <a:p>
                      <a:pPr algn="l" fontAlgn="b"/>
                      <a:r>
                        <a:rPr lang="en-US" sz="1000" b="1" u="none" strike="noStrike">
                          <a:effectLst/>
                          <a:latin typeface="Calibri" panose="020F0502020204030204" pitchFamily="34" charset="0"/>
                          <a:cs typeface="Calibri" panose="020F0502020204030204" pitchFamily="34" charset="0"/>
                        </a:rPr>
                        <a:t>fineagg</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0.020190351</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0.010702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1.886652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0.059491</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-0.00081</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0.04119</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2854100294"/>
                  </a:ext>
                </a:extLst>
              </a:tr>
              <a:tr h="158803">
                <a:tc>
                  <a:txBody>
                    <a:bodyPr/>
                    <a:lstStyle/>
                    <a:p>
                      <a:pPr algn="l" fontAlgn="b"/>
                      <a:r>
                        <a:rPr lang="en-US" sz="1000" b="1" u="none" strike="noStrike">
                          <a:effectLst/>
                          <a:latin typeface="Calibri" panose="020F0502020204030204" pitchFamily="34" charset="0"/>
                          <a:cs typeface="Calibri" panose="020F0502020204030204" pitchFamily="34" charset="0"/>
                        </a:rPr>
                        <a:t>age</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0.114222068</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0.005427</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21.04643</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5.78E-82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0.103572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0.124872</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679640565"/>
                  </a:ext>
                </a:extLst>
              </a:tr>
            </a:tbl>
          </a:graphicData>
        </a:graphic>
      </p:graphicFrame>
    </p:spTree>
    <p:extLst>
      <p:ext uri="{BB962C8B-B14F-4D97-AF65-F5344CB8AC3E}">
        <p14:creationId xmlns:p14="http://schemas.microsoft.com/office/powerpoint/2010/main" val="1442656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7</a:t>
            </a:fld>
            <a:endParaRPr lang="en-US" altLang="en-US"/>
          </a:p>
        </p:txBody>
      </p:sp>
      <p:sp>
        <p:nvSpPr>
          <p:cNvPr id="8" name="Rectangle 7">
            <a:extLst>
              <a:ext uri="{FF2B5EF4-FFF2-40B4-BE49-F238E27FC236}">
                <a16:creationId xmlns:a16="http://schemas.microsoft.com/office/drawing/2014/main" xmlns="" id="{7512818D-4B9C-4340-8E40-854A802B954B}"/>
              </a:ext>
            </a:extLst>
          </p:cNvPr>
          <p:cNvSpPr/>
          <p:nvPr/>
        </p:nvSpPr>
        <p:spPr>
          <a:xfrm>
            <a:off x="509238" y="1306125"/>
            <a:ext cx="11355659" cy="461665"/>
          </a:xfrm>
          <a:prstGeom prst="rect">
            <a:avLst/>
          </a:prstGeom>
        </p:spPr>
        <p:txBody>
          <a:bodyPr wrap="square">
            <a:spAutoFit/>
          </a:bodyPr>
          <a:lstStyle/>
          <a:p>
            <a:pPr marL="714375" indent="-714375">
              <a:spcBef>
                <a:spcPts val="600"/>
              </a:spcBef>
              <a:spcAft>
                <a:spcPts val="600"/>
              </a:spcAft>
              <a:buFont typeface="+mj-lt"/>
              <a:buAutoNum type="arabicPeriod" startAt="3"/>
            </a:pPr>
            <a:r>
              <a:rPr lang="en-US" sz="2400" b="1" dirty="0"/>
              <a:t>Applications of Linear regression</a:t>
            </a:r>
          </a:p>
        </p:txBody>
      </p:sp>
      <p:sp>
        <p:nvSpPr>
          <p:cNvPr id="2" name="Rectangle 1">
            <a:extLst>
              <a:ext uri="{FF2B5EF4-FFF2-40B4-BE49-F238E27FC236}">
                <a16:creationId xmlns:a16="http://schemas.microsoft.com/office/drawing/2014/main" xmlns="" id="{B2BEACB9-B588-4CD1-8BA3-1CA487246217}"/>
              </a:ext>
            </a:extLst>
          </p:cNvPr>
          <p:cNvSpPr/>
          <p:nvPr/>
        </p:nvSpPr>
        <p:spPr>
          <a:xfrm>
            <a:off x="509238" y="1536957"/>
            <a:ext cx="10565162" cy="815608"/>
          </a:xfrm>
          <a:prstGeom prst="rect">
            <a:avLst/>
          </a:prstGeom>
        </p:spPr>
        <p:txBody>
          <a:bodyPr wrap="square">
            <a:spAutoFit/>
          </a:bodyPr>
          <a:lstStyle/>
          <a:p>
            <a:endParaRPr lang="en-US" dirty="0"/>
          </a:p>
          <a:p>
            <a:pPr marL="714375" indent="-714375" algn="just">
              <a:spcBef>
                <a:spcPts val="600"/>
              </a:spcBef>
              <a:spcAft>
                <a:spcPts val="600"/>
              </a:spcAft>
              <a:buFont typeface="+mj-lt"/>
              <a:buAutoNum type="alphaLcPeriod"/>
            </a:pPr>
            <a:endParaRPr lang="en-US" sz="2400" b="1" dirty="0"/>
          </a:p>
        </p:txBody>
      </p:sp>
      <p:sp>
        <p:nvSpPr>
          <p:cNvPr id="3" name="Rectangle 2">
            <a:extLst>
              <a:ext uri="{FF2B5EF4-FFF2-40B4-BE49-F238E27FC236}">
                <a16:creationId xmlns:a16="http://schemas.microsoft.com/office/drawing/2014/main" xmlns="" id="{029A9DAA-1646-4F91-91C5-CF0210728DD7}"/>
              </a:ext>
            </a:extLst>
          </p:cNvPr>
          <p:cNvSpPr/>
          <p:nvPr/>
        </p:nvSpPr>
        <p:spPr>
          <a:xfrm>
            <a:off x="638098" y="1887109"/>
            <a:ext cx="11044664" cy="3862596"/>
          </a:xfrm>
          <a:prstGeom prst="rect">
            <a:avLst/>
          </a:prstGeom>
        </p:spPr>
        <p:txBody>
          <a:bodyPr wrap="square">
            <a:spAutoFit/>
          </a:bodyPr>
          <a:lstStyle/>
          <a:p>
            <a:r>
              <a:rPr lang="en-US" sz="2200" b="1" dirty="0">
                <a:latin typeface="Calibri" panose="020F0502020204030204" pitchFamily="34" charset="0"/>
                <a:cs typeface="Calibri" panose="020F0502020204030204" pitchFamily="34" charset="0"/>
              </a:rPr>
              <a:t>Primary uses for regression in business:</a:t>
            </a:r>
          </a:p>
          <a:p>
            <a:pPr algn="just"/>
            <a:endParaRPr lang="en-US" sz="2000" b="1" dirty="0">
              <a:latin typeface="Calibri" panose="020F0502020204030204" pitchFamily="34" charset="0"/>
              <a:cs typeface="Calibri" panose="020F0502020204030204" pitchFamily="34" charset="0"/>
            </a:endParaRPr>
          </a:p>
          <a:p>
            <a:pPr marL="714375" indent="-714375" algn="just">
              <a:spcBef>
                <a:spcPts val="600"/>
              </a:spcBef>
              <a:spcAft>
                <a:spcPts val="600"/>
              </a:spcAft>
              <a:buFont typeface="+mj-lt"/>
              <a:buAutoNum type="arabicParenR"/>
            </a:pPr>
            <a:r>
              <a:rPr lang="en-US" sz="2400" b="1" dirty="0">
                <a:latin typeface="Calibri" panose="020F0502020204030204" pitchFamily="34" charset="0"/>
                <a:cs typeface="Calibri" panose="020F0502020204030204" pitchFamily="34" charset="0"/>
              </a:rPr>
              <a:t>Forecasting - to predict events that have yet to occur. </a:t>
            </a:r>
          </a:p>
          <a:p>
            <a:pPr algn="just">
              <a:spcBef>
                <a:spcPts val="600"/>
              </a:spcBef>
              <a:spcAft>
                <a:spcPts val="600"/>
              </a:spcAft>
              <a:tabLst>
                <a:tab pos="714375" algn="l"/>
              </a:tabLst>
            </a:pP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For example, number of people who will subscribe to a cell phone services, 	number of people who will watch a particular TV program</a:t>
            </a:r>
          </a:p>
          <a:p>
            <a:pPr marL="714375" lvl="1" indent="-714375" algn="just">
              <a:spcBef>
                <a:spcPts val="600"/>
              </a:spcBef>
              <a:spcAft>
                <a:spcPts val="600"/>
              </a:spcAft>
              <a:buAutoNum type="arabicParenR" startAt="2"/>
              <a:tabLst>
                <a:tab pos="714375" algn="l"/>
              </a:tabLst>
            </a:pPr>
            <a:r>
              <a:rPr lang="en-US" sz="2400" b="1" dirty="0">
                <a:latin typeface="Calibri" panose="020F0502020204030204" pitchFamily="34" charset="0"/>
                <a:cs typeface="Calibri" panose="020F0502020204030204" pitchFamily="34" charset="0"/>
              </a:rPr>
              <a:t>Optimization of business process. </a:t>
            </a:r>
          </a:p>
          <a:p>
            <a:pPr algn="just">
              <a:spcBef>
                <a:spcPts val="600"/>
              </a:spcBef>
              <a:spcAft>
                <a:spcPts val="600"/>
              </a:spcAft>
              <a:tabLst>
                <a:tab pos="714375" algn="l"/>
              </a:tabLst>
            </a:pP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For example it is important for a cell phone company to know the relationship 	between the number of calls made to the call center by customers and 	number of customers churned </a:t>
            </a:r>
          </a:p>
        </p:txBody>
      </p:sp>
    </p:spTree>
    <p:extLst>
      <p:ext uri="{BB962C8B-B14F-4D97-AF65-F5344CB8AC3E}">
        <p14:creationId xmlns:p14="http://schemas.microsoft.com/office/powerpoint/2010/main" val="423284382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50" y="958333"/>
            <a:ext cx="10359917" cy="938719"/>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4</a:t>
            </a:r>
          </a:p>
          <a:p>
            <a:endParaRPr lang="en-IN" sz="11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5.   Significance of t-statistics 					</a:t>
            </a:r>
            <a:endParaRPr lang="en-IN" b="1" dirty="0"/>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xmlns="" id="{BA864692-6364-47E6-AD7F-2285E1BA17D9}"/>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25A5FE8-5665-44B8-A4A0-63608E7D970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xmlns="" id="{0F459295-AE31-4FA5-B7C4-F82903CB3A4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70</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Rectangle 6">
            <a:extLst>
              <a:ext uri="{FF2B5EF4-FFF2-40B4-BE49-F238E27FC236}">
                <a16:creationId xmlns:a16="http://schemas.microsoft.com/office/drawing/2014/main" xmlns="" id="{D3BF9D8A-95CE-4800-8A6B-714B9B22E4D3}"/>
              </a:ext>
            </a:extLst>
          </p:cNvPr>
          <p:cNvSpPr/>
          <p:nvPr/>
        </p:nvSpPr>
        <p:spPr>
          <a:xfrm>
            <a:off x="780149" y="1897052"/>
            <a:ext cx="10359917" cy="769441"/>
          </a:xfrm>
          <a:prstGeom prst="rect">
            <a:avLst/>
          </a:prstGeom>
        </p:spPr>
        <p:txBody>
          <a:bodyPr wrap="square">
            <a:spAutoFit/>
          </a:bodyPr>
          <a:lstStyle/>
          <a:p>
            <a:r>
              <a:rPr lang="en-US" b="1" dirty="0">
                <a:latin typeface="Calibri" panose="020F0502020204030204" pitchFamily="34" charset="0"/>
                <a:cs typeface="Calibri" panose="020F0502020204030204" pitchFamily="34" charset="0"/>
              </a:rPr>
              <a:t>With many independent variables the prediction of Y is expressed by the following equation:</a:t>
            </a:r>
          </a:p>
          <a:p>
            <a:endParaRPr lang="en-US" sz="800" b="1" dirty="0">
              <a:latin typeface="Calibri" panose="020F0502020204030204" pitchFamily="34" charset="0"/>
              <a:cs typeface="Calibri" panose="020F0502020204030204" pitchFamily="34" charset="0"/>
            </a:endParaRPr>
          </a:p>
          <a:p>
            <a:r>
              <a:rPr lang="en-US" b="1" dirty="0" err="1">
                <a:latin typeface="Calibri" panose="020F0502020204030204" pitchFamily="34" charset="0"/>
                <a:cs typeface="Calibri" panose="020F0502020204030204" pitchFamily="34" charset="0"/>
              </a:rPr>
              <a:t>Y'</a:t>
            </a:r>
            <a:r>
              <a:rPr lang="en-US" b="1" baseline="-25000" dirty="0" err="1">
                <a:latin typeface="Calibri" panose="020F0502020204030204" pitchFamily="34" charset="0"/>
                <a:cs typeface="Calibri" panose="020F0502020204030204" pitchFamily="34" charset="0"/>
              </a:rPr>
              <a:t>i</a:t>
            </a:r>
            <a:r>
              <a:rPr lang="en-US" b="1" dirty="0">
                <a:latin typeface="Calibri" panose="020F0502020204030204" pitchFamily="34" charset="0"/>
                <a:cs typeface="Calibri" panose="020F0502020204030204" pitchFamily="34" charset="0"/>
              </a:rPr>
              <a:t> = </a:t>
            </a:r>
            <a:r>
              <a:rPr lang="el-GR" b="1" dirty="0">
                <a:latin typeface="Calibri" panose="020F0502020204030204" pitchFamily="34" charset="0"/>
                <a:cs typeface="Calibri" panose="020F0502020204030204" pitchFamily="34" charset="0"/>
              </a:rPr>
              <a:t>β</a:t>
            </a:r>
            <a:r>
              <a:rPr lang="en-US" b="1" baseline="-25000" dirty="0">
                <a:latin typeface="Calibri" panose="020F0502020204030204" pitchFamily="34" charset="0"/>
                <a:cs typeface="Calibri" panose="020F0502020204030204" pitchFamily="34" charset="0"/>
              </a:rPr>
              <a:t>0</a:t>
            </a:r>
            <a:r>
              <a:rPr lang="en-US" b="1" dirty="0">
                <a:latin typeface="Calibri" panose="020F0502020204030204" pitchFamily="34" charset="0"/>
                <a:cs typeface="Calibri" panose="020F0502020204030204" pitchFamily="34" charset="0"/>
              </a:rPr>
              <a:t> + </a:t>
            </a:r>
            <a:r>
              <a:rPr lang="el-GR" b="1" dirty="0">
                <a:latin typeface="Calibri" panose="020F0502020204030204" pitchFamily="34" charset="0"/>
                <a:cs typeface="Calibri" panose="020F0502020204030204" pitchFamily="34" charset="0"/>
              </a:rPr>
              <a:t>β </a:t>
            </a:r>
            <a:r>
              <a:rPr lang="en-US" b="1" baseline="-25000" dirty="0">
                <a:latin typeface="Calibri" panose="020F0502020204030204" pitchFamily="34" charset="0"/>
                <a:cs typeface="Calibri" panose="020F0502020204030204" pitchFamily="34" charset="0"/>
              </a:rPr>
              <a:t>1</a:t>
            </a:r>
            <a:r>
              <a:rPr lang="en-US" b="1" dirty="0">
                <a:latin typeface="Calibri" panose="020F0502020204030204" pitchFamily="34" charset="0"/>
                <a:cs typeface="Calibri" panose="020F0502020204030204" pitchFamily="34" charset="0"/>
              </a:rPr>
              <a:t>X</a:t>
            </a:r>
            <a:r>
              <a:rPr lang="en-US" b="1" baseline="-25000" dirty="0">
                <a:latin typeface="Calibri" panose="020F0502020204030204" pitchFamily="34" charset="0"/>
                <a:cs typeface="Calibri" panose="020F0502020204030204" pitchFamily="34" charset="0"/>
              </a:rPr>
              <a:t>1i </a:t>
            </a:r>
            <a:r>
              <a:rPr lang="en-US" b="1" dirty="0">
                <a:latin typeface="Calibri" panose="020F0502020204030204" pitchFamily="34" charset="0"/>
                <a:cs typeface="Calibri" panose="020F0502020204030204" pitchFamily="34" charset="0"/>
              </a:rPr>
              <a:t>+ </a:t>
            </a:r>
            <a:r>
              <a:rPr lang="el-GR" b="1" dirty="0">
                <a:latin typeface="Calibri" panose="020F0502020204030204" pitchFamily="34" charset="0"/>
                <a:cs typeface="Calibri" panose="020F0502020204030204" pitchFamily="34" charset="0"/>
              </a:rPr>
              <a:t>β</a:t>
            </a:r>
            <a:r>
              <a:rPr lang="en-US" b="1" baseline="-25000" dirty="0">
                <a:latin typeface="Calibri" panose="020F0502020204030204" pitchFamily="34" charset="0"/>
                <a:cs typeface="Calibri" panose="020F0502020204030204" pitchFamily="34" charset="0"/>
              </a:rPr>
              <a:t>2</a:t>
            </a:r>
            <a:r>
              <a:rPr lang="en-US" b="1" dirty="0">
                <a:latin typeface="Calibri" panose="020F0502020204030204" pitchFamily="34" charset="0"/>
                <a:cs typeface="Calibri" panose="020F0502020204030204" pitchFamily="34" charset="0"/>
              </a:rPr>
              <a:t>X</a:t>
            </a:r>
            <a:r>
              <a:rPr lang="en-US" b="1" baseline="-25000" dirty="0">
                <a:latin typeface="Calibri" panose="020F0502020204030204" pitchFamily="34" charset="0"/>
                <a:cs typeface="Calibri" panose="020F0502020204030204" pitchFamily="34" charset="0"/>
              </a:rPr>
              <a:t>2i </a:t>
            </a:r>
            <a:r>
              <a:rPr lang="en-US" b="1" dirty="0">
                <a:latin typeface="Calibri" panose="020F0502020204030204" pitchFamily="34" charset="0"/>
                <a:cs typeface="Calibri" panose="020F0502020204030204" pitchFamily="34" charset="0"/>
              </a:rPr>
              <a:t>+ … +  </a:t>
            </a:r>
            <a:r>
              <a:rPr lang="el-GR" b="1" dirty="0">
                <a:latin typeface="Calibri" panose="020F0502020204030204" pitchFamily="34" charset="0"/>
                <a:cs typeface="Calibri" panose="020F0502020204030204" pitchFamily="34" charset="0"/>
              </a:rPr>
              <a:t>β</a:t>
            </a:r>
            <a:r>
              <a:rPr lang="en-IN" b="1" baseline="-25000" dirty="0">
                <a:latin typeface="Calibri" panose="020F0502020204030204" pitchFamily="34" charset="0"/>
                <a:cs typeface="Calibri" panose="020F0502020204030204" pitchFamily="34" charset="0"/>
              </a:rPr>
              <a:t>n</a:t>
            </a:r>
            <a:r>
              <a:rPr lang="en-US" b="1" dirty="0" err="1">
                <a:latin typeface="Calibri" panose="020F0502020204030204" pitchFamily="34" charset="0"/>
                <a:cs typeface="Calibri" panose="020F0502020204030204" pitchFamily="34" charset="0"/>
              </a:rPr>
              <a:t>X</a:t>
            </a:r>
            <a:r>
              <a:rPr lang="en-US" b="1" baseline="-25000" dirty="0" err="1">
                <a:latin typeface="Calibri" panose="020F0502020204030204" pitchFamily="34" charset="0"/>
                <a:cs typeface="Calibri" panose="020F0502020204030204" pitchFamily="34" charset="0"/>
              </a:rPr>
              <a:t>ni</a:t>
            </a:r>
            <a:r>
              <a:rPr lang="en-US" b="1" baseline="-25000" dirty="0">
                <a:latin typeface="Calibri" panose="020F0502020204030204" pitchFamily="34" charset="0"/>
                <a:cs typeface="Calibri" panose="020F0502020204030204" pitchFamily="34" charset="0"/>
              </a:rPr>
              <a:t> </a:t>
            </a:r>
          </a:p>
        </p:txBody>
      </p:sp>
      <p:graphicFrame>
        <p:nvGraphicFramePr>
          <p:cNvPr id="9" name="Table 8">
            <a:extLst>
              <a:ext uri="{FF2B5EF4-FFF2-40B4-BE49-F238E27FC236}">
                <a16:creationId xmlns:a16="http://schemas.microsoft.com/office/drawing/2014/main" xmlns="" id="{6B66A4C6-0A7C-474A-AD02-1AB67B81EAE4}"/>
              </a:ext>
            </a:extLst>
          </p:cNvPr>
          <p:cNvGraphicFramePr>
            <a:graphicFrameLocks noGrp="1"/>
          </p:cNvGraphicFramePr>
          <p:nvPr/>
        </p:nvGraphicFramePr>
        <p:xfrm>
          <a:off x="5654842" y="2265693"/>
          <a:ext cx="5413034" cy="3989469"/>
        </p:xfrm>
        <a:graphic>
          <a:graphicData uri="http://schemas.openxmlformats.org/drawingml/2006/table">
            <a:tbl>
              <a:tblPr>
                <a:tableStyleId>{5C22544A-7EE6-4342-B048-85BDC9FD1C3A}</a:tableStyleId>
              </a:tblPr>
              <a:tblGrid>
                <a:gridCol w="1194469">
                  <a:extLst>
                    <a:ext uri="{9D8B030D-6E8A-4147-A177-3AD203B41FA5}">
                      <a16:colId xmlns:a16="http://schemas.microsoft.com/office/drawing/2014/main" xmlns="" val="1924928755"/>
                    </a:ext>
                  </a:extLst>
                </a:gridCol>
                <a:gridCol w="1184990">
                  <a:extLst>
                    <a:ext uri="{9D8B030D-6E8A-4147-A177-3AD203B41FA5}">
                      <a16:colId xmlns:a16="http://schemas.microsoft.com/office/drawing/2014/main" xmlns="" val="1840426299"/>
                    </a:ext>
                  </a:extLst>
                </a:gridCol>
                <a:gridCol w="606715">
                  <a:extLst>
                    <a:ext uri="{9D8B030D-6E8A-4147-A177-3AD203B41FA5}">
                      <a16:colId xmlns:a16="http://schemas.microsoft.com/office/drawing/2014/main" xmlns="" val="3944851528"/>
                    </a:ext>
                  </a:extLst>
                </a:gridCol>
                <a:gridCol w="606715">
                  <a:extLst>
                    <a:ext uri="{9D8B030D-6E8A-4147-A177-3AD203B41FA5}">
                      <a16:colId xmlns:a16="http://schemas.microsoft.com/office/drawing/2014/main" xmlns="" val="1021956310"/>
                    </a:ext>
                  </a:extLst>
                </a:gridCol>
                <a:gridCol w="606715">
                  <a:extLst>
                    <a:ext uri="{9D8B030D-6E8A-4147-A177-3AD203B41FA5}">
                      <a16:colId xmlns:a16="http://schemas.microsoft.com/office/drawing/2014/main" xmlns="" val="1329319816"/>
                    </a:ext>
                  </a:extLst>
                </a:gridCol>
                <a:gridCol w="606715">
                  <a:extLst>
                    <a:ext uri="{9D8B030D-6E8A-4147-A177-3AD203B41FA5}">
                      <a16:colId xmlns:a16="http://schemas.microsoft.com/office/drawing/2014/main" xmlns="" val="2205766881"/>
                    </a:ext>
                  </a:extLst>
                </a:gridCol>
                <a:gridCol w="606715">
                  <a:extLst>
                    <a:ext uri="{9D8B030D-6E8A-4147-A177-3AD203B41FA5}">
                      <a16:colId xmlns:a16="http://schemas.microsoft.com/office/drawing/2014/main" xmlns="" val="1218369717"/>
                    </a:ext>
                  </a:extLst>
                </a:gridCol>
              </a:tblGrid>
              <a:tr h="152018">
                <a:tc gridSpan="2">
                  <a:txBody>
                    <a:bodyPr/>
                    <a:lstStyle/>
                    <a:p>
                      <a:pPr algn="ctr" fontAlgn="b"/>
                      <a:r>
                        <a:rPr lang="en-US" sz="1000" b="1" u="none" strike="noStrike" dirty="0">
                          <a:effectLst/>
                          <a:latin typeface="Calibri" panose="020F0502020204030204" pitchFamily="34" charset="0"/>
                          <a:cs typeface="Calibri" panose="020F0502020204030204" pitchFamily="34" charset="0"/>
                        </a:rPr>
                        <a:t>Regression Statistics</a:t>
                      </a:r>
                      <a:endParaRPr lang="en-US" sz="1000" b="1" i="1"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hMerge="1">
                  <a:txBody>
                    <a:bodyPr/>
                    <a:lstStyle/>
                    <a:p>
                      <a:endParaRPr lang="en-US"/>
                    </a:p>
                  </a:txBody>
                  <a:tcPr/>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2631478958"/>
                  </a:ext>
                </a:extLst>
              </a:tr>
              <a:tr h="152018">
                <a:tc>
                  <a:txBody>
                    <a:bodyPr/>
                    <a:lstStyle/>
                    <a:p>
                      <a:pPr algn="l" fontAlgn="b"/>
                      <a:r>
                        <a:rPr lang="en-US" sz="1000" b="1" u="none" strike="noStrike" dirty="0">
                          <a:effectLst/>
                          <a:latin typeface="Calibri" panose="020F0502020204030204" pitchFamily="34" charset="0"/>
                          <a:cs typeface="Calibri" panose="020F0502020204030204" pitchFamily="34" charset="0"/>
                        </a:rPr>
                        <a:t>Multiple R</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0.784550744</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507419489"/>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R Square</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0.61551987</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3276612596"/>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Adjusted R Square</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0.612507293</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2439130634"/>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Standard Error</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10.39914264</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3999353657"/>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Observations</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1030</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2502657192"/>
                  </a:ext>
                </a:extLst>
              </a:tr>
              <a:tr h="152018">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1568088774"/>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ANOVA</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1521547779"/>
                  </a:ext>
                </a:extLst>
              </a:tr>
              <a:tr h="296633">
                <a:tc>
                  <a:txBody>
                    <a:bodyPr/>
                    <a:lstStyle/>
                    <a:p>
                      <a:pPr algn="ctr" fontAlgn="b"/>
                      <a:r>
                        <a:rPr lang="en-US" sz="1000" b="1" u="none" strike="noStrike" dirty="0">
                          <a:effectLst/>
                          <a:latin typeface="Calibri" panose="020F0502020204030204" pitchFamily="34" charset="0"/>
                          <a:cs typeface="Calibri" panose="020F0502020204030204" pitchFamily="34" charset="0"/>
                        </a:rPr>
                        <a:t> </a:t>
                      </a:r>
                      <a:endParaRPr lang="en-US" sz="1000" b="1" i="1"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df</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SS</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dirty="0">
                          <a:effectLst/>
                          <a:latin typeface="Calibri" panose="020F0502020204030204" pitchFamily="34" charset="0"/>
                          <a:cs typeface="Calibri" panose="020F0502020204030204" pitchFamily="34" charset="0"/>
                        </a:rPr>
                        <a:t>MS</a:t>
                      </a:r>
                      <a:endParaRPr lang="en-US" sz="1000" b="1" i="1"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F</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Significance F</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2734987744"/>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Regression</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8</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176762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22095.25</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204.3167</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6.3E-206</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1283311381"/>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Residual</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1021</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110413.2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108.1422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1934229717"/>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Total</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1029</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287175.2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r>
                        <a:rPr lang="en-US" sz="1000" b="1" u="none" strike="noStrike" dirty="0">
                          <a:effectLst/>
                          <a:latin typeface="Calibri" panose="020F0502020204030204" pitchFamily="34" charset="0"/>
                          <a:cs typeface="Calibri" panose="020F0502020204030204" pitchFamily="34" charset="0"/>
                        </a:rPr>
                        <a:t> </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r>
                        <a:rPr lang="en-US" sz="1000" b="1" u="none" strike="noStrike" dirty="0">
                          <a:effectLst/>
                          <a:latin typeface="Calibri" panose="020F0502020204030204" pitchFamily="34" charset="0"/>
                          <a:cs typeface="Calibri" panose="020F0502020204030204" pitchFamily="34" charset="0"/>
                        </a:rPr>
                        <a:t> </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r>
                        <a:rPr lang="en-US" sz="1000" b="1" u="none" strike="noStrike">
                          <a:effectLst/>
                          <a:latin typeface="Calibri" panose="020F0502020204030204" pitchFamily="34" charset="0"/>
                          <a:cs typeface="Calibri" panose="020F0502020204030204" pitchFamily="34" charset="0"/>
                        </a:rPr>
                        <a:t> </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3892210720"/>
                  </a:ext>
                </a:extLst>
              </a:tr>
              <a:tr h="152018">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l" fontAlgn="b"/>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3004442935"/>
                  </a:ext>
                </a:extLst>
              </a:tr>
              <a:tr h="296633">
                <a:tc>
                  <a:txBody>
                    <a:bodyPr/>
                    <a:lstStyle/>
                    <a:p>
                      <a:pPr algn="ctr" fontAlgn="b"/>
                      <a:r>
                        <a:rPr lang="en-US" sz="1000" b="1" u="none" strike="noStrike">
                          <a:effectLst/>
                          <a:latin typeface="Calibri" panose="020F0502020204030204" pitchFamily="34" charset="0"/>
                          <a:cs typeface="Calibri" panose="020F0502020204030204" pitchFamily="34" charset="0"/>
                        </a:rPr>
                        <a:t> </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Coefficients</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Standard Error</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t Stat</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dirty="0">
                          <a:effectLst/>
                          <a:latin typeface="Calibri" panose="020F0502020204030204" pitchFamily="34" charset="0"/>
                          <a:cs typeface="Calibri" panose="020F0502020204030204" pitchFamily="34" charset="0"/>
                        </a:rPr>
                        <a:t>P-value</a:t>
                      </a:r>
                      <a:endParaRPr lang="en-US" sz="1000" b="1" i="1"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Lower 95%</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ctr" fontAlgn="b"/>
                      <a:r>
                        <a:rPr lang="en-US" sz="1000" b="1" u="none" strike="noStrike">
                          <a:effectLst/>
                          <a:latin typeface="Calibri" panose="020F0502020204030204" pitchFamily="34" charset="0"/>
                          <a:cs typeface="Calibri" panose="020F0502020204030204" pitchFamily="34" charset="0"/>
                        </a:rPr>
                        <a:t>Upper 95%</a:t>
                      </a:r>
                      <a:endParaRPr lang="en-US" sz="1000" b="1" i="1"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319762174"/>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Intercept</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-23.33121358</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26.5855</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-0.87759</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0.380372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-75.4997</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28.83726</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1231346904"/>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cement</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0.119804334</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0.008489</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14.11286</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1.9E-41</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0.103146</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0.136462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3679736891"/>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slag</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0.103865809</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0.010136</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10.24742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1.6E-23</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0.083976</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0.123755</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2870503760"/>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ash</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0.087934322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0.012583</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6.988168</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5.02E-12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0.063242</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0.112626</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1599615257"/>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water</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-0.149918419</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0.040177</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-3.73145</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0.000201</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-0.22876</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-0.07108</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1260016328"/>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superplastic</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0.292224595</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0.093424</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3.127937</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0.00181</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0.108899</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0.47555</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2551822518"/>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coarseagg</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0.018086215</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0.009392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1.925656</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0.054425</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-0.00034</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0.036517</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1393826042"/>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fineagg</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0.020190351</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0.010702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1.886652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0.059491</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-0.00081</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0.04119</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2854100294"/>
                  </a:ext>
                </a:extLst>
              </a:tr>
              <a:tr h="152018">
                <a:tc>
                  <a:txBody>
                    <a:bodyPr/>
                    <a:lstStyle/>
                    <a:p>
                      <a:pPr algn="l" fontAlgn="b"/>
                      <a:r>
                        <a:rPr lang="en-US" sz="1000" b="1" u="none" strike="noStrike">
                          <a:effectLst/>
                          <a:latin typeface="Calibri" panose="020F0502020204030204" pitchFamily="34" charset="0"/>
                          <a:cs typeface="Calibri" panose="020F0502020204030204" pitchFamily="34" charset="0"/>
                        </a:rPr>
                        <a:t>age</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0.114222068</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0.005427</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21.04643</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5.78E-82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a:effectLst/>
                          <a:latin typeface="Calibri" panose="020F0502020204030204" pitchFamily="34" charset="0"/>
                          <a:cs typeface="Calibri" panose="020F0502020204030204" pitchFamily="34" charset="0"/>
                        </a:rPr>
                        <a:t>0.103572</a:t>
                      </a:r>
                      <a:endParaRPr lang="en-US" sz="1000" b="1" i="0" u="none" strike="noStrike">
                        <a:solidFill>
                          <a:srgbClr val="000000"/>
                        </a:solidFill>
                        <a:effectLst/>
                        <a:latin typeface="Calibri" panose="020F0502020204030204" pitchFamily="34" charset="0"/>
                        <a:cs typeface="Calibri" panose="020F0502020204030204" pitchFamily="34" charset="0"/>
                      </a:endParaRPr>
                    </a:p>
                  </a:txBody>
                  <a:tcPr marL="7803" marR="7803" marT="7803" marB="0" anchor="b"/>
                </a:tc>
                <a:tc>
                  <a:txBody>
                    <a:bodyPr/>
                    <a:lstStyle/>
                    <a:p>
                      <a:pPr algn="r" fontAlgn="b"/>
                      <a:r>
                        <a:rPr lang="en-US" sz="1000" b="1" u="none" strike="noStrike" dirty="0">
                          <a:effectLst/>
                          <a:latin typeface="Calibri" panose="020F0502020204030204" pitchFamily="34" charset="0"/>
                          <a:cs typeface="Calibri" panose="020F0502020204030204" pitchFamily="34" charset="0"/>
                        </a:rPr>
                        <a:t>0.124872</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7803" marR="7803" marT="7803" marB="0" anchor="b"/>
                </a:tc>
                <a:extLst>
                  <a:ext uri="{0D108BD9-81ED-4DB2-BD59-A6C34878D82A}">
                    <a16:rowId xmlns:a16="http://schemas.microsoft.com/office/drawing/2014/main" xmlns="" val="679640565"/>
                  </a:ext>
                </a:extLst>
              </a:tr>
            </a:tbl>
          </a:graphicData>
        </a:graphic>
      </p:graphicFrame>
      <p:sp>
        <p:nvSpPr>
          <p:cNvPr id="5" name="Rectangle 4">
            <a:extLst>
              <a:ext uri="{FF2B5EF4-FFF2-40B4-BE49-F238E27FC236}">
                <a16:creationId xmlns:a16="http://schemas.microsoft.com/office/drawing/2014/main" xmlns="" id="{2596F4B0-5027-4C1F-9C45-3A92AA926B8B}"/>
              </a:ext>
            </a:extLst>
          </p:cNvPr>
          <p:cNvSpPr/>
          <p:nvPr/>
        </p:nvSpPr>
        <p:spPr>
          <a:xfrm>
            <a:off x="741311" y="2649944"/>
            <a:ext cx="4841342" cy="3539430"/>
          </a:xfrm>
          <a:prstGeom prst="rect">
            <a:avLst/>
          </a:prstGeom>
        </p:spPr>
        <p:txBody>
          <a:bodyPr wrap="square">
            <a:spAutoFit/>
          </a:bodyPr>
          <a:lstStyle/>
          <a:p>
            <a:pPr marL="285750" indent="-285750">
              <a:buFont typeface="Wingdings" panose="05000000000000000000" pitchFamily="2" charset="2"/>
              <a:buChar char="Ø"/>
            </a:pPr>
            <a:r>
              <a:rPr lang="en-US" sz="1600" b="1" dirty="0">
                <a:latin typeface="Calibri" panose="020F0502020204030204" pitchFamily="34" charset="0"/>
                <a:cs typeface="Calibri" panose="020F0502020204030204" pitchFamily="34" charset="0"/>
              </a:rPr>
              <a:t>t Tests are used to conduct hypothesis tests on the regression coefficients obtained in Simple Linear Regression. </a:t>
            </a:r>
          </a:p>
          <a:p>
            <a:pPr marL="285750" indent="-285750">
              <a:buFont typeface="Wingdings" panose="05000000000000000000" pitchFamily="2" charset="2"/>
              <a:buChar char="Ø"/>
            </a:pPr>
            <a:r>
              <a:rPr lang="en-US" sz="1600" b="1" dirty="0">
                <a:latin typeface="Calibri" panose="020F0502020204030204" pitchFamily="34" charset="0"/>
                <a:cs typeface="Calibri" panose="020F0502020204030204" pitchFamily="34" charset="0"/>
              </a:rPr>
              <a:t>We test the hypothesis that regression coefficient of independent variables is different from 0</a:t>
            </a:r>
          </a:p>
          <a:p>
            <a:pPr marL="285750" indent="-285750">
              <a:buFont typeface="Wingdings" panose="05000000000000000000" pitchFamily="2" charset="2"/>
              <a:buChar char="Ø"/>
            </a:pPr>
            <a:r>
              <a:rPr lang="en-US" sz="1600" b="1" dirty="0">
                <a:latin typeface="Calibri" panose="020F0502020204030204" pitchFamily="34" charset="0"/>
                <a:cs typeface="Calibri" panose="020F0502020204030204" pitchFamily="34" charset="0"/>
              </a:rPr>
              <a:t>From the coefficients of regression table, we observe that the following predictor variables are significant at 5% level of significance in predicting the response variable, strength since their p value &lt; 0.05 and their coefficients are not zero:</a:t>
            </a:r>
          </a:p>
          <a:p>
            <a:pPr marL="285750" indent="-285750">
              <a:buFont typeface="Wingdings" panose="05000000000000000000" pitchFamily="2" charset="2"/>
              <a:buChar char="Ø"/>
            </a:pPr>
            <a:r>
              <a:rPr lang="en-US" sz="1600" b="1" dirty="0">
                <a:latin typeface="Calibri" panose="020F0502020204030204" pitchFamily="34" charset="0"/>
                <a:cs typeface="Calibri" panose="020F0502020204030204" pitchFamily="34" charset="0"/>
              </a:rPr>
              <a:t>1) cement 2) slag 3) ash 4) water 5) superplastic 6) age</a:t>
            </a:r>
          </a:p>
          <a:p>
            <a:pPr marL="285750" indent="-285750">
              <a:buFont typeface="Wingdings" panose="05000000000000000000" pitchFamily="2" charset="2"/>
              <a:buChar char="Ø"/>
            </a:pPr>
            <a:r>
              <a:rPr lang="en-US" sz="1600" b="1" dirty="0">
                <a:latin typeface="Calibri" panose="020F0502020204030204" pitchFamily="34" charset="0"/>
                <a:cs typeface="Calibri" panose="020F0502020204030204" pitchFamily="34" charset="0"/>
              </a:rPr>
              <a:t>The predictor variables, </a:t>
            </a:r>
            <a:r>
              <a:rPr lang="en-US" sz="1600" b="1" dirty="0" err="1">
                <a:latin typeface="Calibri" panose="020F0502020204030204" pitchFamily="34" charset="0"/>
                <a:cs typeface="Calibri" panose="020F0502020204030204" pitchFamily="34" charset="0"/>
              </a:rPr>
              <a:t>coarseagg</a:t>
            </a:r>
            <a:r>
              <a:rPr lang="en-US" sz="1600" b="1" dirty="0">
                <a:latin typeface="Calibri" panose="020F0502020204030204" pitchFamily="34" charset="0"/>
                <a:cs typeface="Calibri" panose="020F0502020204030204" pitchFamily="34" charset="0"/>
              </a:rPr>
              <a:t> and </a:t>
            </a:r>
            <a:r>
              <a:rPr lang="en-US" sz="1600" b="1" dirty="0" err="1">
                <a:latin typeface="Calibri" panose="020F0502020204030204" pitchFamily="34" charset="0"/>
                <a:cs typeface="Calibri" panose="020F0502020204030204" pitchFamily="34" charset="0"/>
              </a:rPr>
              <a:t>fineagg</a:t>
            </a:r>
            <a:r>
              <a:rPr lang="en-US" sz="1600" b="1" dirty="0">
                <a:latin typeface="Calibri" panose="020F0502020204030204" pitchFamily="34" charset="0"/>
                <a:cs typeface="Calibri" panose="020F0502020204030204" pitchFamily="34" charset="0"/>
              </a:rPr>
              <a:t> are not significant at 5% level of significance.</a:t>
            </a:r>
          </a:p>
        </p:txBody>
      </p:sp>
    </p:spTree>
    <p:extLst>
      <p:ext uri="{BB962C8B-B14F-4D97-AF65-F5344CB8AC3E}">
        <p14:creationId xmlns:p14="http://schemas.microsoft.com/office/powerpoint/2010/main" val="33366463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50" y="958333"/>
            <a:ext cx="10359917" cy="938719"/>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4</a:t>
            </a:r>
          </a:p>
          <a:p>
            <a:endParaRPr lang="en-IN" sz="11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6. Multicollinearity , meaning and possible problems					</a:t>
            </a:r>
            <a:endParaRPr lang="en-IN" b="1" dirty="0"/>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xmlns="" id="{BA864692-6364-47E6-AD7F-2285E1BA17D9}"/>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25A5FE8-5665-44B8-A4A0-63608E7D970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xmlns="" id="{0F459295-AE31-4FA5-B7C4-F82903CB3A4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71</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8" name="Rectangle 7">
            <a:extLst>
              <a:ext uri="{FF2B5EF4-FFF2-40B4-BE49-F238E27FC236}">
                <a16:creationId xmlns:a16="http://schemas.microsoft.com/office/drawing/2014/main" xmlns="" id="{EF48A32B-3B34-43B5-80EF-59F95E4C0E83}"/>
              </a:ext>
            </a:extLst>
          </p:cNvPr>
          <p:cNvSpPr/>
          <p:nvPr/>
        </p:nvSpPr>
        <p:spPr>
          <a:xfrm>
            <a:off x="780150" y="2007845"/>
            <a:ext cx="10481408" cy="4247317"/>
          </a:xfrm>
          <a:prstGeom prst="rect">
            <a:avLst/>
          </a:prstGeom>
        </p:spPr>
        <p:txBody>
          <a:bodyPr wrap="square">
            <a:spAutoFit/>
          </a:bodyPr>
          <a:lstStyle/>
          <a:p>
            <a:pPr marL="722313" indent="-722313">
              <a:spcBef>
                <a:spcPts val="300"/>
              </a:spcBef>
              <a:spcAft>
                <a:spcPts val="3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When the data set has a large number of independent variables, it is quite likely that some of the independent variables may be associated. </a:t>
            </a:r>
          </a:p>
          <a:p>
            <a:pPr marL="722313" indent="-722313">
              <a:spcBef>
                <a:spcPts val="300"/>
              </a:spcBef>
              <a:spcAft>
                <a:spcPts val="3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Existence of high correlation between independent variables is known as multi-collinearity. </a:t>
            </a:r>
          </a:p>
          <a:p>
            <a:pPr marL="722313" indent="-722313">
              <a:spcBef>
                <a:spcPts val="300"/>
              </a:spcBef>
              <a:spcAft>
                <a:spcPts val="3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Presence of multi-collinearity can destabilize the multiple regression model as shown below:</a:t>
            </a:r>
          </a:p>
          <a:p>
            <a:pPr marL="1071563" lvl="2" indent="-349250">
              <a:spcBef>
                <a:spcPts val="300"/>
              </a:spcBef>
              <a:spcAft>
                <a:spcPts val="300"/>
              </a:spcAft>
              <a:buFont typeface="+mj-lt"/>
              <a:buAutoNum type="arabicParenR"/>
            </a:pPr>
            <a:r>
              <a:rPr lang="en-US" sz="2000" b="1" dirty="0">
                <a:latin typeface="Calibri" panose="020F0502020204030204" pitchFamily="34" charset="0"/>
                <a:cs typeface="Calibri" panose="020F0502020204030204" pitchFamily="34" charset="0"/>
              </a:rPr>
              <a:t>The standard error of estimate of a regression coefficient may be inflated resulting retaining the null hypothesis and rejecting the statistically significant predictor variable. </a:t>
            </a:r>
          </a:p>
          <a:p>
            <a:pPr marL="722313" lvl="2">
              <a:spcBef>
                <a:spcPts val="300"/>
              </a:spcBef>
              <a:spcAft>
                <a:spcPts val="300"/>
              </a:spcAft>
            </a:pPr>
            <a:r>
              <a:rPr lang="en-US" sz="2000" b="1" dirty="0">
                <a:latin typeface="Calibri" panose="020F0502020204030204" pitchFamily="34" charset="0"/>
                <a:cs typeface="Calibri" panose="020F0502020204030204" pitchFamily="34" charset="0"/>
              </a:rPr>
              <a:t>	   t statistic value is                  . If          is inflated, t value under estimated.</a:t>
            </a:r>
          </a:p>
          <a:p>
            <a:pPr marL="1071563" lvl="2" indent="-349250">
              <a:spcBef>
                <a:spcPts val="300"/>
              </a:spcBef>
              <a:spcAft>
                <a:spcPts val="300"/>
              </a:spcAft>
              <a:buFont typeface="+mj-lt"/>
              <a:buAutoNum type="arabicParenR"/>
            </a:pPr>
            <a:r>
              <a:rPr lang="en-US" sz="2000" b="1" dirty="0">
                <a:latin typeface="Calibri" panose="020F0502020204030204" pitchFamily="34" charset="0"/>
                <a:cs typeface="Calibri" panose="020F0502020204030204" pitchFamily="34" charset="0"/>
              </a:rPr>
              <a:t>The sign of the regression coefficient may be different to the actual sign.</a:t>
            </a:r>
          </a:p>
          <a:p>
            <a:pPr marL="1071563" lvl="2" indent="-349250">
              <a:spcBef>
                <a:spcPts val="300"/>
              </a:spcBef>
              <a:spcAft>
                <a:spcPts val="300"/>
              </a:spcAft>
              <a:buFont typeface="+mj-lt"/>
              <a:buAutoNum type="arabicParenR"/>
            </a:pPr>
            <a:r>
              <a:rPr lang="en-US" sz="2000" b="1" dirty="0">
                <a:latin typeface="Calibri" panose="020F0502020204030204" pitchFamily="34" charset="0"/>
                <a:cs typeface="Calibri" panose="020F0502020204030204" pitchFamily="34" charset="0"/>
              </a:rPr>
              <a:t>Adding or removing a predictor variable may result in large variation in regression coefficient estimates.</a:t>
            </a:r>
          </a:p>
        </p:txBody>
      </p:sp>
      <p:pic>
        <p:nvPicPr>
          <p:cNvPr id="10" name="Picture 9">
            <a:extLst>
              <a:ext uri="{FF2B5EF4-FFF2-40B4-BE49-F238E27FC236}">
                <a16:creationId xmlns:a16="http://schemas.microsoft.com/office/drawing/2014/main" xmlns="" id="{36CF6302-C26D-4EBF-BF66-E0AFCFA27B76}"/>
              </a:ext>
            </a:extLst>
          </p:cNvPr>
          <p:cNvPicPr>
            <a:picLocks noChangeAspect="1"/>
          </p:cNvPicPr>
          <p:nvPr/>
        </p:nvPicPr>
        <p:blipFill>
          <a:blip r:embed="rId2"/>
          <a:stretch>
            <a:fillRect/>
          </a:stretch>
        </p:blipFill>
        <p:spPr>
          <a:xfrm>
            <a:off x="3812506" y="4780798"/>
            <a:ext cx="933450" cy="352425"/>
          </a:xfrm>
          <a:prstGeom prst="rect">
            <a:avLst/>
          </a:prstGeom>
        </p:spPr>
      </p:pic>
      <p:pic>
        <p:nvPicPr>
          <p:cNvPr id="11" name="Picture 10">
            <a:extLst>
              <a:ext uri="{FF2B5EF4-FFF2-40B4-BE49-F238E27FC236}">
                <a16:creationId xmlns:a16="http://schemas.microsoft.com/office/drawing/2014/main" xmlns="" id="{C052BD71-37F5-4E53-AFD8-86431F0B356B}"/>
              </a:ext>
            </a:extLst>
          </p:cNvPr>
          <p:cNvPicPr>
            <a:picLocks noChangeAspect="1"/>
          </p:cNvPicPr>
          <p:nvPr/>
        </p:nvPicPr>
        <p:blipFill>
          <a:blip r:embed="rId3"/>
          <a:stretch>
            <a:fillRect/>
          </a:stretch>
        </p:blipFill>
        <p:spPr>
          <a:xfrm>
            <a:off x="5188367" y="4866523"/>
            <a:ext cx="371475" cy="266700"/>
          </a:xfrm>
          <a:prstGeom prst="rect">
            <a:avLst/>
          </a:prstGeom>
        </p:spPr>
      </p:pic>
    </p:spTree>
    <p:extLst>
      <p:ext uri="{BB962C8B-B14F-4D97-AF65-F5344CB8AC3E}">
        <p14:creationId xmlns:p14="http://schemas.microsoft.com/office/powerpoint/2010/main" val="26825552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50" y="958333"/>
            <a:ext cx="10359917" cy="938719"/>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4</a:t>
            </a:r>
          </a:p>
          <a:p>
            <a:endParaRPr lang="en-IN" sz="11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7.    Variable Inflation Factor</a:t>
            </a:r>
            <a:endParaRPr lang="en-IN" b="1" dirty="0"/>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xmlns="" id="{BA864692-6364-47E6-AD7F-2285E1BA17D9}"/>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25A5FE8-5665-44B8-A4A0-63608E7D970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xmlns="" id="{0F459295-AE31-4FA5-B7C4-F82903CB3A4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72</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7" name="Picture 6">
            <a:extLst>
              <a:ext uri="{FF2B5EF4-FFF2-40B4-BE49-F238E27FC236}">
                <a16:creationId xmlns:a16="http://schemas.microsoft.com/office/drawing/2014/main" xmlns="" id="{EFCACBF8-34A8-431F-AC0E-ED576BC120E5}"/>
              </a:ext>
            </a:extLst>
          </p:cNvPr>
          <p:cNvPicPr>
            <a:picLocks noChangeAspect="1"/>
          </p:cNvPicPr>
          <p:nvPr/>
        </p:nvPicPr>
        <p:blipFill>
          <a:blip r:embed="rId2"/>
          <a:stretch>
            <a:fillRect/>
          </a:stretch>
        </p:blipFill>
        <p:spPr>
          <a:xfrm>
            <a:off x="1572878" y="3824670"/>
            <a:ext cx="2428875" cy="361950"/>
          </a:xfrm>
          <a:prstGeom prst="rect">
            <a:avLst/>
          </a:prstGeom>
        </p:spPr>
      </p:pic>
      <p:sp>
        <p:nvSpPr>
          <p:cNvPr id="9" name="Rectangle 8">
            <a:extLst>
              <a:ext uri="{FF2B5EF4-FFF2-40B4-BE49-F238E27FC236}">
                <a16:creationId xmlns:a16="http://schemas.microsoft.com/office/drawing/2014/main" xmlns="" id="{6402C026-4FD9-4C7C-A492-51B19C74177E}"/>
              </a:ext>
            </a:extLst>
          </p:cNvPr>
          <p:cNvSpPr/>
          <p:nvPr/>
        </p:nvSpPr>
        <p:spPr>
          <a:xfrm>
            <a:off x="780149" y="1939851"/>
            <a:ext cx="10264839" cy="2739211"/>
          </a:xfrm>
          <a:prstGeom prst="rect">
            <a:avLst/>
          </a:prstGeom>
        </p:spPr>
        <p:txBody>
          <a:bodyPr wrap="square">
            <a:spAutoFit/>
          </a:bodyPr>
          <a:lstStyle/>
          <a:p>
            <a:pPr marL="342900" indent="-342900">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VIF measures the magnitude of multi-collinearity.</a:t>
            </a:r>
          </a:p>
          <a:p>
            <a:pPr marL="342900" indent="-342900">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Consider a regression model with two independent variables. We can use the correlation coefficient to calculate R^2 between the two variables.</a:t>
            </a:r>
          </a:p>
          <a:p>
            <a:pPr marL="342900" indent="-342900">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VIF = 1 / (1 - R12^2)</a:t>
            </a:r>
          </a:p>
          <a:p>
            <a:pPr marL="342900" indent="-342900">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The value 1 - R12^2 is called the tolerance. </a:t>
            </a:r>
          </a:p>
          <a:p>
            <a:pPr marL="342900" indent="-342900">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sqrt (VIF) is the value by which t statistic is deflated.</a:t>
            </a:r>
          </a:p>
          <a:p>
            <a:pPr marL="342900" indent="-342900">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So, </a:t>
            </a:r>
          </a:p>
          <a:p>
            <a:pPr marL="342900" indent="-342900">
              <a:buFont typeface="Wingdings" panose="05000000000000000000" pitchFamily="2" charset="2"/>
              <a:buChar char="Ø"/>
            </a:pPr>
            <a:endParaRPr lang="en-US" sz="1050" b="1"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The threshold value for VIF is 5 while a few authors suggest 10</a:t>
            </a:r>
          </a:p>
        </p:txBody>
      </p:sp>
    </p:spTree>
    <p:extLst>
      <p:ext uri="{BB962C8B-B14F-4D97-AF65-F5344CB8AC3E}">
        <p14:creationId xmlns:p14="http://schemas.microsoft.com/office/powerpoint/2010/main" val="29262256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11D8FF5-161F-4A89-8F4A-44D1EB61FA23}"/>
              </a:ext>
            </a:extLst>
          </p:cNvPr>
          <p:cNvSpPr/>
          <p:nvPr/>
        </p:nvSpPr>
        <p:spPr>
          <a:xfrm>
            <a:off x="780150" y="958333"/>
            <a:ext cx="10359917" cy="938719"/>
          </a:xfrm>
          <a:prstGeom prst="rect">
            <a:avLst/>
          </a:prstGeom>
        </p:spPr>
        <p:txBody>
          <a:bodyPr wrap="square">
            <a:spAutoFit/>
          </a:bodyPr>
          <a:lstStyle/>
          <a:p>
            <a:r>
              <a:rPr lang="en-IN" sz="2400" b="1" dirty="0">
                <a:latin typeface="Calibri" panose="020F0502020204030204" pitchFamily="34" charset="0"/>
                <a:cs typeface="Calibri" panose="020F0502020204030204" pitchFamily="34" charset="0"/>
              </a:rPr>
              <a:t>Chapter 4</a:t>
            </a:r>
          </a:p>
          <a:p>
            <a:endParaRPr lang="en-IN" sz="11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Summary</a:t>
            </a:r>
            <a:endParaRPr lang="en-IN" b="1" dirty="0"/>
          </a:p>
        </p:txBody>
      </p:sp>
      <p:sp>
        <p:nvSpPr>
          <p:cNvPr id="6" name="Rectangle 5">
            <a:extLst>
              <a:ext uri="{FF2B5EF4-FFF2-40B4-BE49-F238E27FC236}">
                <a16:creationId xmlns:a16="http://schemas.microsoft.com/office/drawing/2014/main" xmlns="" id="{CD11921A-D17B-4DF0-A1CE-236721A21B78}"/>
              </a:ext>
            </a:extLst>
          </p:cNvPr>
          <p:cNvSpPr/>
          <p:nvPr/>
        </p:nvSpPr>
        <p:spPr>
          <a:xfrm>
            <a:off x="780150" y="1025240"/>
            <a:ext cx="10359917" cy="5229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Date Placeholder 1">
            <a:extLst>
              <a:ext uri="{FF2B5EF4-FFF2-40B4-BE49-F238E27FC236}">
                <a16:creationId xmlns:a16="http://schemas.microsoft.com/office/drawing/2014/main" xmlns="" id="{BA864692-6364-47E6-AD7F-2285E1BA17D9}"/>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25A5FE8-5665-44B8-A4A0-63608E7D970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11-07-2019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Slide Number Placeholder 2">
            <a:extLst>
              <a:ext uri="{FF2B5EF4-FFF2-40B4-BE49-F238E27FC236}">
                <a16:creationId xmlns:a16="http://schemas.microsoft.com/office/drawing/2014/main" xmlns="" id="{0F459295-AE31-4FA5-B7C4-F82903CB3A4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54B8B4-04A8-4F77-86AC-E65618650DD6}"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73</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Rectangle 4">
            <a:extLst>
              <a:ext uri="{FF2B5EF4-FFF2-40B4-BE49-F238E27FC236}">
                <a16:creationId xmlns:a16="http://schemas.microsoft.com/office/drawing/2014/main" xmlns="" id="{D77C43F4-B116-4C97-AD4D-386733EAB98D}"/>
              </a:ext>
            </a:extLst>
          </p:cNvPr>
          <p:cNvSpPr/>
          <p:nvPr/>
        </p:nvSpPr>
        <p:spPr>
          <a:xfrm>
            <a:off x="780150" y="1974439"/>
            <a:ext cx="10359916" cy="4042132"/>
          </a:xfrm>
          <a:prstGeom prst="rect">
            <a:avLst/>
          </a:prstGeom>
        </p:spPr>
        <p:txBody>
          <a:bodyPr wrap="square">
            <a:spAutoFit/>
          </a:bodyPr>
          <a:lstStyle/>
          <a:p>
            <a:pPr algn="just">
              <a:spcBef>
                <a:spcPts val="200"/>
              </a:spcBef>
              <a:spcAft>
                <a:spcPts val="200"/>
              </a:spcAft>
              <a:tabLst>
                <a:tab pos="714375" algn="l"/>
              </a:tabLst>
            </a:pPr>
            <a:r>
              <a:rPr lang="en-US" sz="2000" b="1" dirty="0">
                <a:latin typeface="Calibri" panose="020F0502020204030204" pitchFamily="34" charset="0"/>
                <a:cs typeface="Calibri" panose="020F0502020204030204" pitchFamily="34" charset="0"/>
              </a:rPr>
              <a:t>1. 	Multiple Linear Regression (MLR) is a statistical technique that establishes existence of a 	linear relationship between a continuous numeric dependent variable and several 	independent variables.</a:t>
            </a:r>
          </a:p>
          <a:p>
            <a:pPr algn="just">
              <a:spcBef>
                <a:spcPts val="200"/>
              </a:spcBef>
              <a:spcAft>
                <a:spcPts val="200"/>
              </a:spcAft>
              <a:tabLst>
                <a:tab pos="714375" algn="l"/>
              </a:tabLst>
            </a:pPr>
            <a:r>
              <a:rPr lang="en-US" sz="2000" b="1" dirty="0">
                <a:latin typeface="Calibri" panose="020F0502020204030204" pitchFamily="34" charset="0"/>
                <a:cs typeface="Calibri" panose="020F0502020204030204" pitchFamily="34" charset="0"/>
              </a:rPr>
              <a:t>2. 	The pair plot contains the histogram and the scatter plot.  The histogram on the diagonal 	allows us to see the distribution of a single variable. The scatter plots on the lower 	triangle show the relationship between the variables.</a:t>
            </a:r>
          </a:p>
          <a:p>
            <a:pPr algn="just">
              <a:spcBef>
                <a:spcPts val="200"/>
              </a:spcBef>
              <a:spcAft>
                <a:spcPts val="200"/>
              </a:spcAft>
              <a:tabLst>
                <a:tab pos="714375" algn="l"/>
              </a:tabLst>
            </a:pPr>
            <a:r>
              <a:rPr lang="en-US" sz="2000" b="1" dirty="0">
                <a:latin typeface="Calibri" panose="020F0502020204030204" pitchFamily="34" charset="0"/>
                <a:cs typeface="Calibri" panose="020F0502020204030204" pitchFamily="34" charset="0"/>
              </a:rPr>
              <a:t>3. 	Multiple R2  increases with additional predictor variables.</a:t>
            </a:r>
          </a:p>
          <a:p>
            <a:pPr algn="just">
              <a:spcBef>
                <a:spcPts val="200"/>
              </a:spcBef>
              <a:spcAft>
                <a:spcPts val="200"/>
              </a:spcAft>
              <a:tabLst>
                <a:tab pos="714375" algn="l"/>
              </a:tabLst>
            </a:pPr>
            <a:r>
              <a:rPr lang="en-US" sz="2000" b="1" dirty="0">
                <a:latin typeface="Calibri" panose="020F0502020204030204" pitchFamily="34" charset="0"/>
                <a:cs typeface="Calibri" panose="020F0502020204030204" pitchFamily="34" charset="0"/>
              </a:rPr>
              <a:t>4. 	Using t tests, we test the hypothesis that regression coefficient of independent variables 	is different from 0</a:t>
            </a:r>
          </a:p>
          <a:p>
            <a:pPr algn="just">
              <a:spcBef>
                <a:spcPts val="200"/>
              </a:spcBef>
              <a:spcAft>
                <a:spcPts val="200"/>
              </a:spcAft>
              <a:tabLst>
                <a:tab pos="714375" algn="l"/>
              </a:tabLst>
            </a:pPr>
            <a:r>
              <a:rPr lang="en-US" sz="2000" b="1" dirty="0">
                <a:latin typeface="Calibri" panose="020F0502020204030204" pitchFamily="34" charset="0"/>
                <a:cs typeface="Calibri" panose="020F0502020204030204" pitchFamily="34" charset="0"/>
              </a:rPr>
              <a:t>5. 	Existence of high correlation between independent variables is known as multi-	collinearity. Presence of multi-collinearity can destabilize the multiple regression model.</a:t>
            </a:r>
          </a:p>
          <a:p>
            <a:pPr algn="just">
              <a:spcBef>
                <a:spcPts val="200"/>
              </a:spcBef>
              <a:spcAft>
                <a:spcPts val="200"/>
              </a:spcAft>
              <a:tabLst>
                <a:tab pos="714375" algn="l"/>
              </a:tabLst>
            </a:pPr>
            <a:r>
              <a:rPr lang="en-US" sz="2000" b="1" dirty="0">
                <a:latin typeface="Calibri" panose="020F0502020204030204" pitchFamily="34" charset="0"/>
                <a:cs typeface="Calibri" panose="020F0502020204030204" pitchFamily="34" charset="0"/>
              </a:rPr>
              <a:t>6. 	VIF measures the magnitude of multi-collinearity.</a:t>
            </a:r>
          </a:p>
        </p:txBody>
      </p:sp>
    </p:spTree>
    <p:extLst>
      <p:ext uri="{BB962C8B-B14F-4D97-AF65-F5344CB8AC3E}">
        <p14:creationId xmlns:p14="http://schemas.microsoft.com/office/powerpoint/2010/main" val="134563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8</a:t>
            </a:fld>
            <a:endParaRPr lang="en-US" altLang="en-US"/>
          </a:p>
        </p:txBody>
      </p:sp>
      <p:sp>
        <p:nvSpPr>
          <p:cNvPr id="8" name="Rectangle 7">
            <a:extLst>
              <a:ext uri="{FF2B5EF4-FFF2-40B4-BE49-F238E27FC236}">
                <a16:creationId xmlns:a16="http://schemas.microsoft.com/office/drawing/2014/main" xmlns="" id="{7512818D-4B9C-4340-8E40-854A802B954B}"/>
              </a:ext>
            </a:extLst>
          </p:cNvPr>
          <p:cNvSpPr/>
          <p:nvPr/>
        </p:nvSpPr>
        <p:spPr>
          <a:xfrm>
            <a:off x="509238" y="1306125"/>
            <a:ext cx="11355659" cy="984885"/>
          </a:xfrm>
          <a:prstGeom prst="rect">
            <a:avLst/>
          </a:prstGeom>
        </p:spPr>
        <p:txBody>
          <a:bodyPr wrap="square">
            <a:spAutoFit/>
          </a:bodyPr>
          <a:lstStyle/>
          <a:p>
            <a:pPr marL="714375" indent="-714375">
              <a:spcBef>
                <a:spcPts val="600"/>
              </a:spcBef>
              <a:spcAft>
                <a:spcPts val="600"/>
              </a:spcAft>
              <a:buFont typeface="+mj-lt"/>
              <a:buAutoNum type="arabicPeriod" startAt="4"/>
            </a:pPr>
            <a:r>
              <a:rPr lang="en-US" sz="2400" b="1" dirty="0"/>
              <a:t>Assumptions of Linear regression</a:t>
            </a:r>
          </a:p>
          <a:p>
            <a:pPr marL="457200" indent="-457200">
              <a:spcBef>
                <a:spcPts val="600"/>
              </a:spcBef>
              <a:spcAft>
                <a:spcPts val="600"/>
              </a:spcAft>
              <a:buFont typeface="+mj-lt"/>
              <a:buAutoNum type="arabicPeriod" startAt="4"/>
            </a:pPr>
            <a:endParaRPr lang="en-US" sz="2400" b="1" dirty="0"/>
          </a:p>
        </p:txBody>
      </p:sp>
      <p:sp>
        <p:nvSpPr>
          <p:cNvPr id="2" name="Rectangle 1">
            <a:extLst>
              <a:ext uri="{FF2B5EF4-FFF2-40B4-BE49-F238E27FC236}">
                <a16:creationId xmlns:a16="http://schemas.microsoft.com/office/drawing/2014/main" xmlns="" id="{B2BEACB9-B588-4CD1-8BA3-1CA487246217}"/>
              </a:ext>
            </a:extLst>
          </p:cNvPr>
          <p:cNvSpPr/>
          <p:nvPr/>
        </p:nvSpPr>
        <p:spPr>
          <a:xfrm>
            <a:off x="509238" y="1536957"/>
            <a:ext cx="10565162" cy="815608"/>
          </a:xfrm>
          <a:prstGeom prst="rect">
            <a:avLst/>
          </a:prstGeom>
        </p:spPr>
        <p:txBody>
          <a:bodyPr wrap="square">
            <a:spAutoFit/>
          </a:bodyPr>
          <a:lstStyle/>
          <a:p>
            <a:endParaRPr lang="en-US" dirty="0"/>
          </a:p>
          <a:p>
            <a:pPr marL="714375" indent="-714375" algn="just">
              <a:spcBef>
                <a:spcPts val="600"/>
              </a:spcBef>
              <a:spcAft>
                <a:spcPts val="600"/>
              </a:spcAft>
              <a:buFont typeface="+mj-lt"/>
              <a:buAutoNum type="alphaLcPeriod"/>
            </a:pPr>
            <a:endParaRPr lang="en-US" sz="2400" b="1" dirty="0"/>
          </a:p>
        </p:txBody>
      </p:sp>
      <p:sp>
        <p:nvSpPr>
          <p:cNvPr id="3" name="Rectangle 2">
            <a:extLst>
              <a:ext uri="{FF2B5EF4-FFF2-40B4-BE49-F238E27FC236}">
                <a16:creationId xmlns:a16="http://schemas.microsoft.com/office/drawing/2014/main" xmlns="" id="{029A9DAA-1646-4F91-91C5-CF0210728DD7}"/>
              </a:ext>
            </a:extLst>
          </p:cNvPr>
          <p:cNvSpPr/>
          <p:nvPr/>
        </p:nvSpPr>
        <p:spPr>
          <a:xfrm>
            <a:off x="638098" y="1887109"/>
            <a:ext cx="10565162" cy="4493538"/>
          </a:xfrm>
          <a:prstGeom prst="rect">
            <a:avLst/>
          </a:prstGeom>
        </p:spPr>
        <p:txBody>
          <a:bodyPr wrap="square">
            <a:spAutoFit/>
          </a:bodyPr>
          <a:lstStyle/>
          <a:p>
            <a:pPr marL="714375" indent="-714375" algn="just">
              <a:spcBef>
                <a:spcPts val="600"/>
              </a:spcBef>
              <a:spcAft>
                <a:spcPts val="600"/>
              </a:spcAft>
              <a:buFont typeface="+mj-lt"/>
              <a:buAutoNum type="alphaLcPeriod"/>
              <a:tabLst>
                <a:tab pos="714375" algn="l"/>
              </a:tabLst>
            </a:pPr>
            <a:r>
              <a:rPr lang="en-IN" sz="2400" b="1" dirty="0">
                <a:latin typeface="Calibri" panose="020F0502020204030204" pitchFamily="34" charset="0"/>
                <a:cs typeface="Calibri" panose="020F0502020204030204" pitchFamily="34" charset="0"/>
              </a:rPr>
              <a:t>Linear relationship in the coefficients and the error term</a:t>
            </a:r>
          </a:p>
          <a:p>
            <a:pPr marL="714375" lvl="2" algn="just">
              <a:spcBef>
                <a:spcPts val="600"/>
              </a:spcBef>
              <a:spcAft>
                <a:spcPts val="600"/>
              </a:spcAft>
              <a:tabLst>
                <a:tab pos="714375" algn="l"/>
              </a:tabLst>
            </a:pPr>
            <a:r>
              <a:rPr lang="en-IN" sz="2200" dirty="0">
                <a:latin typeface="Calibri" panose="020F0502020204030204" pitchFamily="34" charset="0"/>
                <a:cs typeface="Calibri" panose="020F0502020204030204" pitchFamily="34" charset="0"/>
              </a:rPr>
              <a:t>This  implies that the mean of the response variable is a linear combination of the parameters (regression coefficients) and the predictor variables. Since the predictor variables are treated as fixed values, linearity is really only a restriction on 	the parameters. </a:t>
            </a:r>
          </a:p>
          <a:p>
            <a:pPr marL="714375" lvl="2" algn="just">
              <a:spcBef>
                <a:spcPts val="600"/>
              </a:spcBef>
              <a:spcAft>
                <a:spcPts val="600"/>
              </a:spcAft>
              <a:tabLst>
                <a:tab pos="714375" algn="l"/>
              </a:tabLst>
            </a:pPr>
            <a:r>
              <a:rPr lang="en-IN" sz="2200" dirty="0">
                <a:latin typeface="Calibri" panose="020F0502020204030204" pitchFamily="34" charset="0"/>
                <a:cs typeface="Calibri" panose="020F0502020204030204" pitchFamily="34" charset="0"/>
              </a:rPr>
              <a:t>Polynomial regression uses linear regression to fit the target variable as an arbitrary polynomial function of the predictor variables and it is too powerful to overfit the data.</a:t>
            </a:r>
          </a:p>
          <a:p>
            <a:pPr marL="714375" indent="-714375" algn="just">
              <a:spcBef>
                <a:spcPts val="600"/>
              </a:spcBef>
              <a:spcAft>
                <a:spcPts val="600"/>
              </a:spcAft>
              <a:buFont typeface="+mj-lt"/>
              <a:buAutoNum type="alphaLcPeriod" startAt="2"/>
              <a:tabLst>
                <a:tab pos="714375" algn="l"/>
              </a:tabLst>
            </a:pPr>
            <a:r>
              <a:rPr lang="en-IN" sz="2400" b="1" dirty="0">
                <a:latin typeface="Calibri" panose="020F0502020204030204" pitchFamily="34" charset="0"/>
                <a:cs typeface="Calibri" panose="020F0502020204030204" pitchFamily="34" charset="0"/>
              </a:rPr>
              <a:t>Error term has a constant variance (a.k.a. homoscedasticity) </a:t>
            </a:r>
          </a:p>
          <a:p>
            <a:pPr marL="714375" lvl="2" algn="just">
              <a:spcBef>
                <a:spcPts val="600"/>
              </a:spcBef>
              <a:spcAft>
                <a:spcPts val="600"/>
              </a:spcAft>
              <a:tabLst>
                <a:tab pos="714375" algn="l"/>
              </a:tabLst>
            </a:pPr>
            <a:r>
              <a:rPr lang="en-IN" sz="2200" dirty="0">
                <a:latin typeface="Calibri" panose="020F0502020204030204" pitchFamily="34" charset="0"/>
                <a:cs typeface="Calibri" panose="020F0502020204030204" pitchFamily="34" charset="0"/>
              </a:rPr>
              <a:t>This means that different values of the response variable have the same variance in their errors regardless of the values of the predictor variables.</a:t>
            </a:r>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7712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ECB269-8585-47E0-B0E1-7583E3C8036B}"/>
              </a:ext>
            </a:extLst>
          </p:cNvPr>
          <p:cNvSpPr>
            <a:spLocks noGrp="1"/>
          </p:cNvSpPr>
          <p:nvPr>
            <p:ph type="title" idx="4294967295"/>
          </p:nvPr>
        </p:nvSpPr>
        <p:spPr>
          <a:xfrm>
            <a:off x="609600" y="274638"/>
            <a:ext cx="10972800" cy="1143000"/>
          </a:xfrm>
        </p:spPr>
        <p:txBody>
          <a:bodyPr/>
          <a:lstStyle/>
          <a:p>
            <a:pPr algn="ctr"/>
            <a:r>
              <a:rPr lang="en-IN" sz="3600" b="1" dirty="0"/>
              <a:t>Regression</a:t>
            </a:r>
            <a:endParaRPr lang="en-US" sz="3600" b="1" dirty="0"/>
          </a:p>
        </p:txBody>
      </p:sp>
      <p:sp>
        <p:nvSpPr>
          <p:cNvPr id="5" name="Date Placeholder 4">
            <a:extLst>
              <a:ext uri="{FF2B5EF4-FFF2-40B4-BE49-F238E27FC236}">
                <a16:creationId xmlns:a16="http://schemas.microsoft.com/office/drawing/2014/main" xmlns="" id="{29433901-3DFF-4386-8D21-74F175A3016D}"/>
              </a:ext>
            </a:extLst>
          </p:cNvPr>
          <p:cNvSpPr>
            <a:spLocks noGrp="1"/>
          </p:cNvSpPr>
          <p:nvPr>
            <p:ph type="dt" sz="half" idx="10"/>
          </p:nvPr>
        </p:nvSpPr>
        <p:spPr/>
        <p:txBody>
          <a:bodyPr/>
          <a:lstStyle/>
          <a:p>
            <a:pPr>
              <a:defRPr/>
            </a:pPr>
            <a:fld id="{FC1DE774-9ACF-4AFD-A0C8-5768BCE27D33}" type="datetime5">
              <a:rPr lang="en-US" smtClean="0"/>
              <a:t>11-Jul-19</a:t>
            </a:fld>
            <a:endParaRPr lang="en-US" dirty="0"/>
          </a:p>
        </p:txBody>
      </p:sp>
      <p:sp>
        <p:nvSpPr>
          <p:cNvPr id="6" name="Footer Placeholder 5">
            <a:extLst>
              <a:ext uri="{FF2B5EF4-FFF2-40B4-BE49-F238E27FC236}">
                <a16:creationId xmlns:a16="http://schemas.microsoft.com/office/drawing/2014/main" xmlns="" id="{3405E493-8A2D-4D21-AFB7-9BB53DD3989C}"/>
              </a:ext>
            </a:extLst>
          </p:cNvPr>
          <p:cNvSpPr>
            <a:spLocks noGrp="1"/>
          </p:cNvSpPr>
          <p:nvPr>
            <p:ph type="ftr" sz="quarter" idx="11"/>
          </p:nvPr>
        </p:nvSpPr>
        <p:spPr/>
        <p:txBody>
          <a:bodyPr/>
          <a:lstStyle/>
          <a:p>
            <a:pPr fontAlgn="base">
              <a:spcBef>
                <a:spcPct val="0"/>
              </a:spcBef>
              <a:spcAft>
                <a:spcPct val="0"/>
              </a:spcAft>
              <a:defRPr/>
            </a:pPr>
            <a:r>
              <a:rPr lang="en-US"/>
              <a:t>Great Learning</a:t>
            </a:r>
          </a:p>
        </p:txBody>
      </p:sp>
      <p:sp>
        <p:nvSpPr>
          <p:cNvPr id="7" name="Slide Number Placeholder 6">
            <a:extLst>
              <a:ext uri="{FF2B5EF4-FFF2-40B4-BE49-F238E27FC236}">
                <a16:creationId xmlns:a16="http://schemas.microsoft.com/office/drawing/2014/main" xmlns="" id="{E6753530-5A19-4002-AA09-676683E78C99}"/>
              </a:ext>
            </a:extLst>
          </p:cNvPr>
          <p:cNvSpPr>
            <a:spLocks noGrp="1"/>
          </p:cNvSpPr>
          <p:nvPr>
            <p:ph type="sldNum" sz="quarter" idx="12"/>
          </p:nvPr>
        </p:nvSpPr>
        <p:spPr/>
        <p:txBody>
          <a:bodyPr/>
          <a:lstStyle/>
          <a:p>
            <a:pPr>
              <a:defRPr/>
            </a:pPr>
            <a:fld id="{76FCD3F4-A88A-4ABF-98B0-EC571A9C7343}" type="slidenum">
              <a:rPr lang="en-US" altLang="en-US" smtClean="0"/>
              <a:pPr>
                <a:defRPr/>
              </a:pPr>
              <a:t>9</a:t>
            </a:fld>
            <a:endParaRPr lang="en-US" altLang="en-US"/>
          </a:p>
        </p:txBody>
      </p:sp>
      <p:sp>
        <p:nvSpPr>
          <p:cNvPr id="8" name="Rectangle 7">
            <a:extLst>
              <a:ext uri="{FF2B5EF4-FFF2-40B4-BE49-F238E27FC236}">
                <a16:creationId xmlns:a16="http://schemas.microsoft.com/office/drawing/2014/main" xmlns="" id="{7512818D-4B9C-4340-8E40-854A802B954B}"/>
              </a:ext>
            </a:extLst>
          </p:cNvPr>
          <p:cNvSpPr/>
          <p:nvPr/>
        </p:nvSpPr>
        <p:spPr>
          <a:xfrm>
            <a:off x="609600" y="1205727"/>
            <a:ext cx="11355659" cy="984885"/>
          </a:xfrm>
          <a:prstGeom prst="rect">
            <a:avLst/>
          </a:prstGeom>
        </p:spPr>
        <p:txBody>
          <a:bodyPr wrap="square">
            <a:spAutoFit/>
          </a:bodyPr>
          <a:lstStyle/>
          <a:p>
            <a:pPr marL="714375" indent="-714375">
              <a:spcBef>
                <a:spcPts val="600"/>
              </a:spcBef>
              <a:spcAft>
                <a:spcPts val="600"/>
              </a:spcAft>
              <a:buFont typeface="+mj-lt"/>
              <a:buAutoNum type="arabicPeriod" startAt="4"/>
            </a:pPr>
            <a:r>
              <a:rPr lang="en-US" sz="2400" b="1" dirty="0"/>
              <a:t>Assumptions of Linear regression - continued</a:t>
            </a:r>
          </a:p>
          <a:p>
            <a:pPr marL="457200" indent="-457200">
              <a:spcBef>
                <a:spcPts val="600"/>
              </a:spcBef>
              <a:spcAft>
                <a:spcPts val="600"/>
              </a:spcAft>
              <a:buFont typeface="+mj-lt"/>
              <a:buAutoNum type="arabicPeriod" startAt="4"/>
            </a:pPr>
            <a:endParaRPr lang="en-US" sz="2400" b="1" dirty="0"/>
          </a:p>
        </p:txBody>
      </p:sp>
      <p:sp>
        <p:nvSpPr>
          <p:cNvPr id="2" name="Rectangle 1">
            <a:extLst>
              <a:ext uri="{FF2B5EF4-FFF2-40B4-BE49-F238E27FC236}">
                <a16:creationId xmlns:a16="http://schemas.microsoft.com/office/drawing/2014/main" xmlns="" id="{B2BEACB9-B588-4CD1-8BA3-1CA487246217}"/>
              </a:ext>
            </a:extLst>
          </p:cNvPr>
          <p:cNvSpPr/>
          <p:nvPr/>
        </p:nvSpPr>
        <p:spPr>
          <a:xfrm>
            <a:off x="609600" y="1436559"/>
            <a:ext cx="10565162" cy="815608"/>
          </a:xfrm>
          <a:prstGeom prst="rect">
            <a:avLst/>
          </a:prstGeom>
        </p:spPr>
        <p:txBody>
          <a:bodyPr wrap="square">
            <a:spAutoFit/>
          </a:bodyPr>
          <a:lstStyle/>
          <a:p>
            <a:endParaRPr lang="en-US" dirty="0"/>
          </a:p>
          <a:p>
            <a:pPr marL="714375" indent="-714375" algn="just">
              <a:spcBef>
                <a:spcPts val="600"/>
              </a:spcBef>
              <a:spcAft>
                <a:spcPts val="600"/>
              </a:spcAft>
              <a:buFont typeface="+mj-lt"/>
              <a:buAutoNum type="alphaLcPeriod"/>
            </a:pPr>
            <a:endParaRPr lang="en-US" sz="2400" b="1" dirty="0"/>
          </a:p>
        </p:txBody>
      </p:sp>
      <p:sp>
        <p:nvSpPr>
          <p:cNvPr id="3" name="Rectangle 2">
            <a:extLst>
              <a:ext uri="{FF2B5EF4-FFF2-40B4-BE49-F238E27FC236}">
                <a16:creationId xmlns:a16="http://schemas.microsoft.com/office/drawing/2014/main" xmlns="" id="{029A9DAA-1646-4F91-91C5-CF0210728DD7}"/>
              </a:ext>
            </a:extLst>
          </p:cNvPr>
          <p:cNvSpPr/>
          <p:nvPr/>
        </p:nvSpPr>
        <p:spPr>
          <a:xfrm>
            <a:off x="638098" y="1887109"/>
            <a:ext cx="11044664" cy="4124206"/>
          </a:xfrm>
          <a:prstGeom prst="rect">
            <a:avLst/>
          </a:prstGeom>
        </p:spPr>
        <p:txBody>
          <a:bodyPr wrap="square">
            <a:spAutoFit/>
          </a:bodyPr>
          <a:lstStyle/>
          <a:p>
            <a:pPr marL="714375" indent="-714375" algn="just">
              <a:spcBef>
                <a:spcPts val="600"/>
              </a:spcBef>
              <a:spcAft>
                <a:spcPts val="600"/>
              </a:spcAft>
              <a:buFont typeface="+mj-lt"/>
              <a:buAutoNum type="alphaLcPeriod" startAt="3"/>
              <a:tabLst>
                <a:tab pos="714375" algn="l"/>
              </a:tabLst>
            </a:pPr>
            <a:r>
              <a:rPr lang="en-IN" sz="2400" b="1" dirty="0">
                <a:latin typeface="Calibri" panose="020F0502020204030204" pitchFamily="34" charset="0"/>
                <a:cs typeface="Calibri" panose="020F0502020204030204" pitchFamily="34" charset="0"/>
              </a:rPr>
              <a:t>Independence of errors (No auto correlation)</a:t>
            </a:r>
          </a:p>
          <a:p>
            <a:pPr marL="714375" lvl="2" algn="just">
              <a:spcBef>
                <a:spcPts val="600"/>
              </a:spcBef>
              <a:spcAft>
                <a:spcPts val="600"/>
              </a:spcAft>
              <a:tabLst>
                <a:tab pos="714375" algn="l"/>
              </a:tabLst>
            </a:pPr>
            <a:r>
              <a:rPr lang="en-IN" sz="2200" dirty="0">
                <a:latin typeface="Calibri" panose="020F0502020204030204" pitchFamily="34" charset="0"/>
                <a:cs typeface="Calibri" panose="020F0502020204030204" pitchFamily="34" charset="0"/>
              </a:rPr>
              <a:t>This assumes that the errors of the target variable are uncorrelated with each other. </a:t>
            </a:r>
          </a:p>
          <a:p>
            <a:pPr marL="714375" lvl="2" algn="just">
              <a:spcBef>
                <a:spcPts val="600"/>
              </a:spcBef>
              <a:spcAft>
                <a:spcPts val="600"/>
              </a:spcAft>
              <a:tabLst>
                <a:tab pos="714375" algn="l"/>
              </a:tabLst>
            </a:pPr>
            <a:r>
              <a:rPr lang="en-IN" sz="2200" dirty="0">
                <a:latin typeface="Calibri" panose="020F0502020204030204" pitchFamily="34" charset="0"/>
                <a:cs typeface="Calibri" panose="020F0502020204030204" pitchFamily="34" charset="0"/>
              </a:rPr>
              <a:t>Auto correlation occurs when the residuals (difference between observed and estimated values for the target variable) are not independent from each other.</a:t>
            </a:r>
          </a:p>
          <a:p>
            <a:pPr marL="714375" lvl="2" algn="just">
              <a:spcBef>
                <a:spcPts val="600"/>
              </a:spcBef>
              <a:spcAft>
                <a:spcPts val="600"/>
              </a:spcAft>
              <a:tabLst>
                <a:tab pos="714375" algn="l"/>
              </a:tabLst>
            </a:pPr>
            <a:r>
              <a:rPr lang="en-IN" sz="2200" dirty="0">
                <a:latin typeface="Calibri" panose="020F0502020204030204" pitchFamily="34" charset="0"/>
                <a:cs typeface="Calibri" panose="020F0502020204030204" pitchFamily="34" charset="0"/>
              </a:rPr>
              <a:t>One value of the error term should not predict the next value of the error term.</a:t>
            </a:r>
          </a:p>
          <a:p>
            <a:pPr marL="714375" indent="-714375" algn="just">
              <a:spcBef>
                <a:spcPts val="600"/>
              </a:spcBef>
              <a:spcAft>
                <a:spcPts val="600"/>
              </a:spcAft>
              <a:buFont typeface="+mj-lt"/>
              <a:buAutoNum type="alphaLcPeriod" startAt="3"/>
              <a:tabLst>
                <a:tab pos="714375" algn="l"/>
              </a:tabLst>
            </a:pPr>
            <a:r>
              <a:rPr lang="en-IN" sz="2400" b="1" dirty="0">
                <a:latin typeface="Calibri" panose="020F0502020204030204" pitchFamily="34" charset="0"/>
                <a:cs typeface="Calibri" panose="020F0502020204030204" pitchFamily="34" charset="0"/>
              </a:rPr>
              <a:t>Normality of the residuals</a:t>
            </a:r>
          </a:p>
          <a:p>
            <a:pPr marL="714375" lvl="2" algn="just">
              <a:spcBef>
                <a:spcPts val="600"/>
              </a:spcBef>
              <a:spcAft>
                <a:spcPts val="600"/>
              </a:spcAft>
              <a:tabLst>
                <a:tab pos="714375" algn="l"/>
              </a:tabLst>
            </a:pPr>
            <a:r>
              <a:rPr lang="en-IN" sz="2200" dirty="0">
                <a:latin typeface="Calibri" panose="020F0502020204030204" pitchFamily="34" charset="0"/>
                <a:cs typeface="Calibri" panose="020F0502020204030204" pitchFamily="34" charset="0"/>
              </a:rPr>
              <a:t>The residual errors are assumed to be normally distributed.</a:t>
            </a:r>
          </a:p>
          <a:p>
            <a:pPr marL="714375" lvl="2" algn="just">
              <a:spcBef>
                <a:spcPts val="600"/>
              </a:spcBef>
              <a:spcAft>
                <a:spcPts val="600"/>
              </a:spcAft>
              <a:tabLst>
                <a:tab pos="714375" algn="l"/>
              </a:tabLst>
            </a:pPr>
            <a:r>
              <a:rPr lang="en-IN" sz="2200" dirty="0">
                <a:latin typeface="Calibri" panose="020F0502020204030204" pitchFamily="34" charset="0"/>
                <a:cs typeface="Calibri" panose="020F0502020204030204" pitchFamily="34" charset="0"/>
              </a:rPr>
              <a:t>Strictly speaking, we require normality for inference purpose. For estimating the coefficients, we require the errors to be identically and independently distributed (</a:t>
            </a:r>
            <a:r>
              <a:rPr lang="en-IN" sz="2200" dirty="0" err="1">
                <a:latin typeface="Calibri" panose="020F0502020204030204" pitchFamily="34" charset="0"/>
                <a:cs typeface="Calibri" panose="020F0502020204030204" pitchFamily="34" charset="0"/>
              </a:rPr>
              <a:t>iid</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826830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13834</TotalTime>
  <Words>6775</Words>
  <Application>Microsoft Office PowerPoint</Application>
  <PresentationFormat>Widescreen</PresentationFormat>
  <Paragraphs>1272</Paragraphs>
  <Slides>73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73</vt:i4>
      </vt:variant>
    </vt:vector>
  </HeadingPairs>
  <TitlesOfParts>
    <vt:vector size="83" baseType="lpstr">
      <vt:lpstr>Arial</vt:lpstr>
      <vt:lpstr>Calibri</vt:lpstr>
      <vt:lpstr>Cambria Math</vt:lpstr>
      <vt:lpstr>Candara</vt:lpstr>
      <vt:lpstr>Corbel</vt:lpstr>
      <vt:lpstr>Franklin Gothic Book</vt:lpstr>
      <vt:lpstr>Lucida Sans Unicode</vt:lpstr>
      <vt:lpstr>Times New Roman</vt:lpstr>
      <vt:lpstr>Wingdings</vt:lpstr>
      <vt:lpstr>1_Office Theme</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Shaleen Agarwal</dc:creator>
  <cp:lastModifiedBy>Windows User</cp:lastModifiedBy>
  <cp:revision>107</cp:revision>
  <dcterms:created xsi:type="dcterms:W3CDTF">2019-04-04T19:09:27Z</dcterms:created>
  <dcterms:modified xsi:type="dcterms:W3CDTF">2019-07-11T09:08:41Z</dcterms:modified>
</cp:coreProperties>
</file>