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2" r:id="rId4"/>
    <p:sldId id="258" r:id="rId5"/>
    <p:sldId id="259" r:id="rId6"/>
    <p:sldId id="260" r:id="rId7"/>
    <p:sldId id="261" r:id="rId8"/>
    <p:sldId id="263" r:id="rId9"/>
    <p:sldId id="265" r:id="rId10"/>
    <p:sldId id="264" r:id="rId11"/>
    <p:sldId id="266" r:id="rId12"/>
    <p:sldId id="267" r:id="rId13"/>
    <p:sldId id="269" r:id="rId14"/>
    <p:sldId id="271" r:id="rId15"/>
    <p:sldId id="270" r:id="rId16"/>
    <p:sldId id="26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40" d="100"/>
          <a:sy n="40" d="100"/>
        </p:scale>
        <p:origin x="62" y="725"/>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01B0469-AC71-4B62-B285-56FFF1AAE4A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722A85E-FB9F-43DF-9ACF-03405711F5DF}">
      <dgm:prSet phldrT="[Text]" custT="1"/>
      <dgm:spPr/>
      <dgm:t>
        <a:bodyPr/>
        <a:lstStyle/>
        <a:p>
          <a:r>
            <a:rPr lang="en-IN" sz="2800" dirty="0">
              <a:solidFill>
                <a:schemeClr val="bg1"/>
              </a:solidFill>
            </a:rPr>
            <a:t>Design data constraints</a:t>
          </a:r>
          <a:endParaRPr lang="en-US" sz="2800" dirty="0">
            <a:solidFill>
              <a:schemeClr val="bg1"/>
            </a:solidFill>
          </a:endParaRPr>
        </a:p>
      </dgm:t>
    </dgm:pt>
    <dgm:pt modelId="{4E7E283C-03CE-406E-BD65-5A729640F39F}" cxnId="{44468882-3B1F-4BEE-BE2A-B321A06886A5}" type="parTrans">
      <dgm:prSet/>
      <dgm:spPr/>
      <dgm:t>
        <a:bodyPr/>
        <a:lstStyle/>
        <a:p>
          <a:endParaRPr lang="en-US"/>
        </a:p>
      </dgm:t>
    </dgm:pt>
    <dgm:pt modelId="{8FBB6622-B290-4D37-94B3-A86959E690B4}" cxnId="{44468882-3B1F-4BEE-BE2A-B321A06886A5}" type="sibTrans">
      <dgm:prSet/>
      <dgm:spPr/>
      <dgm:t>
        <a:bodyPr/>
        <a:lstStyle/>
        <a:p>
          <a:endParaRPr lang="en-US"/>
        </a:p>
      </dgm:t>
    </dgm:pt>
    <dgm:pt modelId="{EEB22F21-0E8E-40FC-90AD-C74AA0E70418}">
      <dgm:prSet phldrT="[Text]"/>
      <dgm:spPr/>
      <dgm:t>
        <a:bodyPr/>
        <a:lstStyle/>
        <a:p>
          <a:r>
            <a:rPr lang="en-US" dirty="0"/>
            <a:t>Data type constraints</a:t>
          </a:r>
        </a:p>
      </dgm:t>
    </dgm:pt>
    <dgm:pt modelId="{E050084B-13D2-4F5E-866E-D0B1FBD4913B}" cxnId="{532B4B2C-621C-41FB-9432-011C3616CB7A}" type="parTrans">
      <dgm:prSet/>
      <dgm:spPr/>
      <dgm:t>
        <a:bodyPr/>
        <a:lstStyle/>
        <a:p>
          <a:endParaRPr lang="en-US"/>
        </a:p>
      </dgm:t>
    </dgm:pt>
    <dgm:pt modelId="{8131B533-B3DC-433E-96B2-17F51DC6B966}" cxnId="{532B4B2C-621C-41FB-9432-011C3616CB7A}" type="sibTrans">
      <dgm:prSet/>
      <dgm:spPr/>
      <dgm:t>
        <a:bodyPr/>
        <a:lstStyle/>
        <a:p>
          <a:endParaRPr lang="en-US"/>
        </a:p>
      </dgm:t>
    </dgm:pt>
    <dgm:pt modelId="{A57AC22D-B4C0-4B31-B443-0405F9494E09}">
      <dgm:prSet phldrT="[Text]"/>
      <dgm:spPr/>
      <dgm:t>
        <a:bodyPr/>
        <a:lstStyle/>
        <a:p>
          <a:r>
            <a:rPr lang="en-IN" b="1" dirty="0">
              <a:solidFill>
                <a:schemeClr val="bg1"/>
              </a:solidFill>
            </a:rPr>
            <a:t>Range constraints </a:t>
          </a:r>
          <a:endParaRPr lang="en-US" dirty="0">
            <a:solidFill>
              <a:schemeClr val="bg1"/>
            </a:solidFill>
          </a:endParaRPr>
        </a:p>
      </dgm:t>
    </dgm:pt>
    <dgm:pt modelId="{B7C7AC19-2B2F-45A9-A7DF-444B28DD0E17}" cxnId="{79962FFE-3D30-4580-B06D-A0CA27A345E7}" type="parTrans">
      <dgm:prSet/>
      <dgm:spPr/>
      <dgm:t>
        <a:bodyPr/>
        <a:lstStyle/>
        <a:p>
          <a:endParaRPr lang="en-US"/>
        </a:p>
      </dgm:t>
    </dgm:pt>
    <dgm:pt modelId="{AFC73D5B-9F5B-4712-B037-786F596CE312}" cxnId="{79962FFE-3D30-4580-B06D-A0CA27A345E7}" type="sibTrans">
      <dgm:prSet/>
      <dgm:spPr/>
      <dgm:t>
        <a:bodyPr/>
        <a:lstStyle/>
        <a:p>
          <a:endParaRPr lang="en-US"/>
        </a:p>
      </dgm:t>
    </dgm:pt>
    <dgm:pt modelId="{F03E8194-B3AF-44F3-BF14-D14C4FA516C6}">
      <dgm:prSet phldrT="[Text]"/>
      <dgm:spPr/>
      <dgm:t>
        <a:bodyPr/>
        <a:lstStyle/>
        <a:p>
          <a:r>
            <a:rPr lang="en-IN" b="1" dirty="0">
              <a:solidFill>
                <a:schemeClr val="bg1"/>
              </a:solidFill>
            </a:rPr>
            <a:t>Mandatory constraints</a:t>
          </a:r>
          <a:endParaRPr lang="en-US" dirty="0">
            <a:solidFill>
              <a:schemeClr val="bg1"/>
            </a:solidFill>
          </a:endParaRPr>
        </a:p>
      </dgm:t>
    </dgm:pt>
    <dgm:pt modelId="{A109F45F-1AFE-46A7-B7E2-AE492597F3AB}" cxnId="{6AD849B3-7EC7-4B03-96E5-165D0E60677E}" type="parTrans">
      <dgm:prSet/>
      <dgm:spPr/>
      <dgm:t>
        <a:bodyPr/>
        <a:lstStyle/>
        <a:p>
          <a:endParaRPr lang="en-US"/>
        </a:p>
      </dgm:t>
    </dgm:pt>
    <dgm:pt modelId="{FE349D32-F832-4B48-AC47-5647ABC5A084}" cxnId="{6AD849B3-7EC7-4B03-96E5-165D0E60677E}" type="sibTrans">
      <dgm:prSet/>
      <dgm:spPr/>
      <dgm:t>
        <a:bodyPr/>
        <a:lstStyle/>
        <a:p>
          <a:endParaRPr lang="en-US"/>
        </a:p>
      </dgm:t>
    </dgm:pt>
    <dgm:pt modelId="{D629A400-B61D-4E6F-9D72-CDA9A6F62CB9}">
      <dgm:prSet/>
      <dgm:spPr/>
    </dgm:pt>
    <dgm:pt modelId="{C88618DF-E6D8-4F8A-9734-190869DF6935}" cxnId="{1E4BCB0C-21E5-4FDC-9009-DF350D2F4739}" type="parTrans">
      <dgm:prSet/>
      <dgm:spPr/>
      <dgm:t>
        <a:bodyPr/>
        <a:lstStyle/>
        <a:p>
          <a:endParaRPr lang="en-US"/>
        </a:p>
      </dgm:t>
    </dgm:pt>
    <dgm:pt modelId="{0524ADFB-4FDD-4113-9E80-16F7255D87AE}" cxnId="{1E4BCB0C-21E5-4FDC-9009-DF350D2F4739}" type="sibTrans">
      <dgm:prSet/>
      <dgm:spPr/>
      <dgm:t>
        <a:bodyPr/>
        <a:lstStyle/>
        <a:p>
          <a:endParaRPr lang="en-US"/>
        </a:p>
      </dgm:t>
    </dgm:pt>
    <dgm:pt modelId="{3E7C9B6D-06AA-4FCA-8160-94200E509731}">
      <dgm:prSet/>
      <dgm:spPr/>
      <dgm:t>
        <a:bodyPr/>
        <a:lstStyle/>
        <a:p>
          <a:endParaRPr lang="en-US"/>
        </a:p>
      </dgm:t>
    </dgm:pt>
    <dgm:pt modelId="{E8BE2E43-EE59-4B98-909D-F943C550042D}" cxnId="{3172D038-4EDA-4765-A7D5-122843683486}" type="parTrans">
      <dgm:prSet/>
      <dgm:spPr/>
      <dgm:t>
        <a:bodyPr/>
        <a:lstStyle/>
        <a:p>
          <a:endParaRPr lang="en-US"/>
        </a:p>
      </dgm:t>
    </dgm:pt>
    <dgm:pt modelId="{E814ACA3-0A39-4A76-B1B4-28D89529252D}" cxnId="{3172D038-4EDA-4765-A7D5-122843683486}" type="sibTrans">
      <dgm:prSet/>
      <dgm:spPr/>
      <dgm:t>
        <a:bodyPr/>
        <a:lstStyle/>
        <a:p>
          <a:endParaRPr lang="en-US"/>
        </a:p>
      </dgm:t>
    </dgm:pt>
    <dgm:pt modelId="{054A81B0-6557-4AE2-9AED-7336AE13E8B5}">
      <dgm:prSet/>
      <dgm:spPr/>
    </dgm:pt>
    <dgm:pt modelId="{56FBCC9B-F70D-444C-8A51-61F4AB80F3CE}" cxnId="{7C0AA8A8-B4BA-4E76-ACED-5D4FAB664B65}" type="parTrans">
      <dgm:prSet/>
      <dgm:spPr/>
      <dgm:t>
        <a:bodyPr/>
        <a:lstStyle/>
        <a:p>
          <a:endParaRPr lang="en-US"/>
        </a:p>
      </dgm:t>
    </dgm:pt>
    <dgm:pt modelId="{555A905C-D905-485B-8D4B-C682235B31C0}" cxnId="{7C0AA8A8-B4BA-4E76-ACED-5D4FAB664B65}" type="sibTrans">
      <dgm:prSet/>
      <dgm:spPr/>
      <dgm:t>
        <a:bodyPr/>
        <a:lstStyle/>
        <a:p>
          <a:endParaRPr lang="en-US"/>
        </a:p>
      </dgm:t>
    </dgm:pt>
    <dgm:pt modelId="{FD1FC6EE-FAA8-46A7-979C-36CB9BF640D8}">
      <dgm:prSet/>
      <dgm:spPr/>
      <dgm:t>
        <a:bodyPr/>
        <a:lstStyle/>
        <a:p>
          <a:endParaRPr lang="en-US"/>
        </a:p>
      </dgm:t>
    </dgm:pt>
    <dgm:pt modelId="{E0A629C2-EF7F-46E5-8358-4D40A5CB57B2}" cxnId="{B51E76BB-AE92-4232-BD37-4AF7FB8F477D}" type="parTrans">
      <dgm:prSet/>
      <dgm:spPr/>
      <dgm:t>
        <a:bodyPr/>
        <a:lstStyle/>
        <a:p>
          <a:endParaRPr lang="en-US"/>
        </a:p>
      </dgm:t>
    </dgm:pt>
    <dgm:pt modelId="{FF5E7207-976F-4B45-B846-F985CF22CA0C}" cxnId="{B51E76BB-AE92-4232-BD37-4AF7FB8F477D}" type="sibTrans">
      <dgm:prSet/>
      <dgm:spPr/>
      <dgm:t>
        <a:bodyPr/>
        <a:lstStyle/>
        <a:p>
          <a:endParaRPr lang="en-US"/>
        </a:p>
      </dgm:t>
    </dgm:pt>
    <dgm:pt modelId="{5F1B651E-F7E6-474C-8547-03533428A5E4}">
      <dgm:prSet/>
      <dgm:spPr/>
    </dgm:pt>
    <dgm:pt modelId="{A2F73068-8069-4609-A36F-956773137780}" cxnId="{1FA7A984-1399-4285-A989-1BE31BA9CD94}" type="parTrans">
      <dgm:prSet/>
      <dgm:spPr/>
      <dgm:t>
        <a:bodyPr/>
        <a:lstStyle/>
        <a:p>
          <a:endParaRPr lang="en-US"/>
        </a:p>
      </dgm:t>
    </dgm:pt>
    <dgm:pt modelId="{1FED1825-4C18-4E35-A74B-4C9EAE00D48E}" cxnId="{1FA7A984-1399-4285-A989-1BE31BA9CD94}" type="sibTrans">
      <dgm:prSet/>
      <dgm:spPr/>
      <dgm:t>
        <a:bodyPr/>
        <a:lstStyle/>
        <a:p>
          <a:endParaRPr lang="en-US"/>
        </a:p>
      </dgm:t>
    </dgm:pt>
    <dgm:pt modelId="{35A6023D-8590-4A2D-9992-54C5B02B6D97}">
      <dgm:prSet/>
      <dgm:spPr/>
    </dgm:pt>
    <dgm:pt modelId="{887543F7-7767-408D-83ED-D68E54B0A173}" cxnId="{DB1FB1F5-6100-4D2A-892F-5180620D7765}" type="parTrans">
      <dgm:prSet/>
      <dgm:spPr/>
      <dgm:t>
        <a:bodyPr/>
        <a:lstStyle/>
        <a:p>
          <a:endParaRPr lang="en-US"/>
        </a:p>
      </dgm:t>
    </dgm:pt>
    <dgm:pt modelId="{992E5F10-CF28-40AD-A28B-BC8E2FFB217B}" cxnId="{DB1FB1F5-6100-4D2A-892F-5180620D7765}" type="sibTrans">
      <dgm:prSet/>
      <dgm:spPr/>
      <dgm:t>
        <a:bodyPr/>
        <a:lstStyle/>
        <a:p>
          <a:endParaRPr lang="en-US"/>
        </a:p>
      </dgm:t>
    </dgm:pt>
    <dgm:pt modelId="{65B1AD10-8F5C-47EF-87D2-16DF2E708C5F}">
      <dgm:prSet/>
      <dgm:spPr/>
    </dgm:pt>
    <dgm:pt modelId="{3A5973BC-912F-4123-80B3-3CBE87C8886B}" cxnId="{5C6FA373-6D0E-425D-8C82-1CDE1691681E}" type="parTrans">
      <dgm:prSet/>
      <dgm:spPr/>
      <dgm:t>
        <a:bodyPr/>
        <a:lstStyle/>
        <a:p>
          <a:endParaRPr lang="en-US"/>
        </a:p>
      </dgm:t>
    </dgm:pt>
    <dgm:pt modelId="{F4CF9C09-84F3-4BE0-910C-D51347C73B6B}" cxnId="{5C6FA373-6D0E-425D-8C82-1CDE1691681E}" type="sibTrans">
      <dgm:prSet/>
      <dgm:spPr/>
      <dgm:t>
        <a:bodyPr/>
        <a:lstStyle/>
        <a:p>
          <a:endParaRPr lang="en-US"/>
        </a:p>
      </dgm:t>
    </dgm:pt>
    <dgm:pt modelId="{1501E5AE-6FF1-4C70-8B11-CE9225852579}">
      <dgm:prSet/>
      <dgm:spPr/>
    </dgm:pt>
    <dgm:pt modelId="{364760AD-2B76-41CA-AFBE-A53EF425FBC2}" cxnId="{2E9FD71C-F4EC-4205-B711-997FBF9565F6}" type="parTrans">
      <dgm:prSet/>
      <dgm:spPr/>
      <dgm:t>
        <a:bodyPr/>
        <a:lstStyle/>
        <a:p>
          <a:endParaRPr lang="en-US"/>
        </a:p>
      </dgm:t>
    </dgm:pt>
    <dgm:pt modelId="{7375C3C3-A76F-495C-AB6C-55133B8069DC}" cxnId="{2E9FD71C-F4EC-4205-B711-997FBF9565F6}" type="sibTrans">
      <dgm:prSet/>
      <dgm:spPr/>
      <dgm:t>
        <a:bodyPr/>
        <a:lstStyle/>
        <a:p>
          <a:endParaRPr lang="en-US"/>
        </a:p>
      </dgm:t>
    </dgm:pt>
    <dgm:pt modelId="{667E08E6-2A94-4CD6-8097-A108087A04BA}">
      <dgm:prSet/>
      <dgm:spPr/>
    </dgm:pt>
    <dgm:pt modelId="{F07EF7D2-D79C-4C68-A61B-21ADAE25DB19}" cxnId="{408A5264-C851-4F36-9D83-AAA88A968AD6}" type="parTrans">
      <dgm:prSet/>
      <dgm:spPr/>
      <dgm:t>
        <a:bodyPr/>
        <a:lstStyle/>
        <a:p>
          <a:endParaRPr lang="en-US"/>
        </a:p>
      </dgm:t>
    </dgm:pt>
    <dgm:pt modelId="{40DD46D5-D3A9-428C-B27C-DA8092DC6622}" cxnId="{408A5264-C851-4F36-9D83-AAA88A968AD6}" type="sibTrans">
      <dgm:prSet/>
      <dgm:spPr/>
      <dgm:t>
        <a:bodyPr/>
        <a:lstStyle/>
        <a:p>
          <a:endParaRPr lang="en-US"/>
        </a:p>
      </dgm:t>
    </dgm:pt>
    <dgm:pt modelId="{95513C17-09C5-4907-8780-3AEE6506ABA3}">
      <dgm:prSet/>
      <dgm:spPr/>
    </dgm:pt>
    <dgm:pt modelId="{A37827CC-7B10-4311-A07F-6BC8780325C7}" cxnId="{E9BACB9F-1CB4-4B5E-9523-7546270EBBB1}" type="parTrans">
      <dgm:prSet/>
      <dgm:spPr/>
      <dgm:t>
        <a:bodyPr/>
        <a:lstStyle/>
        <a:p>
          <a:endParaRPr lang="en-US"/>
        </a:p>
      </dgm:t>
    </dgm:pt>
    <dgm:pt modelId="{A7321E30-ACB4-4F97-97C4-E5CE1D0B4DFD}" cxnId="{E9BACB9F-1CB4-4B5E-9523-7546270EBBB1}" type="sibTrans">
      <dgm:prSet/>
      <dgm:spPr/>
      <dgm:t>
        <a:bodyPr/>
        <a:lstStyle/>
        <a:p>
          <a:endParaRPr lang="en-US"/>
        </a:p>
      </dgm:t>
    </dgm:pt>
    <dgm:pt modelId="{CE7C16B1-07C3-4F2C-B349-03A9865AA623}">
      <dgm:prSet/>
      <dgm:spPr/>
    </dgm:pt>
    <dgm:pt modelId="{9087B003-70E5-4AE3-95CB-ADE91F42455B}" cxnId="{963C073B-9C4C-4056-B6F0-FE2D19B55340}" type="parTrans">
      <dgm:prSet/>
      <dgm:spPr/>
      <dgm:t>
        <a:bodyPr/>
        <a:lstStyle/>
        <a:p>
          <a:endParaRPr lang="en-US"/>
        </a:p>
      </dgm:t>
    </dgm:pt>
    <dgm:pt modelId="{E1B21EF6-0FE1-4723-8786-8FC58E7E8532}" cxnId="{963C073B-9C4C-4056-B6F0-FE2D19B55340}" type="sibTrans">
      <dgm:prSet/>
      <dgm:spPr/>
      <dgm:t>
        <a:bodyPr/>
        <a:lstStyle/>
        <a:p>
          <a:endParaRPr lang="en-US"/>
        </a:p>
      </dgm:t>
    </dgm:pt>
    <dgm:pt modelId="{3C0A0011-6A6E-4948-9A62-A3B946331480}">
      <dgm:prSet/>
      <dgm:spPr/>
    </dgm:pt>
    <dgm:pt modelId="{FCA1AFFE-1727-47DC-BF87-2A5A7504F618}" cxnId="{F69B68D5-8BD9-49C1-B9EC-55B159376E7E}" type="parTrans">
      <dgm:prSet/>
      <dgm:spPr/>
      <dgm:t>
        <a:bodyPr/>
        <a:lstStyle/>
        <a:p>
          <a:endParaRPr lang="en-US"/>
        </a:p>
      </dgm:t>
    </dgm:pt>
    <dgm:pt modelId="{8BF3BC92-BA50-4DD1-880F-41EC0F5A1AE2}" cxnId="{F69B68D5-8BD9-49C1-B9EC-55B159376E7E}" type="sibTrans">
      <dgm:prSet/>
      <dgm:spPr/>
      <dgm:t>
        <a:bodyPr/>
        <a:lstStyle/>
        <a:p>
          <a:endParaRPr lang="en-US"/>
        </a:p>
      </dgm:t>
    </dgm:pt>
    <dgm:pt modelId="{02DCF702-6793-48BE-9C33-8DD49E669AB7}">
      <dgm:prSet/>
      <dgm:spPr/>
    </dgm:pt>
    <dgm:pt modelId="{08351B3F-609E-4970-B032-39E54195F6A2}" cxnId="{0A6E9307-E472-41A2-A01E-76ABD418C3D0}" type="parTrans">
      <dgm:prSet/>
      <dgm:spPr/>
      <dgm:t>
        <a:bodyPr/>
        <a:lstStyle/>
        <a:p>
          <a:endParaRPr lang="en-US"/>
        </a:p>
      </dgm:t>
    </dgm:pt>
    <dgm:pt modelId="{AC364777-F739-485B-BAB5-86C63E048DD5}" cxnId="{0A6E9307-E472-41A2-A01E-76ABD418C3D0}" type="sibTrans">
      <dgm:prSet/>
      <dgm:spPr/>
      <dgm:t>
        <a:bodyPr/>
        <a:lstStyle/>
        <a:p>
          <a:endParaRPr lang="en-US"/>
        </a:p>
      </dgm:t>
    </dgm:pt>
    <dgm:pt modelId="{C48E6D7C-52AC-4492-ADB3-284BC828445E}">
      <dgm:prSet/>
      <dgm:spPr/>
      <dgm:t>
        <a:bodyPr/>
        <a:lstStyle/>
        <a:p>
          <a:endParaRPr lang="en-US"/>
        </a:p>
      </dgm:t>
    </dgm:pt>
    <dgm:pt modelId="{07589ECC-D827-4C1C-BF47-3615348C8363}" cxnId="{9C51CCE1-BE17-4728-AA18-BFC0FF54E957}" type="parTrans">
      <dgm:prSet/>
      <dgm:spPr/>
      <dgm:t>
        <a:bodyPr/>
        <a:lstStyle/>
        <a:p>
          <a:endParaRPr lang="en-US"/>
        </a:p>
      </dgm:t>
    </dgm:pt>
    <dgm:pt modelId="{E3962C45-42CF-4C18-A029-7D1EAE32556D}" cxnId="{9C51CCE1-BE17-4728-AA18-BFC0FF54E957}" type="sibTrans">
      <dgm:prSet/>
      <dgm:spPr/>
      <dgm:t>
        <a:bodyPr/>
        <a:lstStyle/>
        <a:p>
          <a:endParaRPr lang="en-US"/>
        </a:p>
      </dgm:t>
    </dgm:pt>
    <dgm:pt modelId="{8791E4F4-B8EA-425D-A498-BE78B5D7DDF1}">
      <dgm:prSet/>
      <dgm:spPr/>
    </dgm:pt>
    <dgm:pt modelId="{EDA304C1-6F46-489C-A5F7-23DF46FF8D02}" cxnId="{49DDB2C1-417B-4052-AA4C-B767F52720B2}" type="parTrans">
      <dgm:prSet/>
      <dgm:spPr/>
      <dgm:t>
        <a:bodyPr/>
        <a:lstStyle/>
        <a:p>
          <a:endParaRPr lang="en-US"/>
        </a:p>
      </dgm:t>
    </dgm:pt>
    <dgm:pt modelId="{B3502F8B-BBEA-44B1-A9E6-A04D500D712F}" cxnId="{49DDB2C1-417B-4052-AA4C-B767F52720B2}" type="sibTrans">
      <dgm:prSet/>
      <dgm:spPr/>
      <dgm:t>
        <a:bodyPr/>
        <a:lstStyle/>
        <a:p>
          <a:endParaRPr lang="en-US"/>
        </a:p>
      </dgm:t>
    </dgm:pt>
    <dgm:pt modelId="{DD520021-60C2-4DAC-857C-E0A8603D9893}">
      <dgm:prSet phldrT="[Text]"/>
      <dgm:spPr/>
      <dgm:t>
        <a:bodyPr/>
        <a:lstStyle/>
        <a:p>
          <a:r>
            <a:rPr lang="en-IN" b="1" dirty="0">
              <a:solidFill>
                <a:schemeClr val="bg1"/>
              </a:solidFill>
            </a:rPr>
            <a:t>Unique constraints</a:t>
          </a:r>
          <a:endParaRPr lang="en-US" dirty="0">
            <a:solidFill>
              <a:schemeClr val="bg1"/>
            </a:solidFill>
          </a:endParaRPr>
        </a:p>
      </dgm:t>
    </dgm:pt>
    <dgm:pt modelId="{D143D0F0-8CD2-431C-A751-8AC597DD56D0}" cxnId="{E68C075F-D41E-40DE-8AF9-F48FCAD64A49}" type="parTrans">
      <dgm:prSet/>
      <dgm:spPr/>
      <dgm:t>
        <a:bodyPr/>
        <a:lstStyle/>
        <a:p>
          <a:endParaRPr lang="en-US"/>
        </a:p>
      </dgm:t>
    </dgm:pt>
    <dgm:pt modelId="{E93045AC-908D-475A-A728-ACBD413C738E}" cxnId="{E68C075F-D41E-40DE-8AF9-F48FCAD64A49}" type="sibTrans">
      <dgm:prSet/>
      <dgm:spPr/>
      <dgm:t>
        <a:bodyPr/>
        <a:lstStyle/>
        <a:p>
          <a:endParaRPr lang="en-US"/>
        </a:p>
      </dgm:t>
    </dgm:pt>
    <dgm:pt modelId="{0B50A598-F5DD-4FA9-B81C-E0635BA7723D}">
      <dgm:prSet phldrT="[Text]"/>
      <dgm:spPr/>
      <dgm:t>
        <a:bodyPr/>
        <a:lstStyle/>
        <a:p>
          <a:r>
            <a:rPr lang="en-IN" b="1" dirty="0">
              <a:solidFill>
                <a:schemeClr val="bg1"/>
              </a:solidFill>
            </a:rPr>
            <a:t>List of values constraints</a:t>
          </a:r>
          <a:endParaRPr lang="en-US" dirty="0">
            <a:solidFill>
              <a:schemeClr val="bg1"/>
            </a:solidFill>
          </a:endParaRPr>
        </a:p>
      </dgm:t>
    </dgm:pt>
    <dgm:pt modelId="{DA9E8760-657F-4C7F-8D2B-72110368FCBF}" cxnId="{520B677E-5536-4CE3-8ABE-8DE70A722117}" type="parTrans">
      <dgm:prSet/>
      <dgm:spPr/>
      <dgm:t>
        <a:bodyPr/>
        <a:lstStyle/>
        <a:p>
          <a:endParaRPr lang="en-US"/>
        </a:p>
      </dgm:t>
    </dgm:pt>
    <dgm:pt modelId="{4A1FC1BC-880D-44B3-A525-D30C5A30BB23}" cxnId="{520B677E-5536-4CE3-8ABE-8DE70A722117}" type="sibTrans">
      <dgm:prSet/>
      <dgm:spPr/>
      <dgm:t>
        <a:bodyPr/>
        <a:lstStyle/>
        <a:p>
          <a:endParaRPr lang="en-US"/>
        </a:p>
      </dgm:t>
    </dgm:pt>
    <dgm:pt modelId="{25EB94A6-C3FE-4699-8928-E48DE1D40681}">
      <dgm:prSet phldrT="[Text]"/>
      <dgm:spPr/>
      <dgm:t>
        <a:bodyPr/>
        <a:lstStyle/>
        <a:p>
          <a:r>
            <a:rPr lang="en-IN" b="1" dirty="0">
              <a:solidFill>
                <a:schemeClr val="bg1"/>
              </a:solidFill>
            </a:rPr>
            <a:t>Regular expression patterns constraint</a:t>
          </a:r>
          <a:endParaRPr lang="en-US" dirty="0">
            <a:solidFill>
              <a:schemeClr val="bg1"/>
            </a:solidFill>
          </a:endParaRPr>
        </a:p>
      </dgm:t>
    </dgm:pt>
    <dgm:pt modelId="{76441ABA-949E-4053-A0FB-5C1796D2E94F}" cxnId="{4A180DB4-7733-4E8A-A6BA-591F67BAFF11}" type="parTrans">
      <dgm:prSet/>
      <dgm:spPr/>
      <dgm:t>
        <a:bodyPr/>
        <a:lstStyle/>
        <a:p>
          <a:endParaRPr lang="en-US"/>
        </a:p>
      </dgm:t>
    </dgm:pt>
    <dgm:pt modelId="{3C260055-1017-4000-A26A-01C10E7E593E}" cxnId="{4A180DB4-7733-4E8A-A6BA-591F67BAFF11}" type="sibTrans">
      <dgm:prSet/>
      <dgm:spPr/>
      <dgm:t>
        <a:bodyPr/>
        <a:lstStyle/>
        <a:p>
          <a:endParaRPr lang="en-US"/>
        </a:p>
      </dgm:t>
    </dgm:pt>
    <dgm:pt modelId="{EAF05541-39EE-45BE-A487-00B623411CAD}">
      <dgm:prSet phldrT="[Text]"/>
      <dgm:spPr/>
      <dgm:t>
        <a:bodyPr/>
        <a:lstStyle/>
        <a:p>
          <a:r>
            <a:rPr lang="en-IN" b="1" dirty="0">
              <a:solidFill>
                <a:schemeClr val="bg1"/>
              </a:solidFill>
            </a:rPr>
            <a:t>Cross validation of multiple fields constraints  </a:t>
          </a:r>
          <a:endParaRPr lang="en-US" dirty="0">
            <a:solidFill>
              <a:schemeClr val="bg1"/>
            </a:solidFill>
          </a:endParaRPr>
        </a:p>
      </dgm:t>
    </dgm:pt>
    <dgm:pt modelId="{CD884F4E-EB7D-4C6E-8167-F10C4F607341}" cxnId="{CF3CCEC5-E9EC-4FE6-B6EE-B86DE5A70905}" type="parTrans">
      <dgm:prSet/>
      <dgm:spPr/>
      <dgm:t>
        <a:bodyPr/>
        <a:lstStyle/>
        <a:p>
          <a:endParaRPr lang="en-US"/>
        </a:p>
      </dgm:t>
    </dgm:pt>
    <dgm:pt modelId="{B9885581-2015-46DB-AEC9-73AD9AFC9C48}" cxnId="{CF3CCEC5-E9EC-4FE6-B6EE-B86DE5A70905}" type="sibTrans">
      <dgm:prSet/>
      <dgm:spPr/>
      <dgm:t>
        <a:bodyPr/>
        <a:lstStyle/>
        <a:p>
          <a:endParaRPr lang="en-US"/>
        </a:p>
      </dgm:t>
    </dgm:pt>
    <dgm:pt modelId="{3AF4D74E-0553-4BD1-A4E5-1F1208930196}" type="pres">
      <dgm:prSet presAssocID="{801B0469-AC71-4B62-B285-56FFF1AAE4AC}" presName="composite" presStyleCnt="0">
        <dgm:presLayoutVars>
          <dgm:chMax val="1"/>
          <dgm:dir/>
          <dgm:resizeHandles val="exact"/>
        </dgm:presLayoutVars>
      </dgm:prSet>
      <dgm:spPr/>
    </dgm:pt>
    <dgm:pt modelId="{86CBF4EF-B8B9-4B62-831E-54E4AD794A90}" type="pres">
      <dgm:prSet presAssocID="{B722A85E-FB9F-43DF-9ACF-03405711F5DF}" presName="roof" presStyleLbl="dkBgShp" presStyleIdx="0" presStyleCnt="2" custLinFactNeighborX="-11274"/>
      <dgm:spPr/>
    </dgm:pt>
    <dgm:pt modelId="{220DE6FE-D662-4B56-B956-88FCB41B8AB1}" type="pres">
      <dgm:prSet presAssocID="{B722A85E-FB9F-43DF-9ACF-03405711F5DF}" presName="pillars" presStyleCnt="0"/>
      <dgm:spPr/>
    </dgm:pt>
    <dgm:pt modelId="{25DA54F0-42DF-4E82-AAE2-9FC8D396F54B}" type="pres">
      <dgm:prSet presAssocID="{B722A85E-FB9F-43DF-9ACF-03405711F5DF}" presName="pillar1" presStyleLbl="node1" presStyleIdx="0" presStyleCnt="7">
        <dgm:presLayoutVars>
          <dgm:bulletEnabled val="1"/>
        </dgm:presLayoutVars>
      </dgm:prSet>
      <dgm:spPr/>
    </dgm:pt>
    <dgm:pt modelId="{66AEFB6A-606F-4EBB-8683-B4803F6A5AF4}" type="pres">
      <dgm:prSet presAssocID="{A57AC22D-B4C0-4B31-B443-0405F9494E09}" presName="pillarX" presStyleLbl="node1" presStyleIdx="1" presStyleCnt="7">
        <dgm:presLayoutVars>
          <dgm:bulletEnabled val="1"/>
        </dgm:presLayoutVars>
      </dgm:prSet>
      <dgm:spPr/>
    </dgm:pt>
    <dgm:pt modelId="{0ECFE209-C1AD-4228-8FBA-3E5A3530D5C4}" type="pres">
      <dgm:prSet presAssocID="{F03E8194-B3AF-44F3-BF14-D14C4FA516C6}" presName="pillarX" presStyleLbl="node1" presStyleIdx="2" presStyleCnt="7">
        <dgm:presLayoutVars>
          <dgm:bulletEnabled val="1"/>
        </dgm:presLayoutVars>
      </dgm:prSet>
      <dgm:spPr/>
    </dgm:pt>
    <dgm:pt modelId="{A39D2052-2CE6-4F54-80E8-35C3012D7FC4}" type="pres">
      <dgm:prSet presAssocID="{DD520021-60C2-4DAC-857C-E0A8603D9893}" presName="pillarX" presStyleLbl="node1" presStyleIdx="3" presStyleCnt="7">
        <dgm:presLayoutVars>
          <dgm:bulletEnabled val="1"/>
        </dgm:presLayoutVars>
      </dgm:prSet>
      <dgm:spPr/>
    </dgm:pt>
    <dgm:pt modelId="{E1015692-5242-4798-8A35-62099F65BBB3}" type="pres">
      <dgm:prSet presAssocID="{0B50A598-F5DD-4FA9-B81C-E0635BA7723D}" presName="pillarX" presStyleLbl="node1" presStyleIdx="4" presStyleCnt="7">
        <dgm:presLayoutVars>
          <dgm:bulletEnabled val="1"/>
        </dgm:presLayoutVars>
      </dgm:prSet>
      <dgm:spPr/>
    </dgm:pt>
    <dgm:pt modelId="{16B9CD5E-82B3-4042-9543-7715748DB4A4}" type="pres">
      <dgm:prSet presAssocID="{25EB94A6-C3FE-4699-8928-E48DE1D40681}" presName="pillarX" presStyleLbl="node1" presStyleIdx="5" presStyleCnt="7">
        <dgm:presLayoutVars>
          <dgm:bulletEnabled val="1"/>
        </dgm:presLayoutVars>
      </dgm:prSet>
      <dgm:spPr/>
    </dgm:pt>
    <dgm:pt modelId="{3234CBC4-55EB-4B5B-9498-137584792236}" type="pres">
      <dgm:prSet presAssocID="{EAF05541-39EE-45BE-A487-00B623411CAD}" presName="pillarX" presStyleLbl="node1" presStyleIdx="6" presStyleCnt="7">
        <dgm:presLayoutVars>
          <dgm:bulletEnabled val="1"/>
        </dgm:presLayoutVars>
      </dgm:prSet>
      <dgm:spPr/>
    </dgm:pt>
    <dgm:pt modelId="{76246402-287D-445B-B6AB-11125CA53BFE}" type="pres">
      <dgm:prSet presAssocID="{B722A85E-FB9F-43DF-9ACF-03405711F5DF}" presName="base" presStyleLbl="dkBgShp" presStyleIdx="1" presStyleCnt="2"/>
      <dgm:spPr/>
    </dgm:pt>
  </dgm:ptLst>
  <dgm:cxnLst>
    <dgm:cxn modelId="{0A6E9307-E472-41A2-A01E-76ABD418C3D0}" srcId="{801B0469-AC71-4B62-B285-56FFF1AAE4AC}" destId="{02DCF702-6793-48BE-9C33-8DD49E669AB7}" srcOrd="13" destOrd="0" parTransId="{08351B3F-609E-4970-B032-39E54195F6A2}" sibTransId="{AC364777-F739-485B-BAB5-86C63E048DD5}"/>
    <dgm:cxn modelId="{1E4BCB0C-21E5-4FDC-9009-DF350D2F4739}" srcId="{801B0469-AC71-4B62-B285-56FFF1AAE4AC}" destId="{D629A400-B61D-4E6F-9D72-CDA9A6F62CB9}" srcOrd="1" destOrd="0" parTransId="{C88618DF-E6D8-4F8A-9734-190869DF6935}" sibTransId="{0524ADFB-4FDD-4113-9E80-16F7255D87AE}"/>
    <dgm:cxn modelId="{816E2D0E-1971-4886-9017-CB756A4FC87C}" type="presOf" srcId="{0B50A598-F5DD-4FA9-B81C-E0635BA7723D}" destId="{E1015692-5242-4798-8A35-62099F65BBB3}" srcOrd="0" destOrd="0" presId="urn:microsoft.com/office/officeart/2005/8/layout/hList3"/>
    <dgm:cxn modelId="{2E9FD71C-F4EC-4205-B711-997FBF9565F6}" srcId="{801B0469-AC71-4B62-B285-56FFF1AAE4AC}" destId="{1501E5AE-6FF1-4C70-8B11-CE9225852579}" srcOrd="8" destOrd="0" parTransId="{364760AD-2B76-41CA-AFBE-A53EF425FBC2}" sibTransId="{7375C3C3-A76F-495C-AB6C-55133B8069DC}"/>
    <dgm:cxn modelId="{4EBC7422-C16D-4145-B791-3502588BC9A5}" type="presOf" srcId="{801B0469-AC71-4B62-B285-56FFF1AAE4AC}" destId="{3AF4D74E-0553-4BD1-A4E5-1F1208930196}" srcOrd="0" destOrd="0" presId="urn:microsoft.com/office/officeart/2005/8/layout/hList3"/>
    <dgm:cxn modelId="{532B4B2C-621C-41FB-9432-011C3616CB7A}" srcId="{B722A85E-FB9F-43DF-9ACF-03405711F5DF}" destId="{EEB22F21-0E8E-40FC-90AD-C74AA0E70418}" srcOrd="0" destOrd="0" parTransId="{E050084B-13D2-4F5E-866E-D0B1FBD4913B}" sibTransId="{8131B533-B3DC-433E-96B2-17F51DC6B966}"/>
    <dgm:cxn modelId="{3172D038-4EDA-4765-A7D5-122843683486}" srcId="{801B0469-AC71-4B62-B285-56FFF1AAE4AC}" destId="{3E7C9B6D-06AA-4FCA-8160-94200E509731}" srcOrd="2" destOrd="0" parTransId="{E8BE2E43-EE59-4B98-909D-F943C550042D}" sibTransId="{E814ACA3-0A39-4A76-B1B4-28D89529252D}"/>
    <dgm:cxn modelId="{963C073B-9C4C-4056-B6F0-FE2D19B55340}" srcId="{801B0469-AC71-4B62-B285-56FFF1AAE4AC}" destId="{CE7C16B1-07C3-4F2C-B349-03A9865AA623}" srcOrd="11" destOrd="0" parTransId="{9087B003-70E5-4AE3-95CB-ADE91F42455B}" sibTransId="{E1B21EF6-0FE1-4723-8786-8FC58E7E8532}"/>
    <dgm:cxn modelId="{E68C075F-D41E-40DE-8AF9-F48FCAD64A49}" srcId="{B722A85E-FB9F-43DF-9ACF-03405711F5DF}" destId="{DD520021-60C2-4DAC-857C-E0A8603D9893}" srcOrd="3" destOrd="0" parTransId="{D143D0F0-8CD2-431C-A751-8AC597DD56D0}" sibTransId="{E93045AC-908D-475A-A728-ACBD413C738E}"/>
    <dgm:cxn modelId="{408A5264-C851-4F36-9D83-AAA88A968AD6}" srcId="{801B0469-AC71-4B62-B285-56FFF1AAE4AC}" destId="{667E08E6-2A94-4CD6-8097-A108087A04BA}" srcOrd="9" destOrd="0" parTransId="{F07EF7D2-D79C-4C68-A61B-21ADAE25DB19}" sibTransId="{40DD46D5-D3A9-428C-B27C-DA8092DC6622}"/>
    <dgm:cxn modelId="{C62FA646-9D10-4404-B039-81A955CFA99B}" type="presOf" srcId="{EAF05541-39EE-45BE-A487-00B623411CAD}" destId="{3234CBC4-55EB-4B5B-9498-137584792236}" srcOrd="0" destOrd="0" presId="urn:microsoft.com/office/officeart/2005/8/layout/hList3"/>
    <dgm:cxn modelId="{62A2356C-3E0D-4F70-B68F-E2C49CC4596F}" type="presOf" srcId="{F03E8194-B3AF-44F3-BF14-D14C4FA516C6}" destId="{0ECFE209-C1AD-4228-8FBA-3E5A3530D5C4}" srcOrd="0" destOrd="0" presId="urn:microsoft.com/office/officeart/2005/8/layout/hList3"/>
    <dgm:cxn modelId="{5C6FA373-6D0E-425D-8C82-1CDE1691681E}" srcId="{801B0469-AC71-4B62-B285-56FFF1AAE4AC}" destId="{65B1AD10-8F5C-47EF-87D2-16DF2E708C5F}" srcOrd="7" destOrd="0" parTransId="{3A5973BC-912F-4123-80B3-3CBE87C8886B}" sibTransId="{F4CF9C09-84F3-4BE0-910C-D51347C73B6B}"/>
    <dgm:cxn modelId="{520B677E-5536-4CE3-8ABE-8DE70A722117}" srcId="{B722A85E-FB9F-43DF-9ACF-03405711F5DF}" destId="{0B50A598-F5DD-4FA9-B81C-E0635BA7723D}" srcOrd="4" destOrd="0" parTransId="{DA9E8760-657F-4C7F-8D2B-72110368FCBF}" sibTransId="{4A1FC1BC-880D-44B3-A525-D30C5A30BB23}"/>
    <dgm:cxn modelId="{44468882-3B1F-4BEE-BE2A-B321A06886A5}" srcId="{801B0469-AC71-4B62-B285-56FFF1AAE4AC}" destId="{B722A85E-FB9F-43DF-9ACF-03405711F5DF}" srcOrd="0" destOrd="0" parTransId="{4E7E283C-03CE-406E-BD65-5A729640F39F}" sibTransId="{8FBB6622-B290-4D37-94B3-A86959E690B4}"/>
    <dgm:cxn modelId="{1FA7A984-1399-4285-A989-1BE31BA9CD94}" srcId="{801B0469-AC71-4B62-B285-56FFF1AAE4AC}" destId="{5F1B651E-F7E6-474C-8547-03533428A5E4}" srcOrd="5" destOrd="0" parTransId="{A2F73068-8069-4609-A36F-956773137780}" sibTransId="{1FED1825-4C18-4E35-A74B-4C9EAE00D48E}"/>
    <dgm:cxn modelId="{F219CD86-7359-4E16-A89C-7572672021C1}" type="presOf" srcId="{B722A85E-FB9F-43DF-9ACF-03405711F5DF}" destId="{86CBF4EF-B8B9-4B62-831E-54E4AD794A90}" srcOrd="0" destOrd="0" presId="urn:microsoft.com/office/officeart/2005/8/layout/hList3"/>
    <dgm:cxn modelId="{ED9B3B9C-062A-4FF1-831C-9BE407249299}" type="presOf" srcId="{EEB22F21-0E8E-40FC-90AD-C74AA0E70418}" destId="{25DA54F0-42DF-4E82-AAE2-9FC8D396F54B}" srcOrd="0" destOrd="0" presId="urn:microsoft.com/office/officeart/2005/8/layout/hList3"/>
    <dgm:cxn modelId="{E9BACB9F-1CB4-4B5E-9523-7546270EBBB1}" srcId="{801B0469-AC71-4B62-B285-56FFF1AAE4AC}" destId="{95513C17-09C5-4907-8780-3AEE6506ABA3}" srcOrd="10" destOrd="0" parTransId="{A37827CC-7B10-4311-A07F-6BC8780325C7}" sibTransId="{A7321E30-ACB4-4F97-97C4-E5CE1D0B4DFD}"/>
    <dgm:cxn modelId="{7C0AA8A8-B4BA-4E76-ACED-5D4FAB664B65}" srcId="{801B0469-AC71-4B62-B285-56FFF1AAE4AC}" destId="{054A81B0-6557-4AE2-9AED-7336AE13E8B5}" srcOrd="3" destOrd="0" parTransId="{56FBCC9B-F70D-444C-8A51-61F4AB80F3CE}" sibTransId="{555A905C-D905-485B-8D4B-C682235B31C0}"/>
    <dgm:cxn modelId="{6AD849B3-7EC7-4B03-96E5-165D0E60677E}" srcId="{B722A85E-FB9F-43DF-9ACF-03405711F5DF}" destId="{F03E8194-B3AF-44F3-BF14-D14C4FA516C6}" srcOrd="2" destOrd="0" parTransId="{A109F45F-1AFE-46A7-B7E2-AE492597F3AB}" sibTransId="{FE349D32-F832-4B48-AC47-5647ABC5A084}"/>
    <dgm:cxn modelId="{4A180DB4-7733-4E8A-A6BA-591F67BAFF11}" srcId="{B722A85E-FB9F-43DF-9ACF-03405711F5DF}" destId="{25EB94A6-C3FE-4699-8928-E48DE1D40681}" srcOrd="5" destOrd="0" parTransId="{76441ABA-949E-4053-A0FB-5C1796D2E94F}" sibTransId="{3C260055-1017-4000-A26A-01C10E7E593E}"/>
    <dgm:cxn modelId="{B51E76BB-AE92-4232-BD37-4AF7FB8F477D}" srcId="{801B0469-AC71-4B62-B285-56FFF1AAE4AC}" destId="{FD1FC6EE-FAA8-46A7-979C-36CB9BF640D8}" srcOrd="4" destOrd="0" parTransId="{E0A629C2-EF7F-46E5-8358-4D40A5CB57B2}" sibTransId="{FF5E7207-976F-4B45-B846-F985CF22CA0C}"/>
    <dgm:cxn modelId="{49DDB2C1-417B-4052-AA4C-B767F52720B2}" srcId="{801B0469-AC71-4B62-B285-56FFF1AAE4AC}" destId="{8791E4F4-B8EA-425D-A498-BE78B5D7DDF1}" srcOrd="15" destOrd="0" parTransId="{EDA304C1-6F46-489C-A5F7-23DF46FF8D02}" sibTransId="{B3502F8B-BBEA-44B1-A9E6-A04D500D712F}"/>
    <dgm:cxn modelId="{CF3CCEC5-E9EC-4FE6-B6EE-B86DE5A70905}" srcId="{B722A85E-FB9F-43DF-9ACF-03405711F5DF}" destId="{EAF05541-39EE-45BE-A487-00B623411CAD}" srcOrd="6" destOrd="0" parTransId="{CD884F4E-EB7D-4C6E-8167-F10C4F607341}" sibTransId="{B9885581-2015-46DB-AEC9-73AD9AFC9C48}"/>
    <dgm:cxn modelId="{DECC28CF-CB0D-417C-8CB4-D01CBDA87F73}" type="presOf" srcId="{25EB94A6-C3FE-4699-8928-E48DE1D40681}" destId="{16B9CD5E-82B3-4042-9543-7715748DB4A4}" srcOrd="0" destOrd="0" presId="urn:microsoft.com/office/officeart/2005/8/layout/hList3"/>
    <dgm:cxn modelId="{F69B68D5-8BD9-49C1-B9EC-55B159376E7E}" srcId="{801B0469-AC71-4B62-B285-56FFF1AAE4AC}" destId="{3C0A0011-6A6E-4948-9A62-A3B946331480}" srcOrd="12" destOrd="0" parTransId="{FCA1AFFE-1727-47DC-BF87-2A5A7504F618}" sibTransId="{8BF3BC92-BA50-4DD1-880F-41EC0F5A1AE2}"/>
    <dgm:cxn modelId="{9C51CCE1-BE17-4728-AA18-BFC0FF54E957}" srcId="{801B0469-AC71-4B62-B285-56FFF1AAE4AC}" destId="{C48E6D7C-52AC-4492-ADB3-284BC828445E}" srcOrd="14" destOrd="0" parTransId="{07589ECC-D827-4C1C-BF47-3615348C8363}" sibTransId="{E3962C45-42CF-4C18-A029-7D1EAE32556D}"/>
    <dgm:cxn modelId="{04AA13E6-6BED-4723-8158-F42073A01D75}" type="presOf" srcId="{DD520021-60C2-4DAC-857C-E0A8603D9893}" destId="{A39D2052-2CE6-4F54-80E8-35C3012D7FC4}" srcOrd="0" destOrd="0" presId="urn:microsoft.com/office/officeart/2005/8/layout/hList3"/>
    <dgm:cxn modelId="{9CF979F3-673C-4E76-AB92-E1C4A27C6645}" type="presOf" srcId="{A57AC22D-B4C0-4B31-B443-0405F9494E09}" destId="{66AEFB6A-606F-4EBB-8683-B4803F6A5AF4}" srcOrd="0" destOrd="0" presId="urn:microsoft.com/office/officeart/2005/8/layout/hList3"/>
    <dgm:cxn modelId="{DB1FB1F5-6100-4D2A-892F-5180620D7765}" srcId="{801B0469-AC71-4B62-B285-56FFF1AAE4AC}" destId="{35A6023D-8590-4A2D-9992-54C5B02B6D97}" srcOrd="6" destOrd="0" parTransId="{887543F7-7767-408D-83ED-D68E54B0A173}" sibTransId="{992E5F10-CF28-40AD-A28B-BC8E2FFB217B}"/>
    <dgm:cxn modelId="{79962FFE-3D30-4580-B06D-A0CA27A345E7}" srcId="{B722A85E-FB9F-43DF-9ACF-03405711F5DF}" destId="{A57AC22D-B4C0-4B31-B443-0405F9494E09}" srcOrd="1" destOrd="0" parTransId="{B7C7AC19-2B2F-45A9-A7DF-444B28DD0E17}" sibTransId="{AFC73D5B-9F5B-4712-B037-786F596CE312}"/>
    <dgm:cxn modelId="{977374E1-4999-4A97-B48A-0B64924592B0}" type="presParOf" srcId="{3AF4D74E-0553-4BD1-A4E5-1F1208930196}" destId="{86CBF4EF-B8B9-4B62-831E-54E4AD794A90}" srcOrd="0" destOrd="0" presId="urn:microsoft.com/office/officeart/2005/8/layout/hList3"/>
    <dgm:cxn modelId="{29788269-F9F1-4F1C-974C-45F791D76B34}" type="presParOf" srcId="{3AF4D74E-0553-4BD1-A4E5-1F1208930196}" destId="{220DE6FE-D662-4B56-B956-88FCB41B8AB1}" srcOrd="1" destOrd="0" presId="urn:microsoft.com/office/officeart/2005/8/layout/hList3"/>
    <dgm:cxn modelId="{D6E10040-6627-47E6-A409-02E44118ABED}" type="presParOf" srcId="{220DE6FE-D662-4B56-B956-88FCB41B8AB1}" destId="{25DA54F0-42DF-4E82-AAE2-9FC8D396F54B}" srcOrd="0" destOrd="0" presId="urn:microsoft.com/office/officeart/2005/8/layout/hList3"/>
    <dgm:cxn modelId="{743F32AE-BDEE-4EE1-B3DD-3DE74B47A7B6}" type="presParOf" srcId="{220DE6FE-D662-4B56-B956-88FCB41B8AB1}" destId="{66AEFB6A-606F-4EBB-8683-B4803F6A5AF4}" srcOrd="1" destOrd="0" presId="urn:microsoft.com/office/officeart/2005/8/layout/hList3"/>
    <dgm:cxn modelId="{1AFA1FE2-1CF1-454D-A7A8-08E59BEEF1ED}" type="presParOf" srcId="{220DE6FE-D662-4B56-B956-88FCB41B8AB1}" destId="{0ECFE209-C1AD-4228-8FBA-3E5A3530D5C4}" srcOrd="2" destOrd="0" presId="urn:microsoft.com/office/officeart/2005/8/layout/hList3"/>
    <dgm:cxn modelId="{F77D1898-39AD-4C23-90D3-C5B41235105B}" type="presParOf" srcId="{220DE6FE-D662-4B56-B956-88FCB41B8AB1}" destId="{A39D2052-2CE6-4F54-80E8-35C3012D7FC4}" srcOrd="3" destOrd="0" presId="urn:microsoft.com/office/officeart/2005/8/layout/hList3"/>
    <dgm:cxn modelId="{A5C6DB8D-A7F0-4595-A1B7-AAAD273CC62D}" type="presParOf" srcId="{220DE6FE-D662-4B56-B956-88FCB41B8AB1}" destId="{E1015692-5242-4798-8A35-62099F65BBB3}" srcOrd="4" destOrd="0" presId="urn:microsoft.com/office/officeart/2005/8/layout/hList3"/>
    <dgm:cxn modelId="{1844A228-49E6-4AE4-A65E-0179FE404940}" type="presParOf" srcId="{220DE6FE-D662-4B56-B956-88FCB41B8AB1}" destId="{16B9CD5E-82B3-4042-9543-7715748DB4A4}" srcOrd="5" destOrd="0" presId="urn:microsoft.com/office/officeart/2005/8/layout/hList3"/>
    <dgm:cxn modelId="{820CB92B-328F-441A-A9E6-BE606CEECD62}" type="presParOf" srcId="{220DE6FE-D662-4B56-B956-88FCB41B8AB1}" destId="{3234CBC4-55EB-4B5B-9498-137584792236}" srcOrd="6" destOrd="0" presId="urn:microsoft.com/office/officeart/2005/8/layout/hList3"/>
    <dgm:cxn modelId="{2A3F26DF-F079-47A8-9D1F-14570B6998D0}" type="presParOf" srcId="{3AF4D74E-0553-4BD1-A4E5-1F1208930196}" destId="{76246402-287D-445B-B6AB-11125CA53BFE}"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797778" cy="3947080"/>
        <a:chOff x="0" y="0"/>
        <a:chExt cx="8797778" cy="3947080"/>
      </a:xfrm>
    </dsp:grpSpPr>
    <dsp:sp modelId="{86CBF4EF-B8B9-4B62-831E-54E4AD794A90}">
      <dsp:nvSpPr>
        <dsp:cNvPr id="3" name="Rectangles 2"/>
        <dsp:cNvSpPr/>
      </dsp:nvSpPr>
      <dsp:spPr bwMode="white">
        <a:xfrm>
          <a:off x="0" y="0"/>
          <a:ext cx="8797778" cy="1184124"/>
        </a:xfrm>
        <a:prstGeom prst="rect">
          <a:avLst/>
        </a:prstGeom>
      </dsp:spPr>
      <dsp:style>
        <a:lnRef idx="0">
          <a:schemeClr val="accent1"/>
        </a:lnRef>
        <a:fillRef idx="1">
          <a:schemeClr val="accent1">
            <a:shade val="80000"/>
          </a:schemeClr>
        </a:fillRef>
        <a:effectRef idx="0">
          <a:scrgbClr r="0" g="0" b="0"/>
        </a:effectRef>
        <a:fontRef idx="minor"/>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2800" dirty="0">
              <a:solidFill>
                <a:schemeClr val="bg1"/>
              </a:solidFill>
            </a:rPr>
            <a:t>Design data constraints</a:t>
          </a:r>
          <a:endParaRPr lang="en-US" sz="2800" dirty="0">
            <a:solidFill>
              <a:schemeClr val="bg1"/>
            </a:solidFill>
          </a:endParaRPr>
        </a:p>
      </dsp:txBody>
      <dsp:txXfrm>
        <a:off x="0" y="0"/>
        <a:ext cx="8797778" cy="1184124"/>
      </dsp:txXfrm>
    </dsp:sp>
    <dsp:sp modelId="{25DA54F0-42DF-4E82-AAE2-9FC8D396F54B}">
      <dsp:nvSpPr>
        <dsp:cNvPr id="4" name="Rectangles 3"/>
        <dsp:cNvSpPr/>
      </dsp:nvSpPr>
      <dsp:spPr bwMode="white">
        <a:xfrm>
          <a:off x="0"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Data type constraints</a:t>
          </a:r>
        </a:p>
      </dsp:txBody>
      <dsp:txXfrm>
        <a:off x="0" y="1184124"/>
        <a:ext cx="1256825" cy="2486660"/>
      </dsp:txXfrm>
    </dsp:sp>
    <dsp:sp modelId="{66AEFB6A-606F-4EBB-8683-B4803F6A5AF4}">
      <dsp:nvSpPr>
        <dsp:cNvPr id="5" name="Rectangles 4"/>
        <dsp:cNvSpPr/>
      </dsp:nvSpPr>
      <dsp:spPr bwMode="white">
        <a:xfrm>
          <a:off x="1256825"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Range constraints </a:t>
          </a:r>
          <a:endParaRPr lang="en-US" dirty="0">
            <a:solidFill>
              <a:schemeClr val="bg1"/>
            </a:solidFill>
          </a:endParaRPr>
        </a:p>
      </dsp:txBody>
      <dsp:txXfrm>
        <a:off x="1256825" y="1184124"/>
        <a:ext cx="1256825" cy="2486660"/>
      </dsp:txXfrm>
    </dsp:sp>
    <dsp:sp modelId="{0ECFE209-C1AD-4228-8FBA-3E5A3530D5C4}">
      <dsp:nvSpPr>
        <dsp:cNvPr id="6" name="Rectangles 5"/>
        <dsp:cNvSpPr/>
      </dsp:nvSpPr>
      <dsp:spPr bwMode="white">
        <a:xfrm>
          <a:off x="2513651"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Mandatory constraints</a:t>
          </a:r>
          <a:endParaRPr lang="en-US" dirty="0">
            <a:solidFill>
              <a:schemeClr val="bg1"/>
            </a:solidFill>
          </a:endParaRPr>
        </a:p>
      </dsp:txBody>
      <dsp:txXfrm>
        <a:off x="2513651" y="1184124"/>
        <a:ext cx="1256825" cy="2486660"/>
      </dsp:txXfrm>
    </dsp:sp>
    <dsp:sp modelId="{A39D2052-2CE6-4F54-80E8-35C3012D7FC4}">
      <dsp:nvSpPr>
        <dsp:cNvPr id="7" name="Rectangles 6"/>
        <dsp:cNvSpPr/>
      </dsp:nvSpPr>
      <dsp:spPr bwMode="white">
        <a:xfrm>
          <a:off x="3770476"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Unique constraints</a:t>
          </a:r>
          <a:endParaRPr lang="en-US" dirty="0">
            <a:solidFill>
              <a:schemeClr val="bg1"/>
            </a:solidFill>
          </a:endParaRPr>
        </a:p>
      </dsp:txBody>
      <dsp:txXfrm>
        <a:off x="3770476" y="1184124"/>
        <a:ext cx="1256825" cy="2486660"/>
      </dsp:txXfrm>
    </dsp:sp>
    <dsp:sp modelId="{E1015692-5242-4798-8A35-62099F65BBB3}">
      <dsp:nvSpPr>
        <dsp:cNvPr id="8" name="Rectangles 7"/>
        <dsp:cNvSpPr/>
      </dsp:nvSpPr>
      <dsp:spPr bwMode="white">
        <a:xfrm>
          <a:off x="5027302"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List of values constraints</a:t>
          </a:r>
          <a:endParaRPr lang="en-US" dirty="0">
            <a:solidFill>
              <a:schemeClr val="bg1"/>
            </a:solidFill>
          </a:endParaRPr>
        </a:p>
      </dsp:txBody>
      <dsp:txXfrm>
        <a:off x="5027302" y="1184124"/>
        <a:ext cx="1256825" cy="2486660"/>
      </dsp:txXfrm>
    </dsp:sp>
    <dsp:sp modelId="{16B9CD5E-82B3-4042-9543-7715748DB4A4}">
      <dsp:nvSpPr>
        <dsp:cNvPr id="9" name="Rectangles 8"/>
        <dsp:cNvSpPr/>
      </dsp:nvSpPr>
      <dsp:spPr bwMode="white">
        <a:xfrm>
          <a:off x="6284127"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Regular expression patterns constraint</a:t>
          </a:r>
          <a:endParaRPr lang="en-US" dirty="0">
            <a:solidFill>
              <a:schemeClr val="bg1"/>
            </a:solidFill>
          </a:endParaRPr>
        </a:p>
      </dsp:txBody>
      <dsp:txXfrm>
        <a:off x="6284127" y="1184124"/>
        <a:ext cx="1256825" cy="2486660"/>
      </dsp:txXfrm>
    </dsp:sp>
    <dsp:sp modelId="{3234CBC4-55EB-4B5B-9498-137584792236}">
      <dsp:nvSpPr>
        <dsp:cNvPr id="10" name="Rectangles 9"/>
        <dsp:cNvSpPr/>
      </dsp:nvSpPr>
      <dsp:spPr bwMode="white">
        <a:xfrm>
          <a:off x="7540953" y="1184124"/>
          <a:ext cx="1256825" cy="2486660"/>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b="1" dirty="0">
              <a:solidFill>
                <a:schemeClr val="bg1"/>
              </a:solidFill>
            </a:rPr>
            <a:t>Cross validation of multiple fields constraints  </a:t>
          </a:r>
          <a:endParaRPr lang="en-US" dirty="0">
            <a:solidFill>
              <a:schemeClr val="bg1"/>
            </a:solidFill>
          </a:endParaRPr>
        </a:p>
      </dsp:txBody>
      <dsp:txXfrm>
        <a:off x="7540953" y="1184124"/>
        <a:ext cx="1256825" cy="2486660"/>
      </dsp:txXfrm>
    </dsp:sp>
    <dsp:sp modelId="{76246402-287D-445B-B6AB-11125CA53BFE}">
      <dsp:nvSpPr>
        <dsp:cNvPr id="11" name="Rectangles 10"/>
        <dsp:cNvSpPr/>
      </dsp:nvSpPr>
      <dsp:spPr bwMode="white">
        <a:xfrm>
          <a:off x="0" y="3670784"/>
          <a:ext cx="8797778" cy="276296"/>
        </a:xfrm>
        <a:prstGeom prst="rect">
          <a:avLst/>
        </a:prstGeom>
      </dsp:spPr>
      <dsp:style>
        <a:lnRef idx="0">
          <a:schemeClr val="accent1"/>
        </a:lnRef>
        <a:fillRef idx="1">
          <a:schemeClr val="accent1">
            <a:shade val="80000"/>
          </a:schemeClr>
        </a:fillRef>
        <a:effectRef idx="0">
          <a:scrgbClr r="0" g="0" b="0"/>
        </a:effectRef>
        <a:fontRef idx="minor"/>
      </dsp:style>
      <dsp:txXfrm>
        <a:off x="0" y="3670784"/>
        <a:ext cx="8797778" cy="27629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4D61A-13B6-4F0F-B9A6-98494E973C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5C06-3911-4797-96E8-3414B7F639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5950D63-749B-4C17-ABCD-A40A7135F52E}"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47962AD-EA15-4FB8-9894-2FD62A714AA7}"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C031EFB-8CC3-4B1F-9214-BC16016C6232}"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3BAC364-FF9D-46CF-8BDF-2FA7F9C2D081}"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95B6AA-1225-4979-8DF0-9DA859C5B573}"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BB56C79-4D43-41D3-ADA1-A18E2B673CFC}" type="datetime1">
              <a:rPr lang="en-US" smtClean="0"/>
            </a:fld>
            <a:endParaRPr lang="en-US"/>
          </a:p>
        </p:txBody>
      </p:sp>
      <p:sp>
        <p:nvSpPr>
          <p:cNvPr id="6" name="Footer Placeholder 5"/>
          <p:cNvSpPr>
            <a:spLocks noGrp="1"/>
          </p:cNvSpPr>
          <p:nvPr>
            <p:ph type="ftr" sz="quarter" idx="11"/>
          </p:nvPr>
        </p:nvSpPr>
        <p:spPr/>
        <p:txBody>
          <a:bodyPr/>
          <a:lstStyle/>
          <a:p>
            <a:r>
              <a:rPr lang="en-US"/>
              <a:t>Data Science Club Members</a:t>
            </a:r>
            <a:endParaRPr lang="en-US"/>
          </a:p>
        </p:txBody>
      </p:sp>
      <p:sp>
        <p:nvSpPr>
          <p:cNvPr id="7" name="Slide Number Placeholder 6"/>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671DFCF-BF54-49D1-B8F3-38560D3223B2}" type="datetime1">
              <a:rPr lang="en-US" smtClean="0"/>
            </a:fld>
            <a:endParaRPr lang="en-US"/>
          </a:p>
        </p:txBody>
      </p:sp>
      <p:sp>
        <p:nvSpPr>
          <p:cNvPr id="8" name="Footer Placeholder 7"/>
          <p:cNvSpPr>
            <a:spLocks noGrp="1"/>
          </p:cNvSpPr>
          <p:nvPr>
            <p:ph type="ftr" sz="quarter" idx="11"/>
          </p:nvPr>
        </p:nvSpPr>
        <p:spPr/>
        <p:txBody>
          <a:bodyPr/>
          <a:lstStyle/>
          <a:p>
            <a:r>
              <a:rPr lang="en-US"/>
              <a:t>Data Science Club Members</a:t>
            </a:r>
            <a:endParaRPr lang="en-US"/>
          </a:p>
        </p:txBody>
      </p:sp>
      <p:sp>
        <p:nvSpPr>
          <p:cNvPr id="9" name="Slide Number Placeholder 8"/>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5C55362-AD98-40B7-9DCB-2C377DA98616}" type="datetime1">
              <a:rPr lang="en-US" smtClean="0"/>
            </a:fld>
            <a:endParaRPr lang="en-US"/>
          </a:p>
        </p:txBody>
      </p:sp>
      <p:sp>
        <p:nvSpPr>
          <p:cNvPr id="4" name="Footer Placeholder 3"/>
          <p:cNvSpPr>
            <a:spLocks noGrp="1"/>
          </p:cNvSpPr>
          <p:nvPr>
            <p:ph type="ftr" sz="quarter" idx="11"/>
          </p:nvPr>
        </p:nvSpPr>
        <p:spPr/>
        <p:txBody>
          <a:bodyPr/>
          <a:lstStyle/>
          <a:p>
            <a:r>
              <a:rPr lang="en-US"/>
              <a:t>Data Science Club Members</a:t>
            </a:r>
            <a:endParaRPr lang="en-US"/>
          </a:p>
        </p:txBody>
      </p:sp>
      <p:sp>
        <p:nvSpPr>
          <p:cNvPr id="5" name="Slide Number Placeholder 4"/>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A9A2E-CF2E-495A-BB67-97EF0ED6B15C}" type="datetime1">
              <a:rPr lang="en-US" smtClean="0"/>
            </a:fld>
            <a:endParaRPr lang="en-US"/>
          </a:p>
        </p:txBody>
      </p:sp>
      <p:sp>
        <p:nvSpPr>
          <p:cNvPr id="3" name="Footer Placeholder 2"/>
          <p:cNvSpPr>
            <a:spLocks noGrp="1"/>
          </p:cNvSpPr>
          <p:nvPr>
            <p:ph type="ftr" sz="quarter" idx="11"/>
          </p:nvPr>
        </p:nvSpPr>
        <p:spPr/>
        <p:txBody>
          <a:bodyPr/>
          <a:lstStyle/>
          <a:p>
            <a:r>
              <a:rPr lang="en-US"/>
              <a:t>Data Science Club Members</a:t>
            </a:r>
            <a:endParaRPr lang="en-US"/>
          </a:p>
        </p:txBody>
      </p:sp>
      <p:sp>
        <p:nvSpPr>
          <p:cNvPr id="4" name="Slide Number Placeholder 3"/>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6761F75-5473-47A0-92D8-252D47D97564}" type="datetime1">
              <a:rPr lang="en-US" smtClean="0"/>
            </a:fld>
            <a:endParaRPr lang="en-US"/>
          </a:p>
        </p:txBody>
      </p:sp>
      <p:sp>
        <p:nvSpPr>
          <p:cNvPr id="6" name="Footer Placeholder 5"/>
          <p:cNvSpPr>
            <a:spLocks noGrp="1"/>
          </p:cNvSpPr>
          <p:nvPr>
            <p:ph type="ftr" sz="quarter" idx="11"/>
          </p:nvPr>
        </p:nvSpPr>
        <p:spPr/>
        <p:txBody>
          <a:bodyPr/>
          <a:lstStyle/>
          <a:p>
            <a:r>
              <a:rPr lang="en-US"/>
              <a:t>Data Science Club Members</a:t>
            </a:r>
            <a:endParaRPr lang="en-US"/>
          </a:p>
        </p:txBody>
      </p:sp>
      <p:sp>
        <p:nvSpPr>
          <p:cNvPr id="7" name="Slide Number Placeholder 6"/>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0C6A66-B3D6-4724-B658-51F867260E7E}" type="datetime1">
              <a:rPr lang="en-US" smtClean="0"/>
            </a:fld>
            <a:endParaRPr lang="en-US"/>
          </a:p>
        </p:txBody>
      </p:sp>
      <p:sp>
        <p:nvSpPr>
          <p:cNvPr id="6" name="Footer Placeholder 5"/>
          <p:cNvSpPr>
            <a:spLocks noGrp="1"/>
          </p:cNvSpPr>
          <p:nvPr>
            <p:ph type="ftr" sz="quarter" idx="11"/>
          </p:nvPr>
        </p:nvSpPr>
        <p:spPr/>
        <p:txBody>
          <a:bodyPr/>
          <a:lstStyle/>
          <a:p>
            <a:r>
              <a:rPr lang="en-US"/>
              <a:t>Data Science Club Members</a:t>
            </a:r>
            <a:endParaRPr lang="en-US"/>
          </a:p>
        </p:txBody>
      </p:sp>
      <p:sp>
        <p:nvSpPr>
          <p:cNvPr id="7" name="Slide Number Placeholder 6"/>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65E72-D45C-4F7A-927D-7C580447B423}"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Science Club Members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A0395-8682-42B7-84B8-C4442ABFE3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emf"/><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311" y="1997612"/>
            <a:ext cx="9144000" cy="2222696"/>
          </a:xfrm>
        </p:spPr>
        <p:txBody>
          <a:bodyPr>
            <a:noAutofit/>
          </a:bodyPr>
          <a:lstStyle/>
          <a:p>
            <a:r>
              <a:rPr lang="en-IN" sz="2400" b="1" dirty="0">
                <a:solidFill>
                  <a:srgbClr val="C00000"/>
                </a:solidFill>
              </a:rPr>
              <a:t>OPENREFINE </a:t>
            </a:r>
            <a:br>
              <a:rPr lang="en-IN" sz="2400" b="1" dirty="0">
                <a:solidFill>
                  <a:schemeClr val="tx1">
                    <a:lumMod val="95000"/>
                    <a:lumOff val="5000"/>
                  </a:schemeClr>
                </a:solidFill>
              </a:rPr>
            </a:br>
            <a:br>
              <a:rPr lang="en-IN" sz="2400" b="1" dirty="0">
                <a:solidFill>
                  <a:schemeClr val="tx1">
                    <a:lumMod val="95000"/>
                    <a:lumOff val="5000"/>
                  </a:schemeClr>
                </a:solidFill>
              </a:rPr>
            </a:br>
            <a:br>
              <a:rPr lang="en-IN" sz="2400" b="1" dirty="0">
                <a:solidFill>
                  <a:schemeClr val="tx1">
                    <a:lumMod val="95000"/>
                    <a:lumOff val="5000"/>
                  </a:schemeClr>
                </a:solidFill>
              </a:rPr>
            </a:br>
            <a:r>
              <a:rPr lang="en-IN" sz="2400" b="1" dirty="0">
                <a:solidFill>
                  <a:schemeClr val="tx1">
                    <a:lumMod val="95000"/>
                    <a:lumOff val="5000"/>
                  </a:schemeClr>
                </a:solidFill>
              </a:rPr>
              <a:t>A DATA CLEANING TOOL</a:t>
            </a:r>
            <a:endParaRPr lang="en-US" sz="2400" b="1" dirty="0">
              <a:solidFill>
                <a:schemeClr val="tx1">
                  <a:lumMod val="95000"/>
                  <a:lumOff val="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earchers: Clean Up Your Messy Datasets! | OpenRefine | Workshop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17003" y="2715065"/>
            <a:ext cx="988332" cy="61153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54CF0108-C470-4F5C-BB0F-8A98F5692493}" type="datetime1">
              <a:rPr lang="en-US" smtClean="0"/>
            </a:fld>
            <a:endParaRPr lang="en-US"/>
          </a:p>
        </p:txBody>
      </p:sp>
      <p:sp>
        <p:nvSpPr>
          <p:cNvPr id="4" name="Footer Placeholder 3"/>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1138773"/>
          </a:xfrm>
          <a:prstGeom prst="rect">
            <a:avLst/>
          </a:prstGeom>
        </p:spPr>
        <p:txBody>
          <a:bodyPr wrap="square">
            <a:spAutoFit/>
          </a:bodyPr>
          <a:lstStyle/>
          <a:p>
            <a:r>
              <a:rPr lang="en-US" sz="2400" b="1" dirty="0">
                <a:solidFill>
                  <a:srgbClr val="FF0000"/>
                </a:solidFill>
              </a:rPr>
              <a:t>Basic functions</a:t>
            </a:r>
            <a:endParaRPr lang="en-US" sz="2400" b="1" dirty="0">
              <a:solidFill>
                <a:srgbClr val="FF0000"/>
              </a:solidFill>
            </a:endParaRPr>
          </a:p>
          <a:p>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25601" y="1243786"/>
            <a:ext cx="8940800" cy="4108817"/>
          </a:xfrm>
          <a:prstGeom prst="rect">
            <a:avLst/>
          </a:prstGeom>
        </p:spPr>
        <p:txBody>
          <a:bodyPr wrap="square">
            <a:spAutoFit/>
          </a:bodyPr>
          <a:lstStyle/>
          <a:p>
            <a:pPr algn="just"/>
            <a:r>
              <a:rPr lang="en-US" sz="2400" b="1" dirty="0">
                <a:solidFill>
                  <a:schemeClr val="accent1">
                    <a:lumMod val="50000"/>
                  </a:schemeClr>
                </a:solidFill>
              </a:rPr>
              <a:t>Openrefine can be used to explore, clean, and link data on a large scale. </a:t>
            </a:r>
            <a:endParaRPr lang="en-US" sz="2400" b="1" dirty="0">
              <a:solidFill>
                <a:schemeClr val="accent1">
                  <a:lumMod val="50000"/>
                </a:schemeClr>
              </a:solidFill>
            </a:endParaRPr>
          </a:p>
          <a:p>
            <a:pPr algn="just"/>
            <a:endParaRPr lang="en-US" sz="2400" b="1" dirty="0">
              <a:solidFill>
                <a:schemeClr val="accent1">
                  <a:lumMod val="50000"/>
                </a:schemeClr>
              </a:solidFill>
            </a:endParaRPr>
          </a:p>
          <a:p>
            <a:pPr algn="just"/>
            <a:r>
              <a:rPr lang="en-US" sz="2400" b="1" dirty="0">
                <a:solidFill>
                  <a:schemeClr val="accent1">
                    <a:lumMod val="50000"/>
                  </a:schemeClr>
                </a:solidFill>
              </a:rPr>
              <a:t>Functions include:</a:t>
            </a:r>
            <a:endParaRPr lang="en-US" sz="2400" b="1" dirty="0">
              <a:solidFill>
                <a:schemeClr val="accent1">
                  <a:lumMod val="50000"/>
                </a:schemeClr>
              </a:solidFill>
            </a:endParaRPr>
          </a:p>
          <a:p>
            <a:pPr marL="541655" indent="-541655">
              <a:spcBef>
                <a:spcPts val="600"/>
              </a:spcBef>
              <a:spcAft>
                <a:spcPts val="600"/>
              </a:spcAft>
              <a:buFont typeface="+mj-lt"/>
              <a:buAutoNum type="arabicParenR"/>
            </a:pPr>
            <a:r>
              <a:rPr lang="en-US" sz="2400" b="1" dirty="0">
                <a:solidFill>
                  <a:schemeClr val="accent1">
                    <a:lumMod val="50000"/>
                  </a:schemeClr>
                </a:solidFill>
              </a:rPr>
              <a:t>Data Normalization</a:t>
            </a:r>
            <a:endParaRPr lang="en-US" sz="2400" b="1" dirty="0">
              <a:solidFill>
                <a:schemeClr val="accent1">
                  <a:lumMod val="50000"/>
                </a:schemeClr>
              </a:solidFill>
            </a:endParaRPr>
          </a:p>
          <a:p>
            <a:pPr marL="541655" indent="-541655">
              <a:spcBef>
                <a:spcPts val="600"/>
              </a:spcBef>
              <a:spcAft>
                <a:spcPts val="600"/>
              </a:spcAft>
              <a:buFont typeface="+mj-lt"/>
              <a:buAutoNum type="arabicParenR"/>
            </a:pPr>
            <a:r>
              <a:rPr lang="en-US" sz="2400" b="1" dirty="0">
                <a:solidFill>
                  <a:schemeClr val="accent1">
                    <a:lumMod val="50000"/>
                  </a:schemeClr>
                </a:solidFill>
              </a:rPr>
              <a:t>Column Reorganization</a:t>
            </a:r>
            <a:endParaRPr lang="en-US" sz="2400" b="1" dirty="0">
              <a:solidFill>
                <a:schemeClr val="accent1">
                  <a:lumMod val="50000"/>
                </a:schemeClr>
              </a:solidFill>
            </a:endParaRPr>
          </a:p>
          <a:p>
            <a:pPr marL="541655" indent="-541655">
              <a:spcBef>
                <a:spcPts val="600"/>
              </a:spcBef>
              <a:spcAft>
                <a:spcPts val="600"/>
              </a:spcAft>
              <a:buFont typeface="+mj-lt"/>
              <a:buAutoNum type="arabicParenR"/>
            </a:pPr>
            <a:r>
              <a:rPr lang="en-US" sz="2400" b="1" dirty="0">
                <a:solidFill>
                  <a:schemeClr val="accent1">
                    <a:lumMod val="50000"/>
                  </a:schemeClr>
                </a:solidFill>
              </a:rPr>
              <a:t>Faceting and Clustering</a:t>
            </a:r>
            <a:endParaRPr lang="en-US" sz="2400" b="1" dirty="0">
              <a:solidFill>
                <a:schemeClr val="accent1">
                  <a:lumMod val="50000"/>
                </a:schemeClr>
              </a:solidFill>
            </a:endParaRPr>
          </a:p>
          <a:p>
            <a:pPr marL="541655" indent="-541655">
              <a:spcBef>
                <a:spcPts val="600"/>
              </a:spcBef>
              <a:spcAft>
                <a:spcPts val="600"/>
              </a:spcAft>
              <a:buFont typeface="+mj-lt"/>
              <a:buAutoNum type="arabicParenR"/>
            </a:pPr>
            <a:r>
              <a:rPr lang="en-US" sz="2400" b="1" dirty="0">
                <a:solidFill>
                  <a:schemeClr val="accent1">
                    <a:lumMod val="50000"/>
                  </a:schemeClr>
                </a:solidFill>
              </a:rPr>
              <a:t>Tracking Operations</a:t>
            </a:r>
            <a:endParaRPr lang="en-US" sz="2400" b="1" dirty="0">
              <a:solidFill>
                <a:schemeClr val="accent1">
                  <a:lumMod val="50000"/>
                </a:schemeClr>
              </a:solidFill>
            </a:endParaRPr>
          </a:p>
          <a:p>
            <a:pPr marL="541655" indent="-541655">
              <a:spcBef>
                <a:spcPts val="600"/>
              </a:spcBef>
              <a:spcAft>
                <a:spcPts val="600"/>
              </a:spcAft>
              <a:buFont typeface="+mj-lt"/>
              <a:buAutoNum type="arabicParenR"/>
            </a:pPr>
            <a:r>
              <a:rPr lang="en-US" sz="2400" b="1" dirty="0">
                <a:solidFill>
                  <a:schemeClr val="accent1">
                    <a:lumMod val="50000"/>
                  </a:schemeClr>
                </a:solidFill>
              </a:rPr>
              <a:t>Exporting Data</a:t>
            </a:r>
            <a:endParaRPr lang="en-US" dirty="0"/>
          </a:p>
        </p:txBody>
      </p:sp>
      <p:sp>
        <p:nvSpPr>
          <p:cNvPr id="6" name="Date Placeholder 5"/>
          <p:cNvSpPr>
            <a:spLocks noGrp="1"/>
          </p:cNvSpPr>
          <p:nvPr>
            <p:ph type="dt" sz="half" idx="10"/>
          </p:nvPr>
        </p:nvSpPr>
        <p:spPr/>
        <p:txBody>
          <a:bodyPr/>
          <a:lstStyle/>
          <a:p>
            <a:fld id="{D8AAEF76-AA03-4BC2-AB10-7A4BE742B463}"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769441"/>
          </a:xfrm>
          <a:prstGeom prst="rect">
            <a:avLst/>
          </a:prstGeom>
        </p:spPr>
        <p:txBody>
          <a:bodyPr wrap="square">
            <a:spAutoFit/>
          </a:bodyPr>
          <a:lstStyle/>
          <a:p>
            <a:r>
              <a:rPr lang="en-US" sz="2400" b="1" dirty="0">
                <a:solidFill>
                  <a:srgbClr val="FF0000"/>
                </a:solidFill>
              </a:rPr>
              <a:t>Reference</a:t>
            </a:r>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02973" y="1325942"/>
            <a:ext cx="8754794" cy="4093428"/>
          </a:xfrm>
          <a:prstGeom prst="rect">
            <a:avLst/>
          </a:prstGeom>
        </p:spPr>
        <p:txBody>
          <a:bodyPr wrap="square">
            <a:spAutoFit/>
          </a:bodyPr>
          <a:lstStyle/>
          <a:p>
            <a:pPr marL="457200" indent="-457200">
              <a:buFont typeface="+mj-lt"/>
              <a:buAutoNum type="arabicPeriod"/>
            </a:pPr>
            <a:r>
              <a:rPr lang="en-US" sz="2000" dirty="0"/>
              <a:t>https://en.m.wikipedia.org/wiki/Data_cleansing</a:t>
            </a:r>
            <a:endParaRPr lang="en-US" sz="2000" dirty="0"/>
          </a:p>
          <a:p>
            <a:pPr marL="457200" indent="-457200">
              <a:buFont typeface="+mj-lt"/>
              <a:buAutoNum type="arabicPeriod"/>
            </a:pPr>
            <a:r>
              <a:rPr lang="en-US" sz="2000" dirty="0"/>
              <a:t>https://www.geotab.com/blog/data-cleaning/</a:t>
            </a:r>
            <a:endParaRPr lang="en-US" sz="2000" dirty="0"/>
          </a:p>
          <a:p>
            <a:pPr marL="457200" indent="-457200">
              <a:buFont typeface="+mj-lt"/>
              <a:buAutoNum type="arabicPeriod"/>
            </a:pPr>
            <a:r>
              <a:rPr lang="en-US" sz="2000" dirty="0"/>
              <a:t>https://sunscrapers.com/blog/why-is-clean-data-so-important-for-analytics-and-business-intelligence/</a:t>
            </a:r>
            <a:endParaRPr lang="en-US" sz="2000" dirty="0"/>
          </a:p>
          <a:p>
            <a:pPr marL="457200" indent="-457200">
              <a:buFont typeface="+mj-lt"/>
              <a:buAutoNum type="arabicPeriod"/>
            </a:pPr>
            <a:r>
              <a:rPr lang="en-US" sz="2000" dirty="0"/>
              <a:t>https://www.guinnessworldrecords.com/world-records/highest-blood-sugar-level/?fb_comment_id=811257658947726_974655159274641#:~:text=Michael%20Patrick%20Buonocore%20(USA)%20(,-120%20mg%2Fdl).</a:t>
            </a:r>
            <a:endParaRPr lang="en-US" sz="2000" dirty="0"/>
          </a:p>
          <a:p>
            <a:pPr marL="457200" indent="-457200">
              <a:buFont typeface="+mj-lt"/>
              <a:buAutoNum type="arabicPeriod"/>
            </a:pPr>
            <a:r>
              <a:rPr lang="en-US" sz="2000" dirty="0"/>
              <a:t>https://datacarpentry.org/OpenRefine-ecology-lesson/00-getting-started/</a:t>
            </a:r>
            <a:endParaRPr lang="en-US" sz="2000" dirty="0"/>
          </a:p>
          <a:p>
            <a:pPr marL="457200" indent="-457200">
              <a:buFont typeface="+mj-lt"/>
              <a:buAutoNum type="arabicPeriod"/>
            </a:pPr>
            <a:r>
              <a:rPr lang="en-US" sz="2000" dirty="0"/>
              <a:t>https://programminghistorian.org/en/lessons/cleaning-data-with-openrefine</a:t>
            </a:r>
            <a:endParaRPr lang="en-US" sz="2000" dirty="0"/>
          </a:p>
          <a:p>
            <a:pPr marL="457200" indent="-457200">
              <a:buFont typeface="+mj-lt"/>
              <a:buAutoNum type="arabicPeriod"/>
            </a:pPr>
            <a:r>
              <a:rPr lang="en-US" sz="2000" dirty="0"/>
              <a:t>https://en.m.wikipedia.org/wiki/OpenRefine</a:t>
            </a:r>
            <a:endParaRPr lang="en-US" sz="2000" dirty="0"/>
          </a:p>
          <a:p>
            <a:pPr marL="457200" indent="-457200">
              <a:buFont typeface="+mj-lt"/>
              <a:buAutoNum type="arabicPeriod"/>
            </a:pPr>
            <a:r>
              <a:rPr lang="en-US" sz="2000" dirty="0"/>
              <a:t>https://guides.library.illinois.edu/openrefine/about#:~:text=OpenRefine%2C%20previously%20known%20as%20GoogleRefine,beyond%20programs%20like%20Microsoft%20Excel.</a:t>
            </a:r>
            <a:endParaRPr lang="en-US" sz="2000" dirty="0"/>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pic>
        <p:nvPicPr>
          <p:cNvPr id="15" name="Picture 14" descr="A screenshot of a social media pos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4437" y="998583"/>
            <a:ext cx="9559925" cy="48870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pic>
        <p:nvPicPr>
          <p:cNvPr id="9" name="Picture 8"/>
          <p:cNvPicPr>
            <a:picLocks noChangeAspect="1"/>
          </p:cNvPicPr>
          <p:nvPr/>
        </p:nvPicPr>
        <p:blipFill>
          <a:blip r:embed="rId1"/>
          <a:stretch>
            <a:fillRect/>
          </a:stretch>
        </p:blipFill>
        <p:spPr>
          <a:xfrm>
            <a:off x="5942199" y="1645920"/>
            <a:ext cx="4995510" cy="3847512"/>
          </a:xfrm>
          <a:prstGeom prst="rect">
            <a:avLst/>
          </a:prstGeom>
        </p:spPr>
      </p:pic>
      <p:sp>
        <p:nvSpPr>
          <p:cNvPr id="11" name="TextBox 10"/>
          <p:cNvSpPr txBox="1"/>
          <p:nvPr/>
        </p:nvSpPr>
        <p:spPr>
          <a:xfrm>
            <a:off x="1237446" y="2340027"/>
            <a:ext cx="4687908" cy="2215991"/>
          </a:xfrm>
          <a:prstGeom prst="rect">
            <a:avLst/>
          </a:prstGeom>
          <a:noFill/>
        </p:spPr>
        <p:txBody>
          <a:bodyPr wrap="square">
            <a:spAutoFit/>
          </a:bodyPr>
          <a:lstStyle/>
          <a:p>
            <a:pPr marL="355600" indent="-355600">
              <a:spcBef>
                <a:spcPts val="600"/>
              </a:spcBef>
              <a:spcAft>
                <a:spcPts val="600"/>
              </a:spcAft>
            </a:pPr>
            <a:r>
              <a:rPr lang="en-US" b="1" dirty="0">
                <a:solidFill>
                  <a:schemeClr val="accent1"/>
                </a:solidFill>
              </a:rPr>
              <a:t>Create a new column '</a:t>
            </a:r>
            <a:r>
              <a:rPr lang="en-US" b="1" dirty="0" err="1">
                <a:solidFill>
                  <a:schemeClr val="accent1"/>
                </a:solidFill>
              </a:rPr>
              <a:t>Edited_DOJ</a:t>
            </a:r>
            <a:r>
              <a:rPr lang="en-US" b="1" dirty="0">
                <a:solidFill>
                  <a:schemeClr val="accent1"/>
                </a:solidFill>
              </a:rPr>
              <a:t>' as follows:</a:t>
            </a:r>
            <a:endParaRPr lang="en-US" b="1" dirty="0">
              <a:solidFill>
                <a:schemeClr val="accent1"/>
              </a:solidFill>
            </a:endParaRPr>
          </a:p>
          <a:p>
            <a:pPr marL="355600" indent="-355600">
              <a:spcBef>
                <a:spcPts val="600"/>
              </a:spcBef>
              <a:spcAft>
                <a:spcPts val="600"/>
              </a:spcAft>
            </a:pPr>
            <a:r>
              <a:rPr lang="en-US" b="1" dirty="0">
                <a:solidFill>
                  <a:schemeClr val="accent1"/>
                </a:solidFill>
              </a:rPr>
              <a:t>1. 	Click on the LOV button near the column Date of Joining</a:t>
            </a:r>
            <a:endParaRPr lang="en-US" b="1" dirty="0">
              <a:solidFill>
                <a:schemeClr val="accent1"/>
              </a:solidFill>
            </a:endParaRPr>
          </a:p>
          <a:p>
            <a:pPr marL="355600" indent="-355600">
              <a:spcBef>
                <a:spcPts val="600"/>
              </a:spcBef>
              <a:spcAft>
                <a:spcPts val="600"/>
              </a:spcAft>
            </a:pPr>
            <a:r>
              <a:rPr lang="en-US" b="1" dirty="0">
                <a:solidFill>
                  <a:schemeClr val="accent1"/>
                </a:solidFill>
              </a:rPr>
              <a:t>2. 	Click on the Edit column tab</a:t>
            </a:r>
            <a:endParaRPr lang="en-US" b="1" dirty="0">
              <a:solidFill>
                <a:schemeClr val="accent1"/>
              </a:solidFill>
            </a:endParaRPr>
          </a:p>
          <a:p>
            <a:pPr marL="355600" indent="-355600">
              <a:spcBef>
                <a:spcPts val="600"/>
              </a:spcBef>
              <a:spcAft>
                <a:spcPts val="600"/>
              </a:spcAft>
            </a:pPr>
            <a:r>
              <a:rPr lang="en-US" b="1" dirty="0">
                <a:solidFill>
                  <a:schemeClr val="accent1"/>
                </a:solidFill>
              </a:rPr>
              <a:t>3. 	Click on the Add column based on this column</a:t>
            </a:r>
            <a:endParaRPr lang="en-US" b="1" dirty="0">
              <a:solidFill>
                <a:schemeClr val="accent1"/>
              </a:solidFill>
            </a:endParaRPr>
          </a:p>
        </p:txBody>
      </p:sp>
      <p:sp>
        <p:nvSpPr>
          <p:cNvPr id="13" name="TextBox 12"/>
          <p:cNvSpPr txBox="1"/>
          <p:nvPr/>
        </p:nvSpPr>
        <p:spPr>
          <a:xfrm>
            <a:off x="3580263" y="833665"/>
            <a:ext cx="6093724" cy="523220"/>
          </a:xfrm>
          <a:prstGeom prst="rect">
            <a:avLst/>
          </a:prstGeom>
          <a:noFill/>
        </p:spPr>
        <p:txBody>
          <a:bodyPr wrap="square">
            <a:spAutoFit/>
          </a:bodyPr>
          <a:lstStyle/>
          <a:p>
            <a:r>
              <a:rPr lang="en-US" sz="2800" b="1" dirty="0"/>
              <a:t>Create a new column '</a:t>
            </a:r>
            <a:r>
              <a:rPr lang="en-US" sz="2800" b="1" dirty="0" err="1"/>
              <a:t>Edited_DOJ</a:t>
            </a:r>
            <a:r>
              <a:rPr lang="en-US" sz="2800" b="1" dirty="0"/>
              <a:t>'</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
        <p:nvSpPr>
          <p:cNvPr id="11" name="TextBox 10"/>
          <p:cNvSpPr txBox="1"/>
          <p:nvPr/>
        </p:nvSpPr>
        <p:spPr>
          <a:xfrm>
            <a:off x="987223" y="1446292"/>
            <a:ext cx="10140321" cy="1477328"/>
          </a:xfrm>
          <a:prstGeom prst="rect">
            <a:avLst/>
          </a:prstGeom>
          <a:noFill/>
        </p:spPr>
        <p:txBody>
          <a:bodyPr wrap="square">
            <a:spAutoFit/>
          </a:bodyPr>
          <a:lstStyle/>
          <a:p>
            <a:pPr marL="355600" indent="-355600">
              <a:spcBef>
                <a:spcPts val="600"/>
              </a:spcBef>
              <a:spcAft>
                <a:spcPts val="600"/>
              </a:spcAft>
            </a:pPr>
            <a:r>
              <a:rPr lang="en-US" sz="1200" b="1" dirty="0">
                <a:solidFill>
                  <a:schemeClr val="accent1"/>
                </a:solidFill>
              </a:rPr>
              <a:t>Create a new column '</a:t>
            </a:r>
            <a:r>
              <a:rPr lang="en-US" sz="1200" b="1" dirty="0" err="1">
                <a:solidFill>
                  <a:schemeClr val="accent1"/>
                </a:solidFill>
              </a:rPr>
              <a:t>Edited_DOJ</a:t>
            </a:r>
            <a:r>
              <a:rPr lang="en-US" sz="1200" b="1" dirty="0">
                <a:solidFill>
                  <a:schemeClr val="accent1"/>
                </a:solidFill>
              </a:rPr>
              <a:t>' as follows:</a:t>
            </a:r>
            <a:endParaRPr lang="en-US" sz="1200" b="1" dirty="0">
              <a:solidFill>
                <a:schemeClr val="accent1"/>
              </a:solidFill>
            </a:endParaRPr>
          </a:p>
          <a:p>
            <a:pPr marL="177800" indent="-177800">
              <a:spcBef>
                <a:spcPts val="600"/>
              </a:spcBef>
              <a:spcAft>
                <a:spcPts val="600"/>
              </a:spcAft>
              <a:tabLst>
                <a:tab pos="177800" algn="l"/>
              </a:tabLst>
            </a:pPr>
            <a:r>
              <a:rPr lang="en-IN" sz="1200" b="1" dirty="0">
                <a:solidFill>
                  <a:schemeClr val="accent1"/>
                </a:solidFill>
              </a:rPr>
              <a:t>1. Enter '</a:t>
            </a:r>
            <a:r>
              <a:rPr lang="en-IN" sz="1200" b="1" dirty="0" err="1">
                <a:solidFill>
                  <a:schemeClr val="accent1"/>
                </a:solidFill>
              </a:rPr>
              <a:t>Edited_DOJ</a:t>
            </a:r>
            <a:r>
              <a:rPr lang="en-IN" sz="1200" b="1" dirty="0">
                <a:solidFill>
                  <a:schemeClr val="accent1"/>
                </a:solidFill>
              </a:rPr>
              <a:t>' for the New column name</a:t>
            </a:r>
            <a:endParaRPr lang="en-IN" sz="1200" b="1" dirty="0">
              <a:solidFill>
                <a:schemeClr val="accent1"/>
              </a:solidFill>
            </a:endParaRPr>
          </a:p>
          <a:p>
            <a:pPr marL="177800" indent="-177800">
              <a:spcBef>
                <a:spcPts val="600"/>
              </a:spcBef>
              <a:tabLst>
                <a:tab pos="177800" algn="l"/>
              </a:tabLst>
            </a:pPr>
            <a:r>
              <a:rPr lang="en-IN" sz="1200" b="1" dirty="0">
                <a:solidFill>
                  <a:schemeClr val="accent1"/>
                </a:solidFill>
              </a:rPr>
              <a:t>2. Enter the following as the Expression and  ensure the "Language is General Refine Expression Language"</a:t>
            </a:r>
            <a:endParaRPr lang="en-IN" sz="1200" b="1" dirty="0">
              <a:solidFill>
                <a:schemeClr val="accent1"/>
              </a:solidFill>
            </a:endParaRPr>
          </a:p>
          <a:p>
            <a:pPr marL="355600" indent="-355600">
              <a:spcAft>
                <a:spcPts val="600"/>
              </a:spcAft>
              <a:tabLst>
                <a:tab pos="355600" algn="l"/>
              </a:tabLst>
            </a:pPr>
            <a:r>
              <a:rPr lang="en-IN" sz="1200" b="1" dirty="0" err="1">
                <a:solidFill>
                  <a:schemeClr val="accent1"/>
                </a:solidFill>
              </a:rPr>
              <a:t>value.toDate</a:t>
            </a:r>
            <a:r>
              <a:rPr lang="en-IN" sz="1200" b="1" dirty="0">
                <a:solidFill>
                  <a:schemeClr val="accent1"/>
                </a:solidFill>
              </a:rPr>
              <a:t>('dd-MM-</a:t>
            </a:r>
            <a:r>
              <a:rPr lang="en-IN" sz="1200" b="1" dirty="0" err="1">
                <a:solidFill>
                  <a:schemeClr val="accent1"/>
                </a:solidFill>
              </a:rPr>
              <a:t>yy</a:t>
            </a:r>
            <a:r>
              <a:rPr lang="en-IN" sz="1200" b="1" dirty="0">
                <a:solidFill>
                  <a:schemeClr val="accent1"/>
                </a:solidFill>
              </a:rPr>
              <a:t>','MM-dd-</a:t>
            </a:r>
            <a:r>
              <a:rPr lang="en-IN" sz="1200" b="1" dirty="0" err="1">
                <a:solidFill>
                  <a:schemeClr val="accent1"/>
                </a:solidFill>
              </a:rPr>
              <a:t>yy</a:t>
            </a:r>
            <a:r>
              <a:rPr lang="en-IN" sz="1200" b="1" dirty="0">
                <a:solidFill>
                  <a:schemeClr val="accent1"/>
                </a:solidFill>
              </a:rPr>
              <a:t>','dd-MMM-</a:t>
            </a:r>
            <a:r>
              <a:rPr lang="en-IN" sz="1200" b="1" dirty="0" err="1">
                <a:solidFill>
                  <a:schemeClr val="accent1"/>
                </a:solidFill>
              </a:rPr>
              <a:t>yy</a:t>
            </a:r>
            <a:r>
              <a:rPr lang="en-IN" sz="1200" b="1" dirty="0">
                <a:solidFill>
                  <a:schemeClr val="accent1"/>
                </a:solidFill>
              </a:rPr>
              <a:t>').</a:t>
            </a:r>
            <a:r>
              <a:rPr lang="en-IN" sz="1200" b="1" dirty="0" err="1">
                <a:solidFill>
                  <a:schemeClr val="accent1"/>
                </a:solidFill>
              </a:rPr>
              <a:t>toString</a:t>
            </a:r>
            <a:r>
              <a:rPr lang="en-IN" sz="1200" b="1" dirty="0">
                <a:solidFill>
                  <a:schemeClr val="accent1"/>
                </a:solidFill>
              </a:rPr>
              <a:t>('</a:t>
            </a:r>
            <a:r>
              <a:rPr lang="en-IN" sz="1200" b="1" dirty="0" err="1">
                <a:solidFill>
                  <a:schemeClr val="accent1"/>
                </a:solidFill>
              </a:rPr>
              <a:t>yyyy</a:t>
            </a:r>
            <a:r>
              <a:rPr lang="en-IN" sz="1200" b="1" dirty="0">
                <a:solidFill>
                  <a:schemeClr val="accent1"/>
                </a:solidFill>
              </a:rPr>
              <a:t>-MM-dd')</a:t>
            </a:r>
            <a:endParaRPr lang="en-IN" sz="1200" b="1" dirty="0">
              <a:solidFill>
                <a:schemeClr val="accent1"/>
              </a:solidFill>
            </a:endParaRPr>
          </a:p>
          <a:p>
            <a:pPr marL="355600" indent="-355600">
              <a:spcBef>
                <a:spcPts val="600"/>
              </a:spcBef>
              <a:spcAft>
                <a:spcPts val="600"/>
              </a:spcAft>
              <a:tabLst>
                <a:tab pos="355600" algn="l"/>
              </a:tabLst>
            </a:pPr>
            <a:r>
              <a:rPr lang="en-IN" sz="1200" b="1" dirty="0">
                <a:solidFill>
                  <a:schemeClr val="accent1"/>
                </a:solidFill>
              </a:rPr>
              <a:t>3. Click on the "OK" button.</a:t>
            </a:r>
            <a:endParaRPr lang="en-US" sz="1200" b="1" dirty="0">
              <a:solidFill>
                <a:schemeClr val="accent1"/>
              </a:solidFill>
            </a:endParaRPr>
          </a:p>
        </p:txBody>
      </p:sp>
      <p:sp>
        <p:nvSpPr>
          <p:cNvPr id="13" name="TextBox 12"/>
          <p:cNvSpPr txBox="1"/>
          <p:nvPr/>
        </p:nvSpPr>
        <p:spPr>
          <a:xfrm>
            <a:off x="2966114" y="736973"/>
            <a:ext cx="7119582" cy="523220"/>
          </a:xfrm>
          <a:prstGeom prst="rect">
            <a:avLst/>
          </a:prstGeom>
          <a:noFill/>
        </p:spPr>
        <p:txBody>
          <a:bodyPr wrap="square">
            <a:spAutoFit/>
          </a:bodyPr>
          <a:lstStyle/>
          <a:p>
            <a:r>
              <a:rPr lang="en-US" sz="2800" b="1" dirty="0"/>
              <a:t>Create a new column '</a:t>
            </a:r>
            <a:r>
              <a:rPr lang="en-US" sz="2800" b="1" dirty="0" err="1"/>
              <a:t>Edited_DOJ</a:t>
            </a:r>
            <a:r>
              <a:rPr lang="en-US" sz="2800" b="1" dirty="0"/>
              <a:t>’ - continued</a:t>
            </a:r>
            <a:endParaRPr lang="en-US" sz="2800" b="1" dirty="0"/>
          </a:p>
        </p:txBody>
      </p:sp>
      <p:pic>
        <p:nvPicPr>
          <p:cNvPr id="3" name="Picture 2"/>
          <p:cNvPicPr>
            <a:picLocks noChangeAspect="1"/>
          </p:cNvPicPr>
          <p:nvPr/>
        </p:nvPicPr>
        <p:blipFill>
          <a:blip r:embed="rId1"/>
          <a:stretch>
            <a:fillRect/>
          </a:stretch>
        </p:blipFill>
        <p:spPr>
          <a:xfrm>
            <a:off x="1064455" y="2872500"/>
            <a:ext cx="4675435" cy="3428999"/>
          </a:xfrm>
          <a:prstGeom prst="rect">
            <a:avLst/>
          </a:prstGeom>
        </p:spPr>
      </p:pic>
      <p:pic>
        <p:nvPicPr>
          <p:cNvPr id="4" name="Picture 3"/>
          <p:cNvPicPr>
            <a:picLocks noChangeAspect="1"/>
          </p:cNvPicPr>
          <p:nvPr/>
        </p:nvPicPr>
        <p:blipFill>
          <a:blip r:embed="rId2"/>
          <a:stretch>
            <a:fillRect/>
          </a:stretch>
        </p:blipFill>
        <p:spPr>
          <a:xfrm>
            <a:off x="6012976" y="2872500"/>
            <a:ext cx="4758656" cy="33748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pic>
        <p:nvPicPr>
          <p:cNvPr id="9" name="Picture 8"/>
          <p:cNvPicPr>
            <a:picLocks noChangeAspect="1"/>
          </p:cNvPicPr>
          <p:nvPr/>
        </p:nvPicPr>
        <p:blipFill>
          <a:blip r:embed="rId1"/>
          <a:stretch>
            <a:fillRect/>
          </a:stretch>
        </p:blipFill>
        <p:spPr>
          <a:xfrm>
            <a:off x="1139428" y="2337704"/>
            <a:ext cx="6737373" cy="3320146"/>
          </a:xfrm>
          <a:prstGeom prst="rect">
            <a:avLst/>
          </a:prstGeom>
        </p:spPr>
      </p:pic>
      <p:sp>
        <p:nvSpPr>
          <p:cNvPr id="11" name="TextBox 10"/>
          <p:cNvSpPr txBox="1"/>
          <p:nvPr/>
        </p:nvSpPr>
        <p:spPr>
          <a:xfrm>
            <a:off x="1094506" y="1451689"/>
            <a:ext cx="9799788" cy="800219"/>
          </a:xfrm>
          <a:prstGeom prst="rect">
            <a:avLst/>
          </a:prstGeom>
          <a:noFill/>
        </p:spPr>
        <p:txBody>
          <a:bodyPr wrap="square">
            <a:spAutoFit/>
          </a:bodyPr>
          <a:lstStyle/>
          <a:p>
            <a:pPr>
              <a:spcBef>
                <a:spcPts val="600"/>
              </a:spcBef>
              <a:spcAft>
                <a:spcPts val="600"/>
              </a:spcAft>
            </a:pPr>
            <a:r>
              <a:rPr lang="en-US" dirty="0"/>
              <a:t>1. Click on the LOV button near to the field, Email address.</a:t>
            </a:r>
            <a:endParaRPr lang="en-US" dirty="0"/>
          </a:p>
          <a:p>
            <a:pPr>
              <a:spcBef>
                <a:spcPts val="600"/>
              </a:spcBef>
              <a:spcAft>
                <a:spcPts val="600"/>
              </a:spcAft>
            </a:pPr>
            <a:r>
              <a:rPr lang="en-US" dirty="0"/>
              <a:t>2. Click on the menu item, Edit Cells &gt;&gt; Common transform &gt;&gt; Trim leading and trailing spaces</a:t>
            </a:r>
            <a:endParaRPr lang="en-US" dirty="0"/>
          </a:p>
        </p:txBody>
      </p:sp>
      <p:sp>
        <p:nvSpPr>
          <p:cNvPr id="13" name="TextBox 12"/>
          <p:cNvSpPr txBox="1"/>
          <p:nvPr/>
        </p:nvSpPr>
        <p:spPr>
          <a:xfrm>
            <a:off x="2594970" y="775711"/>
            <a:ext cx="7971430" cy="369332"/>
          </a:xfrm>
          <a:prstGeom prst="rect">
            <a:avLst/>
          </a:prstGeom>
          <a:noFill/>
        </p:spPr>
        <p:txBody>
          <a:bodyPr wrap="square">
            <a:spAutoFit/>
          </a:bodyPr>
          <a:lstStyle/>
          <a:p>
            <a:pPr>
              <a:spcBef>
                <a:spcPts val="600"/>
              </a:spcBef>
              <a:spcAft>
                <a:spcPts val="600"/>
              </a:spcAft>
            </a:pPr>
            <a:r>
              <a:rPr lang="en-US" dirty="0">
                <a:solidFill>
                  <a:srgbClr val="FF0000"/>
                </a:solidFill>
              </a:rPr>
              <a:t>How to remove leading and trailing spaces in the email address field?</a:t>
            </a:r>
            <a:endParaRPr lang="en-US" dirty="0">
              <a:solidFill>
                <a:srgbClr val="FF0000"/>
              </a:solidFill>
            </a:endParaRPr>
          </a:p>
        </p:txBody>
      </p:sp>
      <p:pic>
        <p:nvPicPr>
          <p:cNvPr id="14" name="Picture 13"/>
          <p:cNvPicPr>
            <a:picLocks noChangeAspect="1"/>
          </p:cNvPicPr>
          <p:nvPr/>
        </p:nvPicPr>
        <p:blipFill>
          <a:blip r:embed="rId2"/>
          <a:stretch>
            <a:fillRect/>
          </a:stretch>
        </p:blipFill>
        <p:spPr>
          <a:xfrm>
            <a:off x="7990194" y="4108188"/>
            <a:ext cx="2904100" cy="2053822"/>
          </a:xfrm>
          <a:prstGeom prst="rect">
            <a:avLst/>
          </a:prstGeom>
        </p:spPr>
      </p:pic>
      <p:sp>
        <p:nvSpPr>
          <p:cNvPr id="16" name="TextBox 15"/>
          <p:cNvSpPr txBox="1"/>
          <p:nvPr/>
        </p:nvSpPr>
        <p:spPr>
          <a:xfrm>
            <a:off x="1094506" y="5712957"/>
            <a:ext cx="6096000" cy="369332"/>
          </a:xfrm>
          <a:prstGeom prst="rect">
            <a:avLst/>
          </a:prstGeom>
          <a:noFill/>
        </p:spPr>
        <p:txBody>
          <a:bodyPr wrap="square">
            <a:spAutoFit/>
          </a:bodyPr>
          <a:lstStyle/>
          <a:p>
            <a:r>
              <a:rPr lang="en-US" dirty="0"/>
              <a:t>3. You can see the new data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087AB6D-AC5F-4653-8FF4-291BC363AB0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
        <p:nvSpPr>
          <p:cNvPr id="13" name="TextBox 12"/>
          <p:cNvSpPr txBox="1"/>
          <p:nvPr/>
        </p:nvSpPr>
        <p:spPr>
          <a:xfrm>
            <a:off x="2594970" y="775711"/>
            <a:ext cx="7971430" cy="369332"/>
          </a:xfrm>
          <a:prstGeom prst="rect">
            <a:avLst/>
          </a:prstGeom>
          <a:noFill/>
        </p:spPr>
        <p:txBody>
          <a:bodyPr wrap="square">
            <a:spAutoFit/>
          </a:bodyPr>
          <a:lstStyle/>
          <a:p>
            <a:pPr>
              <a:spcBef>
                <a:spcPts val="600"/>
              </a:spcBef>
              <a:spcAft>
                <a:spcPts val="600"/>
              </a:spcAft>
            </a:pPr>
            <a:r>
              <a:rPr lang="en-US" dirty="0">
                <a:solidFill>
                  <a:srgbClr val="FF0000"/>
                </a:solidFill>
              </a:rPr>
              <a:t>How to export the data as CSV file?</a:t>
            </a:r>
            <a:endParaRPr lang="en-US" dirty="0">
              <a:solidFill>
                <a:srgbClr val="FF0000"/>
              </a:solidFill>
            </a:endParaRPr>
          </a:p>
        </p:txBody>
      </p:sp>
      <p:pic>
        <p:nvPicPr>
          <p:cNvPr id="3" name="Picture 2"/>
          <p:cNvPicPr>
            <a:picLocks noChangeAspect="1"/>
          </p:cNvPicPr>
          <p:nvPr/>
        </p:nvPicPr>
        <p:blipFill>
          <a:blip r:embed="rId1"/>
          <a:stretch>
            <a:fillRect/>
          </a:stretch>
        </p:blipFill>
        <p:spPr>
          <a:xfrm>
            <a:off x="7060458" y="865455"/>
            <a:ext cx="3887922" cy="3981450"/>
          </a:xfrm>
          <a:prstGeom prst="rect">
            <a:avLst/>
          </a:prstGeom>
        </p:spPr>
      </p:pic>
      <p:pic>
        <p:nvPicPr>
          <p:cNvPr id="4" name="Picture 3"/>
          <p:cNvPicPr>
            <a:picLocks noChangeAspect="1"/>
          </p:cNvPicPr>
          <p:nvPr/>
        </p:nvPicPr>
        <p:blipFill>
          <a:blip r:embed="rId2"/>
          <a:stretch>
            <a:fillRect/>
          </a:stretch>
        </p:blipFill>
        <p:spPr>
          <a:xfrm>
            <a:off x="5444181" y="5015136"/>
            <a:ext cx="5418437" cy="1118132"/>
          </a:xfrm>
          <a:prstGeom prst="rect">
            <a:avLst/>
          </a:prstGeom>
        </p:spPr>
      </p:pic>
      <p:sp>
        <p:nvSpPr>
          <p:cNvPr id="15" name="TextBox 14"/>
          <p:cNvSpPr txBox="1"/>
          <p:nvPr/>
        </p:nvSpPr>
        <p:spPr>
          <a:xfrm>
            <a:off x="1329381" y="2382350"/>
            <a:ext cx="5418437" cy="800219"/>
          </a:xfrm>
          <a:prstGeom prst="rect">
            <a:avLst/>
          </a:prstGeom>
          <a:noFill/>
        </p:spPr>
        <p:txBody>
          <a:bodyPr wrap="square">
            <a:spAutoFit/>
          </a:bodyPr>
          <a:lstStyle/>
          <a:p>
            <a:pPr>
              <a:spcBef>
                <a:spcPts val="600"/>
              </a:spcBef>
              <a:spcAft>
                <a:spcPts val="600"/>
              </a:spcAft>
            </a:pPr>
            <a:r>
              <a:rPr lang="en-US" b="1" dirty="0">
                <a:solidFill>
                  <a:schemeClr val="accent1"/>
                </a:solidFill>
              </a:rPr>
              <a:t>1. Click on the LOV button near to Export button.</a:t>
            </a:r>
            <a:endParaRPr lang="en-US" b="1" dirty="0">
              <a:solidFill>
                <a:schemeClr val="accent1"/>
              </a:solidFill>
            </a:endParaRPr>
          </a:p>
          <a:p>
            <a:pPr>
              <a:spcBef>
                <a:spcPts val="600"/>
              </a:spcBef>
              <a:spcAft>
                <a:spcPts val="600"/>
              </a:spcAft>
            </a:pPr>
            <a:r>
              <a:rPr lang="en-US" b="1" dirty="0">
                <a:solidFill>
                  <a:schemeClr val="accent1"/>
                </a:solidFill>
              </a:rPr>
              <a:t>2. Click on the menu item, Comma-separated value</a:t>
            </a:r>
            <a:endParaRPr lang="en-US" b="1" dirty="0">
              <a:solidFill>
                <a:schemeClr val="accent1"/>
              </a:solidFill>
            </a:endParaRPr>
          </a:p>
        </p:txBody>
      </p:sp>
      <p:sp>
        <p:nvSpPr>
          <p:cNvPr id="17" name="TextBox 16"/>
          <p:cNvSpPr txBox="1"/>
          <p:nvPr/>
        </p:nvSpPr>
        <p:spPr>
          <a:xfrm>
            <a:off x="1261240" y="5132042"/>
            <a:ext cx="3976778" cy="646331"/>
          </a:xfrm>
          <a:prstGeom prst="rect">
            <a:avLst/>
          </a:prstGeom>
          <a:noFill/>
        </p:spPr>
        <p:txBody>
          <a:bodyPr wrap="square">
            <a:spAutoFit/>
          </a:bodyPr>
          <a:lstStyle/>
          <a:p>
            <a:pPr>
              <a:spcBef>
                <a:spcPts val="600"/>
              </a:spcBef>
              <a:spcAft>
                <a:spcPts val="600"/>
              </a:spcAft>
            </a:pPr>
            <a:r>
              <a:rPr lang="en-US" b="1" dirty="0">
                <a:solidFill>
                  <a:schemeClr val="accent1"/>
                </a:solidFill>
              </a:rPr>
              <a:t>3. You can see a new .csv file created in a new window "about blank"</a:t>
            </a:r>
            <a:endParaRPr lang="en-US" b="1" dirty="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BAC364-FF9D-46CF-8BDF-2FA7F9C2D081}" type="datetime1">
              <a:rPr lang="en-US" smtClean="0"/>
            </a:fld>
            <a:endParaRPr lang="en-US"/>
          </a:p>
        </p:txBody>
      </p:sp>
      <p:sp>
        <p:nvSpPr>
          <p:cNvPr id="5" name="Footer Placeholder 4"/>
          <p:cNvSpPr>
            <a:spLocks noGrp="1"/>
          </p:cNvSpPr>
          <p:nvPr>
            <p:ph type="ftr" sz="quarter" idx="11"/>
          </p:nvPr>
        </p:nvSpPr>
        <p:spPr/>
        <p:txBody>
          <a:bodyPr/>
          <a:lstStyle/>
          <a:p>
            <a:r>
              <a:rPr lang="en-US"/>
              <a:t>Data Science Club Members</a:t>
            </a:r>
            <a:endParaRPr lang="en-US"/>
          </a:p>
        </p:txBody>
      </p:sp>
      <p:sp>
        <p:nvSpPr>
          <p:cNvPr id="6" name="Slide Number Placeholder 5"/>
          <p:cNvSpPr>
            <a:spLocks noGrp="1"/>
          </p:cNvSpPr>
          <p:nvPr>
            <p:ph type="sldNum" sz="quarter" idx="12"/>
          </p:nvPr>
        </p:nvSpPr>
        <p:spPr/>
        <p:txBody>
          <a:bodyPr/>
          <a:lstStyle/>
          <a:p>
            <a:fld id="{E7DA0395-8682-42B7-84B8-C4442ABFE348}" type="slidenum">
              <a:rPr lang="en-US" smtClean="0"/>
            </a:fld>
            <a:endParaRPr lang="en-US"/>
          </a:p>
        </p:txBody>
      </p:sp>
      <p:pic>
        <p:nvPicPr>
          <p:cNvPr id="1026" name="Picture 2" descr="Thank you PowerPoint templates, Slides and Graphic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0350" y="568324"/>
            <a:ext cx="7429500" cy="5572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675227" y="847440"/>
            <a:ext cx="8832167" cy="5155257"/>
          </a:xfrm>
          <a:prstGeom prst="rect">
            <a:avLst/>
          </a:prstGeom>
        </p:spPr>
        <p:txBody>
          <a:bodyPr wrap="square">
            <a:spAutoFit/>
          </a:bodyPr>
          <a:lstStyle/>
          <a:p>
            <a:r>
              <a:rPr lang="en-IN" sz="2800" b="1" dirty="0">
                <a:solidFill>
                  <a:srgbClr val="FF0000"/>
                </a:solidFill>
              </a:rPr>
              <a:t>Definition</a:t>
            </a:r>
            <a:endParaRPr lang="en-IN" sz="2800" b="1" dirty="0">
              <a:solidFill>
                <a:srgbClr val="FF0000"/>
              </a:solidFill>
            </a:endParaRPr>
          </a:p>
          <a:p>
            <a:endParaRPr lang="en-IN" dirty="0"/>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Data cleansing or data cleaning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endParaRPr lang="en-IN" sz="2000" b="1" dirty="0">
              <a:solidFill>
                <a:schemeClr val="accent1">
                  <a:lumMod val="75000"/>
                </a:schemeClr>
              </a:solidFill>
            </a:endParaRPr>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It is the process of ensuring that your data is correct, consistent and useable by identifying any errors or corruptions in the data, correcting or deleting them, or manually processing them as needed to prevent the error from happening again.</a:t>
            </a:r>
            <a:endParaRPr lang="en-IN" sz="2000" b="1" dirty="0">
              <a:solidFill>
                <a:schemeClr val="accent1">
                  <a:lumMod val="75000"/>
                </a:schemeClr>
              </a:solidFill>
            </a:endParaRPr>
          </a:p>
          <a:p>
            <a:pPr>
              <a:spcBef>
                <a:spcPts val="600"/>
              </a:spcBef>
              <a:spcAft>
                <a:spcPts val="600"/>
              </a:spcAft>
            </a:pPr>
            <a:r>
              <a:rPr lang="en-IN" sz="2800" b="1" dirty="0">
                <a:solidFill>
                  <a:srgbClr val="FF0000"/>
                </a:solidFill>
              </a:rPr>
              <a:t>Why data cleansing?</a:t>
            </a:r>
            <a:endParaRPr lang="en-IN" sz="2800" b="1" dirty="0">
              <a:solidFill>
                <a:srgbClr val="FF0000"/>
              </a:solidFill>
            </a:endParaRPr>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Data quality is of central importance to enterprises that rely on data for maintaining their operations.</a:t>
            </a:r>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5EFA5240-FD5A-4AC3-BE5E-210E592BB63D}" type="datetime1">
              <a:rPr lang="en-US" smtClean="0"/>
            </a:fld>
            <a:endParaRPr lang="en-US"/>
          </a:p>
        </p:txBody>
      </p:sp>
      <p:sp>
        <p:nvSpPr>
          <p:cNvPr id="6" name="Footer Placeholder 5"/>
          <p:cNvSpPr>
            <a:spLocks noGrp="1"/>
          </p:cNvSpPr>
          <p:nvPr>
            <p:ph type="ftr" sz="quarter" idx="11"/>
          </p:nvPr>
        </p:nvSpPr>
        <p:spPr/>
        <p:txBody>
          <a:bodyPr/>
          <a:lstStyle/>
          <a:p>
            <a:r>
              <a:rPr lang="en-US"/>
              <a:t>Data Science Club Members</a:t>
            </a:r>
            <a:endParaRPr lang="en-US"/>
          </a:p>
        </p:txBody>
      </p:sp>
      <p:sp>
        <p:nvSpPr>
          <p:cNvPr id="7" name="Slide Number Placeholder 6"/>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1508105"/>
          </a:xfrm>
          <a:prstGeom prst="rect">
            <a:avLst/>
          </a:prstGeom>
        </p:spPr>
        <p:txBody>
          <a:bodyPr wrap="square">
            <a:spAutoFit/>
          </a:bodyPr>
          <a:lstStyle/>
          <a:p>
            <a:r>
              <a:rPr lang="en-IN" sz="2400" b="1" dirty="0">
                <a:solidFill>
                  <a:srgbClr val="FF0000"/>
                </a:solidFill>
              </a:rPr>
              <a:t>How to clean?</a:t>
            </a:r>
            <a:endParaRPr lang="en-IN" sz="2400" b="1" dirty="0">
              <a:solidFill>
                <a:srgbClr val="FF0000"/>
              </a:solidFill>
            </a:endParaRPr>
          </a:p>
          <a:p>
            <a:endParaRPr lang="en-IN" sz="2800" b="1" dirty="0">
              <a:solidFill>
                <a:srgbClr val="FF0000"/>
              </a:solidFill>
            </a:endParaRPr>
          </a:p>
          <a:p>
            <a:r>
              <a:rPr lang="en-IN" sz="2000" b="1" dirty="0">
                <a:solidFill>
                  <a:schemeClr val="accent1">
                    <a:lumMod val="75000"/>
                  </a:schemeClr>
                </a:solidFill>
              </a:rPr>
              <a:t>Develop and implement data constraints comprising the following:</a:t>
            </a:r>
            <a:endParaRPr lang="en-IN" sz="2000" b="1" dirty="0">
              <a:solidFill>
                <a:schemeClr val="accent1">
                  <a:lumMod val="75000"/>
                </a:schemeClr>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nvGraphicFramePr>
        <p:xfrm>
          <a:off x="1768622" y="1919148"/>
          <a:ext cx="8797778" cy="3947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Date Placeholder 5"/>
          <p:cNvSpPr>
            <a:spLocks noGrp="1"/>
          </p:cNvSpPr>
          <p:nvPr>
            <p:ph type="dt" sz="half" idx="10"/>
          </p:nvPr>
        </p:nvSpPr>
        <p:spPr/>
        <p:txBody>
          <a:bodyPr/>
          <a:lstStyle/>
          <a:p>
            <a:fld id="{DDB2CDBF-279D-4BA6-8FFF-708AB6182778}"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461665"/>
          </a:xfrm>
          <a:prstGeom prst="rect">
            <a:avLst/>
          </a:prstGeom>
        </p:spPr>
        <p:txBody>
          <a:bodyPr wrap="square">
            <a:spAutoFit/>
          </a:bodyPr>
          <a:lstStyle/>
          <a:p>
            <a:r>
              <a:rPr lang="en-IN" sz="2400" b="1" dirty="0">
                <a:solidFill>
                  <a:srgbClr val="FF0000"/>
                </a:solidFill>
              </a:rPr>
              <a:t>Design data constraints</a:t>
            </a:r>
            <a:endParaRPr lang="en-US"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232" y="1216752"/>
            <a:ext cx="8832167" cy="4247317"/>
          </a:xfrm>
          <a:prstGeom prst="rect">
            <a:avLst/>
          </a:prstGeom>
        </p:spPr>
        <p:txBody>
          <a:bodyPr wrap="square">
            <a:spAutoFit/>
          </a:bodyPr>
          <a:lstStyle/>
          <a:p>
            <a:pPr marL="365125" indent="-365125" algn="just">
              <a:spcBef>
                <a:spcPts val="600"/>
              </a:spcBef>
              <a:spcAft>
                <a:spcPts val="600"/>
              </a:spcAft>
            </a:pPr>
            <a:r>
              <a:rPr lang="en-US" sz="2000" b="1" dirty="0">
                <a:solidFill>
                  <a:schemeClr val="accent1">
                    <a:lumMod val="50000"/>
                  </a:schemeClr>
                </a:solidFill>
              </a:rPr>
              <a:t>1)  Data type constraints such as Age field must be numeric, name field to be alphabetic etc. and willingness to subscribe to a new journal must be categorical with several levels</a:t>
            </a:r>
            <a:endParaRPr lang="en-US" sz="2000" b="1" dirty="0">
              <a:solidFill>
                <a:schemeClr val="accent1">
                  <a:lumMod val="50000"/>
                </a:schemeClr>
              </a:solidFill>
            </a:endParaRPr>
          </a:p>
          <a:p>
            <a:pPr marL="365125" indent="-365125" algn="just">
              <a:spcBef>
                <a:spcPts val="600"/>
              </a:spcBef>
              <a:spcAft>
                <a:spcPts val="600"/>
              </a:spcAft>
            </a:pPr>
            <a:r>
              <a:rPr lang="en-US" sz="2000" b="1" dirty="0">
                <a:solidFill>
                  <a:schemeClr val="accent1">
                    <a:lumMod val="50000"/>
                  </a:schemeClr>
                </a:solidFill>
              </a:rPr>
              <a:t>2)  Range constraints such as the field date of leaving an organization must be later than date of joining; blood sugar level of a nondiabetic patient must be in the range 60 to 120 mg/dL or for others the range could be from 40 to 2500 mg/dL (Guinness World record)</a:t>
            </a:r>
            <a:endParaRPr lang="en-US" sz="2000" b="1" dirty="0">
              <a:solidFill>
                <a:schemeClr val="accent1">
                  <a:lumMod val="50000"/>
                </a:schemeClr>
              </a:solidFill>
            </a:endParaRPr>
          </a:p>
          <a:p>
            <a:pPr marL="365125" indent="-365125" algn="just">
              <a:spcBef>
                <a:spcPts val="600"/>
              </a:spcBef>
              <a:spcAft>
                <a:spcPts val="600"/>
              </a:spcAft>
            </a:pPr>
            <a:r>
              <a:rPr lang="en-US" sz="2000" b="1" dirty="0">
                <a:solidFill>
                  <a:schemeClr val="accent1">
                    <a:lumMod val="50000"/>
                  </a:schemeClr>
                </a:solidFill>
              </a:rPr>
              <a:t>3)  Mandatory constraints such as blood pressure of a living patient cannot be zero or email address of the customer cannot be blank</a:t>
            </a:r>
            <a:endParaRPr lang="en-US" sz="2000" b="1" dirty="0">
              <a:solidFill>
                <a:schemeClr val="accent1">
                  <a:lumMod val="50000"/>
                </a:schemeClr>
              </a:solidFill>
            </a:endParaRPr>
          </a:p>
          <a:p>
            <a:pPr marL="365125" indent="-365125" algn="just">
              <a:spcBef>
                <a:spcPts val="600"/>
              </a:spcBef>
              <a:spcAft>
                <a:spcPts val="600"/>
              </a:spcAft>
            </a:pPr>
            <a:r>
              <a:rPr lang="en-US" sz="2000" b="1" dirty="0">
                <a:solidFill>
                  <a:schemeClr val="accent1">
                    <a:lumMod val="50000"/>
                  </a:schemeClr>
                </a:solidFill>
              </a:rPr>
              <a:t>4)  Unique constraint implying a single field or combination of fields must be unique across the dataset. For example, an Indian citizen can have only one Aadhaar card number.</a:t>
            </a:r>
            <a:endParaRPr lang="en-US" sz="2000" b="1" dirty="0">
              <a:solidFill>
                <a:schemeClr val="accent1">
                  <a:lumMod val="50000"/>
                </a:schemeClr>
              </a:solidFill>
            </a:endParaRPr>
          </a:p>
        </p:txBody>
      </p:sp>
      <p:sp>
        <p:nvSpPr>
          <p:cNvPr id="3" name="Date Placeholder 2"/>
          <p:cNvSpPr>
            <a:spLocks noGrp="1"/>
          </p:cNvSpPr>
          <p:nvPr>
            <p:ph type="dt" sz="half" idx="10"/>
          </p:nvPr>
        </p:nvSpPr>
        <p:spPr/>
        <p:txBody>
          <a:bodyPr/>
          <a:lstStyle/>
          <a:p>
            <a:fld id="{C1E1F62F-01F6-446D-8410-7912AFD6D8F7}"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461665"/>
          </a:xfrm>
          <a:prstGeom prst="rect">
            <a:avLst/>
          </a:prstGeom>
        </p:spPr>
        <p:txBody>
          <a:bodyPr wrap="square">
            <a:spAutoFit/>
          </a:bodyPr>
          <a:lstStyle/>
          <a:p>
            <a:r>
              <a:rPr lang="en-IN" sz="2400" b="1" dirty="0">
                <a:solidFill>
                  <a:srgbClr val="FF0000"/>
                </a:solidFill>
              </a:rPr>
              <a:t>Design data constraints - continued</a:t>
            </a:r>
            <a:endParaRPr lang="en-US"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232" y="1216752"/>
            <a:ext cx="8832167" cy="3631763"/>
          </a:xfrm>
          <a:prstGeom prst="rect">
            <a:avLst/>
          </a:prstGeom>
        </p:spPr>
        <p:txBody>
          <a:bodyPr wrap="square">
            <a:spAutoFit/>
          </a:bodyPr>
          <a:lstStyle/>
          <a:p>
            <a:pPr marL="365125" indent="-365125" algn="just">
              <a:spcBef>
                <a:spcPts val="600"/>
              </a:spcBef>
              <a:spcAft>
                <a:spcPts val="600"/>
              </a:spcAft>
            </a:pPr>
            <a:r>
              <a:rPr lang="en-US" sz="2000" b="1" dirty="0">
                <a:solidFill>
                  <a:schemeClr val="accent1">
                    <a:lumMod val="50000"/>
                  </a:schemeClr>
                </a:solidFill>
              </a:rPr>
              <a:t>5)  List of values constraint such as the field gender can have one of three values Male, Female and Neutral; Postal code in India must appear in  the Pin code directory released by India Post</a:t>
            </a:r>
            <a:endParaRPr lang="en-US" sz="2000" b="1" dirty="0">
              <a:solidFill>
                <a:schemeClr val="accent1">
                  <a:lumMod val="50000"/>
                </a:schemeClr>
              </a:solidFill>
            </a:endParaRPr>
          </a:p>
          <a:p>
            <a:pPr marL="365125" indent="-365125" algn="just">
              <a:spcBef>
                <a:spcPts val="600"/>
              </a:spcBef>
              <a:spcAft>
                <a:spcPts val="600"/>
              </a:spcAft>
            </a:pPr>
            <a:r>
              <a:rPr lang="en-US" sz="2000" b="1" dirty="0">
                <a:solidFill>
                  <a:schemeClr val="accent1">
                    <a:lumMod val="50000"/>
                  </a:schemeClr>
                </a:solidFill>
              </a:rPr>
              <a:t>6)  Regular expression patterns constraint such an email address field must have the pattern </a:t>
            </a:r>
            <a:r>
              <a:rPr lang="en-US" sz="2000" b="1" dirty="0" err="1">
                <a:solidFill>
                  <a:schemeClr val="accent1">
                    <a:lumMod val="50000"/>
                  </a:schemeClr>
                </a:solidFill>
              </a:rPr>
              <a:t>local-part@domain</a:t>
            </a:r>
            <a:r>
              <a:rPr lang="en-US" sz="2000" b="1" dirty="0">
                <a:solidFill>
                  <a:schemeClr val="accent1">
                    <a:lumMod val="50000"/>
                  </a:schemeClr>
                </a:solidFill>
              </a:rPr>
              <a:t> as per RFC 3696 standard. For example info@abc.com is a valid email address and info#abc.com is not valid.</a:t>
            </a:r>
            <a:endParaRPr lang="en-US" sz="2000" b="1" dirty="0">
              <a:solidFill>
                <a:schemeClr val="accent1">
                  <a:lumMod val="50000"/>
                </a:schemeClr>
              </a:solidFill>
            </a:endParaRPr>
          </a:p>
          <a:p>
            <a:pPr algn="just">
              <a:spcBef>
                <a:spcPts val="600"/>
              </a:spcBef>
              <a:spcAft>
                <a:spcPts val="600"/>
              </a:spcAft>
            </a:pPr>
            <a:r>
              <a:rPr lang="en-US" sz="2000" b="1" dirty="0">
                <a:solidFill>
                  <a:schemeClr val="accent1">
                    <a:lumMod val="50000"/>
                  </a:schemeClr>
                </a:solidFill>
              </a:rPr>
              <a:t>7)  Cross validation of multiple fields. </a:t>
            </a:r>
            <a:endParaRPr lang="en-US" sz="2000" b="1" dirty="0">
              <a:solidFill>
                <a:schemeClr val="accent1">
                  <a:lumMod val="50000"/>
                </a:schemeClr>
              </a:solidFill>
            </a:endParaRPr>
          </a:p>
          <a:p>
            <a:pPr marL="365125" indent="-365125" algn="just">
              <a:spcBef>
                <a:spcPts val="600"/>
              </a:spcBef>
              <a:spcAft>
                <a:spcPts val="600"/>
              </a:spcAft>
            </a:pPr>
            <a:r>
              <a:rPr lang="en-US" sz="2000" b="1" dirty="0">
                <a:solidFill>
                  <a:schemeClr val="accent1">
                    <a:lumMod val="50000"/>
                  </a:schemeClr>
                </a:solidFill>
              </a:rPr>
              <a:t>	For example, in laboratory medicine, the sum of the components of the differential white blood cell count must be equal to 100 (since they are all percentages). </a:t>
            </a:r>
            <a:endParaRPr lang="en-US" sz="2000" b="1" dirty="0">
              <a:solidFill>
                <a:schemeClr val="accent1">
                  <a:lumMod val="50000"/>
                </a:schemeClr>
              </a:solidFill>
            </a:endParaRPr>
          </a:p>
        </p:txBody>
      </p:sp>
      <p:sp>
        <p:nvSpPr>
          <p:cNvPr id="3" name="Rectangle 2"/>
          <p:cNvSpPr/>
          <p:nvPr/>
        </p:nvSpPr>
        <p:spPr>
          <a:xfrm>
            <a:off x="1734232" y="4985546"/>
            <a:ext cx="8971282" cy="707886"/>
          </a:xfrm>
          <a:prstGeom prst="rect">
            <a:avLst/>
          </a:prstGeom>
        </p:spPr>
        <p:txBody>
          <a:bodyPr wrap="square">
            <a:spAutoFit/>
          </a:bodyPr>
          <a:lstStyle/>
          <a:p>
            <a:pPr algn="just"/>
            <a:r>
              <a:rPr lang="en-US" sz="2000" b="1" i="1" dirty="0">
                <a:solidFill>
                  <a:srgbClr val="FF0000"/>
                </a:solidFill>
              </a:rPr>
              <a:t>In addition to the above, we need to fix structural errors like Country field can have entries like USA, US, United States of America, America all implying USA.</a:t>
            </a:r>
            <a:endParaRPr lang="en-US" sz="2000" b="1" i="1" dirty="0">
              <a:solidFill>
                <a:srgbClr val="FF0000"/>
              </a:solidFill>
            </a:endParaRPr>
          </a:p>
        </p:txBody>
      </p:sp>
      <p:sp>
        <p:nvSpPr>
          <p:cNvPr id="7" name="Date Placeholder 6"/>
          <p:cNvSpPr>
            <a:spLocks noGrp="1"/>
          </p:cNvSpPr>
          <p:nvPr>
            <p:ph type="dt" sz="half" idx="10"/>
          </p:nvPr>
        </p:nvSpPr>
        <p:spPr/>
        <p:txBody>
          <a:bodyPr/>
          <a:lstStyle/>
          <a:p>
            <a:fld id="{B3A73ACF-2F9C-4EC0-ADE9-F45DBE27E418}" type="datetime1">
              <a:rPr lang="en-US" smtClean="0"/>
            </a:fld>
            <a:endParaRPr lang="en-US"/>
          </a:p>
        </p:txBody>
      </p:sp>
      <p:sp>
        <p:nvSpPr>
          <p:cNvPr id="8" name="Footer Placeholder 7"/>
          <p:cNvSpPr>
            <a:spLocks noGrp="1"/>
          </p:cNvSpPr>
          <p:nvPr>
            <p:ph type="ftr" sz="quarter" idx="11"/>
          </p:nvPr>
        </p:nvSpPr>
        <p:spPr/>
        <p:txBody>
          <a:bodyPr/>
          <a:lstStyle/>
          <a:p>
            <a:r>
              <a:rPr lang="en-US"/>
              <a:t>Data Science Club Members</a:t>
            </a:r>
            <a:endParaRPr lang="en-US"/>
          </a:p>
        </p:txBody>
      </p:sp>
      <p:sp>
        <p:nvSpPr>
          <p:cNvPr id="9" name="Slide Number Placeholder 8"/>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769441"/>
          </a:xfrm>
          <a:prstGeom prst="rect">
            <a:avLst/>
          </a:prstGeom>
        </p:spPr>
        <p:txBody>
          <a:bodyPr wrap="square">
            <a:spAutoFit/>
          </a:bodyPr>
          <a:lstStyle/>
          <a:p>
            <a:r>
              <a:rPr lang="en-US" sz="2400" b="1" dirty="0">
                <a:solidFill>
                  <a:srgbClr val="FF0000"/>
                </a:solidFill>
              </a:rPr>
              <a:t>Data cleansing tools</a:t>
            </a:r>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34233" y="998583"/>
            <a:ext cx="6096000" cy="4549964"/>
          </a:xfrm>
          <a:prstGeom prst="rect">
            <a:avLst/>
          </a:prstGeom>
        </p:spPr>
        <p:txBody>
          <a:bodyPr>
            <a:spAutoFit/>
          </a:bodyPr>
          <a:lstStyle/>
          <a:p>
            <a:endParaRPr lang="en-US" dirty="0"/>
          </a:p>
          <a:p>
            <a:pPr>
              <a:spcBef>
                <a:spcPts val="200"/>
              </a:spcBef>
              <a:spcAft>
                <a:spcPts val="200"/>
              </a:spcAft>
            </a:pPr>
            <a:r>
              <a:rPr lang="en-US" sz="2400" b="1" i="1" dirty="0">
                <a:solidFill>
                  <a:schemeClr val="accent1">
                    <a:lumMod val="50000"/>
                  </a:schemeClr>
                </a:solidFill>
              </a:rPr>
              <a:t>1) Openrefine</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2) </a:t>
            </a:r>
            <a:r>
              <a:rPr lang="en-US" sz="2400" b="1" i="1" dirty="0" err="1">
                <a:solidFill>
                  <a:schemeClr val="accent1">
                    <a:lumMod val="50000"/>
                  </a:schemeClr>
                </a:solidFill>
              </a:rPr>
              <a:t>Trifacta</a:t>
            </a:r>
            <a:r>
              <a:rPr lang="en-US" sz="2400" b="1" i="1" dirty="0">
                <a:solidFill>
                  <a:schemeClr val="accent1">
                    <a:lumMod val="50000"/>
                  </a:schemeClr>
                </a:solidFill>
              </a:rPr>
              <a:t> Wrangler</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3) Drake</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4) TIBCO Clarity</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5) </a:t>
            </a:r>
            <a:r>
              <a:rPr lang="en-US" sz="2400" b="1" i="1" dirty="0" err="1">
                <a:solidFill>
                  <a:schemeClr val="accent1">
                    <a:lumMod val="50000"/>
                  </a:schemeClr>
                </a:solidFill>
              </a:rPr>
              <a:t>Wincore</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6) Data Cleaner</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7) Data Ladder</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8) </a:t>
            </a:r>
            <a:r>
              <a:rPr lang="en-US" sz="2400" b="1" i="1" dirty="0" err="1">
                <a:solidFill>
                  <a:schemeClr val="accent1">
                    <a:lumMod val="50000"/>
                  </a:schemeClr>
                </a:solidFill>
              </a:rPr>
              <a:t>Cloudingo</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9) </a:t>
            </a:r>
            <a:r>
              <a:rPr lang="en-US" sz="2400" b="1" i="1" dirty="0" err="1">
                <a:solidFill>
                  <a:schemeClr val="accent1">
                    <a:lumMod val="50000"/>
                  </a:schemeClr>
                </a:solidFill>
              </a:rPr>
              <a:t>Reifier</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10) IBM Infosphere Quality Stage</a:t>
            </a:r>
            <a:endParaRPr lang="en-US" b="1" i="1" dirty="0">
              <a:solidFill>
                <a:schemeClr val="accent1">
                  <a:lumMod val="50000"/>
                </a:schemeClr>
              </a:solidFill>
            </a:endParaRPr>
          </a:p>
        </p:txBody>
      </p:sp>
      <p:sp>
        <p:nvSpPr>
          <p:cNvPr id="3" name="Date Placeholder 2"/>
          <p:cNvSpPr>
            <a:spLocks noGrp="1"/>
          </p:cNvSpPr>
          <p:nvPr>
            <p:ph type="dt" sz="half" idx="10"/>
          </p:nvPr>
        </p:nvSpPr>
        <p:spPr/>
        <p:txBody>
          <a:bodyPr/>
          <a:lstStyle/>
          <a:p>
            <a:fld id="{83C06CF2-5DFF-4EA8-B984-ABBF1590CE2C}" type="datetime1">
              <a:rPr lang="en-US" smtClean="0"/>
            </a:fld>
            <a:endParaRPr lang="en-US"/>
          </a:p>
        </p:txBody>
      </p:sp>
      <p:sp>
        <p:nvSpPr>
          <p:cNvPr id="6" name="Footer Placeholder 5"/>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769441"/>
          </a:xfrm>
          <a:prstGeom prst="rect">
            <a:avLst/>
          </a:prstGeom>
        </p:spPr>
        <p:txBody>
          <a:bodyPr wrap="square">
            <a:spAutoFit/>
          </a:bodyPr>
          <a:lstStyle/>
          <a:p>
            <a:r>
              <a:rPr lang="en-US" sz="2400" b="1" dirty="0">
                <a:solidFill>
                  <a:srgbClr val="FF0000"/>
                </a:solidFill>
              </a:rPr>
              <a:t>Interactive Data Transformation Tools (IDT) vs Excel</a:t>
            </a:r>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22400" y="1141979"/>
            <a:ext cx="9035367" cy="3485570"/>
          </a:xfrm>
          <a:prstGeom prst="rect">
            <a:avLst/>
          </a:prstGeom>
        </p:spPr>
        <p:txBody>
          <a:bodyPr wrap="square">
            <a:spAutoFit/>
          </a:bodyPr>
          <a:lstStyle/>
          <a:p>
            <a:endParaRPr lang="en-US" dirty="0"/>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You can use Microsoft Excel to sort your data based on numerical, alphabetical and custom-developed filters, which allows you to detect errors more easily. </a:t>
            </a:r>
            <a:endParaRPr lang="en-US" sz="20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Setting up these filters in a spreadsheet can be cumbersome, as they are a secondary functionality. </a:t>
            </a:r>
            <a:endParaRPr lang="en-US" sz="20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On a more general level, we could say that spreadsheets are designed to work on individual rows and cells</a:t>
            </a:r>
            <a:endParaRPr lang="en-US" sz="20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IDTs operate on large ranges of data at once. </a:t>
            </a:r>
            <a:endParaRPr lang="en-US" sz="20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These ‘spreadsheets on steroids’ offer an integrated and user-friendly interface through which end users can detect and correct errors.</a:t>
            </a:r>
            <a:endParaRPr lang="en-US" sz="2000" b="1" dirty="0">
              <a:solidFill>
                <a:schemeClr val="accent1">
                  <a:lumMod val="50000"/>
                </a:schemeClr>
              </a:solidFill>
            </a:endParaRPr>
          </a:p>
        </p:txBody>
      </p:sp>
      <p:sp>
        <p:nvSpPr>
          <p:cNvPr id="6" name="Date Placeholder 5"/>
          <p:cNvSpPr>
            <a:spLocks noGrp="1"/>
          </p:cNvSpPr>
          <p:nvPr>
            <p:ph type="dt" sz="half" idx="10"/>
          </p:nvPr>
        </p:nvSpPr>
        <p:spPr/>
        <p:txBody>
          <a:bodyPr/>
          <a:lstStyle/>
          <a:p>
            <a:fld id="{4893867E-A3C5-4C8F-9C68-831CA2118DE8}"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769441"/>
          </a:xfrm>
          <a:prstGeom prst="rect">
            <a:avLst/>
          </a:prstGeom>
        </p:spPr>
        <p:txBody>
          <a:bodyPr wrap="square">
            <a:spAutoFit/>
          </a:bodyPr>
          <a:lstStyle/>
          <a:p>
            <a:r>
              <a:rPr lang="en-US" sz="2400" b="1" dirty="0">
                <a:solidFill>
                  <a:srgbClr val="FF0000"/>
                </a:solidFill>
              </a:rPr>
              <a:t>Openrefine tool</a:t>
            </a:r>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233" y="1325942"/>
            <a:ext cx="8723534" cy="4693593"/>
          </a:xfrm>
          <a:prstGeom prst="rect">
            <a:avLst/>
          </a:prstGeom>
        </p:spPr>
        <p:txBody>
          <a:bodyPr wrap="square">
            <a:spAutoFit/>
          </a:bodyPr>
          <a:lstStyle/>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previously known as </a:t>
            </a:r>
            <a:r>
              <a:rPr lang="en-US" sz="2400" b="1" dirty="0" err="1">
                <a:solidFill>
                  <a:schemeClr val="accent1">
                    <a:lumMod val="50000"/>
                  </a:schemeClr>
                </a:solidFill>
              </a:rPr>
              <a:t>GoogleRefine</a:t>
            </a:r>
            <a:r>
              <a:rPr lang="en-US" sz="2400" b="1" dirty="0">
                <a:solidFill>
                  <a:schemeClr val="accent1">
                    <a:lumMod val="50000"/>
                  </a:schemeClr>
                </a:solidFill>
              </a:rPr>
              <a:t>, is a powerful, open source software which visualizes and manipulates large quantities of data all at once. </a:t>
            </a:r>
            <a:endParaRPr lang="en-US" sz="24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looks like a spreadsheet, but operates like a database, allowing for increased discovery capabilities beyond programs like Microsoft Excel.</a:t>
            </a:r>
            <a:endParaRPr lang="en-US" sz="24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is a Java program that runs on your machine (not in the cloud): it is a desktop application that uses your web browser as a graphical interface. No internet connection is needed, and none of the data or commands you enter in Openrefine are sent to a remote server.</a:t>
            </a:r>
            <a:endParaRPr lang="en-US" sz="2400" b="1" dirty="0">
              <a:solidFill>
                <a:schemeClr val="accent1">
                  <a:lumMod val="50000"/>
                </a:schemeClr>
              </a:solidFill>
            </a:endParaRPr>
          </a:p>
          <a:p>
            <a:pPr marL="342900" indent="-342900" algn="just">
              <a:spcBef>
                <a:spcPts val="300"/>
              </a:spcBef>
              <a:spcAft>
                <a:spcPts val="300"/>
              </a:spcAft>
              <a:buFont typeface="Wingdings" panose="05000000000000000000" pitchFamily="2" charset="2"/>
              <a:buChar char="Ø"/>
            </a:pPr>
            <a:endParaRPr lang="en-US" sz="2000" b="1" dirty="0">
              <a:solidFill>
                <a:schemeClr val="accent1">
                  <a:lumMod val="50000"/>
                </a:schemeClr>
              </a:solidFill>
            </a:endParaRPr>
          </a:p>
        </p:txBody>
      </p:sp>
      <p:sp>
        <p:nvSpPr>
          <p:cNvPr id="3" name="Date Placeholder 2"/>
          <p:cNvSpPr>
            <a:spLocks noGrp="1"/>
          </p:cNvSpPr>
          <p:nvPr>
            <p:ph type="dt" sz="half" idx="10"/>
          </p:nvPr>
        </p:nvSpPr>
        <p:spPr/>
        <p:txBody>
          <a:bodyPr/>
          <a:lstStyle/>
          <a:p>
            <a:fld id="{A8D5CBC8-3190-4505-A23B-C5A3201DBDAF}"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p:cNvSpPr/>
          <p:nvPr/>
        </p:nvSpPr>
        <p:spPr>
          <a:xfrm>
            <a:off x="1734233" y="556501"/>
            <a:ext cx="8832167" cy="769441"/>
          </a:xfrm>
          <a:prstGeom prst="rect">
            <a:avLst/>
          </a:prstGeom>
        </p:spPr>
        <p:txBody>
          <a:bodyPr wrap="square">
            <a:spAutoFit/>
          </a:bodyPr>
          <a:lstStyle/>
          <a:p>
            <a:r>
              <a:rPr lang="en-US" sz="2400" b="1" dirty="0">
                <a:solidFill>
                  <a:srgbClr val="FF0000"/>
                </a:solidFill>
              </a:rPr>
              <a:t>Openrefine tool</a:t>
            </a:r>
            <a:endParaRPr lang="en-US" sz="2400" b="1" dirty="0">
              <a:solidFill>
                <a:srgbClr val="FF0000"/>
              </a:solidFill>
            </a:endParaRPr>
          </a:p>
          <a:p>
            <a:endParaRPr lang="en-US" sz="2000" b="1" dirty="0">
              <a:solidFill>
                <a:schemeClr val="accent1">
                  <a:lumMod val="75000"/>
                </a:schemeClr>
              </a:solidFill>
            </a:endParaRPr>
          </a:p>
        </p:txBody>
      </p:sp>
      <p:sp>
        <p:nvSpPr>
          <p:cNvPr id="5" name="Rectangle 4"/>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32633" y="1749095"/>
            <a:ext cx="8723534" cy="3724096"/>
          </a:xfrm>
          <a:prstGeom prst="rect">
            <a:avLst/>
          </a:prstGeom>
        </p:spPr>
        <p:txBody>
          <a:bodyPr wrap="square">
            <a:spAutoFit/>
          </a:bodyPr>
          <a:lstStyle/>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does not modify your original dataset. All actions are easily reversed in Openrefine and you can capture all the actions applied to your data and share this documentation with your publication as supplemental material. </a:t>
            </a:r>
            <a:endParaRPr lang="en-US" sz="2400" b="1" dirty="0">
              <a:solidFill>
                <a:schemeClr val="accent1">
                  <a:lumMod val="50000"/>
                </a:schemeClr>
              </a:solidFill>
            </a:endParaRPr>
          </a:p>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saves as you go. You can return to the project at any time to pick up where you left off or export your data to a new file.</a:t>
            </a:r>
            <a:endParaRPr lang="en-US" sz="2400" b="1" dirty="0">
              <a:solidFill>
                <a:schemeClr val="accent1">
                  <a:lumMod val="50000"/>
                </a:schemeClr>
              </a:solidFill>
            </a:endParaRPr>
          </a:p>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can be used to standardize and clean data across your file.</a:t>
            </a:r>
            <a:endParaRPr lang="en-US" sz="2000" b="1" dirty="0">
              <a:solidFill>
                <a:schemeClr val="accent1">
                  <a:lumMod val="50000"/>
                </a:schemeClr>
              </a:solidFill>
            </a:endParaRPr>
          </a:p>
        </p:txBody>
      </p:sp>
      <p:sp>
        <p:nvSpPr>
          <p:cNvPr id="3" name="Date Placeholder 2"/>
          <p:cNvSpPr>
            <a:spLocks noGrp="1"/>
          </p:cNvSpPr>
          <p:nvPr>
            <p:ph type="dt" sz="half" idx="10"/>
          </p:nvPr>
        </p:nvSpPr>
        <p:spPr/>
        <p:txBody>
          <a:bodyPr/>
          <a:lstStyle/>
          <a:p>
            <a:fld id="{C0E8C149-D98B-4647-AA6D-E79CF530728E}" type="datetime1">
              <a:rPr lang="en-US" smtClean="0"/>
            </a:fld>
            <a:endParaRPr lang="en-US"/>
          </a:p>
        </p:txBody>
      </p:sp>
      <p:sp>
        <p:nvSpPr>
          <p:cNvPr id="7" name="Footer Placeholder 6"/>
          <p:cNvSpPr>
            <a:spLocks noGrp="1"/>
          </p:cNvSpPr>
          <p:nvPr>
            <p:ph type="ftr" sz="quarter" idx="11"/>
          </p:nvPr>
        </p:nvSpPr>
        <p:spPr/>
        <p:txBody>
          <a:bodyPr/>
          <a:lstStyle/>
          <a:p>
            <a:r>
              <a:rPr lang="en-US"/>
              <a:t>Data Science Club Members</a:t>
            </a:r>
            <a:endParaRPr lang="en-US"/>
          </a:p>
        </p:txBody>
      </p:sp>
      <p:sp>
        <p:nvSpPr>
          <p:cNvPr id="8" name="Slide Number Placeholder 7"/>
          <p:cNvSpPr>
            <a:spLocks noGrp="1"/>
          </p:cNvSpPr>
          <p:nvPr>
            <p:ph type="sldNum" sz="quarter" idx="12"/>
          </p:nvPr>
        </p:nvSpPr>
        <p:spPr/>
        <p:txBody>
          <a:bodyPr/>
          <a:lstStyle/>
          <a:p>
            <a:fld id="{E7DA0395-8682-42B7-84B8-C4442ABFE348}"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6785</Words>
  <Application>WPS Presentation</Application>
  <PresentationFormat>Widescreen</PresentationFormat>
  <Paragraphs>254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OPENREFINE    A DATA CLEANING TOOL</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Subramanian Palamarneri</dc:creator>
  <cp:lastModifiedBy>PVS DELL</cp:lastModifiedBy>
  <cp:revision>9</cp:revision>
  <dcterms:created xsi:type="dcterms:W3CDTF">2020-06-28T12:37:00Z</dcterms:created>
  <dcterms:modified xsi:type="dcterms:W3CDTF">2023-08-07T12:00:34Z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79B64BA909E04E1E8CF30259EB3677C0_13</vt:lpwstr>
  </property>
  <property fmtid="{D5CDD505-2E9C-101B-9397-08002B2CF9AE}" pid="3" name="KSOProductBuildVer">
    <vt:lpwstr>1033-12.2.0.13110</vt:lpwstr>
  </property>
</Properties>
</file>