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E0633C0-2B49-5543-F676-EDE736C7DD32}"/>
              </a:ext>
            </a:extLst>
          </p:cNvPr>
          <p:cNvSpPr>
            <a:spLocks noGrp="1"/>
          </p:cNvSpPr>
          <p:nvPr>
            <p:ph type="ctrTitle"/>
          </p:nvPr>
        </p:nvSpPr>
        <p:spPr>
          <a:xfrm>
            <a:off x="2961051" y="395038"/>
            <a:ext cx="8766749" cy="762413"/>
          </a:xfrm>
        </p:spPr>
        <p:txBody>
          <a:bodyPr>
            <a:normAutofit/>
          </a:bodyPr>
          <a:lstStyle/>
          <a:p>
            <a:r>
              <a:rPr lang="en-IN" sz="4400" dirty="0"/>
              <a:t>Data Analytics Skills Enhancement</a:t>
            </a:r>
          </a:p>
        </p:txBody>
      </p:sp>
      <p:pic>
        <p:nvPicPr>
          <p:cNvPr id="10" name="Picture 9">
            <a:extLst>
              <a:ext uri="{FF2B5EF4-FFF2-40B4-BE49-F238E27FC236}">
                <a16:creationId xmlns:a16="http://schemas.microsoft.com/office/drawing/2014/main" id="{1FF5797D-41E9-6E5B-E699-434B0F9227C9}"/>
              </a:ext>
            </a:extLst>
          </p:cNvPr>
          <p:cNvPicPr>
            <a:picLocks noChangeAspect="1"/>
          </p:cNvPicPr>
          <p:nvPr userDrawn="1"/>
        </p:nvPicPr>
        <p:blipFill>
          <a:blip r:embed="rId2"/>
          <a:stretch>
            <a:fillRect/>
          </a:stretch>
        </p:blipFill>
        <p:spPr>
          <a:xfrm>
            <a:off x="346640" y="338362"/>
            <a:ext cx="2614411" cy="875763"/>
          </a:xfrm>
          <a:prstGeom prst="rect">
            <a:avLst/>
          </a:prstGeom>
        </p:spPr>
      </p:pic>
      <p:sp>
        <p:nvSpPr>
          <p:cNvPr id="13" name="Rectangle 12">
            <a:extLst>
              <a:ext uri="{FF2B5EF4-FFF2-40B4-BE49-F238E27FC236}">
                <a16:creationId xmlns:a16="http://schemas.microsoft.com/office/drawing/2014/main" id="{CA445B17-3245-DB40-5838-C4298179F1FD}"/>
              </a:ext>
            </a:extLst>
          </p:cNvPr>
          <p:cNvSpPr/>
          <p:nvPr userDrawn="1"/>
        </p:nvSpPr>
        <p:spPr>
          <a:xfrm>
            <a:off x="311649" y="240264"/>
            <a:ext cx="11451143" cy="601234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Date Placeholder 13">
            <a:extLst>
              <a:ext uri="{FF2B5EF4-FFF2-40B4-BE49-F238E27FC236}">
                <a16:creationId xmlns:a16="http://schemas.microsoft.com/office/drawing/2014/main" id="{0E21BC64-5742-39F7-2986-5B0F819AEDB6}"/>
              </a:ext>
            </a:extLst>
          </p:cNvPr>
          <p:cNvSpPr>
            <a:spLocks noGrp="1"/>
          </p:cNvSpPr>
          <p:nvPr>
            <p:ph type="dt" sz="half" idx="10"/>
          </p:nvPr>
        </p:nvSpPr>
        <p:spPr/>
        <p:txBody>
          <a:bodyPr/>
          <a:lstStyle/>
          <a:p>
            <a:fld id="{2540AAAC-DE59-4867-9BDB-9B7BDCA551FA}" type="datetimeFigureOut">
              <a:rPr lang="en-IN" smtClean="0"/>
              <a:t>18-08-2023</a:t>
            </a:fld>
            <a:endParaRPr lang="en-IN"/>
          </a:p>
        </p:txBody>
      </p:sp>
      <p:sp>
        <p:nvSpPr>
          <p:cNvPr id="15" name="Footer Placeholder 14">
            <a:extLst>
              <a:ext uri="{FF2B5EF4-FFF2-40B4-BE49-F238E27FC236}">
                <a16:creationId xmlns:a16="http://schemas.microsoft.com/office/drawing/2014/main" id="{214CA64C-15EF-BA28-F97E-52B59F4F4389}"/>
              </a:ext>
            </a:extLst>
          </p:cNvPr>
          <p:cNvSpPr>
            <a:spLocks noGrp="1"/>
          </p:cNvSpPr>
          <p:nvPr>
            <p:ph type="ftr" sz="quarter" idx="11"/>
          </p:nvPr>
        </p:nvSpPr>
        <p:spPr/>
        <p:txBody>
          <a:bodyPr/>
          <a:lstStyle/>
          <a:p>
            <a:endParaRPr lang="en-IN"/>
          </a:p>
        </p:txBody>
      </p:sp>
      <p:sp>
        <p:nvSpPr>
          <p:cNvPr id="16" name="Slide Number Placeholder 15">
            <a:extLst>
              <a:ext uri="{FF2B5EF4-FFF2-40B4-BE49-F238E27FC236}">
                <a16:creationId xmlns:a16="http://schemas.microsoft.com/office/drawing/2014/main" id="{D6F93D5A-C34F-E755-FDD1-DEB309775DC9}"/>
              </a:ext>
            </a:extLst>
          </p:cNvPr>
          <p:cNvSpPr>
            <a:spLocks noGrp="1"/>
          </p:cNvSpPr>
          <p:nvPr>
            <p:ph type="sldNum" sz="quarter" idx="12"/>
          </p:nvPr>
        </p:nvSpPr>
        <p:spPr/>
        <p:txBody>
          <a:bodyPr/>
          <a:lstStyle/>
          <a:p>
            <a:fld id="{8282E425-32F5-440B-98F4-683665624401}" type="slidenum">
              <a:rPr lang="en-IN" smtClean="0"/>
              <a:t>‹#›</a:t>
            </a:fld>
            <a:endParaRPr lang="en-IN" dirty="0"/>
          </a:p>
        </p:txBody>
      </p:sp>
    </p:spTree>
    <p:extLst>
      <p:ext uri="{BB962C8B-B14F-4D97-AF65-F5344CB8AC3E}">
        <p14:creationId xmlns:p14="http://schemas.microsoft.com/office/powerpoint/2010/main" val="2224386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A648-58A5-CBD7-0A53-0FBAB32D51F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9AE5D5D-383A-192E-9A00-E52F940F46F8}"/>
              </a:ext>
            </a:extLst>
          </p:cNvPr>
          <p:cNvSpPr>
            <a:spLocks noGrp="1"/>
          </p:cNvSpPr>
          <p:nvPr>
            <p:ph type="dt" sz="half" idx="10"/>
          </p:nvPr>
        </p:nvSpPr>
        <p:spPr/>
        <p:txBody>
          <a:bodyPr/>
          <a:lstStyle/>
          <a:p>
            <a:fld id="{2540AAAC-DE59-4867-9BDB-9B7BDCA551FA}" type="datetimeFigureOut">
              <a:rPr lang="en-IN" smtClean="0"/>
              <a:t>18-08-2023</a:t>
            </a:fld>
            <a:endParaRPr lang="en-IN"/>
          </a:p>
        </p:txBody>
      </p:sp>
      <p:sp>
        <p:nvSpPr>
          <p:cNvPr id="4" name="Footer Placeholder 3">
            <a:extLst>
              <a:ext uri="{FF2B5EF4-FFF2-40B4-BE49-F238E27FC236}">
                <a16:creationId xmlns:a16="http://schemas.microsoft.com/office/drawing/2014/main" id="{7891F921-C5EE-B8E5-02E0-2D618F991F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39C227-7937-2B97-2C37-8A3B02E43B91}"/>
              </a:ext>
            </a:extLst>
          </p:cNvPr>
          <p:cNvSpPr>
            <a:spLocks noGrp="1"/>
          </p:cNvSpPr>
          <p:nvPr>
            <p:ph type="sldNum" sz="quarter" idx="12"/>
          </p:nvPr>
        </p:nvSpPr>
        <p:spPr/>
        <p:txBody>
          <a:bodyPr/>
          <a:lstStyle/>
          <a:p>
            <a:fld id="{8282E425-32F5-440B-98F4-683665624401}" type="slidenum">
              <a:rPr lang="en-IN" smtClean="0"/>
              <a:t>‹#›</a:t>
            </a:fld>
            <a:endParaRPr lang="en-IN" dirty="0"/>
          </a:p>
        </p:txBody>
      </p:sp>
    </p:spTree>
    <p:extLst>
      <p:ext uri="{BB962C8B-B14F-4D97-AF65-F5344CB8AC3E}">
        <p14:creationId xmlns:p14="http://schemas.microsoft.com/office/powerpoint/2010/main" val="4080351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5974BE-454B-F46E-87BA-201A4CC73D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8118CF-E3B2-D8F7-B8E2-C2B6CE8CF1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0184FC-2E3C-5163-BD59-0886F26141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40AAAC-DE59-4867-9BDB-9B7BDCA551FA}" type="datetimeFigureOut">
              <a:rPr lang="en-IN" smtClean="0"/>
              <a:t>18-08-2023</a:t>
            </a:fld>
            <a:endParaRPr lang="en-IN"/>
          </a:p>
        </p:txBody>
      </p:sp>
      <p:sp>
        <p:nvSpPr>
          <p:cNvPr id="5" name="Footer Placeholder 4">
            <a:extLst>
              <a:ext uri="{FF2B5EF4-FFF2-40B4-BE49-F238E27FC236}">
                <a16:creationId xmlns:a16="http://schemas.microsoft.com/office/drawing/2014/main" id="{E2B3EAA1-72D7-40E0-D659-1B7FDD022E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28A2C90-9121-ECC4-F2D4-5BC9AE0DB2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82E425-32F5-440B-98F4-683665624401}" type="slidenum">
              <a:rPr lang="en-IN" smtClean="0"/>
              <a:t>‹#›</a:t>
            </a:fld>
            <a:endParaRPr lang="en-IN" dirty="0"/>
          </a:p>
        </p:txBody>
      </p:sp>
    </p:spTree>
    <p:extLst>
      <p:ext uri="{BB962C8B-B14F-4D97-AF65-F5344CB8AC3E}">
        <p14:creationId xmlns:p14="http://schemas.microsoft.com/office/powerpoint/2010/main" val="2376049946"/>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openrefine.org/" TargetMode="External"/><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diagrams.net/" TargetMode="Externa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emf"/></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7C36D-48CC-F377-4CC8-292600C9EA8F}"/>
              </a:ext>
            </a:extLst>
          </p:cNvPr>
          <p:cNvSpPr>
            <a:spLocks noGrp="1"/>
          </p:cNvSpPr>
          <p:nvPr>
            <p:ph type="ctrTitle"/>
          </p:nvPr>
        </p:nvSpPr>
        <p:spPr>
          <a:xfrm>
            <a:off x="3023117" y="326485"/>
            <a:ext cx="8537512" cy="762413"/>
          </a:xfrm>
        </p:spPr>
        <p:txBody>
          <a:bodyPr>
            <a:normAutofit/>
          </a:bodyPr>
          <a:lstStyle/>
          <a:p>
            <a:r>
              <a:rPr lang="en-IN" sz="4400" dirty="0"/>
              <a:t>Data Analytics Skills Enhancement</a:t>
            </a:r>
          </a:p>
        </p:txBody>
      </p:sp>
      <p:pic>
        <p:nvPicPr>
          <p:cNvPr id="5" name="Picture 4">
            <a:extLst>
              <a:ext uri="{FF2B5EF4-FFF2-40B4-BE49-F238E27FC236}">
                <a16:creationId xmlns:a16="http://schemas.microsoft.com/office/drawing/2014/main" id="{4754A569-1A52-8183-7DE9-DD264EE9CFCE}"/>
              </a:ext>
            </a:extLst>
          </p:cNvPr>
          <p:cNvPicPr>
            <a:picLocks noChangeAspect="1"/>
          </p:cNvPicPr>
          <p:nvPr/>
        </p:nvPicPr>
        <p:blipFill>
          <a:blip r:embed="rId2"/>
          <a:stretch>
            <a:fillRect/>
          </a:stretch>
        </p:blipFill>
        <p:spPr>
          <a:xfrm>
            <a:off x="6095994" y="3428998"/>
            <a:ext cx="11" cy="4"/>
          </a:xfrm>
          <a:prstGeom prst="rect">
            <a:avLst/>
          </a:prstGeom>
        </p:spPr>
      </p:pic>
      <p:pic>
        <p:nvPicPr>
          <p:cNvPr id="7" name="Picture 6">
            <a:extLst>
              <a:ext uri="{FF2B5EF4-FFF2-40B4-BE49-F238E27FC236}">
                <a16:creationId xmlns:a16="http://schemas.microsoft.com/office/drawing/2014/main" id="{E1B32BE7-4129-5686-53CC-2D3B6BBCE8DB}"/>
              </a:ext>
            </a:extLst>
          </p:cNvPr>
          <p:cNvPicPr>
            <a:picLocks noChangeAspect="1"/>
          </p:cNvPicPr>
          <p:nvPr/>
        </p:nvPicPr>
        <p:blipFill>
          <a:blip r:embed="rId3"/>
          <a:stretch>
            <a:fillRect/>
          </a:stretch>
        </p:blipFill>
        <p:spPr>
          <a:xfrm>
            <a:off x="1253407" y="0"/>
            <a:ext cx="11" cy="4"/>
          </a:xfrm>
          <a:prstGeom prst="rect">
            <a:avLst/>
          </a:prstGeom>
        </p:spPr>
      </p:pic>
      <p:pic>
        <p:nvPicPr>
          <p:cNvPr id="10" name="Picture 9">
            <a:extLst>
              <a:ext uri="{FF2B5EF4-FFF2-40B4-BE49-F238E27FC236}">
                <a16:creationId xmlns:a16="http://schemas.microsoft.com/office/drawing/2014/main" id="{EC095697-D737-7503-680B-009E6BCFE67F}"/>
              </a:ext>
            </a:extLst>
          </p:cNvPr>
          <p:cNvPicPr>
            <a:picLocks noChangeAspect="1"/>
          </p:cNvPicPr>
          <p:nvPr/>
        </p:nvPicPr>
        <p:blipFill>
          <a:blip r:embed="rId3"/>
          <a:stretch>
            <a:fillRect/>
          </a:stretch>
        </p:blipFill>
        <p:spPr>
          <a:xfrm>
            <a:off x="6095994" y="3428998"/>
            <a:ext cx="11" cy="4"/>
          </a:xfrm>
          <a:prstGeom prst="rect">
            <a:avLst/>
          </a:prstGeom>
        </p:spPr>
      </p:pic>
      <p:pic>
        <p:nvPicPr>
          <p:cNvPr id="12" name="Picture 11">
            <a:extLst>
              <a:ext uri="{FF2B5EF4-FFF2-40B4-BE49-F238E27FC236}">
                <a16:creationId xmlns:a16="http://schemas.microsoft.com/office/drawing/2014/main" id="{5A86968A-6328-A0F4-496E-B1D829C0D9B9}"/>
              </a:ext>
            </a:extLst>
          </p:cNvPr>
          <p:cNvPicPr>
            <a:picLocks noChangeAspect="1"/>
          </p:cNvPicPr>
          <p:nvPr/>
        </p:nvPicPr>
        <p:blipFill>
          <a:blip r:embed="rId4"/>
          <a:stretch>
            <a:fillRect/>
          </a:stretch>
        </p:blipFill>
        <p:spPr>
          <a:xfrm>
            <a:off x="339654" y="316857"/>
            <a:ext cx="2614411" cy="875763"/>
          </a:xfrm>
          <a:prstGeom prst="rect">
            <a:avLst/>
          </a:prstGeom>
        </p:spPr>
      </p:pic>
      <p:sp>
        <p:nvSpPr>
          <p:cNvPr id="14" name="TextBox 13">
            <a:extLst>
              <a:ext uri="{FF2B5EF4-FFF2-40B4-BE49-F238E27FC236}">
                <a16:creationId xmlns:a16="http://schemas.microsoft.com/office/drawing/2014/main" id="{E8A9D44D-D8EF-C399-7148-332797152E26}"/>
              </a:ext>
            </a:extLst>
          </p:cNvPr>
          <p:cNvSpPr txBox="1"/>
          <p:nvPr/>
        </p:nvSpPr>
        <p:spPr>
          <a:xfrm>
            <a:off x="2208634" y="3337639"/>
            <a:ext cx="7774732" cy="646331"/>
          </a:xfrm>
          <a:prstGeom prst="rect">
            <a:avLst/>
          </a:prstGeom>
          <a:noFill/>
        </p:spPr>
        <p:txBody>
          <a:bodyPr wrap="square">
            <a:spAutoFit/>
          </a:bodyPr>
          <a:lstStyle/>
          <a:p>
            <a:pPr algn="ctr"/>
            <a:r>
              <a:rPr lang="en-IN" sz="3600" dirty="0">
                <a:solidFill>
                  <a:srgbClr val="FF0000"/>
                </a:solidFill>
              </a:rPr>
              <a:t>Date</a:t>
            </a:r>
            <a:r>
              <a:rPr lang="en-IN" sz="3600" dirty="0"/>
              <a:t>: 19th August 23   :: </a:t>
            </a:r>
            <a:r>
              <a:rPr lang="en-IN" sz="3600" dirty="0">
                <a:solidFill>
                  <a:srgbClr val="FF0000"/>
                </a:solidFill>
              </a:rPr>
              <a:t>Time: </a:t>
            </a:r>
            <a:r>
              <a:rPr lang="en-IN" sz="3600" dirty="0"/>
              <a:t>11 am IST </a:t>
            </a:r>
          </a:p>
        </p:txBody>
      </p:sp>
    </p:spTree>
    <p:extLst>
      <p:ext uri="{BB962C8B-B14F-4D97-AF65-F5344CB8AC3E}">
        <p14:creationId xmlns:p14="http://schemas.microsoft.com/office/powerpoint/2010/main" val="1948677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7C36D-48CC-F377-4CC8-292600C9EA8F}"/>
              </a:ext>
            </a:extLst>
          </p:cNvPr>
          <p:cNvSpPr>
            <a:spLocks noGrp="1"/>
          </p:cNvSpPr>
          <p:nvPr>
            <p:ph type="ctrTitle"/>
          </p:nvPr>
        </p:nvSpPr>
        <p:spPr>
          <a:xfrm>
            <a:off x="3023117" y="326485"/>
            <a:ext cx="8537512" cy="762413"/>
          </a:xfrm>
        </p:spPr>
        <p:txBody>
          <a:bodyPr>
            <a:normAutofit/>
          </a:bodyPr>
          <a:lstStyle/>
          <a:p>
            <a:r>
              <a:rPr lang="en-IN" sz="4400" dirty="0"/>
              <a:t>Data Analytics Skills Enhancement</a:t>
            </a:r>
          </a:p>
        </p:txBody>
      </p:sp>
      <p:pic>
        <p:nvPicPr>
          <p:cNvPr id="5" name="Picture 4">
            <a:extLst>
              <a:ext uri="{FF2B5EF4-FFF2-40B4-BE49-F238E27FC236}">
                <a16:creationId xmlns:a16="http://schemas.microsoft.com/office/drawing/2014/main" id="{4754A569-1A52-8183-7DE9-DD264EE9CFCE}"/>
              </a:ext>
            </a:extLst>
          </p:cNvPr>
          <p:cNvPicPr>
            <a:picLocks noChangeAspect="1"/>
          </p:cNvPicPr>
          <p:nvPr/>
        </p:nvPicPr>
        <p:blipFill>
          <a:blip r:embed="rId2"/>
          <a:stretch>
            <a:fillRect/>
          </a:stretch>
        </p:blipFill>
        <p:spPr>
          <a:xfrm>
            <a:off x="6095994" y="3428998"/>
            <a:ext cx="11" cy="4"/>
          </a:xfrm>
          <a:prstGeom prst="rect">
            <a:avLst/>
          </a:prstGeom>
        </p:spPr>
      </p:pic>
      <p:pic>
        <p:nvPicPr>
          <p:cNvPr id="7" name="Picture 6">
            <a:extLst>
              <a:ext uri="{FF2B5EF4-FFF2-40B4-BE49-F238E27FC236}">
                <a16:creationId xmlns:a16="http://schemas.microsoft.com/office/drawing/2014/main" id="{E1B32BE7-4129-5686-53CC-2D3B6BBCE8DB}"/>
              </a:ext>
            </a:extLst>
          </p:cNvPr>
          <p:cNvPicPr>
            <a:picLocks noChangeAspect="1"/>
          </p:cNvPicPr>
          <p:nvPr/>
        </p:nvPicPr>
        <p:blipFill>
          <a:blip r:embed="rId3"/>
          <a:stretch>
            <a:fillRect/>
          </a:stretch>
        </p:blipFill>
        <p:spPr>
          <a:xfrm>
            <a:off x="1253407" y="0"/>
            <a:ext cx="11" cy="4"/>
          </a:xfrm>
          <a:prstGeom prst="rect">
            <a:avLst/>
          </a:prstGeom>
        </p:spPr>
      </p:pic>
      <p:pic>
        <p:nvPicPr>
          <p:cNvPr id="10" name="Picture 9">
            <a:extLst>
              <a:ext uri="{FF2B5EF4-FFF2-40B4-BE49-F238E27FC236}">
                <a16:creationId xmlns:a16="http://schemas.microsoft.com/office/drawing/2014/main" id="{EC095697-D737-7503-680B-009E6BCFE67F}"/>
              </a:ext>
            </a:extLst>
          </p:cNvPr>
          <p:cNvPicPr>
            <a:picLocks noChangeAspect="1"/>
          </p:cNvPicPr>
          <p:nvPr/>
        </p:nvPicPr>
        <p:blipFill>
          <a:blip r:embed="rId3"/>
          <a:stretch>
            <a:fillRect/>
          </a:stretch>
        </p:blipFill>
        <p:spPr>
          <a:xfrm>
            <a:off x="6095994" y="3428998"/>
            <a:ext cx="11" cy="4"/>
          </a:xfrm>
          <a:prstGeom prst="rect">
            <a:avLst/>
          </a:prstGeom>
        </p:spPr>
      </p:pic>
      <p:pic>
        <p:nvPicPr>
          <p:cNvPr id="12" name="Picture 11">
            <a:extLst>
              <a:ext uri="{FF2B5EF4-FFF2-40B4-BE49-F238E27FC236}">
                <a16:creationId xmlns:a16="http://schemas.microsoft.com/office/drawing/2014/main" id="{5A86968A-6328-A0F4-496E-B1D829C0D9B9}"/>
              </a:ext>
            </a:extLst>
          </p:cNvPr>
          <p:cNvPicPr>
            <a:picLocks noChangeAspect="1"/>
          </p:cNvPicPr>
          <p:nvPr/>
        </p:nvPicPr>
        <p:blipFill>
          <a:blip r:embed="rId4"/>
          <a:stretch>
            <a:fillRect/>
          </a:stretch>
        </p:blipFill>
        <p:spPr>
          <a:xfrm>
            <a:off x="339654" y="316857"/>
            <a:ext cx="2614411" cy="875763"/>
          </a:xfrm>
          <a:prstGeom prst="rect">
            <a:avLst/>
          </a:prstGeom>
        </p:spPr>
      </p:pic>
      <p:sp>
        <p:nvSpPr>
          <p:cNvPr id="4" name="TextBox 3">
            <a:extLst>
              <a:ext uri="{FF2B5EF4-FFF2-40B4-BE49-F238E27FC236}">
                <a16:creationId xmlns:a16="http://schemas.microsoft.com/office/drawing/2014/main" id="{1439DA86-661B-154D-3536-F0063230506F}"/>
              </a:ext>
            </a:extLst>
          </p:cNvPr>
          <p:cNvSpPr txBox="1"/>
          <p:nvPr/>
        </p:nvSpPr>
        <p:spPr>
          <a:xfrm>
            <a:off x="569167" y="1293663"/>
            <a:ext cx="10991462" cy="4893647"/>
          </a:xfrm>
          <a:prstGeom prst="rect">
            <a:avLst/>
          </a:prstGeom>
          <a:noFill/>
        </p:spPr>
        <p:txBody>
          <a:bodyPr wrap="square">
            <a:spAutoFit/>
          </a:bodyPr>
          <a:lstStyle/>
          <a:p>
            <a:pPr>
              <a:tabLst>
                <a:tab pos="354013" algn="l"/>
              </a:tabLst>
            </a:pPr>
            <a:r>
              <a:rPr lang="en-IN" sz="3200" b="1" dirty="0">
                <a:solidFill>
                  <a:schemeClr val="accent5">
                    <a:lumMod val="75000"/>
                  </a:schemeClr>
                </a:solidFill>
              </a:rPr>
              <a:t>1. Introduction:</a:t>
            </a:r>
          </a:p>
          <a:p>
            <a:endParaRPr lang="en-IN" sz="1600" b="1" dirty="0">
              <a:solidFill>
                <a:schemeClr val="accent5">
                  <a:lumMod val="75000"/>
                </a:schemeClr>
              </a:solidFill>
            </a:endParaRPr>
          </a:p>
          <a:p>
            <a:pPr marL="541338" indent="-541338">
              <a:buFont typeface="Wingdings" panose="05000000000000000000" pitchFamily="2" charset="2"/>
              <a:buChar char="Ø"/>
            </a:pPr>
            <a:r>
              <a:rPr lang="en-IN" sz="2200" dirty="0"/>
              <a:t>There is a need to succeed and remain competitive in the Data Analytics Job Market. </a:t>
            </a:r>
          </a:p>
          <a:p>
            <a:pPr marL="541338" indent="-541338">
              <a:buFont typeface="Wingdings" panose="05000000000000000000" pitchFamily="2" charset="2"/>
              <a:buChar char="Ø"/>
            </a:pPr>
            <a:r>
              <a:rPr lang="en-IN" sz="2200" dirty="0"/>
              <a:t>You need to learn the tools that may benefit you in the future. </a:t>
            </a:r>
          </a:p>
          <a:p>
            <a:pPr marL="541338" indent="-541338">
              <a:buFont typeface="Wingdings" panose="05000000000000000000" pitchFamily="2" charset="2"/>
              <a:buChar char="Ø"/>
            </a:pPr>
            <a:r>
              <a:rPr lang="en-IN" sz="2200" dirty="0"/>
              <a:t>You need to consider the tools that best fit your job title, industry and professional needs.</a:t>
            </a:r>
          </a:p>
          <a:p>
            <a:pPr marL="541338" indent="-541338">
              <a:buFont typeface="Wingdings" panose="05000000000000000000" pitchFamily="2" charset="2"/>
              <a:buChar char="Ø"/>
            </a:pPr>
            <a:r>
              <a:rPr lang="en-IN" sz="2200" dirty="0"/>
              <a:t>Top data analytics skills to master for successful career in Data Analytics field:</a:t>
            </a:r>
          </a:p>
          <a:p>
            <a:pPr lvl="2" indent="-373063">
              <a:spcBef>
                <a:spcPts val="200"/>
              </a:spcBef>
              <a:spcAft>
                <a:spcPts val="200"/>
              </a:spcAft>
              <a:tabLst>
                <a:tab pos="719138" algn="l"/>
              </a:tabLst>
            </a:pPr>
            <a:r>
              <a:rPr lang="en-IN" sz="2200" dirty="0"/>
              <a:t>1. Structured Query Language (SQL)</a:t>
            </a:r>
          </a:p>
          <a:p>
            <a:pPr lvl="2" indent="-373063">
              <a:spcBef>
                <a:spcPts val="200"/>
              </a:spcBef>
              <a:spcAft>
                <a:spcPts val="200"/>
              </a:spcAft>
              <a:tabLst>
                <a:tab pos="719138" algn="l"/>
              </a:tabLst>
            </a:pPr>
            <a:r>
              <a:rPr lang="en-IN" sz="2200" dirty="0"/>
              <a:t>2. R &amp; Python</a:t>
            </a:r>
          </a:p>
          <a:p>
            <a:pPr lvl="2" indent="-373063">
              <a:spcBef>
                <a:spcPts val="200"/>
              </a:spcBef>
              <a:spcAft>
                <a:spcPts val="200"/>
              </a:spcAft>
              <a:tabLst>
                <a:tab pos="719138" algn="l"/>
              </a:tabLst>
            </a:pPr>
            <a:r>
              <a:rPr lang="en-IN" sz="2200" dirty="0"/>
              <a:t>3. Data Visualization tool: Tableau, </a:t>
            </a:r>
            <a:r>
              <a:rPr lang="en-IN" sz="2200" b="1" dirty="0">
                <a:solidFill>
                  <a:srgbClr val="FF0000"/>
                </a:solidFill>
              </a:rPr>
              <a:t>Power BI</a:t>
            </a:r>
          </a:p>
          <a:p>
            <a:pPr lvl="2" indent="-373063">
              <a:spcBef>
                <a:spcPts val="200"/>
              </a:spcBef>
              <a:spcAft>
                <a:spcPts val="200"/>
              </a:spcAft>
              <a:tabLst>
                <a:tab pos="719138" algn="l"/>
              </a:tabLst>
            </a:pPr>
            <a:r>
              <a:rPr lang="en-IN" sz="2200" dirty="0"/>
              <a:t>4. Data Collection and cleaning: </a:t>
            </a:r>
            <a:r>
              <a:rPr lang="en-IN" sz="2200" b="1" dirty="0">
                <a:solidFill>
                  <a:srgbClr val="FF0000"/>
                </a:solidFill>
              </a:rPr>
              <a:t>OpenRefine</a:t>
            </a:r>
          </a:p>
          <a:p>
            <a:pPr lvl="2" indent="-373063">
              <a:spcBef>
                <a:spcPts val="200"/>
              </a:spcBef>
              <a:spcAft>
                <a:spcPts val="200"/>
              </a:spcAft>
              <a:tabLst>
                <a:tab pos="719138" algn="l"/>
              </a:tabLst>
            </a:pPr>
            <a:r>
              <a:rPr lang="en-IN" sz="2200" dirty="0"/>
              <a:t>5. Data Modelling tool: </a:t>
            </a:r>
            <a:r>
              <a:rPr lang="en-IN" sz="2200" b="1" dirty="0">
                <a:solidFill>
                  <a:srgbClr val="FF0000"/>
                </a:solidFill>
              </a:rPr>
              <a:t>diagrams.net </a:t>
            </a:r>
            <a:r>
              <a:rPr lang="en-IN" sz="2200" dirty="0"/>
              <a:t>(aka draw.io)</a:t>
            </a:r>
          </a:p>
          <a:p>
            <a:pPr lvl="2" indent="-373063">
              <a:spcBef>
                <a:spcPts val="200"/>
              </a:spcBef>
              <a:spcAft>
                <a:spcPts val="200"/>
              </a:spcAft>
              <a:tabLst>
                <a:tab pos="719138" algn="l"/>
              </a:tabLst>
            </a:pPr>
            <a:r>
              <a:rPr lang="en-IN" sz="2200" dirty="0"/>
              <a:t>6. Data Mining tool: </a:t>
            </a:r>
            <a:r>
              <a:rPr lang="en-IN" sz="2200" b="1" dirty="0">
                <a:solidFill>
                  <a:srgbClr val="FF0000"/>
                </a:solidFill>
              </a:rPr>
              <a:t>Orange,</a:t>
            </a:r>
            <a:r>
              <a:rPr lang="en-IN" sz="2200" dirty="0"/>
              <a:t> KNIME</a:t>
            </a:r>
          </a:p>
          <a:p>
            <a:pPr marL="541338" indent="-541338">
              <a:buFont typeface="Wingdings" panose="05000000000000000000" pitchFamily="2" charset="2"/>
              <a:buChar char="Ø"/>
            </a:pPr>
            <a:endParaRPr lang="en-IN" sz="2400" dirty="0"/>
          </a:p>
        </p:txBody>
      </p:sp>
    </p:spTree>
    <p:extLst>
      <p:ext uri="{BB962C8B-B14F-4D97-AF65-F5344CB8AC3E}">
        <p14:creationId xmlns:p14="http://schemas.microsoft.com/office/powerpoint/2010/main" val="4119742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7C36D-48CC-F377-4CC8-292600C9EA8F}"/>
              </a:ext>
            </a:extLst>
          </p:cNvPr>
          <p:cNvSpPr>
            <a:spLocks noGrp="1"/>
          </p:cNvSpPr>
          <p:nvPr>
            <p:ph type="ctrTitle"/>
          </p:nvPr>
        </p:nvSpPr>
        <p:spPr>
          <a:xfrm>
            <a:off x="3023117" y="326485"/>
            <a:ext cx="8537512" cy="762413"/>
          </a:xfrm>
        </p:spPr>
        <p:txBody>
          <a:bodyPr>
            <a:normAutofit/>
          </a:bodyPr>
          <a:lstStyle/>
          <a:p>
            <a:r>
              <a:rPr lang="en-IN" sz="4400" dirty="0"/>
              <a:t>Data Analytics Skills Enhancement</a:t>
            </a:r>
          </a:p>
        </p:txBody>
      </p:sp>
      <p:pic>
        <p:nvPicPr>
          <p:cNvPr id="5" name="Picture 4">
            <a:extLst>
              <a:ext uri="{FF2B5EF4-FFF2-40B4-BE49-F238E27FC236}">
                <a16:creationId xmlns:a16="http://schemas.microsoft.com/office/drawing/2014/main" id="{4754A569-1A52-8183-7DE9-DD264EE9CFCE}"/>
              </a:ext>
            </a:extLst>
          </p:cNvPr>
          <p:cNvPicPr>
            <a:picLocks noChangeAspect="1"/>
          </p:cNvPicPr>
          <p:nvPr/>
        </p:nvPicPr>
        <p:blipFill>
          <a:blip r:embed="rId2"/>
          <a:stretch>
            <a:fillRect/>
          </a:stretch>
        </p:blipFill>
        <p:spPr>
          <a:xfrm>
            <a:off x="6095994" y="3428998"/>
            <a:ext cx="11" cy="4"/>
          </a:xfrm>
          <a:prstGeom prst="rect">
            <a:avLst/>
          </a:prstGeom>
        </p:spPr>
      </p:pic>
      <p:pic>
        <p:nvPicPr>
          <p:cNvPr id="7" name="Picture 6">
            <a:extLst>
              <a:ext uri="{FF2B5EF4-FFF2-40B4-BE49-F238E27FC236}">
                <a16:creationId xmlns:a16="http://schemas.microsoft.com/office/drawing/2014/main" id="{E1B32BE7-4129-5686-53CC-2D3B6BBCE8DB}"/>
              </a:ext>
            </a:extLst>
          </p:cNvPr>
          <p:cNvPicPr>
            <a:picLocks noChangeAspect="1"/>
          </p:cNvPicPr>
          <p:nvPr/>
        </p:nvPicPr>
        <p:blipFill>
          <a:blip r:embed="rId3"/>
          <a:stretch>
            <a:fillRect/>
          </a:stretch>
        </p:blipFill>
        <p:spPr>
          <a:xfrm>
            <a:off x="1253407" y="0"/>
            <a:ext cx="11" cy="4"/>
          </a:xfrm>
          <a:prstGeom prst="rect">
            <a:avLst/>
          </a:prstGeom>
        </p:spPr>
      </p:pic>
      <p:pic>
        <p:nvPicPr>
          <p:cNvPr id="10" name="Picture 9">
            <a:extLst>
              <a:ext uri="{FF2B5EF4-FFF2-40B4-BE49-F238E27FC236}">
                <a16:creationId xmlns:a16="http://schemas.microsoft.com/office/drawing/2014/main" id="{EC095697-D737-7503-680B-009E6BCFE67F}"/>
              </a:ext>
            </a:extLst>
          </p:cNvPr>
          <p:cNvPicPr>
            <a:picLocks noChangeAspect="1"/>
          </p:cNvPicPr>
          <p:nvPr/>
        </p:nvPicPr>
        <p:blipFill>
          <a:blip r:embed="rId3"/>
          <a:stretch>
            <a:fillRect/>
          </a:stretch>
        </p:blipFill>
        <p:spPr>
          <a:xfrm>
            <a:off x="6095994" y="3428998"/>
            <a:ext cx="11" cy="4"/>
          </a:xfrm>
          <a:prstGeom prst="rect">
            <a:avLst/>
          </a:prstGeom>
        </p:spPr>
      </p:pic>
      <p:pic>
        <p:nvPicPr>
          <p:cNvPr id="12" name="Picture 11">
            <a:extLst>
              <a:ext uri="{FF2B5EF4-FFF2-40B4-BE49-F238E27FC236}">
                <a16:creationId xmlns:a16="http://schemas.microsoft.com/office/drawing/2014/main" id="{5A86968A-6328-A0F4-496E-B1D829C0D9B9}"/>
              </a:ext>
            </a:extLst>
          </p:cNvPr>
          <p:cNvPicPr>
            <a:picLocks noChangeAspect="1"/>
          </p:cNvPicPr>
          <p:nvPr/>
        </p:nvPicPr>
        <p:blipFill>
          <a:blip r:embed="rId4"/>
          <a:stretch>
            <a:fillRect/>
          </a:stretch>
        </p:blipFill>
        <p:spPr>
          <a:xfrm>
            <a:off x="339654" y="316857"/>
            <a:ext cx="2614411" cy="875763"/>
          </a:xfrm>
          <a:prstGeom prst="rect">
            <a:avLst/>
          </a:prstGeom>
        </p:spPr>
      </p:pic>
      <p:sp>
        <p:nvSpPr>
          <p:cNvPr id="4" name="TextBox 3">
            <a:extLst>
              <a:ext uri="{FF2B5EF4-FFF2-40B4-BE49-F238E27FC236}">
                <a16:creationId xmlns:a16="http://schemas.microsoft.com/office/drawing/2014/main" id="{1439DA86-661B-154D-3536-F0063230506F}"/>
              </a:ext>
            </a:extLst>
          </p:cNvPr>
          <p:cNvSpPr txBox="1"/>
          <p:nvPr/>
        </p:nvSpPr>
        <p:spPr>
          <a:xfrm>
            <a:off x="569167" y="1293663"/>
            <a:ext cx="11243388" cy="4845880"/>
          </a:xfrm>
          <a:prstGeom prst="rect">
            <a:avLst/>
          </a:prstGeom>
          <a:noFill/>
        </p:spPr>
        <p:txBody>
          <a:bodyPr wrap="square">
            <a:spAutoFit/>
          </a:bodyPr>
          <a:lstStyle/>
          <a:p>
            <a:pPr>
              <a:tabLst>
                <a:tab pos="354013" algn="l"/>
              </a:tabLst>
            </a:pPr>
            <a:r>
              <a:rPr lang="en-IN" sz="3200" b="1" dirty="0">
                <a:solidFill>
                  <a:schemeClr val="accent5">
                    <a:lumMod val="75000"/>
                  </a:schemeClr>
                </a:solidFill>
              </a:rPr>
              <a:t>2. Data Cleaning tool (OpenRefine):</a:t>
            </a:r>
          </a:p>
          <a:p>
            <a:endParaRPr lang="en-IN" sz="1600" b="1" dirty="0">
              <a:solidFill>
                <a:schemeClr val="accent5">
                  <a:lumMod val="75000"/>
                </a:schemeClr>
              </a:solidFill>
              <a:latin typeface="Roboto" panose="02000000000000000000" pitchFamily="2" charset="0"/>
              <a:ea typeface="Roboto" panose="02000000000000000000" pitchFamily="2" charset="0"/>
              <a:cs typeface="Roboto" panose="02000000000000000000" pitchFamily="2" charset="0"/>
            </a:endParaRPr>
          </a:p>
          <a:p>
            <a:pPr marL="541338" indent="-541338" algn="just">
              <a:spcBef>
                <a:spcPts val="200"/>
              </a:spcBef>
              <a:spcAft>
                <a:spcPts val="200"/>
              </a:spcAft>
              <a:buFont typeface="Wingdings" panose="05000000000000000000" pitchFamily="2" charset="2"/>
              <a:buChar char="Ø"/>
            </a:pPr>
            <a:r>
              <a:rPr lang="en-US" sz="2000" b="0" i="0" dirty="0">
                <a:solidFill>
                  <a:srgbClr val="202124"/>
                </a:solidFill>
                <a:effectLst/>
                <a:latin typeface="Roboto" panose="02000000000000000000" pitchFamily="2" charset="0"/>
                <a:ea typeface="Roboto" panose="02000000000000000000" pitchFamily="2" charset="0"/>
                <a:cs typeface="Roboto" panose="02000000000000000000" pitchFamily="2" charset="0"/>
              </a:rPr>
              <a:t>OpenRefine is a powerful free, open source tool for working with messy data: cleaning it; transforming it from one format into another; and extending it with web services and external data. </a:t>
            </a:r>
          </a:p>
          <a:p>
            <a:pPr algn="just">
              <a:spcBef>
                <a:spcPts val="200"/>
              </a:spcBef>
              <a:spcAft>
                <a:spcPts val="200"/>
              </a:spcAft>
              <a:buFont typeface="Wingdings" panose="05000000000000000000" pitchFamily="2" charset="2"/>
              <a:buChar char="Ø"/>
            </a:pPr>
            <a:r>
              <a:rPr lang="en-US" sz="2000" b="0" i="0" dirty="0">
                <a:solidFill>
                  <a:srgbClr val="202124"/>
                </a:solidFill>
                <a:effectLst/>
                <a:latin typeface="Roboto" panose="02000000000000000000" pitchFamily="2" charset="0"/>
                <a:ea typeface="Roboto" panose="02000000000000000000" pitchFamily="2" charset="0"/>
                <a:cs typeface="Roboto" panose="02000000000000000000" pitchFamily="2" charset="0"/>
              </a:rPr>
              <a:t>    This tool cleans, reshapes and edits batch, unstructured and messy data.</a:t>
            </a:r>
          </a:p>
          <a:p>
            <a:pPr marL="541338" lvl="1" indent="-541338" algn="just">
              <a:spcBef>
                <a:spcPts val="200"/>
              </a:spcBef>
              <a:spcAft>
                <a:spcPts val="200"/>
              </a:spcAft>
              <a:buFont typeface="Wingdings" panose="05000000000000000000" pitchFamily="2" charset="2"/>
              <a:buChar char="Ø"/>
              <a:tabLst>
                <a:tab pos="0" algn="l"/>
              </a:tabLst>
            </a:pPr>
            <a:r>
              <a:rPr lang="en-US" sz="2000" b="0" i="0" dirty="0">
                <a:solidFill>
                  <a:srgbClr val="202124"/>
                </a:solidFill>
                <a:effectLst/>
                <a:latin typeface="Roboto" panose="02000000000000000000" pitchFamily="2" charset="0"/>
                <a:ea typeface="Roboto" panose="02000000000000000000" pitchFamily="2" charset="0"/>
                <a:cs typeface="Roboto" panose="02000000000000000000" pitchFamily="2" charset="0"/>
              </a:rPr>
              <a:t>OpenRefine is a standalone application that has a web interface. It is not hosted on the web but can be downloaded and runs on the local machine.</a:t>
            </a:r>
          </a:p>
          <a:p>
            <a:pPr marL="541338" lvl="1" indent="-541338" algn="just">
              <a:spcBef>
                <a:spcPts val="200"/>
              </a:spcBef>
              <a:spcAft>
                <a:spcPts val="200"/>
              </a:spcAft>
              <a:buFont typeface="Wingdings" panose="05000000000000000000" pitchFamily="2" charset="2"/>
              <a:buChar char="Ø"/>
              <a:tabLst>
                <a:tab pos="0" algn="l"/>
              </a:tabLst>
            </a:pPr>
            <a:r>
              <a:rPr lang="en-US" sz="2000" b="0" i="0" dirty="0">
                <a:solidFill>
                  <a:srgbClr val="202124"/>
                </a:solidFill>
                <a:effectLst/>
                <a:latin typeface="Roboto" panose="02000000000000000000" pitchFamily="2" charset="0"/>
                <a:ea typeface="Roboto" panose="02000000000000000000" pitchFamily="2" charset="0"/>
                <a:cs typeface="Roboto" panose="02000000000000000000" pitchFamily="2" charset="0"/>
              </a:rPr>
              <a:t>Website: </a:t>
            </a:r>
            <a:r>
              <a:rPr lang="en-US" sz="2000" b="0" i="0" dirty="0">
                <a:solidFill>
                  <a:srgbClr val="1155CC"/>
                </a:solidFill>
                <a:effectLst/>
                <a:latin typeface="Roboto" panose="02000000000000000000" pitchFamily="2" charset="0"/>
                <a:ea typeface="Roboto" panose="02000000000000000000" pitchFamily="2" charset="0"/>
                <a:cs typeface="Roboto" panose="02000000000000000000" pitchFamily="2" charset="0"/>
                <a:hlinkClick r:id="rId5"/>
              </a:rPr>
              <a:t>https://openrefine.org/</a:t>
            </a:r>
            <a:endParaRPr lang="en-IN" sz="2000" dirty="0">
              <a:latin typeface="Roboto" panose="02000000000000000000" pitchFamily="2" charset="0"/>
              <a:ea typeface="Roboto" panose="02000000000000000000" pitchFamily="2" charset="0"/>
              <a:cs typeface="Roboto" panose="02000000000000000000" pitchFamily="2" charset="0"/>
            </a:endParaRPr>
          </a:p>
          <a:p>
            <a:pPr algn="just">
              <a:spcBef>
                <a:spcPts val="200"/>
              </a:spcBef>
              <a:spcAft>
                <a:spcPts val="200"/>
              </a:spcAft>
            </a:pPr>
            <a:r>
              <a:rPr lang="en-US" sz="2000" b="1" dirty="0">
                <a:solidFill>
                  <a:srgbClr val="FF0000"/>
                </a:solidFill>
                <a:latin typeface="Roboto" panose="02000000000000000000" pitchFamily="2" charset="0"/>
                <a:ea typeface="Roboto" panose="02000000000000000000" pitchFamily="2" charset="0"/>
                <a:cs typeface="Roboto" panose="02000000000000000000" pitchFamily="2" charset="0"/>
              </a:rPr>
              <a:t>History</a:t>
            </a:r>
          </a:p>
          <a:p>
            <a:pPr marL="541338" indent="-541338" algn="just">
              <a:spcBef>
                <a:spcPts val="200"/>
              </a:spcBef>
              <a:spcAft>
                <a:spcPts val="200"/>
              </a:spcAft>
              <a:buFont typeface="Wingdings" panose="05000000000000000000" pitchFamily="2" charset="2"/>
              <a:buChar char="Ø"/>
            </a:pPr>
            <a:r>
              <a:rPr lang="en-US" sz="2000" b="0" i="0" dirty="0">
                <a:solidFill>
                  <a:srgbClr val="202124"/>
                </a:solidFill>
                <a:effectLst/>
                <a:latin typeface="Roboto" panose="02000000000000000000" pitchFamily="2" charset="0"/>
                <a:ea typeface="Roboto" panose="02000000000000000000" pitchFamily="2" charset="0"/>
                <a:cs typeface="Roboto" panose="02000000000000000000" pitchFamily="2" charset="0"/>
              </a:rPr>
              <a:t>OpenRefine was formerly known as Google Refine. </a:t>
            </a:r>
            <a:r>
              <a:rPr lang="en-US" sz="2000" dirty="0">
                <a:solidFill>
                  <a:srgbClr val="202124"/>
                </a:solidFill>
                <a:latin typeface="Roboto" panose="02000000000000000000" pitchFamily="2" charset="0"/>
                <a:ea typeface="Roboto" panose="02000000000000000000" pitchFamily="2" charset="0"/>
                <a:cs typeface="Roboto" panose="02000000000000000000" pitchFamily="2" charset="0"/>
              </a:rPr>
              <a:t>It </a:t>
            </a:r>
            <a:r>
              <a:rPr lang="en-US" sz="2000" b="0" i="0" dirty="0">
                <a:solidFill>
                  <a:srgbClr val="202124"/>
                </a:solidFill>
                <a:effectLst/>
                <a:latin typeface="Roboto" panose="02000000000000000000" pitchFamily="2" charset="0"/>
                <a:ea typeface="Roboto" panose="02000000000000000000" pitchFamily="2" charset="0"/>
                <a:cs typeface="Roboto" panose="02000000000000000000" pitchFamily="2" charset="0"/>
              </a:rPr>
              <a:t>was also called Freebase Gridworks and developed by </a:t>
            </a:r>
            <a:r>
              <a:rPr lang="en-US" sz="2000" b="0" i="0" dirty="0" err="1">
                <a:solidFill>
                  <a:srgbClr val="202124"/>
                </a:solidFill>
                <a:effectLst/>
                <a:latin typeface="Roboto" panose="02000000000000000000" pitchFamily="2" charset="0"/>
                <a:ea typeface="Roboto" panose="02000000000000000000" pitchFamily="2" charset="0"/>
                <a:cs typeface="Roboto" panose="02000000000000000000" pitchFamily="2" charset="0"/>
              </a:rPr>
              <a:t>Metaweb</a:t>
            </a:r>
            <a:r>
              <a:rPr lang="en-US" sz="2000" b="0" i="0" dirty="0">
                <a:solidFill>
                  <a:srgbClr val="202124"/>
                </a:solidFill>
                <a:effectLst/>
                <a:latin typeface="Roboto" panose="02000000000000000000" pitchFamily="2" charset="0"/>
                <a:ea typeface="Roboto" panose="02000000000000000000" pitchFamily="2" charset="0"/>
                <a:cs typeface="Roboto" panose="02000000000000000000" pitchFamily="2" charset="0"/>
              </a:rPr>
              <a:t> Technologies, Inc. in May 2010. </a:t>
            </a:r>
          </a:p>
          <a:p>
            <a:pPr marL="541338" indent="-541338" algn="just">
              <a:spcBef>
                <a:spcPts val="200"/>
              </a:spcBef>
              <a:spcAft>
                <a:spcPts val="200"/>
              </a:spcAft>
              <a:buFont typeface="Wingdings" panose="05000000000000000000" pitchFamily="2" charset="2"/>
              <a:buChar char="Ø"/>
            </a:pPr>
            <a:r>
              <a:rPr lang="en-US" sz="2000" b="0" i="0" dirty="0">
                <a:solidFill>
                  <a:srgbClr val="202124"/>
                </a:solidFill>
                <a:effectLst/>
                <a:latin typeface="Roboto" panose="02000000000000000000" pitchFamily="2" charset="0"/>
                <a:ea typeface="Roboto" panose="02000000000000000000" pitchFamily="2" charset="0"/>
                <a:cs typeface="Roboto" panose="02000000000000000000" pitchFamily="2" charset="0"/>
              </a:rPr>
              <a:t>In July 2010 Google acquired </a:t>
            </a:r>
            <a:r>
              <a:rPr lang="en-US" sz="2000" b="0" i="0" dirty="0" err="1">
                <a:solidFill>
                  <a:srgbClr val="202124"/>
                </a:solidFill>
                <a:effectLst/>
                <a:latin typeface="Roboto" panose="02000000000000000000" pitchFamily="2" charset="0"/>
                <a:ea typeface="Roboto" panose="02000000000000000000" pitchFamily="2" charset="0"/>
                <a:cs typeface="Roboto" panose="02000000000000000000" pitchFamily="2" charset="0"/>
              </a:rPr>
              <a:t>Metaweb</a:t>
            </a:r>
            <a:r>
              <a:rPr lang="en-US" sz="2000" b="0" i="0" dirty="0">
                <a:solidFill>
                  <a:srgbClr val="202124"/>
                </a:solidFill>
                <a:effectLst/>
                <a:latin typeface="Roboto" panose="02000000000000000000" pitchFamily="2" charset="0"/>
                <a:ea typeface="Roboto" panose="02000000000000000000" pitchFamily="2" charset="0"/>
                <a:cs typeface="Roboto" panose="02000000000000000000" pitchFamily="2" charset="0"/>
              </a:rPr>
              <a:t> and by extension, Freebase and Gridworks. Freebase Gridworks has been renamed Google Refine. </a:t>
            </a:r>
          </a:p>
        </p:txBody>
      </p:sp>
      <p:pic>
        <p:nvPicPr>
          <p:cNvPr id="6" name="Picture 5">
            <a:extLst>
              <a:ext uri="{FF2B5EF4-FFF2-40B4-BE49-F238E27FC236}">
                <a16:creationId xmlns:a16="http://schemas.microsoft.com/office/drawing/2014/main" id="{9710334A-66A8-9096-8DD6-49FAF3962E8D}"/>
              </a:ext>
            </a:extLst>
          </p:cNvPr>
          <p:cNvPicPr>
            <a:picLocks noChangeAspect="1"/>
          </p:cNvPicPr>
          <p:nvPr/>
        </p:nvPicPr>
        <p:blipFill>
          <a:blip r:embed="rId6"/>
          <a:stretch>
            <a:fillRect/>
          </a:stretch>
        </p:blipFill>
        <p:spPr>
          <a:xfrm>
            <a:off x="6885992" y="1293663"/>
            <a:ext cx="1446245" cy="571070"/>
          </a:xfrm>
          <a:prstGeom prst="rect">
            <a:avLst/>
          </a:prstGeom>
        </p:spPr>
      </p:pic>
    </p:spTree>
    <p:extLst>
      <p:ext uri="{BB962C8B-B14F-4D97-AF65-F5344CB8AC3E}">
        <p14:creationId xmlns:p14="http://schemas.microsoft.com/office/powerpoint/2010/main" val="1205583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7C36D-48CC-F377-4CC8-292600C9EA8F}"/>
              </a:ext>
            </a:extLst>
          </p:cNvPr>
          <p:cNvSpPr>
            <a:spLocks noGrp="1"/>
          </p:cNvSpPr>
          <p:nvPr>
            <p:ph type="ctrTitle"/>
          </p:nvPr>
        </p:nvSpPr>
        <p:spPr>
          <a:xfrm>
            <a:off x="3023117" y="326485"/>
            <a:ext cx="8537512" cy="762413"/>
          </a:xfrm>
        </p:spPr>
        <p:txBody>
          <a:bodyPr>
            <a:normAutofit/>
          </a:bodyPr>
          <a:lstStyle/>
          <a:p>
            <a:r>
              <a:rPr lang="en-IN" sz="4400" dirty="0"/>
              <a:t>Data Analytics Skills Enhancement</a:t>
            </a:r>
          </a:p>
        </p:txBody>
      </p:sp>
      <p:pic>
        <p:nvPicPr>
          <p:cNvPr id="5" name="Picture 4">
            <a:extLst>
              <a:ext uri="{FF2B5EF4-FFF2-40B4-BE49-F238E27FC236}">
                <a16:creationId xmlns:a16="http://schemas.microsoft.com/office/drawing/2014/main" id="{4754A569-1A52-8183-7DE9-DD264EE9CFCE}"/>
              </a:ext>
            </a:extLst>
          </p:cNvPr>
          <p:cNvPicPr>
            <a:picLocks noChangeAspect="1"/>
          </p:cNvPicPr>
          <p:nvPr/>
        </p:nvPicPr>
        <p:blipFill>
          <a:blip r:embed="rId2"/>
          <a:stretch>
            <a:fillRect/>
          </a:stretch>
        </p:blipFill>
        <p:spPr>
          <a:xfrm>
            <a:off x="6095994" y="3428998"/>
            <a:ext cx="11" cy="4"/>
          </a:xfrm>
          <a:prstGeom prst="rect">
            <a:avLst/>
          </a:prstGeom>
        </p:spPr>
      </p:pic>
      <p:pic>
        <p:nvPicPr>
          <p:cNvPr id="7" name="Picture 6">
            <a:extLst>
              <a:ext uri="{FF2B5EF4-FFF2-40B4-BE49-F238E27FC236}">
                <a16:creationId xmlns:a16="http://schemas.microsoft.com/office/drawing/2014/main" id="{E1B32BE7-4129-5686-53CC-2D3B6BBCE8DB}"/>
              </a:ext>
            </a:extLst>
          </p:cNvPr>
          <p:cNvPicPr>
            <a:picLocks noChangeAspect="1"/>
          </p:cNvPicPr>
          <p:nvPr/>
        </p:nvPicPr>
        <p:blipFill>
          <a:blip r:embed="rId3"/>
          <a:stretch>
            <a:fillRect/>
          </a:stretch>
        </p:blipFill>
        <p:spPr>
          <a:xfrm>
            <a:off x="1253407" y="0"/>
            <a:ext cx="11" cy="4"/>
          </a:xfrm>
          <a:prstGeom prst="rect">
            <a:avLst/>
          </a:prstGeom>
        </p:spPr>
      </p:pic>
      <p:pic>
        <p:nvPicPr>
          <p:cNvPr id="10" name="Picture 9">
            <a:extLst>
              <a:ext uri="{FF2B5EF4-FFF2-40B4-BE49-F238E27FC236}">
                <a16:creationId xmlns:a16="http://schemas.microsoft.com/office/drawing/2014/main" id="{EC095697-D737-7503-680B-009E6BCFE67F}"/>
              </a:ext>
            </a:extLst>
          </p:cNvPr>
          <p:cNvPicPr>
            <a:picLocks noChangeAspect="1"/>
          </p:cNvPicPr>
          <p:nvPr/>
        </p:nvPicPr>
        <p:blipFill>
          <a:blip r:embed="rId3"/>
          <a:stretch>
            <a:fillRect/>
          </a:stretch>
        </p:blipFill>
        <p:spPr>
          <a:xfrm>
            <a:off x="6095994" y="3428998"/>
            <a:ext cx="11" cy="4"/>
          </a:xfrm>
          <a:prstGeom prst="rect">
            <a:avLst/>
          </a:prstGeom>
        </p:spPr>
      </p:pic>
      <p:pic>
        <p:nvPicPr>
          <p:cNvPr id="12" name="Picture 11">
            <a:extLst>
              <a:ext uri="{FF2B5EF4-FFF2-40B4-BE49-F238E27FC236}">
                <a16:creationId xmlns:a16="http://schemas.microsoft.com/office/drawing/2014/main" id="{5A86968A-6328-A0F4-496E-B1D829C0D9B9}"/>
              </a:ext>
            </a:extLst>
          </p:cNvPr>
          <p:cNvPicPr>
            <a:picLocks noChangeAspect="1"/>
          </p:cNvPicPr>
          <p:nvPr/>
        </p:nvPicPr>
        <p:blipFill>
          <a:blip r:embed="rId4"/>
          <a:stretch>
            <a:fillRect/>
          </a:stretch>
        </p:blipFill>
        <p:spPr>
          <a:xfrm>
            <a:off x="339654" y="316857"/>
            <a:ext cx="2614411" cy="875763"/>
          </a:xfrm>
          <a:prstGeom prst="rect">
            <a:avLst/>
          </a:prstGeom>
        </p:spPr>
      </p:pic>
      <p:sp>
        <p:nvSpPr>
          <p:cNvPr id="4" name="TextBox 3">
            <a:extLst>
              <a:ext uri="{FF2B5EF4-FFF2-40B4-BE49-F238E27FC236}">
                <a16:creationId xmlns:a16="http://schemas.microsoft.com/office/drawing/2014/main" id="{1439DA86-661B-154D-3536-F0063230506F}"/>
              </a:ext>
            </a:extLst>
          </p:cNvPr>
          <p:cNvSpPr txBox="1"/>
          <p:nvPr/>
        </p:nvSpPr>
        <p:spPr>
          <a:xfrm>
            <a:off x="569167" y="1293663"/>
            <a:ext cx="10991462" cy="5062924"/>
          </a:xfrm>
          <a:prstGeom prst="rect">
            <a:avLst/>
          </a:prstGeom>
          <a:noFill/>
        </p:spPr>
        <p:txBody>
          <a:bodyPr wrap="square">
            <a:spAutoFit/>
          </a:bodyPr>
          <a:lstStyle/>
          <a:p>
            <a:pPr>
              <a:tabLst>
                <a:tab pos="354013" algn="l"/>
              </a:tabLst>
            </a:pPr>
            <a:r>
              <a:rPr lang="en-IN" sz="3200" b="1" dirty="0">
                <a:solidFill>
                  <a:schemeClr val="accent5">
                    <a:lumMod val="75000"/>
                  </a:schemeClr>
                </a:solidFill>
              </a:rPr>
              <a:t>2. Data Cleaning tool (OpenRefine)- continued:</a:t>
            </a:r>
          </a:p>
          <a:p>
            <a:pPr algn="just"/>
            <a:endParaRPr lang="en-IN" sz="1600" b="1" dirty="0">
              <a:solidFill>
                <a:schemeClr val="accent5">
                  <a:lumMod val="75000"/>
                </a:schemeClr>
              </a:solidFill>
            </a:endParaRPr>
          </a:p>
          <a:p>
            <a:pPr marL="541338" indent="-541338" algn="just">
              <a:buFont typeface="Wingdings" panose="05000000000000000000" pitchFamily="2" charset="2"/>
              <a:buChar char="Ø"/>
            </a:pPr>
            <a:r>
              <a:rPr lang="en-US" sz="2200" b="0" i="0" dirty="0">
                <a:solidFill>
                  <a:srgbClr val="202124"/>
                </a:solidFill>
                <a:effectLst/>
                <a:latin typeface="Roboto" panose="02000000000000000000" pitchFamily="2" charset="0"/>
                <a:ea typeface="Roboto" panose="02000000000000000000" pitchFamily="2" charset="0"/>
                <a:cs typeface="Roboto" panose="02000000000000000000" pitchFamily="2" charset="0"/>
              </a:rPr>
              <a:t>It operates on rows of the data that have cells under columns, which is very similar to relational tables. </a:t>
            </a:r>
          </a:p>
          <a:p>
            <a:pPr marL="541338" indent="-541338" algn="just">
              <a:buFont typeface="Wingdings" panose="05000000000000000000" pitchFamily="2" charset="2"/>
              <a:buChar char="Ø"/>
            </a:pPr>
            <a:r>
              <a:rPr lang="en-US" sz="2200" b="0" i="0" dirty="0">
                <a:solidFill>
                  <a:srgbClr val="202124"/>
                </a:solidFill>
                <a:effectLst/>
                <a:latin typeface="Roboto" panose="02000000000000000000" pitchFamily="2" charset="0"/>
                <a:ea typeface="Roboto" panose="02000000000000000000" pitchFamily="2" charset="0"/>
                <a:cs typeface="Roboto" panose="02000000000000000000" pitchFamily="2" charset="0"/>
              </a:rPr>
              <a:t>Operations in OpenRefine include faceting (allowing users to narrow down results through several different dimensions), clustering, and reconciling, which all help in the data cleaning process. It also analyzes the data through filtering, faceting and converting the data into more structured form.</a:t>
            </a:r>
          </a:p>
          <a:p>
            <a:pPr marL="541338" indent="-541338" algn="just">
              <a:buFont typeface="Wingdings" panose="05000000000000000000" pitchFamily="2" charset="2"/>
              <a:buChar char="Ø"/>
            </a:pPr>
            <a:r>
              <a:rPr lang="en-US" sz="2200" b="0" i="0" dirty="0">
                <a:solidFill>
                  <a:srgbClr val="202124"/>
                </a:solidFill>
                <a:effectLst/>
                <a:latin typeface="Roboto" panose="02000000000000000000" pitchFamily="2" charset="0"/>
                <a:ea typeface="Roboto" panose="02000000000000000000" pitchFamily="2" charset="0"/>
                <a:cs typeface="Roboto" panose="02000000000000000000" pitchFamily="2" charset="0"/>
              </a:rPr>
              <a:t>Transformation expressions can be written in General Refine Expression Language (GREL), </a:t>
            </a:r>
            <a:r>
              <a:rPr lang="en-US" sz="2200" b="0" i="0" dirty="0" err="1">
                <a:solidFill>
                  <a:srgbClr val="202124"/>
                </a:solidFill>
                <a:effectLst/>
                <a:latin typeface="Roboto" panose="02000000000000000000" pitchFamily="2" charset="0"/>
                <a:ea typeface="Roboto" panose="02000000000000000000" pitchFamily="2" charset="0"/>
                <a:cs typeface="Roboto" panose="02000000000000000000" pitchFamily="2" charset="0"/>
              </a:rPr>
              <a:t>Jython</a:t>
            </a:r>
            <a:r>
              <a:rPr lang="en-US" sz="2200" b="0" i="0" dirty="0">
                <a:solidFill>
                  <a:srgbClr val="202124"/>
                </a:solidFill>
                <a:effectLst/>
                <a:latin typeface="Roboto" panose="02000000000000000000" pitchFamily="2" charset="0"/>
                <a:ea typeface="Roboto" panose="02000000000000000000" pitchFamily="2" charset="0"/>
                <a:cs typeface="Roboto" panose="02000000000000000000" pitchFamily="2" charset="0"/>
              </a:rPr>
              <a:t> (i.e. Python) and Clojure. Since it is an open source project, its code can be reused in other projects.</a:t>
            </a:r>
          </a:p>
          <a:p>
            <a:pPr>
              <a:spcBef>
                <a:spcPts val="600"/>
              </a:spcBef>
              <a:spcAft>
                <a:spcPts val="600"/>
              </a:spcAft>
            </a:pPr>
            <a:r>
              <a:rPr lang="en-US" sz="2400" b="1" i="0" dirty="0">
                <a:solidFill>
                  <a:srgbClr val="FF0000"/>
                </a:solidFill>
                <a:effectLst/>
                <a:latin typeface="Roboto" panose="02000000000000000000" pitchFamily="2" charset="0"/>
              </a:rPr>
              <a:t>Alternative tool: </a:t>
            </a:r>
            <a:r>
              <a:rPr lang="en-US" sz="2400" b="0" i="0" dirty="0">
                <a:solidFill>
                  <a:srgbClr val="202124"/>
                </a:solidFill>
                <a:effectLst/>
                <a:latin typeface="Roboto" panose="02000000000000000000" pitchFamily="2" charset="0"/>
              </a:rPr>
              <a:t>Talend Open Studio from Talend </a:t>
            </a:r>
            <a:br>
              <a:rPr lang="en-US" sz="2400" dirty="0"/>
            </a:br>
            <a:br>
              <a:rPr lang="en-US" sz="2400" dirty="0"/>
            </a:br>
            <a:endParaRPr lang="en-IN" sz="2400" dirty="0"/>
          </a:p>
        </p:txBody>
      </p:sp>
    </p:spTree>
    <p:extLst>
      <p:ext uri="{BB962C8B-B14F-4D97-AF65-F5344CB8AC3E}">
        <p14:creationId xmlns:p14="http://schemas.microsoft.com/office/powerpoint/2010/main" val="1202885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7C36D-48CC-F377-4CC8-292600C9EA8F}"/>
              </a:ext>
            </a:extLst>
          </p:cNvPr>
          <p:cNvSpPr>
            <a:spLocks noGrp="1"/>
          </p:cNvSpPr>
          <p:nvPr>
            <p:ph type="ctrTitle"/>
          </p:nvPr>
        </p:nvSpPr>
        <p:spPr>
          <a:xfrm>
            <a:off x="3023117" y="326485"/>
            <a:ext cx="8537512" cy="762413"/>
          </a:xfrm>
        </p:spPr>
        <p:txBody>
          <a:bodyPr>
            <a:normAutofit/>
          </a:bodyPr>
          <a:lstStyle/>
          <a:p>
            <a:r>
              <a:rPr lang="en-IN" sz="4400" dirty="0"/>
              <a:t>Data Analytics Skills Enhancement</a:t>
            </a:r>
          </a:p>
        </p:txBody>
      </p:sp>
      <p:pic>
        <p:nvPicPr>
          <p:cNvPr id="5" name="Picture 4">
            <a:extLst>
              <a:ext uri="{FF2B5EF4-FFF2-40B4-BE49-F238E27FC236}">
                <a16:creationId xmlns:a16="http://schemas.microsoft.com/office/drawing/2014/main" id="{4754A569-1A52-8183-7DE9-DD264EE9CFCE}"/>
              </a:ext>
            </a:extLst>
          </p:cNvPr>
          <p:cNvPicPr>
            <a:picLocks noChangeAspect="1"/>
          </p:cNvPicPr>
          <p:nvPr/>
        </p:nvPicPr>
        <p:blipFill>
          <a:blip r:embed="rId2"/>
          <a:stretch>
            <a:fillRect/>
          </a:stretch>
        </p:blipFill>
        <p:spPr>
          <a:xfrm>
            <a:off x="6095994" y="3428998"/>
            <a:ext cx="11" cy="4"/>
          </a:xfrm>
          <a:prstGeom prst="rect">
            <a:avLst/>
          </a:prstGeom>
        </p:spPr>
      </p:pic>
      <p:pic>
        <p:nvPicPr>
          <p:cNvPr id="7" name="Picture 6">
            <a:extLst>
              <a:ext uri="{FF2B5EF4-FFF2-40B4-BE49-F238E27FC236}">
                <a16:creationId xmlns:a16="http://schemas.microsoft.com/office/drawing/2014/main" id="{E1B32BE7-4129-5686-53CC-2D3B6BBCE8DB}"/>
              </a:ext>
            </a:extLst>
          </p:cNvPr>
          <p:cNvPicPr>
            <a:picLocks noChangeAspect="1"/>
          </p:cNvPicPr>
          <p:nvPr/>
        </p:nvPicPr>
        <p:blipFill>
          <a:blip r:embed="rId3"/>
          <a:stretch>
            <a:fillRect/>
          </a:stretch>
        </p:blipFill>
        <p:spPr>
          <a:xfrm>
            <a:off x="1253407" y="0"/>
            <a:ext cx="11" cy="4"/>
          </a:xfrm>
          <a:prstGeom prst="rect">
            <a:avLst/>
          </a:prstGeom>
        </p:spPr>
      </p:pic>
      <p:pic>
        <p:nvPicPr>
          <p:cNvPr id="10" name="Picture 9">
            <a:extLst>
              <a:ext uri="{FF2B5EF4-FFF2-40B4-BE49-F238E27FC236}">
                <a16:creationId xmlns:a16="http://schemas.microsoft.com/office/drawing/2014/main" id="{EC095697-D737-7503-680B-009E6BCFE67F}"/>
              </a:ext>
            </a:extLst>
          </p:cNvPr>
          <p:cNvPicPr>
            <a:picLocks noChangeAspect="1"/>
          </p:cNvPicPr>
          <p:nvPr/>
        </p:nvPicPr>
        <p:blipFill>
          <a:blip r:embed="rId3"/>
          <a:stretch>
            <a:fillRect/>
          </a:stretch>
        </p:blipFill>
        <p:spPr>
          <a:xfrm>
            <a:off x="6095994" y="3428998"/>
            <a:ext cx="11" cy="4"/>
          </a:xfrm>
          <a:prstGeom prst="rect">
            <a:avLst/>
          </a:prstGeom>
        </p:spPr>
      </p:pic>
      <p:pic>
        <p:nvPicPr>
          <p:cNvPr id="12" name="Picture 11">
            <a:extLst>
              <a:ext uri="{FF2B5EF4-FFF2-40B4-BE49-F238E27FC236}">
                <a16:creationId xmlns:a16="http://schemas.microsoft.com/office/drawing/2014/main" id="{5A86968A-6328-A0F4-496E-B1D829C0D9B9}"/>
              </a:ext>
            </a:extLst>
          </p:cNvPr>
          <p:cNvPicPr>
            <a:picLocks noChangeAspect="1"/>
          </p:cNvPicPr>
          <p:nvPr/>
        </p:nvPicPr>
        <p:blipFill>
          <a:blip r:embed="rId4"/>
          <a:stretch>
            <a:fillRect/>
          </a:stretch>
        </p:blipFill>
        <p:spPr>
          <a:xfrm>
            <a:off x="339654" y="316857"/>
            <a:ext cx="2614411" cy="875763"/>
          </a:xfrm>
          <a:prstGeom prst="rect">
            <a:avLst/>
          </a:prstGeom>
        </p:spPr>
      </p:pic>
      <p:sp>
        <p:nvSpPr>
          <p:cNvPr id="4" name="TextBox 3">
            <a:extLst>
              <a:ext uri="{FF2B5EF4-FFF2-40B4-BE49-F238E27FC236}">
                <a16:creationId xmlns:a16="http://schemas.microsoft.com/office/drawing/2014/main" id="{1439DA86-661B-154D-3536-F0063230506F}"/>
              </a:ext>
            </a:extLst>
          </p:cNvPr>
          <p:cNvSpPr txBox="1"/>
          <p:nvPr/>
        </p:nvSpPr>
        <p:spPr>
          <a:xfrm>
            <a:off x="457200" y="1088898"/>
            <a:ext cx="11252718" cy="5142433"/>
          </a:xfrm>
          <a:prstGeom prst="rect">
            <a:avLst/>
          </a:prstGeom>
          <a:noFill/>
        </p:spPr>
        <p:txBody>
          <a:bodyPr wrap="square">
            <a:spAutoFit/>
          </a:bodyPr>
          <a:lstStyle/>
          <a:p>
            <a:pPr>
              <a:tabLst>
                <a:tab pos="354013" algn="l"/>
              </a:tabLst>
            </a:pPr>
            <a:r>
              <a:rPr lang="en-IN" sz="3200" b="1" dirty="0">
                <a:solidFill>
                  <a:schemeClr val="accent5">
                    <a:lumMod val="75000"/>
                  </a:schemeClr>
                </a:solidFill>
              </a:rPr>
              <a:t>3. Data Modelling tool (</a:t>
            </a:r>
            <a:r>
              <a:rPr lang="en-IN" sz="3200" b="1" dirty="0">
                <a:solidFill>
                  <a:schemeClr val="accent5">
                    <a:lumMod val="75000"/>
                  </a:schemeClr>
                </a:solidFill>
                <a:hlinkClick r:id="rId5">
                  <a:extLst>
                    <a:ext uri="{A12FA001-AC4F-418D-AE19-62706E023703}">
                      <ahyp:hlinkClr xmlns:ahyp="http://schemas.microsoft.com/office/drawing/2018/hyperlinkcolor" val="tx"/>
                    </a:ext>
                  </a:extLst>
                </a:hlinkClick>
              </a:rPr>
              <a:t>diagrams.net</a:t>
            </a:r>
            <a:r>
              <a:rPr lang="en-IN" sz="3200" b="1" dirty="0">
                <a:solidFill>
                  <a:schemeClr val="accent5">
                    <a:lumMod val="75000"/>
                  </a:schemeClr>
                </a:solidFill>
              </a:rPr>
              <a:t>): </a:t>
            </a:r>
          </a:p>
          <a:p>
            <a:pPr algn="just"/>
            <a:endParaRPr lang="en-IN" sz="700" b="1" dirty="0">
              <a:solidFill>
                <a:schemeClr val="accent5">
                  <a:lumMod val="75000"/>
                </a:schemeClr>
              </a:solidFill>
            </a:endParaRPr>
          </a:p>
          <a:p>
            <a:pPr marL="541338" indent="-541338" algn="just">
              <a:buFont typeface="Wingdings" panose="05000000000000000000" pitchFamily="2" charset="2"/>
              <a:buChar char="Ø"/>
            </a:pPr>
            <a:r>
              <a:rPr lang="en-US" sz="2000" b="0" i="0" dirty="0">
                <a:solidFill>
                  <a:srgbClr val="1155CC"/>
                </a:solidFill>
                <a:effectLst/>
                <a:latin typeface="Roboto" panose="02000000000000000000" pitchFamily="2" charset="0"/>
                <a:hlinkClick r:id="rId5"/>
              </a:rPr>
              <a:t>diagrams.net</a:t>
            </a:r>
            <a:r>
              <a:rPr lang="en-US" sz="2000" b="0" i="0" dirty="0">
                <a:solidFill>
                  <a:srgbClr val="202124"/>
                </a:solidFill>
                <a:effectLst/>
                <a:latin typeface="Roboto" panose="02000000000000000000" pitchFamily="2" charset="0"/>
              </a:rPr>
              <a:t> (previously draw.io) is a cross-platform graph drawing software developed in HTML5 and JavaScript. A file with a “.</a:t>
            </a:r>
            <a:r>
              <a:rPr lang="en-US" sz="2000" b="0" i="0" dirty="0" err="1">
                <a:solidFill>
                  <a:srgbClr val="202124"/>
                </a:solidFill>
                <a:effectLst/>
                <a:latin typeface="Roboto" panose="02000000000000000000" pitchFamily="2" charset="0"/>
              </a:rPr>
              <a:t>drawio</a:t>
            </a:r>
            <a:r>
              <a:rPr lang="en-US" sz="2000" b="0" i="0" dirty="0">
                <a:solidFill>
                  <a:srgbClr val="202124"/>
                </a:solidFill>
                <a:effectLst/>
                <a:latin typeface="Roboto" panose="02000000000000000000" pitchFamily="2" charset="0"/>
              </a:rPr>
              <a:t>” extension is a drawing file created with </a:t>
            </a:r>
            <a:r>
              <a:rPr lang="en-US" sz="2000" b="0" i="0" dirty="0" err="1">
                <a:solidFill>
                  <a:srgbClr val="202124"/>
                </a:solidFill>
                <a:effectLst/>
                <a:latin typeface="Roboto" panose="02000000000000000000" pitchFamily="2" charset="0"/>
              </a:rPr>
              <a:t>diagrams.net's</a:t>
            </a:r>
            <a:r>
              <a:rPr lang="en-US" sz="2000" b="0" i="0" dirty="0">
                <a:solidFill>
                  <a:srgbClr val="202124"/>
                </a:solidFill>
                <a:effectLst/>
                <a:latin typeface="Roboto" panose="02000000000000000000" pitchFamily="2" charset="0"/>
              </a:rPr>
              <a:t> draw.</a:t>
            </a:r>
          </a:p>
          <a:p>
            <a:pPr marL="541338" indent="-541338">
              <a:buFont typeface="Wingdings" panose="05000000000000000000" pitchFamily="2" charset="2"/>
              <a:buChar char="Ø"/>
            </a:pPr>
            <a:r>
              <a:rPr lang="en-US" sz="2000" b="0" i="0" dirty="0">
                <a:solidFill>
                  <a:srgbClr val="202124"/>
                </a:solidFill>
                <a:effectLst/>
                <a:latin typeface="Roboto" panose="02000000000000000000" pitchFamily="2" charset="0"/>
              </a:rPr>
              <a:t>Its interface can be used to create diagrams such as flowcharts, wireframes, UML diagrams, organizational charts, and network diagrams.</a:t>
            </a:r>
          </a:p>
          <a:p>
            <a:pPr marL="541338" indent="-541338">
              <a:buFont typeface="Wingdings" panose="05000000000000000000" pitchFamily="2" charset="2"/>
              <a:buChar char="Ø"/>
            </a:pPr>
            <a:r>
              <a:rPr lang="en-US" sz="2000" b="0" i="0" dirty="0">
                <a:solidFill>
                  <a:srgbClr val="202124"/>
                </a:solidFill>
                <a:effectLst/>
                <a:latin typeface="Roboto" panose="02000000000000000000" pitchFamily="2" charset="0"/>
              </a:rPr>
              <a:t>The software lets you choose from an automatic layout function, or create a custom layout. They have a large selection of shapes and hundreds of visual elements to make your diagram. The drag-and-drop feature makes it simple to create a great looking diagram or chart.</a:t>
            </a:r>
          </a:p>
          <a:p>
            <a:pPr>
              <a:spcBef>
                <a:spcPts val="400"/>
              </a:spcBef>
              <a:spcAft>
                <a:spcPts val="400"/>
              </a:spcAft>
            </a:pPr>
            <a:r>
              <a:rPr lang="en-US" sz="2000" b="1" dirty="0">
                <a:solidFill>
                  <a:srgbClr val="FF0000"/>
                </a:solidFill>
                <a:latin typeface="Roboto" panose="02000000000000000000" pitchFamily="2" charset="0"/>
                <a:ea typeface="Roboto" panose="02000000000000000000" pitchFamily="2" charset="0"/>
                <a:cs typeface="Roboto" panose="02000000000000000000" pitchFamily="2" charset="0"/>
              </a:rPr>
              <a:t> History</a:t>
            </a:r>
            <a:endParaRPr lang="en-US" sz="2000" dirty="0">
              <a:solidFill>
                <a:srgbClr val="202124"/>
              </a:solidFill>
              <a:latin typeface="Roboto" panose="02000000000000000000" pitchFamily="2" charset="0"/>
            </a:endParaRPr>
          </a:p>
          <a:p>
            <a:pPr marL="541338" indent="-541338">
              <a:buFont typeface="Wingdings" panose="05000000000000000000" pitchFamily="2" charset="2"/>
              <a:buChar char="Ø"/>
            </a:pPr>
            <a:r>
              <a:rPr lang="en-US" sz="2000" b="0" i="0" dirty="0" err="1">
                <a:solidFill>
                  <a:srgbClr val="1155CC"/>
                </a:solidFill>
                <a:effectLst/>
                <a:latin typeface="Roboto" panose="02000000000000000000" pitchFamily="2" charset="0"/>
              </a:rPr>
              <a:t>JGraph</a:t>
            </a:r>
            <a:r>
              <a:rPr lang="en-US" sz="2000" b="0" i="0" dirty="0">
                <a:solidFill>
                  <a:srgbClr val="1155CC"/>
                </a:solidFill>
                <a:effectLst/>
                <a:latin typeface="Roboto" panose="02000000000000000000" pitchFamily="2" charset="0"/>
              </a:rPr>
              <a:t> by </a:t>
            </a:r>
            <a:r>
              <a:rPr lang="en-US" sz="2000" b="0" i="0" dirty="0" err="1">
                <a:solidFill>
                  <a:srgbClr val="1155CC"/>
                </a:solidFill>
                <a:effectLst/>
                <a:latin typeface="Roboto" panose="02000000000000000000" pitchFamily="2" charset="0"/>
              </a:rPr>
              <a:t>Gaudenz</a:t>
            </a:r>
            <a:r>
              <a:rPr lang="en-US" sz="2000" b="0" i="0" dirty="0">
                <a:solidFill>
                  <a:srgbClr val="1155CC"/>
                </a:solidFill>
                <a:effectLst/>
                <a:latin typeface="Roboto" panose="02000000000000000000" pitchFamily="2" charset="0"/>
              </a:rPr>
              <a:t> Alder and David Benson, UK - Year 2000</a:t>
            </a:r>
          </a:p>
          <a:p>
            <a:pPr marL="541338" indent="-541338">
              <a:buFont typeface="Wingdings" panose="05000000000000000000" pitchFamily="2" charset="2"/>
              <a:buChar char="Ø"/>
            </a:pPr>
            <a:r>
              <a:rPr lang="en-US" sz="2000" b="0" i="0" dirty="0">
                <a:solidFill>
                  <a:srgbClr val="1155CC"/>
                </a:solidFill>
                <a:effectLst/>
                <a:latin typeface="Roboto" panose="02000000000000000000" pitchFamily="2" charset="0"/>
              </a:rPr>
              <a:t>draw.io - Year 2012</a:t>
            </a:r>
          </a:p>
          <a:p>
            <a:pPr marL="541338" indent="-541338">
              <a:buFont typeface="Wingdings" panose="05000000000000000000" pitchFamily="2" charset="2"/>
              <a:buChar char="Ø"/>
            </a:pPr>
            <a:r>
              <a:rPr lang="en-US" sz="2000" b="0" i="0" dirty="0">
                <a:solidFill>
                  <a:srgbClr val="1155CC"/>
                </a:solidFill>
                <a:effectLst/>
                <a:latin typeface="Roboto" panose="02000000000000000000" pitchFamily="2" charset="0"/>
              </a:rPr>
              <a:t>diagrams.net - Year 2020</a:t>
            </a:r>
            <a:endParaRPr lang="en-US" sz="2000" dirty="0">
              <a:solidFill>
                <a:srgbClr val="202124"/>
              </a:solidFill>
              <a:latin typeface="Roboto" panose="02000000000000000000" pitchFamily="2" charset="0"/>
            </a:endParaRPr>
          </a:p>
          <a:p>
            <a:pPr algn="just">
              <a:spcBef>
                <a:spcPts val="300"/>
              </a:spcBef>
              <a:spcAft>
                <a:spcPts val="300"/>
              </a:spcAft>
            </a:pPr>
            <a:r>
              <a:rPr lang="en-US" sz="2000" b="1" i="0" dirty="0">
                <a:solidFill>
                  <a:srgbClr val="FF0000"/>
                </a:solidFill>
                <a:effectLst/>
                <a:latin typeface="Roboto" panose="02000000000000000000" pitchFamily="2" charset="0"/>
              </a:rPr>
              <a:t>Alternative tool: </a:t>
            </a:r>
            <a:r>
              <a:rPr lang="en-US" sz="2000" i="0" dirty="0">
                <a:effectLst/>
                <a:latin typeface="Roboto" panose="02000000000000000000" pitchFamily="2" charset="0"/>
              </a:rPr>
              <a:t>Visio is the original flowchart maker made my Microsoft.</a:t>
            </a:r>
            <a:endParaRPr lang="en-IN" sz="2400" dirty="0"/>
          </a:p>
        </p:txBody>
      </p:sp>
      <p:pic>
        <p:nvPicPr>
          <p:cNvPr id="6" name="Picture 5">
            <a:extLst>
              <a:ext uri="{FF2B5EF4-FFF2-40B4-BE49-F238E27FC236}">
                <a16:creationId xmlns:a16="http://schemas.microsoft.com/office/drawing/2014/main" id="{A370D13D-FC45-BC26-0BE2-06F283529551}"/>
              </a:ext>
            </a:extLst>
          </p:cNvPr>
          <p:cNvPicPr>
            <a:picLocks noChangeAspect="1"/>
          </p:cNvPicPr>
          <p:nvPr/>
        </p:nvPicPr>
        <p:blipFill>
          <a:blip r:embed="rId6"/>
          <a:stretch>
            <a:fillRect/>
          </a:stretch>
        </p:blipFill>
        <p:spPr>
          <a:xfrm>
            <a:off x="7047717" y="1088898"/>
            <a:ext cx="911295" cy="636256"/>
          </a:xfrm>
          <a:prstGeom prst="rect">
            <a:avLst/>
          </a:prstGeom>
        </p:spPr>
      </p:pic>
    </p:spTree>
    <p:extLst>
      <p:ext uri="{BB962C8B-B14F-4D97-AF65-F5344CB8AC3E}">
        <p14:creationId xmlns:p14="http://schemas.microsoft.com/office/powerpoint/2010/main" val="4250646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7C36D-48CC-F377-4CC8-292600C9EA8F}"/>
              </a:ext>
            </a:extLst>
          </p:cNvPr>
          <p:cNvSpPr>
            <a:spLocks noGrp="1"/>
          </p:cNvSpPr>
          <p:nvPr>
            <p:ph type="ctrTitle"/>
          </p:nvPr>
        </p:nvSpPr>
        <p:spPr>
          <a:xfrm>
            <a:off x="3023117" y="326485"/>
            <a:ext cx="8537512" cy="762413"/>
          </a:xfrm>
        </p:spPr>
        <p:txBody>
          <a:bodyPr>
            <a:normAutofit/>
          </a:bodyPr>
          <a:lstStyle/>
          <a:p>
            <a:r>
              <a:rPr lang="en-IN" sz="4400" dirty="0"/>
              <a:t>Data Analytics Skills Enhancement</a:t>
            </a:r>
          </a:p>
        </p:txBody>
      </p:sp>
      <p:pic>
        <p:nvPicPr>
          <p:cNvPr id="5" name="Picture 4">
            <a:extLst>
              <a:ext uri="{FF2B5EF4-FFF2-40B4-BE49-F238E27FC236}">
                <a16:creationId xmlns:a16="http://schemas.microsoft.com/office/drawing/2014/main" id="{4754A569-1A52-8183-7DE9-DD264EE9CFCE}"/>
              </a:ext>
            </a:extLst>
          </p:cNvPr>
          <p:cNvPicPr>
            <a:picLocks noChangeAspect="1"/>
          </p:cNvPicPr>
          <p:nvPr/>
        </p:nvPicPr>
        <p:blipFill>
          <a:blip r:embed="rId2"/>
          <a:stretch>
            <a:fillRect/>
          </a:stretch>
        </p:blipFill>
        <p:spPr>
          <a:xfrm>
            <a:off x="6095994" y="3428998"/>
            <a:ext cx="11" cy="4"/>
          </a:xfrm>
          <a:prstGeom prst="rect">
            <a:avLst/>
          </a:prstGeom>
        </p:spPr>
      </p:pic>
      <p:pic>
        <p:nvPicPr>
          <p:cNvPr id="7" name="Picture 6">
            <a:extLst>
              <a:ext uri="{FF2B5EF4-FFF2-40B4-BE49-F238E27FC236}">
                <a16:creationId xmlns:a16="http://schemas.microsoft.com/office/drawing/2014/main" id="{E1B32BE7-4129-5686-53CC-2D3B6BBCE8DB}"/>
              </a:ext>
            </a:extLst>
          </p:cNvPr>
          <p:cNvPicPr>
            <a:picLocks noChangeAspect="1"/>
          </p:cNvPicPr>
          <p:nvPr/>
        </p:nvPicPr>
        <p:blipFill>
          <a:blip r:embed="rId3"/>
          <a:stretch>
            <a:fillRect/>
          </a:stretch>
        </p:blipFill>
        <p:spPr>
          <a:xfrm>
            <a:off x="1253407" y="0"/>
            <a:ext cx="11" cy="4"/>
          </a:xfrm>
          <a:prstGeom prst="rect">
            <a:avLst/>
          </a:prstGeom>
        </p:spPr>
      </p:pic>
      <p:pic>
        <p:nvPicPr>
          <p:cNvPr id="10" name="Picture 9">
            <a:extLst>
              <a:ext uri="{FF2B5EF4-FFF2-40B4-BE49-F238E27FC236}">
                <a16:creationId xmlns:a16="http://schemas.microsoft.com/office/drawing/2014/main" id="{EC095697-D737-7503-680B-009E6BCFE67F}"/>
              </a:ext>
            </a:extLst>
          </p:cNvPr>
          <p:cNvPicPr>
            <a:picLocks noChangeAspect="1"/>
          </p:cNvPicPr>
          <p:nvPr/>
        </p:nvPicPr>
        <p:blipFill>
          <a:blip r:embed="rId3"/>
          <a:stretch>
            <a:fillRect/>
          </a:stretch>
        </p:blipFill>
        <p:spPr>
          <a:xfrm>
            <a:off x="6095994" y="3428998"/>
            <a:ext cx="11" cy="4"/>
          </a:xfrm>
          <a:prstGeom prst="rect">
            <a:avLst/>
          </a:prstGeom>
        </p:spPr>
      </p:pic>
      <p:pic>
        <p:nvPicPr>
          <p:cNvPr id="12" name="Picture 11">
            <a:extLst>
              <a:ext uri="{FF2B5EF4-FFF2-40B4-BE49-F238E27FC236}">
                <a16:creationId xmlns:a16="http://schemas.microsoft.com/office/drawing/2014/main" id="{5A86968A-6328-A0F4-496E-B1D829C0D9B9}"/>
              </a:ext>
            </a:extLst>
          </p:cNvPr>
          <p:cNvPicPr>
            <a:picLocks noChangeAspect="1"/>
          </p:cNvPicPr>
          <p:nvPr/>
        </p:nvPicPr>
        <p:blipFill>
          <a:blip r:embed="rId4"/>
          <a:stretch>
            <a:fillRect/>
          </a:stretch>
        </p:blipFill>
        <p:spPr>
          <a:xfrm>
            <a:off x="339654" y="316857"/>
            <a:ext cx="2614411" cy="875763"/>
          </a:xfrm>
          <a:prstGeom prst="rect">
            <a:avLst/>
          </a:prstGeom>
        </p:spPr>
      </p:pic>
      <p:pic>
        <p:nvPicPr>
          <p:cNvPr id="11" name="Picture 10">
            <a:extLst>
              <a:ext uri="{FF2B5EF4-FFF2-40B4-BE49-F238E27FC236}">
                <a16:creationId xmlns:a16="http://schemas.microsoft.com/office/drawing/2014/main" id="{89798778-A9E4-1894-E1FF-B36BC8E1C746}"/>
              </a:ext>
            </a:extLst>
          </p:cNvPr>
          <p:cNvPicPr>
            <a:picLocks noChangeAspect="1"/>
          </p:cNvPicPr>
          <p:nvPr/>
        </p:nvPicPr>
        <p:blipFill>
          <a:blip r:embed="rId5"/>
          <a:stretch>
            <a:fillRect/>
          </a:stretch>
        </p:blipFill>
        <p:spPr>
          <a:xfrm>
            <a:off x="858416" y="4169085"/>
            <a:ext cx="4525348" cy="2079763"/>
          </a:xfrm>
          <a:prstGeom prst="rect">
            <a:avLst/>
          </a:prstGeom>
        </p:spPr>
      </p:pic>
      <p:sp>
        <p:nvSpPr>
          <p:cNvPr id="14" name="TextBox 13">
            <a:extLst>
              <a:ext uri="{FF2B5EF4-FFF2-40B4-BE49-F238E27FC236}">
                <a16:creationId xmlns:a16="http://schemas.microsoft.com/office/drawing/2014/main" id="{DCE2D6D3-BE6E-F030-594D-ACC031CC7D91}"/>
              </a:ext>
            </a:extLst>
          </p:cNvPr>
          <p:cNvSpPr txBox="1"/>
          <p:nvPr/>
        </p:nvSpPr>
        <p:spPr>
          <a:xfrm>
            <a:off x="405880" y="1265512"/>
            <a:ext cx="11304038" cy="2903573"/>
          </a:xfrm>
          <a:prstGeom prst="rect">
            <a:avLst/>
          </a:prstGeom>
          <a:noFill/>
        </p:spPr>
        <p:txBody>
          <a:bodyPr wrap="square">
            <a:spAutoFit/>
          </a:bodyPr>
          <a:lstStyle/>
          <a:p>
            <a:r>
              <a:rPr lang="en-IN" sz="2800" b="1" dirty="0">
                <a:solidFill>
                  <a:srgbClr val="002060"/>
                </a:solidFill>
              </a:rPr>
              <a:t>Case Study: </a:t>
            </a:r>
          </a:p>
          <a:p>
            <a:endParaRPr lang="en-IN" dirty="0"/>
          </a:p>
          <a:p>
            <a:pPr marL="354013" indent="-354013" algn="just">
              <a:spcBef>
                <a:spcPts val="200"/>
              </a:spcBef>
              <a:spcAft>
                <a:spcPts val="200"/>
              </a:spcAft>
              <a:buFont typeface="Wingdings" panose="05000000000000000000" pitchFamily="2" charset="2"/>
              <a:buChar char="Ø"/>
            </a:pPr>
            <a:r>
              <a:rPr lang="en-IN" sz="1600" dirty="0"/>
              <a:t>The Iris flower data set or Fisher's Iris data set is a multivariate data set used and made famous by the British statistician and biologist Ronald Fisher in 1936.</a:t>
            </a:r>
          </a:p>
          <a:p>
            <a:pPr marL="354013" indent="-354013" algn="just">
              <a:spcBef>
                <a:spcPts val="200"/>
              </a:spcBef>
              <a:spcAft>
                <a:spcPts val="200"/>
              </a:spcAft>
              <a:buFont typeface="Wingdings" panose="05000000000000000000" pitchFamily="2" charset="2"/>
              <a:buChar char="Ø"/>
            </a:pPr>
            <a:r>
              <a:rPr lang="en-IN" sz="1600" dirty="0"/>
              <a:t>The data set consists of 50 samples from each of three species of Iris (Iris </a:t>
            </a:r>
            <a:r>
              <a:rPr lang="en-IN" sz="1600" dirty="0" err="1"/>
              <a:t>setosa</a:t>
            </a:r>
            <a:r>
              <a:rPr lang="en-IN" sz="1600" dirty="0"/>
              <a:t>, Iris virginica and Iris versicolor). Four features were measured from each sample: the length and the width of the sepals and petals, in </a:t>
            </a:r>
            <a:r>
              <a:rPr lang="en-IN" sz="1600" dirty="0" err="1"/>
              <a:t>centimeters</a:t>
            </a:r>
            <a:r>
              <a:rPr lang="en-IN" sz="1600" dirty="0"/>
              <a:t>. Based on the combination of these four features, Fisher developed a linear discriminant model to distinguish the species from each other.  Refer https://en.m.wikipedia.org/wiki/Iris_flower_data_set</a:t>
            </a:r>
          </a:p>
          <a:p>
            <a:pPr marL="354013" indent="-354013" algn="just">
              <a:spcBef>
                <a:spcPts val="200"/>
              </a:spcBef>
              <a:spcAft>
                <a:spcPts val="200"/>
              </a:spcAft>
              <a:buFont typeface="Wingdings" panose="05000000000000000000" pitchFamily="2" charset="2"/>
              <a:buChar char="Ø"/>
            </a:pPr>
            <a:r>
              <a:rPr lang="en-IN" sz="1600" dirty="0"/>
              <a:t>We are trying to distinguish the species from each other visually using charts such as Box Plots, Scatter Plots and Scatter Plots using the Orange tool  and Power BI tool.</a:t>
            </a:r>
          </a:p>
        </p:txBody>
      </p:sp>
    </p:spTree>
    <p:extLst>
      <p:ext uri="{BB962C8B-B14F-4D97-AF65-F5344CB8AC3E}">
        <p14:creationId xmlns:p14="http://schemas.microsoft.com/office/powerpoint/2010/main" val="3059641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7C36D-48CC-F377-4CC8-292600C9EA8F}"/>
              </a:ext>
            </a:extLst>
          </p:cNvPr>
          <p:cNvSpPr>
            <a:spLocks noGrp="1"/>
          </p:cNvSpPr>
          <p:nvPr>
            <p:ph type="ctrTitle"/>
          </p:nvPr>
        </p:nvSpPr>
        <p:spPr>
          <a:xfrm>
            <a:off x="3023117" y="326485"/>
            <a:ext cx="8537512" cy="762413"/>
          </a:xfrm>
        </p:spPr>
        <p:txBody>
          <a:bodyPr>
            <a:normAutofit/>
          </a:bodyPr>
          <a:lstStyle/>
          <a:p>
            <a:r>
              <a:rPr lang="en-IN" sz="4400" dirty="0"/>
              <a:t>Data Analytics Skills Enhancement</a:t>
            </a:r>
          </a:p>
        </p:txBody>
      </p:sp>
      <p:pic>
        <p:nvPicPr>
          <p:cNvPr id="5" name="Picture 4">
            <a:extLst>
              <a:ext uri="{FF2B5EF4-FFF2-40B4-BE49-F238E27FC236}">
                <a16:creationId xmlns:a16="http://schemas.microsoft.com/office/drawing/2014/main" id="{4754A569-1A52-8183-7DE9-DD264EE9CFCE}"/>
              </a:ext>
            </a:extLst>
          </p:cNvPr>
          <p:cNvPicPr>
            <a:picLocks noChangeAspect="1"/>
          </p:cNvPicPr>
          <p:nvPr/>
        </p:nvPicPr>
        <p:blipFill>
          <a:blip r:embed="rId2"/>
          <a:stretch>
            <a:fillRect/>
          </a:stretch>
        </p:blipFill>
        <p:spPr>
          <a:xfrm>
            <a:off x="6095994" y="3428998"/>
            <a:ext cx="11" cy="4"/>
          </a:xfrm>
          <a:prstGeom prst="rect">
            <a:avLst/>
          </a:prstGeom>
        </p:spPr>
      </p:pic>
      <p:pic>
        <p:nvPicPr>
          <p:cNvPr id="7" name="Picture 6">
            <a:extLst>
              <a:ext uri="{FF2B5EF4-FFF2-40B4-BE49-F238E27FC236}">
                <a16:creationId xmlns:a16="http://schemas.microsoft.com/office/drawing/2014/main" id="{E1B32BE7-4129-5686-53CC-2D3B6BBCE8DB}"/>
              </a:ext>
            </a:extLst>
          </p:cNvPr>
          <p:cNvPicPr>
            <a:picLocks noChangeAspect="1"/>
          </p:cNvPicPr>
          <p:nvPr/>
        </p:nvPicPr>
        <p:blipFill>
          <a:blip r:embed="rId3"/>
          <a:stretch>
            <a:fillRect/>
          </a:stretch>
        </p:blipFill>
        <p:spPr>
          <a:xfrm>
            <a:off x="1253407" y="0"/>
            <a:ext cx="11" cy="4"/>
          </a:xfrm>
          <a:prstGeom prst="rect">
            <a:avLst/>
          </a:prstGeom>
        </p:spPr>
      </p:pic>
      <p:pic>
        <p:nvPicPr>
          <p:cNvPr id="10" name="Picture 9">
            <a:extLst>
              <a:ext uri="{FF2B5EF4-FFF2-40B4-BE49-F238E27FC236}">
                <a16:creationId xmlns:a16="http://schemas.microsoft.com/office/drawing/2014/main" id="{EC095697-D737-7503-680B-009E6BCFE67F}"/>
              </a:ext>
            </a:extLst>
          </p:cNvPr>
          <p:cNvPicPr>
            <a:picLocks noChangeAspect="1"/>
          </p:cNvPicPr>
          <p:nvPr/>
        </p:nvPicPr>
        <p:blipFill>
          <a:blip r:embed="rId3"/>
          <a:stretch>
            <a:fillRect/>
          </a:stretch>
        </p:blipFill>
        <p:spPr>
          <a:xfrm>
            <a:off x="6095994" y="3428998"/>
            <a:ext cx="11" cy="4"/>
          </a:xfrm>
          <a:prstGeom prst="rect">
            <a:avLst/>
          </a:prstGeom>
        </p:spPr>
      </p:pic>
      <p:pic>
        <p:nvPicPr>
          <p:cNvPr id="12" name="Picture 11">
            <a:extLst>
              <a:ext uri="{FF2B5EF4-FFF2-40B4-BE49-F238E27FC236}">
                <a16:creationId xmlns:a16="http://schemas.microsoft.com/office/drawing/2014/main" id="{5A86968A-6328-A0F4-496E-B1D829C0D9B9}"/>
              </a:ext>
            </a:extLst>
          </p:cNvPr>
          <p:cNvPicPr>
            <a:picLocks noChangeAspect="1"/>
          </p:cNvPicPr>
          <p:nvPr/>
        </p:nvPicPr>
        <p:blipFill>
          <a:blip r:embed="rId4"/>
          <a:stretch>
            <a:fillRect/>
          </a:stretch>
        </p:blipFill>
        <p:spPr>
          <a:xfrm>
            <a:off x="339654" y="316857"/>
            <a:ext cx="2614411" cy="875763"/>
          </a:xfrm>
          <a:prstGeom prst="rect">
            <a:avLst/>
          </a:prstGeom>
        </p:spPr>
      </p:pic>
      <p:sp>
        <p:nvSpPr>
          <p:cNvPr id="4" name="TextBox 3">
            <a:extLst>
              <a:ext uri="{FF2B5EF4-FFF2-40B4-BE49-F238E27FC236}">
                <a16:creationId xmlns:a16="http://schemas.microsoft.com/office/drawing/2014/main" id="{1439DA86-661B-154D-3536-F0063230506F}"/>
              </a:ext>
            </a:extLst>
          </p:cNvPr>
          <p:cNvSpPr txBox="1"/>
          <p:nvPr/>
        </p:nvSpPr>
        <p:spPr>
          <a:xfrm>
            <a:off x="457200" y="1088898"/>
            <a:ext cx="10991462" cy="5216813"/>
          </a:xfrm>
          <a:prstGeom prst="rect">
            <a:avLst/>
          </a:prstGeom>
          <a:noFill/>
        </p:spPr>
        <p:txBody>
          <a:bodyPr wrap="square">
            <a:spAutoFit/>
          </a:bodyPr>
          <a:lstStyle/>
          <a:p>
            <a:pPr>
              <a:tabLst>
                <a:tab pos="354013" algn="l"/>
              </a:tabLst>
            </a:pPr>
            <a:r>
              <a:rPr lang="en-IN" sz="3200" b="1" dirty="0">
                <a:solidFill>
                  <a:schemeClr val="accent5">
                    <a:lumMod val="75000"/>
                  </a:schemeClr>
                </a:solidFill>
              </a:rPr>
              <a:t>4. Data Mining tool (Orange):</a:t>
            </a:r>
          </a:p>
          <a:p>
            <a:pPr algn="just"/>
            <a:endParaRPr lang="en-IN" sz="1600" b="1" dirty="0">
              <a:solidFill>
                <a:schemeClr val="accent5">
                  <a:lumMod val="75000"/>
                </a:schemeClr>
              </a:solidFill>
            </a:endParaRPr>
          </a:p>
          <a:p>
            <a:pPr marL="541338" indent="-541338" algn="just">
              <a:buFont typeface="Wingdings" panose="05000000000000000000" pitchFamily="2" charset="2"/>
              <a:buChar char="Ø"/>
            </a:pPr>
            <a:r>
              <a:rPr lang="en-US" sz="2000" b="0" i="0" dirty="0">
                <a:solidFill>
                  <a:srgbClr val="202124"/>
                </a:solidFill>
                <a:effectLst/>
                <a:latin typeface="Roboto" panose="02000000000000000000" pitchFamily="2" charset="0"/>
              </a:rPr>
              <a:t>Orange is a C++ core object and routines library that incorporates a huge variety of standard and non-standard machine learning and data mining algorithms. An “.</a:t>
            </a:r>
            <a:r>
              <a:rPr lang="en-US" sz="2000" b="0" i="0" dirty="0" err="1">
                <a:solidFill>
                  <a:srgbClr val="202124"/>
                </a:solidFill>
                <a:effectLst/>
                <a:latin typeface="Roboto" panose="02000000000000000000" pitchFamily="2" charset="0"/>
              </a:rPr>
              <a:t>ows</a:t>
            </a:r>
            <a:r>
              <a:rPr lang="en-US" sz="2000" b="0" i="0" dirty="0">
                <a:solidFill>
                  <a:srgbClr val="202124"/>
                </a:solidFill>
                <a:effectLst/>
                <a:latin typeface="Roboto" panose="02000000000000000000" pitchFamily="2" charset="0"/>
              </a:rPr>
              <a:t>” file saves the connections between the widgets and all of the parameter values or settings in xml format.. </a:t>
            </a:r>
          </a:p>
          <a:p>
            <a:pPr marL="541338" indent="-541338" algn="just">
              <a:buFont typeface="Wingdings" panose="05000000000000000000" pitchFamily="2" charset="2"/>
              <a:buChar char="Ø"/>
            </a:pPr>
            <a:r>
              <a:rPr lang="en-US" sz="2000" b="0" i="0" dirty="0">
                <a:solidFill>
                  <a:srgbClr val="202124"/>
                </a:solidFill>
                <a:effectLst/>
                <a:latin typeface="Roboto" panose="02000000000000000000" pitchFamily="2" charset="0"/>
              </a:rPr>
              <a:t>It is an open-source data visualization, data mining, and machine learning tool. Orange is a scriptable environment for quick prototyping of the latest algorithms and testing patterns. </a:t>
            </a:r>
          </a:p>
          <a:p>
            <a:pPr marL="541338" indent="-541338" algn="just">
              <a:buFont typeface="Wingdings" panose="05000000000000000000" pitchFamily="2" charset="2"/>
              <a:buChar char="Ø"/>
            </a:pPr>
            <a:r>
              <a:rPr lang="en-US" sz="2000" b="0" i="0" dirty="0">
                <a:solidFill>
                  <a:srgbClr val="202124"/>
                </a:solidFill>
                <a:effectLst/>
                <a:latin typeface="Roboto" panose="02000000000000000000" pitchFamily="2" charset="0"/>
              </a:rPr>
              <a:t>It is a group of python-based modules that exist in the core library. It implements some functionalities for which execution time is not essential, and that is done in Python.</a:t>
            </a:r>
          </a:p>
          <a:p>
            <a:pPr marL="541338" indent="-541338" algn="just">
              <a:buFont typeface="Wingdings" panose="05000000000000000000" pitchFamily="2" charset="2"/>
              <a:buChar char="Ø"/>
            </a:pPr>
            <a:r>
              <a:rPr lang="en-US" sz="2000" b="0" i="0" dirty="0">
                <a:solidFill>
                  <a:srgbClr val="202124"/>
                </a:solidFill>
                <a:effectLst/>
                <a:latin typeface="Roboto" panose="02000000000000000000" pitchFamily="2" charset="0"/>
              </a:rPr>
              <a:t>Orange consists of a canvas interface onto which the user places widgets and creates a data analysis workflow. Widgets offer basic functionalities such as reading the data, showing a data table, selecting features, training predictors, comparing learning algorithms, visualizing data elements, etc. The user can interactively explore visualizations or feed the selected subset into other widgets.</a:t>
            </a:r>
          </a:p>
          <a:p>
            <a:pPr>
              <a:spcBef>
                <a:spcPts val="600"/>
              </a:spcBef>
              <a:spcAft>
                <a:spcPts val="600"/>
              </a:spcAft>
            </a:pPr>
            <a:r>
              <a:rPr lang="en-US" sz="2000" b="1" dirty="0">
                <a:solidFill>
                  <a:srgbClr val="FF0000"/>
                </a:solidFill>
                <a:latin typeface="Roboto" panose="02000000000000000000" pitchFamily="2" charset="0"/>
                <a:ea typeface="Roboto" panose="02000000000000000000" pitchFamily="2" charset="0"/>
                <a:cs typeface="Roboto" panose="02000000000000000000" pitchFamily="2" charset="0"/>
              </a:rPr>
              <a:t> </a:t>
            </a:r>
            <a:endParaRPr lang="en-IN" sz="2400" dirty="0"/>
          </a:p>
        </p:txBody>
      </p:sp>
    </p:spTree>
    <p:extLst>
      <p:ext uri="{BB962C8B-B14F-4D97-AF65-F5344CB8AC3E}">
        <p14:creationId xmlns:p14="http://schemas.microsoft.com/office/powerpoint/2010/main" val="1170884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7C36D-48CC-F377-4CC8-292600C9EA8F}"/>
              </a:ext>
            </a:extLst>
          </p:cNvPr>
          <p:cNvSpPr>
            <a:spLocks noGrp="1"/>
          </p:cNvSpPr>
          <p:nvPr>
            <p:ph type="ctrTitle"/>
          </p:nvPr>
        </p:nvSpPr>
        <p:spPr>
          <a:xfrm>
            <a:off x="3023117" y="326485"/>
            <a:ext cx="8537512" cy="762413"/>
          </a:xfrm>
        </p:spPr>
        <p:txBody>
          <a:bodyPr>
            <a:normAutofit/>
          </a:bodyPr>
          <a:lstStyle/>
          <a:p>
            <a:r>
              <a:rPr lang="en-IN" sz="4400" dirty="0"/>
              <a:t>Data Analytics Skills Enhancement</a:t>
            </a:r>
          </a:p>
        </p:txBody>
      </p:sp>
      <p:pic>
        <p:nvPicPr>
          <p:cNvPr id="5" name="Picture 4">
            <a:extLst>
              <a:ext uri="{FF2B5EF4-FFF2-40B4-BE49-F238E27FC236}">
                <a16:creationId xmlns:a16="http://schemas.microsoft.com/office/drawing/2014/main" id="{4754A569-1A52-8183-7DE9-DD264EE9CFCE}"/>
              </a:ext>
            </a:extLst>
          </p:cNvPr>
          <p:cNvPicPr>
            <a:picLocks noChangeAspect="1"/>
          </p:cNvPicPr>
          <p:nvPr/>
        </p:nvPicPr>
        <p:blipFill>
          <a:blip r:embed="rId2"/>
          <a:stretch>
            <a:fillRect/>
          </a:stretch>
        </p:blipFill>
        <p:spPr>
          <a:xfrm>
            <a:off x="6095994" y="3428998"/>
            <a:ext cx="11" cy="4"/>
          </a:xfrm>
          <a:prstGeom prst="rect">
            <a:avLst/>
          </a:prstGeom>
        </p:spPr>
      </p:pic>
      <p:pic>
        <p:nvPicPr>
          <p:cNvPr id="7" name="Picture 6">
            <a:extLst>
              <a:ext uri="{FF2B5EF4-FFF2-40B4-BE49-F238E27FC236}">
                <a16:creationId xmlns:a16="http://schemas.microsoft.com/office/drawing/2014/main" id="{E1B32BE7-4129-5686-53CC-2D3B6BBCE8DB}"/>
              </a:ext>
            </a:extLst>
          </p:cNvPr>
          <p:cNvPicPr>
            <a:picLocks noChangeAspect="1"/>
          </p:cNvPicPr>
          <p:nvPr/>
        </p:nvPicPr>
        <p:blipFill>
          <a:blip r:embed="rId3"/>
          <a:stretch>
            <a:fillRect/>
          </a:stretch>
        </p:blipFill>
        <p:spPr>
          <a:xfrm>
            <a:off x="1253407" y="0"/>
            <a:ext cx="11" cy="4"/>
          </a:xfrm>
          <a:prstGeom prst="rect">
            <a:avLst/>
          </a:prstGeom>
        </p:spPr>
      </p:pic>
      <p:pic>
        <p:nvPicPr>
          <p:cNvPr id="10" name="Picture 9">
            <a:extLst>
              <a:ext uri="{FF2B5EF4-FFF2-40B4-BE49-F238E27FC236}">
                <a16:creationId xmlns:a16="http://schemas.microsoft.com/office/drawing/2014/main" id="{EC095697-D737-7503-680B-009E6BCFE67F}"/>
              </a:ext>
            </a:extLst>
          </p:cNvPr>
          <p:cNvPicPr>
            <a:picLocks noChangeAspect="1"/>
          </p:cNvPicPr>
          <p:nvPr/>
        </p:nvPicPr>
        <p:blipFill>
          <a:blip r:embed="rId3"/>
          <a:stretch>
            <a:fillRect/>
          </a:stretch>
        </p:blipFill>
        <p:spPr>
          <a:xfrm>
            <a:off x="6095994" y="3428998"/>
            <a:ext cx="11" cy="4"/>
          </a:xfrm>
          <a:prstGeom prst="rect">
            <a:avLst/>
          </a:prstGeom>
        </p:spPr>
      </p:pic>
      <p:pic>
        <p:nvPicPr>
          <p:cNvPr id="12" name="Picture 11">
            <a:extLst>
              <a:ext uri="{FF2B5EF4-FFF2-40B4-BE49-F238E27FC236}">
                <a16:creationId xmlns:a16="http://schemas.microsoft.com/office/drawing/2014/main" id="{5A86968A-6328-A0F4-496E-B1D829C0D9B9}"/>
              </a:ext>
            </a:extLst>
          </p:cNvPr>
          <p:cNvPicPr>
            <a:picLocks noChangeAspect="1"/>
          </p:cNvPicPr>
          <p:nvPr/>
        </p:nvPicPr>
        <p:blipFill>
          <a:blip r:embed="rId4"/>
          <a:stretch>
            <a:fillRect/>
          </a:stretch>
        </p:blipFill>
        <p:spPr>
          <a:xfrm>
            <a:off x="339654" y="316857"/>
            <a:ext cx="2614411" cy="875763"/>
          </a:xfrm>
          <a:prstGeom prst="rect">
            <a:avLst/>
          </a:prstGeom>
        </p:spPr>
      </p:pic>
      <p:sp>
        <p:nvSpPr>
          <p:cNvPr id="4" name="TextBox 3">
            <a:extLst>
              <a:ext uri="{FF2B5EF4-FFF2-40B4-BE49-F238E27FC236}">
                <a16:creationId xmlns:a16="http://schemas.microsoft.com/office/drawing/2014/main" id="{1439DA86-661B-154D-3536-F0063230506F}"/>
              </a:ext>
            </a:extLst>
          </p:cNvPr>
          <p:cNvSpPr txBox="1"/>
          <p:nvPr/>
        </p:nvSpPr>
        <p:spPr>
          <a:xfrm>
            <a:off x="457200" y="1088898"/>
            <a:ext cx="10991462" cy="3354765"/>
          </a:xfrm>
          <a:prstGeom prst="rect">
            <a:avLst/>
          </a:prstGeom>
          <a:noFill/>
        </p:spPr>
        <p:txBody>
          <a:bodyPr wrap="square">
            <a:spAutoFit/>
          </a:bodyPr>
          <a:lstStyle/>
          <a:p>
            <a:pPr>
              <a:tabLst>
                <a:tab pos="354013" algn="l"/>
              </a:tabLst>
            </a:pPr>
            <a:r>
              <a:rPr lang="en-IN" sz="3200" b="1" dirty="0">
                <a:solidFill>
                  <a:schemeClr val="accent5">
                    <a:lumMod val="75000"/>
                  </a:schemeClr>
                </a:solidFill>
              </a:rPr>
              <a:t>4. Data Mining tool (Orange)- continued:</a:t>
            </a:r>
          </a:p>
          <a:p>
            <a:pPr algn="just"/>
            <a:endParaRPr lang="en-US" sz="2000" b="1" dirty="0">
              <a:solidFill>
                <a:srgbClr val="FF0000"/>
              </a:solidFill>
              <a:latin typeface="Roboto" panose="02000000000000000000" pitchFamily="2" charset="0"/>
              <a:ea typeface="Roboto" panose="02000000000000000000" pitchFamily="2" charset="0"/>
              <a:cs typeface="Roboto" panose="02000000000000000000" pitchFamily="2" charset="0"/>
            </a:endParaRPr>
          </a:p>
          <a:p>
            <a:pPr algn="just">
              <a:spcBef>
                <a:spcPts val="1200"/>
              </a:spcBef>
              <a:spcAft>
                <a:spcPts val="600"/>
              </a:spcAft>
            </a:pPr>
            <a:r>
              <a:rPr lang="en-US" sz="2000" b="1" dirty="0">
                <a:solidFill>
                  <a:srgbClr val="FF0000"/>
                </a:solidFill>
                <a:latin typeface="Roboto" panose="02000000000000000000" pitchFamily="2" charset="0"/>
                <a:ea typeface="Roboto" panose="02000000000000000000" pitchFamily="2" charset="0"/>
                <a:cs typeface="Roboto" panose="02000000000000000000" pitchFamily="2" charset="0"/>
              </a:rPr>
              <a:t>History</a:t>
            </a:r>
            <a:endParaRPr lang="en-US" sz="2000" dirty="0">
              <a:solidFill>
                <a:srgbClr val="202124"/>
              </a:solidFill>
              <a:latin typeface="Roboto" panose="02000000000000000000" pitchFamily="2" charset="0"/>
            </a:endParaRPr>
          </a:p>
          <a:p>
            <a:pPr marL="541338" indent="-541338">
              <a:buFont typeface="Wingdings" panose="05000000000000000000" pitchFamily="2" charset="2"/>
              <a:buChar char="Ø"/>
            </a:pPr>
            <a:r>
              <a:rPr lang="en-US" sz="2000" b="0" i="0" dirty="0">
                <a:solidFill>
                  <a:srgbClr val="202124"/>
                </a:solidFill>
                <a:effectLst/>
                <a:latin typeface="Roboto" panose="02000000000000000000" pitchFamily="2" charset="0"/>
              </a:rPr>
              <a:t>In 1996, the University of Ljubljana and </a:t>
            </a:r>
            <a:r>
              <a:rPr lang="en-US" sz="2000" b="0" i="0" dirty="0" err="1">
                <a:solidFill>
                  <a:srgbClr val="202124"/>
                </a:solidFill>
                <a:effectLst/>
                <a:latin typeface="Roboto" panose="02000000000000000000" pitchFamily="2" charset="0"/>
              </a:rPr>
              <a:t>Jožef</a:t>
            </a:r>
            <a:r>
              <a:rPr lang="en-US" sz="2000" b="0" i="0" dirty="0">
                <a:solidFill>
                  <a:srgbClr val="202124"/>
                </a:solidFill>
                <a:effectLst/>
                <a:latin typeface="Roboto" panose="02000000000000000000" pitchFamily="2" charset="0"/>
              </a:rPr>
              <a:t> Stefan Institute started development of ML*, a machine learning framework in C++. </a:t>
            </a:r>
          </a:p>
          <a:p>
            <a:pPr marL="541338" lvl="2" indent="-541338">
              <a:buFont typeface="Wingdings" panose="05000000000000000000" pitchFamily="2" charset="2"/>
              <a:buChar char="Ø"/>
            </a:pPr>
            <a:r>
              <a:rPr lang="en-US" sz="2000" dirty="0">
                <a:solidFill>
                  <a:srgbClr val="202124"/>
                </a:solidFill>
                <a:latin typeface="Roboto" panose="02000000000000000000" pitchFamily="2" charset="0"/>
              </a:rPr>
              <a:t>In</a:t>
            </a:r>
            <a:r>
              <a:rPr lang="en-US" sz="2000" b="0" i="0" dirty="0">
                <a:solidFill>
                  <a:srgbClr val="202124"/>
                </a:solidFill>
                <a:effectLst/>
                <a:latin typeface="Roboto" panose="02000000000000000000" pitchFamily="2" charset="0"/>
              </a:rPr>
              <a:t> 1997, Python bindings were developed for ML*, which, together with emerging Python modules, formed a joint framework called Orange.</a:t>
            </a:r>
          </a:p>
          <a:p>
            <a:pPr marL="541338" lvl="2" indent="-541338">
              <a:buFont typeface="Wingdings" panose="05000000000000000000" pitchFamily="2" charset="2"/>
              <a:buChar char="Ø"/>
            </a:pPr>
            <a:endParaRPr lang="en-US" sz="2000" b="0" i="0" dirty="0">
              <a:solidFill>
                <a:srgbClr val="202124"/>
              </a:solidFill>
              <a:effectLst/>
              <a:latin typeface="Roboto" panose="02000000000000000000" pitchFamily="2" charset="0"/>
            </a:endParaRPr>
          </a:p>
          <a:p>
            <a:pPr>
              <a:spcBef>
                <a:spcPts val="600"/>
              </a:spcBef>
              <a:spcAft>
                <a:spcPts val="600"/>
              </a:spcAft>
            </a:pPr>
            <a:r>
              <a:rPr lang="en-US" sz="2000" b="1" i="0" dirty="0">
                <a:solidFill>
                  <a:srgbClr val="FF0000"/>
                </a:solidFill>
                <a:effectLst/>
                <a:latin typeface="Roboto" panose="02000000000000000000" pitchFamily="2" charset="0"/>
              </a:rPr>
              <a:t>Alternative tool: </a:t>
            </a:r>
            <a:r>
              <a:rPr lang="en-US" sz="2000" b="0" i="0" dirty="0">
                <a:solidFill>
                  <a:srgbClr val="202124"/>
                </a:solidFill>
                <a:effectLst/>
                <a:latin typeface="Roboto" panose="02000000000000000000" pitchFamily="2" charset="0"/>
              </a:rPr>
              <a:t>KNIME® is an open source data analytics, reporting and integration platform.</a:t>
            </a:r>
            <a:endParaRPr lang="en-IN" sz="2400" dirty="0"/>
          </a:p>
        </p:txBody>
      </p:sp>
    </p:spTree>
    <p:extLst>
      <p:ext uri="{BB962C8B-B14F-4D97-AF65-F5344CB8AC3E}">
        <p14:creationId xmlns:p14="http://schemas.microsoft.com/office/powerpoint/2010/main" val="1495344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7C36D-48CC-F377-4CC8-292600C9EA8F}"/>
              </a:ext>
            </a:extLst>
          </p:cNvPr>
          <p:cNvSpPr>
            <a:spLocks noGrp="1"/>
          </p:cNvSpPr>
          <p:nvPr>
            <p:ph type="ctrTitle"/>
          </p:nvPr>
        </p:nvSpPr>
        <p:spPr>
          <a:xfrm>
            <a:off x="3023117" y="326485"/>
            <a:ext cx="8537512" cy="762413"/>
          </a:xfrm>
        </p:spPr>
        <p:txBody>
          <a:bodyPr>
            <a:normAutofit/>
          </a:bodyPr>
          <a:lstStyle/>
          <a:p>
            <a:r>
              <a:rPr lang="en-IN" sz="4400" dirty="0"/>
              <a:t>Data Analytics Skills Enhancement</a:t>
            </a:r>
          </a:p>
        </p:txBody>
      </p:sp>
      <p:pic>
        <p:nvPicPr>
          <p:cNvPr id="5" name="Picture 4">
            <a:extLst>
              <a:ext uri="{FF2B5EF4-FFF2-40B4-BE49-F238E27FC236}">
                <a16:creationId xmlns:a16="http://schemas.microsoft.com/office/drawing/2014/main" id="{4754A569-1A52-8183-7DE9-DD264EE9CFCE}"/>
              </a:ext>
            </a:extLst>
          </p:cNvPr>
          <p:cNvPicPr>
            <a:picLocks noChangeAspect="1"/>
          </p:cNvPicPr>
          <p:nvPr/>
        </p:nvPicPr>
        <p:blipFill>
          <a:blip r:embed="rId2"/>
          <a:stretch>
            <a:fillRect/>
          </a:stretch>
        </p:blipFill>
        <p:spPr>
          <a:xfrm>
            <a:off x="6095994" y="3428998"/>
            <a:ext cx="11" cy="4"/>
          </a:xfrm>
          <a:prstGeom prst="rect">
            <a:avLst/>
          </a:prstGeom>
        </p:spPr>
      </p:pic>
      <p:pic>
        <p:nvPicPr>
          <p:cNvPr id="7" name="Picture 6">
            <a:extLst>
              <a:ext uri="{FF2B5EF4-FFF2-40B4-BE49-F238E27FC236}">
                <a16:creationId xmlns:a16="http://schemas.microsoft.com/office/drawing/2014/main" id="{E1B32BE7-4129-5686-53CC-2D3B6BBCE8DB}"/>
              </a:ext>
            </a:extLst>
          </p:cNvPr>
          <p:cNvPicPr>
            <a:picLocks noChangeAspect="1"/>
          </p:cNvPicPr>
          <p:nvPr/>
        </p:nvPicPr>
        <p:blipFill>
          <a:blip r:embed="rId3"/>
          <a:stretch>
            <a:fillRect/>
          </a:stretch>
        </p:blipFill>
        <p:spPr>
          <a:xfrm>
            <a:off x="1253407" y="0"/>
            <a:ext cx="11" cy="4"/>
          </a:xfrm>
          <a:prstGeom prst="rect">
            <a:avLst/>
          </a:prstGeom>
        </p:spPr>
      </p:pic>
      <p:pic>
        <p:nvPicPr>
          <p:cNvPr id="10" name="Picture 9">
            <a:extLst>
              <a:ext uri="{FF2B5EF4-FFF2-40B4-BE49-F238E27FC236}">
                <a16:creationId xmlns:a16="http://schemas.microsoft.com/office/drawing/2014/main" id="{EC095697-D737-7503-680B-009E6BCFE67F}"/>
              </a:ext>
            </a:extLst>
          </p:cNvPr>
          <p:cNvPicPr>
            <a:picLocks noChangeAspect="1"/>
          </p:cNvPicPr>
          <p:nvPr/>
        </p:nvPicPr>
        <p:blipFill>
          <a:blip r:embed="rId3"/>
          <a:stretch>
            <a:fillRect/>
          </a:stretch>
        </p:blipFill>
        <p:spPr>
          <a:xfrm>
            <a:off x="6095994" y="3428998"/>
            <a:ext cx="11" cy="4"/>
          </a:xfrm>
          <a:prstGeom prst="rect">
            <a:avLst/>
          </a:prstGeom>
        </p:spPr>
      </p:pic>
      <p:pic>
        <p:nvPicPr>
          <p:cNvPr id="12" name="Picture 11">
            <a:extLst>
              <a:ext uri="{FF2B5EF4-FFF2-40B4-BE49-F238E27FC236}">
                <a16:creationId xmlns:a16="http://schemas.microsoft.com/office/drawing/2014/main" id="{5A86968A-6328-A0F4-496E-B1D829C0D9B9}"/>
              </a:ext>
            </a:extLst>
          </p:cNvPr>
          <p:cNvPicPr>
            <a:picLocks noChangeAspect="1"/>
          </p:cNvPicPr>
          <p:nvPr/>
        </p:nvPicPr>
        <p:blipFill>
          <a:blip r:embed="rId4"/>
          <a:stretch>
            <a:fillRect/>
          </a:stretch>
        </p:blipFill>
        <p:spPr>
          <a:xfrm>
            <a:off x="339654" y="316857"/>
            <a:ext cx="2614411" cy="875763"/>
          </a:xfrm>
          <a:prstGeom prst="rect">
            <a:avLst/>
          </a:prstGeom>
        </p:spPr>
      </p:pic>
      <p:sp>
        <p:nvSpPr>
          <p:cNvPr id="4" name="TextBox 3">
            <a:extLst>
              <a:ext uri="{FF2B5EF4-FFF2-40B4-BE49-F238E27FC236}">
                <a16:creationId xmlns:a16="http://schemas.microsoft.com/office/drawing/2014/main" id="{1439DA86-661B-154D-3536-F0063230506F}"/>
              </a:ext>
            </a:extLst>
          </p:cNvPr>
          <p:cNvSpPr txBox="1"/>
          <p:nvPr/>
        </p:nvSpPr>
        <p:spPr>
          <a:xfrm>
            <a:off x="391898" y="1088898"/>
            <a:ext cx="11318019" cy="5309146"/>
          </a:xfrm>
          <a:prstGeom prst="rect">
            <a:avLst/>
          </a:prstGeom>
          <a:noFill/>
        </p:spPr>
        <p:txBody>
          <a:bodyPr wrap="square">
            <a:spAutoFit/>
          </a:bodyPr>
          <a:lstStyle/>
          <a:p>
            <a:pPr>
              <a:tabLst>
                <a:tab pos="354013" algn="l"/>
              </a:tabLst>
            </a:pPr>
            <a:r>
              <a:rPr lang="en-IN" sz="3200" b="1" dirty="0">
                <a:solidFill>
                  <a:schemeClr val="accent5">
                    <a:lumMod val="75000"/>
                  </a:schemeClr>
                </a:solidFill>
              </a:rPr>
              <a:t>5. Visualization tool (Power BI):</a:t>
            </a:r>
          </a:p>
          <a:p>
            <a:pPr algn="just"/>
            <a:endParaRPr lang="en-US" sz="2000" b="1" dirty="0">
              <a:solidFill>
                <a:srgbClr val="FF0000"/>
              </a:solidFill>
              <a:latin typeface="Roboto" panose="02000000000000000000" pitchFamily="2" charset="0"/>
              <a:ea typeface="Roboto" panose="02000000000000000000" pitchFamily="2" charset="0"/>
              <a:cs typeface="Roboto" panose="02000000000000000000" pitchFamily="2" charset="0"/>
            </a:endParaRPr>
          </a:p>
          <a:p>
            <a:pPr marL="541338" indent="-541338" algn="just">
              <a:spcBef>
                <a:spcPts val="300"/>
              </a:spcBef>
              <a:spcAft>
                <a:spcPts val="300"/>
              </a:spcAft>
              <a:buFont typeface="Wingdings" panose="05000000000000000000" pitchFamily="2" charset="2"/>
              <a:buChar char="Ø"/>
            </a:pPr>
            <a:r>
              <a:rPr lang="en-US" sz="2200" dirty="0">
                <a:solidFill>
                  <a:srgbClr val="202124"/>
                </a:solidFill>
                <a:latin typeface="Roboto" panose="02000000000000000000" pitchFamily="2" charset="0"/>
                <a:ea typeface="Roboto" panose="02000000000000000000" pitchFamily="2" charset="0"/>
                <a:cs typeface="Roboto" panose="02000000000000000000" pitchFamily="2" charset="0"/>
              </a:rPr>
              <a:t>Power BI is a cloud-based business analysis and intelligence service by Microsoft. It is a collection of business intelligence and data visualization tools such as software services, apps and data connectors.</a:t>
            </a:r>
          </a:p>
          <a:p>
            <a:pPr marL="541338" indent="-541338" algn="just">
              <a:spcBef>
                <a:spcPts val="300"/>
              </a:spcBef>
              <a:spcAft>
                <a:spcPts val="300"/>
              </a:spcAft>
              <a:buFont typeface="Wingdings" panose="05000000000000000000" pitchFamily="2" charset="2"/>
              <a:buChar char="Ø"/>
            </a:pPr>
            <a:r>
              <a:rPr lang="en-US" sz="2200" dirty="0">
                <a:solidFill>
                  <a:srgbClr val="202124"/>
                </a:solidFill>
                <a:latin typeface="Roboto" panose="02000000000000000000" pitchFamily="2" charset="0"/>
                <a:ea typeface="Roboto" panose="02000000000000000000" pitchFamily="2" charset="0"/>
                <a:cs typeface="Roboto" panose="02000000000000000000" pitchFamily="2" charset="0"/>
              </a:rPr>
              <a:t>Power BI is a unified, scalable platform for self-service and enterprise business intelligence (BI). It converts data from different data sources to interactive dashboards and BI reports.</a:t>
            </a:r>
          </a:p>
          <a:p>
            <a:pPr marL="541338" indent="-541338" algn="just">
              <a:spcBef>
                <a:spcPts val="300"/>
              </a:spcBef>
              <a:spcAft>
                <a:spcPts val="300"/>
              </a:spcAft>
              <a:buFont typeface="Wingdings" panose="05000000000000000000" pitchFamily="2" charset="2"/>
              <a:buChar char="Ø"/>
            </a:pPr>
            <a:r>
              <a:rPr lang="en-US" sz="2200" dirty="0">
                <a:solidFill>
                  <a:srgbClr val="202124"/>
                </a:solidFill>
                <a:latin typeface="Roboto" panose="02000000000000000000" pitchFamily="2" charset="0"/>
                <a:ea typeface="Roboto" panose="02000000000000000000" pitchFamily="2" charset="0"/>
                <a:cs typeface="Roboto" panose="02000000000000000000" pitchFamily="2" charset="0"/>
              </a:rPr>
              <a:t>PBIX file extension is a file format used by Microsoft Power BI. </a:t>
            </a:r>
          </a:p>
          <a:p>
            <a:pPr algn="just">
              <a:spcBef>
                <a:spcPts val="1200"/>
              </a:spcBef>
              <a:spcAft>
                <a:spcPts val="600"/>
              </a:spcAft>
            </a:pPr>
            <a:r>
              <a:rPr lang="en-US" sz="2000" b="1" dirty="0">
                <a:solidFill>
                  <a:srgbClr val="FF0000"/>
                </a:solidFill>
                <a:latin typeface="Roboto" panose="02000000000000000000" pitchFamily="2" charset="0"/>
                <a:ea typeface="Roboto" panose="02000000000000000000" pitchFamily="2" charset="0"/>
                <a:cs typeface="Roboto" panose="02000000000000000000" pitchFamily="2" charset="0"/>
              </a:rPr>
              <a:t>History</a:t>
            </a:r>
            <a:endParaRPr lang="en-US" sz="2000" dirty="0">
              <a:solidFill>
                <a:srgbClr val="202124"/>
              </a:solidFill>
              <a:latin typeface="Roboto" panose="02000000000000000000" pitchFamily="2" charset="0"/>
            </a:endParaRPr>
          </a:p>
          <a:p>
            <a:pPr marL="541338" indent="-541338">
              <a:buFont typeface="Wingdings" panose="05000000000000000000" pitchFamily="2" charset="2"/>
              <a:buChar char="Ø"/>
            </a:pPr>
            <a:r>
              <a:rPr lang="en-US" sz="2000" b="0" i="0" dirty="0">
                <a:solidFill>
                  <a:srgbClr val="202124"/>
                </a:solidFill>
                <a:effectLst/>
                <a:latin typeface="Roboto" panose="02000000000000000000" pitchFamily="2" charset="0"/>
              </a:rPr>
              <a:t>Crescent, designed by Ron George 2010</a:t>
            </a:r>
          </a:p>
          <a:p>
            <a:pPr marL="541338" indent="-541338">
              <a:buFont typeface="Wingdings" panose="05000000000000000000" pitchFamily="2" charset="2"/>
              <a:buChar char="Ø"/>
            </a:pPr>
            <a:r>
              <a:rPr lang="en-US" sz="2000" b="0" i="0" dirty="0">
                <a:solidFill>
                  <a:srgbClr val="202124"/>
                </a:solidFill>
                <a:effectLst/>
                <a:latin typeface="Roboto" panose="02000000000000000000" pitchFamily="2" charset="0"/>
              </a:rPr>
              <a:t>Power BI, unveiled by Microsoft in 2013</a:t>
            </a:r>
          </a:p>
          <a:p>
            <a:pPr marL="541338" indent="-541338">
              <a:buFont typeface="Wingdings" panose="05000000000000000000" pitchFamily="2" charset="2"/>
              <a:buChar char="Ø"/>
            </a:pPr>
            <a:endParaRPr lang="en-US" b="0" i="0" dirty="0">
              <a:solidFill>
                <a:srgbClr val="202124"/>
              </a:solidFill>
              <a:effectLst/>
              <a:latin typeface="Roboto" panose="02000000000000000000" pitchFamily="2" charset="0"/>
            </a:endParaRPr>
          </a:p>
          <a:p>
            <a:pPr>
              <a:spcBef>
                <a:spcPts val="600"/>
              </a:spcBef>
              <a:spcAft>
                <a:spcPts val="600"/>
              </a:spcAft>
            </a:pPr>
            <a:r>
              <a:rPr lang="en-US" sz="2000" b="1" i="0" dirty="0">
                <a:solidFill>
                  <a:srgbClr val="FF0000"/>
                </a:solidFill>
                <a:effectLst/>
                <a:latin typeface="Roboto" panose="02000000000000000000" pitchFamily="2" charset="0"/>
              </a:rPr>
              <a:t>Alternative tool: </a:t>
            </a:r>
            <a:r>
              <a:rPr lang="en-US" sz="2000" b="0" i="0" dirty="0">
                <a:solidFill>
                  <a:srgbClr val="202124"/>
                </a:solidFill>
                <a:effectLst/>
                <a:latin typeface="Roboto" panose="02000000000000000000" pitchFamily="2" charset="0"/>
              </a:rPr>
              <a:t>Tableau by Salesforce.</a:t>
            </a:r>
            <a:endParaRPr lang="en-IN" sz="2400" dirty="0"/>
          </a:p>
        </p:txBody>
      </p:sp>
    </p:spTree>
    <p:extLst>
      <p:ext uri="{BB962C8B-B14F-4D97-AF65-F5344CB8AC3E}">
        <p14:creationId xmlns:p14="http://schemas.microsoft.com/office/powerpoint/2010/main" val="4059660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TotalTime>
  <Words>1132</Words>
  <Application>Microsoft Office PowerPoint</Application>
  <PresentationFormat>Widescreen</PresentationFormat>
  <Paragraphs>76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Roboto</vt:lpstr>
      <vt:lpstr>Wingdings</vt:lpstr>
      <vt:lpstr>Office Theme</vt:lpstr>
      <vt:lpstr>Data Analytics Skills Enhancement</vt:lpstr>
      <vt:lpstr>Data Analytics Skills Enhancement</vt:lpstr>
      <vt:lpstr>Data Analytics Skills Enhancement</vt:lpstr>
      <vt:lpstr>Data Analytics Skills Enhancement</vt:lpstr>
      <vt:lpstr>Data Analytics Skills Enhancement</vt:lpstr>
      <vt:lpstr>Data Analytics Skills Enhancement</vt:lpstr>
      <vt:lpstr>Data Analytics Skills Enhancement</vt:lpstr>
      <vt:lpstr>Data Analytics Skills Enhancement</vt:lpstr>
      <vt:lpstr>Data Analytics Skills Enhancement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Skills Enhancement</dc:title>
  <dc:creator>Subramanian V Palamarneri</dc:creator>
  <cp:lastModifiedBy>Subramanian V Palamarneri</cp:lastModifiedBy>
  <cp:revision>23</cp:revision>
  <dcterms:created xsi:type="dcterms:W3CDTF">2023-08-07T10:03:27Z</dcterms:created>
  <dcterms:modified xsi:type="dcterms:W3CDTF">2023-08-18T06:46:17Z</dcterms:modified>
</cp:coreProperties>
</file>