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6" r:id="rId4"/>
    <p:sldId id="290" r:id="rId5"/>
    <p:sldId id="291" r:id="rId6"/>
    <p:sldId id="292" r:id="rId7"/>
    <p:sldId id="293" r:id="rId8"/>
    <p:sldId id="294" r:id="rId9"/>
    <p:sldId id="295" r:id="rId10"/>
    <p:sldId id="299" r:id="rId11"/>
    <p:sldId id="301" r:id="rId12"/>
    <p:sldId id="298" r:id="rId13"/>
    <p:sldId id="302" r:id="rId14"/>
    <p:sldId id="306" r:id="rId15"/>
    <p:sldId id="297" r:id="rId16"/>
    <p:sldId id="303" r:id="rId17"/>
    <p:sldId id="304" r:id="rId18"/>
    <p:sldId id="305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1" autoAdjust="0"/>
    <p:restoredTop sz="94660"/>
  </p:normalViewPr>
  <p:slideViewPr>
    <p:cSldViewPr>
      <p:cViewPr>
        <p:scale>
          <a:sx n="70" d="100"/>
          <a:sy n="70" d="100"/>
        </p:scale>
        <p:origin x="-85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A0CBC1-C2BB-4DAE-A396-73AF6E5FE02E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C0B0266-4EF1-4B01-A448-E7F73CB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solidFill>
            <a:schemeClr val="accent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881-18B1-4749-AC5F-1FA1CA8D68B9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16B8-225C-49B3-95C8-9DA5BC79006A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8EA-B41F-4B0C-B905-FF6D5F3649C6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6CD-88F2-454D-99E8-062CD1F5B131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E230-1F13-43F0-B1DA-E19238D90501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C16D-BBC2-41DB-8BBE-911FB575099A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EE02-29D2-4300-9231-EEDBA51E4163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0307-E39B-4792-BFA7-215F982E84A9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CE49-E6A7-4F73-9D79-272AD9164079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A0AD-5DBC-4D25-BE01-F91FAD60482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07A7-3417-40F7-8370-F89BC7CD0221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F542-E555-4AC1-85C7-585B0F08A3B4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990600"/>
            <a:ext cx="723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>
              <a:buSzPct val="100000"/>
              <a:buFont typeface="+mj-lt"/>
              <a:buAutoNum type="arabicPeriod"/>
            </a:pPr>
            <a:r>
              <a:rPr lang="en-US" sz="4800" b="1" dirty="0" smtClean="0"/>
              <a:t>Overview of BIG data</a:t>
            </a:r>
          </a:p>
          <a:p>
            <a:pPr marL="914400" indent="-914400" algn="just">
              <a:buSzPct val="100000"/>
              <a:buFont typeface="+mj-lt"/>
              <a:buAutoNum type="arabicPeriod"/>
            </a:pPr>
            <a:r>
              <a:rPr lang="en-US" sz="4800" b="1" dirty="0" smtClean="0"/>
              <a:t>Overview of R</a:t>
            </a:r>
          </a:p>
          <a:p>
            <a:pPr marL="914400" indent="-914400" algn="just">
              <a:buSzPct val="100000"/>
              <a:buFont typeface="+mj-lt"/>
              <a:buAutoNum type="arabicPeriod"/>
            </a:pPr>
            <a:r>
              <a:rPr lang="en-US" sz="4800" b="1" dirty="0" smtClean="0"/>
              <a:t>Introduction to R</a:t>
            </a:r>
          </a:p>
          <a:p>
            <a:pPr marL="914400" indent="-914400" algn="just">
              <a:buSzPct val="100000"/>
              <a:buFont typeface="+mj-lt"/>
              <a:buAutoNum type="arabicPeriod"/>
            </a:pPr>
            <a:r>
              <a:rPr lang="en-US" sz="4800" b="1" dirty="0" smtClean="0"/>
              <a:t>Data Structures</a:t>
            </a:r>
          </a:p>
          <a:p>
            <a:pPr marL="914400" indent="-914400" algn="just">
              <a:buSzPct val="100000"/>
              <a:buFont typeface="+mj-lt"/>
              <a:buAutoNum type="arabicPeriod"/>
            </a:pPr>
            <a:r>
              <a:rPr lang="en-US" sz="4800" b="1" dirty="0" smtClean="0"/>
              <a:t>Programming Concepts</a:t>
            </a:r>
          </a:p>
          <a:p>
            <a:pPr marL="914400" indent="-914400" algn="just">
              <a:buSzPct val="100000"/>
              <a:buFont typeface="+mj-lt"/>
              <a:buAutoNum type="arabicPeriod"/>
            </a:pPr>
            <a:r>
              <a:rPr lang="en-US" sz="4800" b="1" dirty="0" smtClean="0"/>
              <a:t>Graphs</a:t>
            </a:r>
          </a:p>
          <a:p>
            <a:pPr marL="914400" indent="-914400" algn="just">
              <a:buSzPct val="100000"/>
              <a:buFont typeface="+mj-lt"/>
              <a:buAutoNum type="arabicPeriod"/>
            </a:pPr>
            <a:r>
              <a:rPr lang="en-US" sz="4800" b="1" dirty="0" smtClean="0"/>
              <a:t>Predictive Modeling</a:t>
            </a:r>
            <a:endParaRPr lang="en-US" sz="4800" b="1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" y="2094399"/>
            <a:ext cx="7162800" cy="266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MapReduce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 is designed for managing and processing big data; three major features: 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Single and easy programming model 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automatic and linear scalability and </a:t>
            </a:r>
          </a:p>
          <a:p>
            <a:pPr marL="514350" indent="-514350" algn="just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built-in fault tolerance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6994" y="1219200"/>
            <a:ext cx="6230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1.5	   Tools used in BIG data </a:t>
            </a:r>
            <a:r>
              <a:rPr lang="en-US" b="1" dirty="0" smtClean="0"/>
              <a:t>- </a:t>
            </a:r>
            <a:r>
              <a:rPr lang="en-US" sz="2400" b="1" dirty="0" smtClean="0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" y="1828800"/>
            <a:ext cx="716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3. HBASE: is a distributed, non-relational (columnar) database that utilizes HDFS as its persistence store.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6994" y="1219200"/>
            <a:ext cx="6230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1.5	   Tools used in BIG data </a:t>
            </a:r>
            <a:r>
              <a:rPr lang="en-US" b="1" dirty="0" smtClean="0"/>
              <a:t>- </a:t>
            </a:r>
            <a:r>
              <a:rPr lang="en-US" sz="2400" b="1" dirty="0" smtClean="0"/>
              <a:t>continued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3140" y="3255264"/>
            <a:ext cx="5966460" cy="314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343400"/>
            <a:ext cx="132344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" y="1828800"/>
            <a:ext cx="71628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4a. PIG is an interactive, or script-based, execution environment supporting PIG Latin, a language used to express data flows.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4b. HIVE is a batch-oriented, batch-warehousing layer built on the core elements of Hadoop (HDFS and </a:t>
            </a:r>
            <a:r>
              <a:rPr lang="en-US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MapReduce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).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It provides users who know SQL with a simple SQL-like implementation called </a:t>
            </a:r>
            <a:r>
              <a:rPr lang="en-US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HiveQL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, without sacrificing access via </a:t>
            </a:r>
            <a:r>
              <a:rPr lang="en-US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mappers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 and reducers.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6994" y="1219200"/>
            <a:ext cx="6230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1.5	   Tools used in BIG data </a:t>
            </a:r>
            <a:r>
              <a:rPr lang="en-US" b="1" dirty="0" smtClean="0"/>
              <a:t>- </a:t>
            </a:r>
            <a:r>
              <a:rPr lang="en-US" sz="2400" b="1" dirty="0" smtClean="0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4400" y="4953001"/>
            <a:ext cx="6172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6. </a:t>
            </a:r>
            <a:r>
              <a:rPr lang="en-US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ZooKeeper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: is a </a:t>
            </a:r>
            <a:r>
              <a:rPr lang="en-US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Hadoop’s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 way of coordinating all the elements of the distributed applications.</a:t>
            </a:r>
            <a:endParaRPr lang="en-US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36994" y="1219200"/>
            <a:ext cx="6230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1.5	   Tools used in BIG data </a:t>
            </a:r>
            <a:r>
              <a:rPr lang="en-US" b="1" dirty="0" smtClean="0"/>
              <a:t>- </a:t>
            </a:r>
            <a:r>
              <a:rPr lang="en-US" sz="2400" b="1" dirty="0" smtClean="0"/>
              <a:t>continued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1770" y="4829464"/>
            <a:ext cx="1147830" cy="154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914400" y="2553831"/>
            <a:ext cx="7315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5. Search engine: </a:t>
            </a:r>
            <a:r>
              <a:rPr lang="en-US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Exalead's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 product, </a:t>
            </a:r>
            <a:r>
              <a:rPr lang="en-US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CloudView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 Solution is an infrastructure-level search and information access platform used for both online and enterprise Search-Based Applications (SBA) as well as enterprise search.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981200"/>
            <a:ext cx="2200275" cy="62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11328" y="1219200"/>
            <a:ext cx="5481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1.6	   Applications of BIG data</a:t>
            </a:r>
            <a:endParaRPr lang="en-US" sz="2400" b="1" dirty="0" smtClean="0"/>
          </a:p>
        </p:txBody>
      </p:sp>
      <p:sp>
        <p:nvSpPr>
          <p:cNvPr id="15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1/5/2015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D95334-4B8F-4DF9-AC0C-BC57730D60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ooter Placeholder 5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PVS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F047E5-ABB6-42A4-A567-8EA3802D759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1A8D8-8C49-4DD8-86FC-9EBF8532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Footer Placeholder 5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PVS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4400" y="990600"/>
            <a:ext cx="73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914400" y="1971794"/>
            <a:ext cx="5410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514350" algn="l"/>
              </a:tabLst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Healthcare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AutoNum type="alphaLcPeriod"/>
              <a:tabLst>
                <a:tab pos="514350" algn="l"/>
                <a:tab pos="685800" algn="l"/>
              </a:tabLst>
            </a:pPr>
            <a:r>
              <a:rPr lang="en-US" sz="1600" i="1" dirty="0" smtClean="0">
                <a:solidFill>
                  <a:srgbClr val="FF0000"/>
                </a:solidFill>
              </a:rPr>
              <a:t>Evidence based Healthcare Models driven by "Health outcomes“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FontTx/>
              <a:buAutoNum type="alphaLcPeriod"/>
              <a:tabLst>
                <a:tab pos="514350" algn="l"/>
                <a:tab pos="685800" algn="l"/>
              </a:tabLst>
            </a:pPr>
            <a:r>
              <a:rPr lang="en-US" sz="1600" i="1" dirty="0" smtClean="0">
                <a:solidFill>
                  <a:srgbClr val="FF0000"/>
                </a:solidFill>
              </a:rPr>
              <a:t>Provider &amp; Staff shortage demands workforce productivity &amp; Efficiency</a:t>
            </a:r>
          </a:p>
          <a:p>
            <a:pPr marL="628650" lvl="1" indent="-228600" algn="just">
              <a:spcBef>
                <a:spcPts val="300"/>
              </a:spcBef>
              <a:spcAft>
                <a:spcPts val="300"/>
              </a:spcAft>
              <a:tabLst>
                <a:tab pos="400050" algn="l"/>
                <a:tab pos="514350" algn="l"/>
              </a:tabLst>
            </a:pPr>
            <a:r>
              <a:rPr lang="en-US" sz="1600" i="1" dirty="0" smtClean="0">
                <a:solidFill>
                  <a:srgbClr val="FF0000"/>
                </a:solidFill>
              </a:rPr>
              <a:t> c.    Patient centered Care</a:t>
            </a:r>
          </a:p>
          <a:p>
            <a:pPr marL="914400" lvl="1" indent="-457200" algn="just">
              <a:spcBef>
                <a:spcPts val="300"/>
              </a:spcBef>
              <a:spcAft>
                <a:spcPts val="300"/>
              </a:spcAft>
              <a:tabLst>
                <a:tab pos="514350" algn="l"/>
              </a:tabLst>
            </a:pPr>
            <a:r>
              <a:rPr lang="en-US" sz="1600" i="1" dirty="0" smtClean="0">
                <a:solidFill>
                  <a:srgbClr val="FF0000"/>
                </a:solidFill>
              </a:rPr>
              <a:t>d.   Disease Management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tabLst>
                <a:tab pos="514350" algn="l"/>
              </a:tabLst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Retail</a:t>
            </a:r>
          </a:p>
          <a:p>
            <a:pPr marL="742950" lvl="2" indent="-285750" algn="just"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  <a:tabLst>
                <a:tab pos="514350" algn="l"/>
              </a:tabLst>
            </a:pPr>
            <a:r>
              <a:rPr lang="en-US" sz="1600" i="1" dirty="0" smtClean="0">
                <a:solidFill>
                  <a:srgbClr val="FF0000"/>
                </a:solidFill>
              </a:rPr>
              <a:t>Behavior profiling</a:t>
            </a:r>
          </a:p>
          <a:p>
            <a:pPr marL="742950" lvl="2" indent="-285750" algn="just"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  <a:tabLst>
                <a:tab pos="514350" algn="l"/>
              </a:tabLst>
            </a:pPr>
            <a:r>
              <a:rPr lang="en-US" sz="1600" i="1" dirty="0" smtClean="0">
                <a:solidFill>
                  <a:srgbClr val="FF0000"/>
                </a:solidFill>
              </a:rPr>
              <a:t>Preference modeling</a:t>
            </a:r>
          </a:p>
          <a:p>
            <a:pPr marL="742950" lvl="2" indent="-285750" algn="just"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  <a:tabLst>
                <a:tab pos="514350" algn="l"/>
              </a:tabLst>
            </a:pPr>
            <a:r>
              <a:rPr lang="en-US" sz="1600" i="1" dirty="0" smtClean="0">
                <a:solidFill>
                  <a:srgbClr val="FF0000"/>
                </a:solidFill>
              </a:rPr>
              <a:t>Affinity tracking</a:t>
            </a:r>
          </a:p>
          <a:p>
            <a:pPr marL="742950" lvl="2" indent="-285750" algn="just"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  <a:tabLst>
                <a:tab pos="514350" algn="l"/>
              </a:tabLst>
            </a:pPr>
            <a:r>
              <a:rPr lang="en-US" sz="1600" i="1" dirty="0" smtClean="0">
                <a:solidFill>
                  <a:srgbClr val="FF0000"/>
                </a:solidFill>
              </a:rPr>
              <a:t>Brand Switching</a:t>
            </a:r>
          </a:p>
          <a:p>
            <a:pPr marL="742950" lvl="2" indent="-285750" algn="just">
              <a:spcBef>
                <a:spcPts val="300"/>
              </a:spcBef>
              <a:spcAft>
                <a:spcPts val="300"/>
              </a:spcAft>
              <a:buFont typeface="+mj-lt"/>
              <a:buAutoNum type="alphaLcPeriod"/>
              <a:tabLst>
                <a:tab pos="514350" algn="l"/>
              </a:tabLst>
            </a:pPr>
            <a:r>
              <a:rPr lang="en-US" sz="1600" i="1" dirty="0" smtClean="0">
                <a:solidFill>
                  <a:srgbClr val="FF0000"/>
                </a:solidFill>
              </a:rPr>
              <a:t>Customer Loyalty</a:t>
            </a: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905000"/>
            <a:ext cx="1752600" cy="129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0847" y="4029076"/>
            <a:ext cx="2896353" cy="206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458" y="2057400"/>
            <a:ext cx="738845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	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066800"/>
            <a:ext cx="7239000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914400"/>
            <a:r>
              <a:rPr lang="en-US" dirty="0" smtClean="0"/>
              <a:t>1)	</a:t>
            </a:r>
            <a:r>
              <a:rPr lang="en-US" sz="2000" dirty="0" smtClean="0"/>
              <a:t>________ is designed for managing and processing big data; three major features: </a:t>
            </a:r>
          </a:p>
          <a:p>
            <a:pPr marL="914400" lvl="1">
              <a:buFont typeface="Wingdings" pitchFamily="2" charset="2"/>
              <a:buChar char="q"/>
            </a:pPr>
            <a:r>
              <a:rPr lang="en-US" sz="2000" dirty="0" smtClean="0"/>
              <a:t>	Single and easy programming model </a:t>
            </a:r>
          </a:p>
          <a:p>
            <a:pPr marL="914400" lvl="1">
              <a:buFont typeface="Wingdings" pitchFamily="2" charset="2"/>
              <a:buChar char="q"/>
            </a:pPr>
            <a:r>
              <a:rPr lang="en-US" sz="2000" dirty="0" smtClean="0"/>
              <a:t>	automatic and linear scalability and </a:t>
            </a:r>
          </a:p>
          <a:p>
            <a:pPr marL="914400" lvl="1">
              <a:buFont typeface="Wingdings" pitchFamily="2" charset="2"/>
              <a:buChar char="q"/>
            </a:pPr>
            <a:r>
              <a:rPr lang="en-US" sz="2000" dirty="0" smtClean="0"/>
              <a:t>	built-in fault tolerance</a:t>
            </a:r>
            <a:endParaRPr lang="en-US" dirty="0" smtClean="0"/>
          </a:p>
          <a:p>
            <a:endParaRPr lang="en-US" sz="100" dirty="0" smtClean="0"/>
          </a:p>
          <a:p>
            <a:r>
              <a:rPr lang="en-US" dirty="0" smtClean="0"/>
              <a:t>	The missing word is: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a) 	HDFS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	b) 	HBase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	c) 	Zookeeper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	d) 	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MapReduce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</a:p>
          <a:p>
            <a:pPr lvl="2" indent="-914400">
              <a:buAutoNum type="arabicParenR" startAt="2"/>
            </a:pPr>
            <a:r>
              <a:rPr lang="en-US" sz="2000" dirty="0" smtClean="0"/>
              <a:t>HBASE is a distributed, ___________  database that utilizes HDFS as its persistence store.</a:t>
            </a:r>
          </a:p>
          <a:p>
            <a:pPr lvl="2" indent="-914400"/>
            <a:r>
              <a:rPr lang="en-US" sz="2000" dirty="0" smtClean="0"/>
              <a:t>	The missing word is:</a:t>
            </a:r>
          </a:p>
          <a:p>
            <a:pPr lvl="2" indent="-914400"/>
            <a:r>
              <a:rPr lang="en-US" sz="2000" dirty="0" smtClean="0"/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a)  	non-relational (columnar)</a:t>
            </a:r>
          </a:p>
          <a:p>
            <a:pPr lvl="2" indent="-914400"/>
            <a:r>
              <a:rPr lang="en-US" sz="2000" b="1" i="1" dirty="0" smtClean="0">
                <a:solidFill>
                  <a:srgbClr val="FF0000"/>
                </a:solidFill>
              </a:rPr>
              <a:t>	b)  	relational (row-based)</a:t>
            </a:r>
          </a:p>
          <a:p>
            <a:pPr lvl="2" indent="-914400"/>
            <a:r>
              <a:rPr lang="en-US" sz="2000" b="1" i="1" dirty="0" smtClean="0">
                <a:solidFill>
                  <a:srgbClr val="FF0000"/>
                </a:solidFill>
              </a:rPr>
              <a:t>	c)  	All of the above</a:t>
            </a:r>
          </a:p>
          <a:p>
            <a:pPr lvl="2" indent="-914400"/>
            <a:r>
              <a:rPr lang="en-US" sz="2000" b="1" i="1" dirty="0" smtClean="0">
                <a:solidFill>
                  <a:srgbClr val="FF0000"/>
                </a:solidFill>
              </a:rPr>
              <a:t>	d</a:t>
            </a:r>
            <a:r>
              <a:rPr lang="en-US" sz="2000" b="1" i="1" smtClean="0">
                <a:solidFill>
                  <a:srgbClr val="FF0000"/>
                </a:solidFill>
              </a:rPr>
              <a:t>)  	None </a:t>
            </a:r>
            <a:r>
              <a:rPr lang="en-US" sz="2000" b="1" i="1" dirty="0" smtClean="0">
                <a:solidFill>
                  <a:srgbClr val="FF0000"/>
                </a:solidFill>
              </a:rPr>
              <a:t>of the above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9906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	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PVS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1066800"/>
            <a:ext cx="723900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914400"/>
            <a:r>
              <a:rPr lang="en-US" dirty="0" smtClean="0"/>
              <a:t>3)	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was devised by ___________ .</a:t>
            </a:r>
          </a:p>
          <a:p>
            <a:pPr lvl="2" indent="-914400"/>
            <a:endParaRPr lang="en-US" sz="300" dirty="0" smtClean="0"/>
          </a:p>
          <a:p>
            <a:pPr lvl="2" indent="-914400"/>
            <a:r>
              <a:rPr lang="en-US" sz="2000" dirty="0" smtClean="0"/>
              <a:t>	The missing word is:</a:t>
            </a:r>
          </a:p>
          <a:p>
            <a:pPr lvl="2" indent="-914400"/>
            <a:r>
              <a:rPr lang="en-US" sz="2000" b="1" i="1" dirty="0" smtClean="0">
                <a:solidFill>
                  <a:srgbClr val="FF0000"/>
                </a:solidFill>
              </a:rPr>
              <a:t>	a)  	Apple</a:t>
            </a:r>
          </a:p>
          <a:p>
            <a:pPr marL="0" lvl="2" indent="-914400"/>
            <a:r>
              <a:rPr lang="en-US" sz="2000" b="1" i="1" dirty="0" smtClean="0">
                <a:solidFill>
                  <a:srgbClr val="FF0000"/>
                </a:solidFill>
              </a:rPr>
              <a:t>	b)  	Google</a:t>
            </a:r>
          </a:p>
          <a:p>
            <a:pPr marL="0" lvl="2" indent="-914400"/>
            <a:r>
              <a:rPr lang="en-US" sz="2000" b="1" i="1" dirty="0" smtClean="0">
                <a:solidFill>
                  <a:srgbClr val="FF0000"/>
                </a:solidFill>
              </a:rPr>
              <a:t>	c)  	Microsoft</a:t>
            </a:r>
          </a:p>
          <a:p>
            <a:pPr marL="0" lvl="2" indent="-914400"/>
            <a:r>
              <a:rPr lang="en-US" sz="2000" b="1" i="1" dirty="0" smtClean="0">
                <a:solidFill>
                  <a:srgbClr val="FF0000"/>
                </a:solidFill>
              </a:rPr>
              <a:t>	d)  	None of the above</a:t>
            </a:r>
          </a:p>
          <a:p>
            <a:pPr lvl="2" indent="-914400">
              <a:buAutoNum type="arabicParenR" startAt="2"/>
            </a:pPr>
            <a:endParaRPr lang="en-US" sz="1000" dirty="0" smtClean="0"/>
          </a:p>
          <a:p>
            <a:pPr lvl="2" indent="-914400">
              <a:buFont typeface="+mj-lt"/>
              <a:buAutoNum type="arabicParenR" startAt="4"/>
            </a:pPr>
            <a:r>
              <a:rPr lang="en-US" sz="2000" dirty="0" smtClean="0"/>
              <a:t>Batch processing is used when</a:t>
            </a:r>
          </a:p>
          <a:p>
            <a:pPr lvl="2" indent="-914400">
              <a:buFont typeface="+mj-lt"/>
              <a:buAutoNum type="arabicParenR" startAt="4"/>
            </a:pPr>
            <a:endParaRPr lang="en-US" sz="1100" dirty="0" smtClean="0"/>
          </a:p>
          <a:p>
            <a:pPr lvl="4" indent="-914400"/>
            <a:r>
              <a:rPr lang="en-US" sz="2000" dirty="0" err="1" smtClean="0"/>
              <a:t>i</a:t>
            </a:r>
            <a:r>
              <a:rPr lang="en-US" sz="2000" dirty="0" smtClean="0"/>
              <a:t>) response time should be short</a:t>
            </a:r>
          </a:p>
          <a:p>
            <a:pPr lvl="4" indent="-914400"/>
            <a:r>
              <a:rPr lang="en-US" sz="2000" dirty="0" smtClean="0"/>
              <a:t>ii) data processing is to be carried out at periodic intervals</a:t>
            </a:r>
          </a:p>
          <a:p>
            <a:pPr lvl="4" indent="-914400"/>
            <a:r>
              <a:rPr lang="en-US" sz="2000" dirty="0" smtClean="0"/>
              <a:t>iii) transactions are in batches</a:t>
            </a:r>
          </a:p>
          <a:p>
            <a:pPr lvl="4" indent="-914400"/>
            <a:r>
              <a:rPr lang="en-US" sz="2000" dirty="0" smtClean="0"/>
              <a:t>iv) transactions do not occur periodically</a:t>
            </a:r>
          </a:p>
          <a:p>
            <a:pPr lvl="2" indent="-914400"/>
            <a:r>
              <a:rPr lang="en-US" sz="1100" dirty="0" smtClean="0"/>
              <a:t>	</a:t>
            </a:r>
          </a:p>
          <a:p>
            <a:pPr lvl="2" indent="-914400"/>
            <a:r>
              <a:rPr lang="en-US" sz="2000" b="1" i="1" dirty="0" smtClean="0">
                <a:solidFill>
                  <a:srgbClr val="FF0000"/>
                </a:solidFill>
              </a:rPr>
              <a:t>	a) 	</a:t>
            </a:r>
            <a:r>
              <a:rPr lang="en-US" sz="2000" b="1" i="1" dirty="0" err="1" smtClean="0">
                <a:solidFill>
                  <a:srgbClr val="FF0000"/>
                </a:solidFill>
              </a:rPr>
              <a:t>i</a:t>
            </a:r>
            <a:r>
              <a:rPr lang="en-US" sz="2000" b="1" i="1" dirty="0" smtClean="0">
                <a:solidFill>
                  <a:srgbClr val="FF0000"/>
                </a:solidFill>
              </a:rPr>
              <a:t>,  ii</a:t>
            </a:r>
          </a:p>
          <a:p>
            <a:pPr lvl="2" indent="-914400"/>
            <a:r>
              <a:rPr lang="en-US" sz="2000" b="1" i="1" dirty="0" smtClean="0">
                <a:solidFill>
                  <a:srgbClr val="FF0000"/>
                </a:solidFill>
              </a:rPr>
              <a:t>	b) 	</a:t>
            </a:r>
            <a:r>
              <a:rPr lang="en-US" sz="2000" b="1" i="1" dirty="0" err="1" smtClean="0">
                <a:solidFill>
                  <a:srgbClr val="FF0000"/>
                </a:solidFill>
              </a:rPr>
              <a:t>i</a:t>
            </a:r>
            <a:r>
              <a:rPr lang="en-US" sz="2000" b="1" i="1" dirty="0" smtClean="0">
                <a:solidFill>
                  <a:srgbClr val="FF0000"/>
                </a:solidFill>
              </a:rPr>
              <a:t>,  iii, iv</a:t>
            </a:r>
          </a:p>
          <a:p>
            <a:pPr lvl="2" indent="-914400"/>
            <a:r>
              <a:rPr lang="en-US" sz="2000" b="1" i="1" dirty="0" smtClean="0">
                <a:solidFill>
                  <a:srgbClr val="FF0000"/>
                </a:solidFill>
              </a:rPr>
              <a:t>	c) 	ii,  iii</a:t>
            </a:r>
          </a:p>
          <a:p>
            <a:pPr lvl="2" indent="-914400"/>
            <a:r>
              <a:rPr lang="en-US" sz="2000" b="1" i="1" dirty="0" smtClean="0">
                <a:solidFill>
                  <a:srgbClr val="FF0000"/>
                </a:solidFill>
              </a:rPr>
              <a:t>	d) 	</a:t>
            </a:r>
            <a:r>
              <a:rPr lang="en-US" sz="2000" b="1" i="1" dirty="0" err="1" smtClean="0">
                <a:solidFill>
                  <a:srgbClr val="FF0000"/>
                </a:solidFill>
              </a:rPr>
              <a:t>i</a:t>
            </a:r>
            <a:r>
              <a:rPr lang="en-US" sz="2000" b="1" i="1" dirty="0" smtClean="0">
                <a:solidFill>
                  <a:srgbClr val="FF0000"/>
                </a:solidFill>
              </a:rPr>
              <a:t>,  ii, iii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9906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	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PVS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1066800"/>
            <a:ext cx="7239000" cy="5239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914400" algn="ctr"/>
            <a:r>
              <a:rPr lang="en-US" b="1" dirty="0" smtClean="0"/>
              <a:t>ANSWERS</a:t>
            </a:r>
          </a:p>
          <a:p>
            <a:pPr lvl="2" indent="-914400"/>
            <a:endParaRPr lang="en-US" dirty="0" smtClean="0"/>
          </a:p>
          <a:p>
            <a:pPr lvl="2" indent="-914400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1)	</a:t>
            </a:r>
            <a:r>
              <a:rPr lang="en-US" b="1" dirty="0" smtClean="0">
                <a:solidFill>
                  <a:srgbClr val="FF0000"/>
                </a:solidFill>
              </a:rPr>
              <a:t>d) </a:t>
            </a:r>
            <a:r>
              <a:rPr lang="en-US" b="1" u="sng" dirty="0" err="1" smtClean="0">
                <a:solidFill>
                  <a:srgbClr val="FF0000"/>
                </a:solidFill>
              </a:rPr>
              <a:t>MapReduce</a:t>
            </a:r>
            <a:r>
              <a:rPr lang="en-US" sz="2000" dirty="0" smtClean="0"/>
              <a:t> is designed for managing and processing big data; three major features: </a:t>
            </a:r>
          </a:p>
          <a:p>
            <a:pPr marL="914400" lvl="1">
              <a:buFont typeface="Wingdings" pitchFamily="2" charset="2"/>
              <a:buChar char="q"/>
            </a:pPr>
            <a:r>
              <a:rPr lang="en-US" sz="2000" dirty="0" smtClean="0"/>
              <a:t>	Single and easy programming model </a:t>
            </a:r>
          </a:p>
          <a:p>
            <a:pPr marL="914400" lvl="1">
              <a:buFont typeface="Wingdings" pitchFamily="2" charset="2"/>
              <a:buChar char="q"/>
            </a:pPr>
            <a:r>
              <a:rPr lang="en-US" sz="2000" dirty="0" smtClean="0"/>
              <a:t>	automatic and linear scalability and </a:t>
            </a:r>
          </a:p>
          <a:p>
            <a:pPr marL="914400" lvl="1">
              <a:buFont typeface="Wingdings" pitchFamily="2" charset="2"/>
              <a:buChar char="q"/>
            </a:pPr>
            <a:r>
              <a:rPr lang="en-US" sz="2000" dirty="0" smtClean="0"/>
              <a:t>	built-in fault tolerance</a:t>
            </a:r>
            <a:endParaRPr lang="en-US" dirty="0" smtClean="0"/>
          </a:p>
          <a:p>
            <a:pPr lvl="2" indent="-914400">
              <a:spcBef>
                <a:spcPts val="300"/>
              </a:spcBef>
              <a:spcAft>
                <a:spcPts val="300"/>
              </a:spcAft>
              <a:buAutoNum type="arabicParenR" startAt="2"/>
            </a:pPr>
            <a:r>
              <a:rPr lang="en-US" dirty="0" smtClean="0"/>
              <a:t>HBASE is a distributed,</a:t>
            </a:r>
            <a:r>
              <a:rPr lang="en-US" b="1" u="sng" dirty="0" smtClean="0">
                <a:solidFill>
                  <a:srgbClr val="FF0000"/>
                </a:solidFill>
              </a:rPr>
              <a:t> a) non-relational (columnar)</a:t>
            </a:r>
            <a:r>
              <a:rPr lang="en-US" dirty="0" smtClean="0"/>
              <a:t> database that utilizes HDFS as its persistence store.</a:t>
            </a:r>
          </a:p>
          <a:p>
            <a:pPr lvl="2" indent="-914400">
              <a:spcBef>
                <a:spcPts val="300"/>
              </a:spcBef>
              <a:spcAft>
                <a:spcPts val="300"/>
              </a:spcAft>
              <a:buAutoNum type="arabicParenR" startAt="2"/>
            </a:pPr>
            <a:r>
              <a:rPr lang="en-US" sz="2000" dirty="0" err="1" smtClean="0"/>
              <a:t>MapReduce</a:t>
            </a:r>
            <a:r>
              <a:rPr lang="en-US" sz="2000" dirty="0" smtClean="0"/>
              <a:t> was devised by  </a:t>
            </a:r>
            <a:r>
              <a:rPr lang="en-US" sz="2000" b="1" u="sng" dirty="0" smtClean="0">
                <a:solidFill>
                  <a:srgbClr val="FF0000"/>
                </a:solidFill>
              </a:rPr>
              <a:t>b) Google</a:t>
            </a:r>
            <a:endParaRPr lang="en-US" sz="300" b="1" u="sng" dirty="0" smtClean="0">
              <a:solidFill>
                <a:srgbClr val="FF0000"/>
              </a:solidFill>
            </a:endParaRPr>
          </a:p>
          <a:p>
            <a:pPr lvl="2" indent="-914400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	Batch processing is used when</a:t>
            </a:r>
          </a:p>
          <a:p>
            <a:pPr lvl="4" indent="-914400"/>
            <a:r>
              <a:rPr lang="en-US" sz="2000" dirty="0" err="1" smtClean="0"/>
              <a:t>i</a:t>
            </a:r>
            <a:r>
              <a:rPr lang="en-US" sz="2000" dirty="0" smtClean="0"/>
              <a:t>) response time should be short</a:t>
            </a:r>
          </a:p>
          <a:p>
            <a:pPr lvl="4" indent="-914400"/>
            <a:r>
              <a:rPr lang="en-US" sz="2000" dirty="0" smtClean="0"/>
              <a:t>ii) data processing is to be carried out at periodic intervals</a:t>
            </a:r>
          </a:p>
          <a:p>
            <a:pPr lvl="4" indent="-914400"/>
            <a:r>
              <a:rPr lang="en-US" sz="2000" dirty="0" smtClean="0"/>
              <a:t>iii) transactions are in batches</a:t>
            </a:r>
          </a:p>
          <a:p>
            <a:pPr lvl="4" indent="-914400"/>
            <a:r>
              <a:rPr lang="en-US" sz="2000" dirty="0" smtClean="0"/>
              <a:t>iv) transactions do not occur periodically</a:t>
            </a:r>
          </a:p>
          <a:p>
            <a:pPr lvl="2" indent="-914400">
              <a:spcBef>
                <a:spcPts val="300"/>
              </a:spcBef>
              <a:spcAft>
                <a:spcPts val="300"/>
              </a:spcAft>
            </a:pPr>
            <a:r>
              <a:rPr lang="en-US" sz="1100" dirty="0" smtClean="0"/>
              <a:t>		</a:t>
            </a:r>
            <a:r>
              <a:rPr lang="en-US" sz="2000" b="1" i="1" dirty="0" smtClean="0">
                <a:solidFill>
                  <a:srgbClr val="FF0000"/>
                </a:solidFill>
              </a:rPr>
              <a:t>c) 	ii,  iii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914400"/>
            <a:ext cx="73152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1.1	Introduction to BIG data</a:t>
            </a:r>
          </a:p>
          <a:p>
            <a:pPr marL="463550" indent="-463550" algn="just">
              <a:buFont typeface="Wingdings" pitchFamily="2" charset="2"/>
              <a:buChar char="Ø"/>
            </a:pPr>
            <a:endParaRPr lang="en-US" sz="320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162799" cy="452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914400"/>
            <a:ext cx="7315200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1.1	Introduction to BIG data – </a:t>
            </a:r>
            <a:r>
              <a:rPr lang="en-US" sz="2400" b="1" dirty="0" smtClean="0"/>
              <a:t>continued</a:t>
            </a:r>
          </a:p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endParaRPr lang="en-US" sz="2400" b="1" dirty="0" smtClean="0"/>
          </a:p>
          <a:p>
            <a:pPr marL="463550" indent="-463550" algn="just">
              <a:buFont typeface="Wingdings" pitchFamily="2" charset="2"/>
              <a:buChar char="Ø"/>
            </a:pPr>
            <a:r>
              <a:rPr lang="en-US" sz="2800" dirty="0" smtClean="0"/>
              <a:t>In Feb 2001, Doug Laney,  an analyst with the Meta Group, publishes a research note titled “3D Data Management: Controlling Data volume, Velocity, and Variety.”</a:t>
            </a:r>
          </a:p>
          <a:p>
            <a:pPr marL="463550" indent="-4635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 smtClean="0"/>
              <a:t>Big data is the capability to manage a huge volume of disparate data, at the right speed, and within the right time frame to allow real-time analysis and reaction.</a:t>
            </a:r>
          </a:p>
          <a:p>
            <a:pPr marL="463550" indent="-463550" algn="just">
              <a:buFont typeface="Wingdings" pitchFamily="2" charset="2"/>
              <a:buChar char="Ø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914400"/>
            <a:ext cx="7315200" cy="512448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2800" b="1" dirty="0" smtClean="0"/>
              <a:t>	</a:t>
            </a:r>
            <a:r>
              <a:rPr lang="en-US" sz="3200" b="1" dirty="0" smtClean="0"/>
              <a:t>1.1	Introduction to BIG data - </a:t>
            </a:r>
            <a:r>
              <a:rPr lang="en-US" sz="2400" b="1" dirty="0" smtClean="0"/>
              <a:t>continued</a:t>
            </a:r>
            <a:endParaRPr lang="en-US" sz="2800" b="1" dirty="0" smtClean="0"/>
          </a:p>
          <a:p>
            <a:pPr marL="46355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800" dirty="0" smtClean="0"/>
              <a:t>Big data enables organizations to store, manage, and manipulate vast amounts of data at the right speed and at the right time to gain the right insights.</a:t>
            </a:r>
          </a:p>
          <a:p>
            <a:pPr marL="463550" indent="-46355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800" dirty="0" smtClean="0"/>
              <a:t>        eBay.com uses two data warehouses at 7.5 petabytes and 40PB as well as a 40PB Hadoop cluster for research, customer recommendations, and merchandising.  </a:t>
            </a:r>
          </a:p>
          <a:p>
            <a:pPr marL="463550" indent="-463550" algn="just">
              <a:spcBef>
                <a:spcPts val="300"/>
              </a:spcBef>
              <a:spcAft>
                <a:spcPts val="300"/>
              </a:spcAft>
            </a:pPr>
            <a:r>
              <a:rPr lang="en-US" sz="2800" i="1" dirty="0" smtClean="0"/>
              <a:t>	http://www.itnews.com.au/News/342615,inside-ebay8217s-90pb-data-warehouse.aspx</a:t>
            </a:r>
            <a:r>
              <a:rPr lang="en-US" sz="2800" dirty="0" smtClean="0"/>
              <a:t>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429000"/>
            <a:ext cx="5675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914400"/>
            <a:ext cx="73152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1.2	Defining BIG data </a:t>
            </a:r>
          </a:p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In 2012, Gartner defined BIG data as follows:</a:t>
            </a:r>
          </a:p>
          <a:p>
            <a:pPr marL="463550" indent="-463550" algn="just"/>
            <a:r>
              <a:rPr lang="en-US" sz="2800" dirty="0" smtClean="0"/>
              <a:t>	</a:t>
            </a:r>
            <a:r>
              <a:rPr lang="en-US" sz="2800" b="1" i="1" dirty="0" smtClean="0">
                <a:solidFill>
                  <a:srgbClr val="FF0000"/>
                </a:solidFill>
              </a:rPr>
              <a:t>Big data is </a:t>
            </a:r>
          </a:p>
          <a:p>
            <a:pPr marL="920750" lvl="1" indent="-463550" algn="just">
              <a:buFont typeface="Wingdings" pitchFamily="2" charset="2"/>
              <a:buChar char="ü"/>
            </a:pPr>
            <a:r>
              <a:rPr lang="en-US" sz="2800" dirty="0" smtClean="0"/>
              <a:t>high volume, </a:t>
            </a:r>
          </a:p>
          <a:p>
            <a:pPr marL="920750" lvl="1" indent="-463550" algn="just">
              <a:buFont typeface="Wingdings" pitchFamily="2" charset="2"/>
              <a:buChar char="ü"/>
            </a:pPr>
            <a:r>
              <a:rPr lang="en-US" sz="2800" dirty="0" smtClean="0"/>
              <a:t>high velocity, and/or </a:t>
            </a:r>
          </a:p>
          <a:p>
            <a:pPr marL="920750" lvl="1" indent="-463550" algn="just">
              <a:buFont typeface="Wingdings" pitchFamily="2" charset="2"/>
              <a:buChar char="ü"/>
            </a:pPr>
            <a:r>
              <a:rPr lang="en-US" sz="2800" dirty="0" smtClean="0"/>
              <a:t>high variety information assets </a:t>
            </a:r>
          </a:p>
          <a:p>
            <a:pPr marL="463550" indent="-68263" algn="just">
              <a:tabLst>
                <a:tab pos="341313" algn="l"/>
              </a:tabLst>
            </a:pPr>
            <a:r>
              <a:rPr lang="en-US" sz="2800" b="1" i="1" dirty="0" smtClean="0">
                <a:solidFill>
                  <a:srgbClr val="FF0000"/>
                </a:solidFill>
              </a:rPr>
              <a:t>	that require new forms of processing to </a:t>
            </a:r>
          </a:p>
          <a:p>
            <a:pPr marL="463550" indent="-68263" algn="just">
              <a:buFont typeface="Wingdings" pitchFamily="2" charset="2"/>
              <a:buChar char="ü"/>
              <a:tabLst>
                <a:tab pos="341313" algn="l"/>
              </a:tabLst>
            </a:pPr>
            <a:r>
              <a:rPr lang="en-US" sz="2800" dirty="0" smtClean="0"/>
              <a:t>   enable decision making, </a:t>
            </a:r>
          </a:p>
          <a:p>
            <a:pPr marL="463550" indent="-68263" algn="just">
              <a:buFont typeface="Wingdings" pitchFamily="2" charset="2"/>
              <a:buChar char="ü"/>
              <a:tabLst>
                <a:tab pos="341313" algn="l"/>
              </a:tabLst>
            </a:pPr>
            <a:r>
              <a:rPr lang="en-US" sz="2800" dirty="0" smtClean="0"/>
              <a:t>	insight discovery and </a:t>
            </a:r>
          </a:p>
          <a:p>
            <a:pPr marL="463550" indent="-68263" algn="just">
              <a:buFont typeface="Wingdings" pitchFamily="2" charset="2"/>
              <a:buChar char="ü"/>
              <a:tabLst>
                <a:tab pos="341313" algn="l"/>
              </a:tabLst>
            </a:pPr>
            <a:r>
              <a:rPr lang="en-US" sz="2800" dirty="0" smtClean="0"/>
              <a:t>	process optimization</a:t>
            </a:r>
          </a:p>
          <a:p>
            <a:pPr marL="463550" indent="-463550" algn="just"/>
            <a:r>
              <a:rPr lang="en-US" sz="3200" dirty="0" smtClean="0"/>
              <a:t> </a:t>
            </a:r>
          </a:p>
          <a:p>
            <a:pPr marL="463550" indent="-463550" algn="just">
              <a:buFont typeface="Wingdings" pitchFamily="2" charset="2"/>
              <a:buChar char="Ø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914400"/>
            <a:ext cx="73152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1.3	Characteristics of  BIG data </a:t>
            </a:r>
          </a:p>
          <a:p>
            <a:pPr marL="463550" indent="-463550" algn="just"/>
            <a:r>
              <a:rPr lang="en-US" sz="3200" dirty="0" smtClean="0"/>
              <a:t> </a:t>
            </a:r>
          </a:p>
          <a:p>
            <a:pPr marL="463550" indent="-463550" algn="just">
              <a:buFont typeface="Wingdings" pitchFamily="2" charset="2"/>
              <a:buChar char="Ø"/>
            </a:pP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29200" y="3352800"/>
            <a:ext cx="3124200" cy="2667000"/>
            <a:chOff x="5638800" y="990600"/>
            <a:chExt cx="2362200" cy="1981200"/>
          </a:xfrm>
        </p:grpSpPr>
        <p:sp>
          <p:nvSpPr>
            <p:cNvPr id="11" name="Isosceles Triangle 10"/>
            <p:cNvSpPr/>
            <p:nvPr/>
          </p:nvSpPr>
          <p:spPr>
            <a:xfrm>
              <a:off x="5867400" y="990600"/>
              <a:ext cx="1752600" cy="1600200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Group 18"/>
            <p:cNvGrpSpPr/>
            <p:nvPr/>
          </p:nvGrpSpPr>
          <p:grpSpPr>
            <a:xfrm>
              <a:off x="6629400" y="990600"/>
              <a:ext cx="1249017" cy="1254767"/>
              <a:chOff x="6417365" y="1075688"/>
              <a:chExt cx="1507434" cy="185227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6417365" y="1075688"/>
                <a:ext cx="1507434" cy="279588"/>
              </a:xfrm>
              <a:custGeom>
                <a:avLst/>
                <a:gdLst>
                  <a:gd name="connsiteX0" fmla="*/ 0 w 1507434"/>
                  <a:gd name="connsiteY0" fmla="*/ 46599 h 279588"/>
                  <a:gd name="connsiteX1" fmla="*/ 13649 w 1507434"/>
                  <a:gd name="connsiteY1" fmla="*/ 13649 h 279588"/>
                  <a:gd name="connsiteX2" fmla="*/ 46600 w 1507434"/>
                  <a:gd name="connsiteY2" fmla="*/ 1 h 279588"/>
                  <a:gd name="connsiteX3" fmla="*/ 1460835 w 1507434"/>
                  <a:gd name="connsiteY3" fmla="*/ 0 h 279588"/>
                  <a:gd name="connsiteX4" fmla="*/ 1493785 w 1507434"/>
                  <a:gd name="connsiteY4" fmla="*/ 13649 h 279588"/>
                  <a:gd name="connsiteX5" fmla="*/ 1507433 w 1507434"/>
                  <a:gd name="connsiteY5" fmla="*/ 46600 h 279588"/>
                  <a:gd name="connsiteX6" fmla="*/ 1507434 w 1507434"/>
                  <a:gd name="connsiteY6" fmla="*/ 232989 h 279588"/>
                  <a:gd name="connsiteX7" fmla="*/ 1493785 w 1507434"/>
                  <a:gd name="connsiteY7" fmla="*/ 265939 h 279588"/>
                  <a:gd name="connsiteX8" fmla="*/ 1460835 w 1507434"/>
                  <a:gd name="connsiteY8" fmla="*/ 279588 h 279588"/>
                  <a:gd name="connsiteX9" fmla="*/ 46599 w 1507434"/>
                  <a:gd name="connsiteY9" fmla="*/ 279588 h 279588"/>
                  <a:gd name="connsiteX10" fmla="*/ 13649 w 1507434"/>
                  <a:gd name="connsiteY10" fmla="*/ 265939 h 279588"/>
                  <a:gd name="connsiteX11" fmla="*/ 0 w 1507434"/>
                  <a:gd name="connsiteY11" fmla="*/ 232989 h 279588"/>
                  <a:gd name="connsiteX12" fmla="*/ 0 w 1507434"/>
                  <a:gd name="connsiteY12" fmla="*/ 46599 h 279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7434" h="279588">
                    <a:moveTo>
                      <a:pt x="0" y="46599"/>
                    </a:moveTo>
                    <a:cubicBezTo>
                      <a:pt x="0" y="34240"/>
                      <a:pt x="4910" y="22388"/>
                      <a:pt x="13649" y="13649"/>
                    </a:cubicBezTo>
                    <a:cubicBezTo>
                      <a:pt x="22388" y="4910"/>
                      <a:pt x="34241" y="0"/>
                      <a:pt x="46600" y="1"/>
                    </a:cubicBezTo>
                    <a:lnTo>
                      <a:pt x="1460835" y="0"/>
                    </a:lnTo>
                    <a:cubicBezTo>
                      <a:pt x="1473194" y="0"/>
                      <a:pt x="1485046" y="4910"/>
                      <a:pt x="1493785" y="13649"/>
                    </a:cubicBezTo>
                    <a:cubicBezTo>
                      <a:pt x="1502524" y="22388"/>
                      <a:pt x="1507434" y="34241"/>
                      <a:pt x="1507433" y="46600"/>
                    </a:cubicBezTo>
                    <a:cubicBezTo>
                      <a:pt x="1507433" y="108730"/>
                      <a:pt x="1507434" y="170859"/>
                      <a:pt x="1507434" y="232989"/>
                    </a:cubicBezTo>
                    <a:cubicBezTo>
                      <a:pt x="1507434" y="245348"/>
                      <a:pt x="1502524" y="257200"/>
                      <a:pt x="1493785" y="265939"/>
                    </a:cubicBezTo>
                    <a:cubicBezTo>
                      <a:pt x="1485046" y="274678"/>
                      <a:pt x="1473193" y="279588"/>
                      <a:pt x="1460835" y="279588"/>
                    </a:cubicBezTo>
                    <a:lnTo>
                      <a:pt x="46599" y="279588"/>
                    </a:lnTo>
                    <a:cubicBezTo>
                      <a:pt x="34240" y="279588"/>
                      <a:pt x="22388" y="274678"/>
                      <a:pt x="13649" y="265939"/>
                    </a:cubicBezTo>
                    <a:cubicBezTo>
                      <a:pt x="4910" y="257200"/>
                      <a:pt x="0" y="245347"/>
                      <a:pt x="0" y="232989"/>
                    </a:cubicBezTo>
                    <a:lnTo>
                      <a:pt x="0" y="4659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4608" tIns="74608" rIns="74608" bIns="74608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solidFill>
                      <a:srgbClr val="FF0000"/>
                    </a:solidFill>
                  </a:rPr>
                  <a:t>Volume</a:t>
                </a:r>
                <a:endParaRPr lang="en-US" sz="1100" b="1" kern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417365" y="1390225"/>
                <a:ext cx="1507434" cy="279588"/>
              </a:xfrm>
              <a:custGeom>
                <a:avLst/>
                <a:gdLst>
                  <a:gd name="connsiteX0" fmla="*/ 0 w 1507434"/>
                  <a:gd name="connsiteY0" fmla="*/ 46599 h 279588"/>
                  <a:gd name="connsiteX1" fmla="*/ 13649 w 1507434"/>
                  <a:gd name="connsiteY1" fmla="*/ 13649 h 279588"/>
                  <a:gd name="connsiteX2" fmla="*/ 46600 w 1507434"/>
                  <a:gd name="connsiteY2" fmla="*/ 1 h 279588"/>
                  <a:gd name="connsiteX3" fmla="*/ 1460835 w 1507434"/>
                  <a:gd name="connsiteY3" fmla="*/ 0 h 279588"/>
                  <a:gd name="connsiteX4" fmla="*/ 1493785 w 1507434"/>
                  <a:gd name="connsiteY4" fmla="*/ 13649 h 279588"/>
                  <a:gd name="connsiteX5" fmla="*/ 1507433 w 1507434"/>
                  <a:gd name="connsiteY5" fmla="*/ 46600 h 279588"/>
                  <a:gd name="connsiteX6" fmla="*/ 1507434 w 1507434"/>
                  <a:gd name="connsiteY6" fmla="*/ 232989 h 279588"/>
                  <a:gd name="connsiteX7" fmla="*/ 1493785 w 1507434"/>
                  <a:gd name="connsiteY7" fmla="*/ 265939 h 279588"/>
                  <a:gd name="connsiteX8" fmla="*/ 1460835 w 1507434"/>
                  <a:gd name="connsiteY8" fmla="*/ 279588 h 279588"/>
                  <a:gd name="connsiteX9" fmla="*/ 46599 w 1507434"/>
                  <a:gd name="connsiteY9" fmla="*/ 279588 h 279588"/>
                  <a:gd name="connsiteX10" fmla="*/ 13649 w 1507434"/>
                  <a:gd name="connsiteY10" fmla="*/ 265939 h 279588"/>
                  <a:gd name="connsiteX11" fmla="*/ 0 w 1507434"/>
                  <a:gd name="connsiteY11" fmla="*/ 232989 h 279588"/>
                  <a:gd name="connsiteX12" fmla="*/ 0 w 1507434"/>
                  <a:gd name="connsiteY12" fmla="*/ 46599 h 279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7434" h="279588">
                    <a:moveTo>
                      <a:pt x="0" y="46599"/>
                    </a:moveTo>
                    <a:cubicBezTo>
                      <a:pt x="0" y="34240"/>
                      <a:pt x="4910" y="22388"/>
                      <a:pt x="13649" y="13649"/>
                    </a:cubicBezTo>
                    <a:cubicBezTo>
                      <a:pt x="22388" y="4910"/>
                      <a:pt x="34241" y="0"/>
                      <a:pt x="46600" y="1"/>
                    </a:cubicBezTo>
                    <a:lnTo>
                      <a:pt x="1460835" y="0"/>
                    </a:lnTo>
                    <a:cubicBezTo>
                      <a:pt x="1473194" y="0"/>
                      <a:pt x="1485046" y="4910"/>
                      <a:pt x="1493785" y="13649"/>
                    </a:cubicBezTo>
                    <a:cubicBezTo>
                      <a:pt x="1502524" y="22388"/>
                      <a:pt x="1507434" y="34241"/>
                      <a:pt x="1507433" y="46600"/>
                    </a:cubicBezTo>
                    <a:cubicBezTo>
                      <a:pt x="1507433" y="108730"/>
                      <a:pt x="1507434" y="170859"/>
                      <a:pt x="1507434" y="232989"/>
                    </a:cubicBezTo>
                    <a:cubicBezTo>
                      <a:pt x="1507434" y="245348"/>
                      <a:pt x="1502524" y="257200"/>
                      <a:pt x="1493785" y="265939"/>
                    </a:cubicBezTo>
                    <a:cubicBezTo>
                      <a:pt x="1485046" y="274678"/>
                      <a:pt x="1473193" y="279588"/>
                      <a:pt x="1460835" y="279588"/>
                    </a:cubicBezTo>
                    <a:lnTo>
                      <a:pt x="46599" y="279588"/>
                    </a:lnTo>
                    <a:cubicBezTo>
                      <a:pt x="34240" y="279588"/>
                      <a:pt x="22388" y="274678"/>
                      <a:pt x="13649" y="265939"/>
                    </a:cubicBezTo>
                    <a:cubicBezTo>
                      <a:pt x="4910" y="257200"/>
                      <a:pt x="0" y="245347"/>
                      <a:pt x="0" y="232989"/>
                    </a:cubicBezTo>
                    <a:lnTo>
                      <a:pt x="0" y="4659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4608" tIns="74608" rIns="74608" bIns="74608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solidFill>
                      <a:srgbClr val="FF0000"/>
                    </a:solidFill>
                  </a:rPr>
                  <a:t>Variety</a:t>
                </a:r>
                <a:endParaRPr lang="en-US" sz="1600" b="1" kern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417365" y="1704762"/>
                <a:ext cx="1507434" cy="279588"/>
              </a:xfrm>
              <a:custGeom>
                <a:avLst/>
                <a:gdLst>
                  <a:gd name="connsiteX0" fmla="*/ 0 w 1507434"/>
                  <a:gd name="connsiteY0" fmla="*/ 46599 h 279588"/>
                  <a:gd name="connsiteX1" fmla="*/ 13649 w 1507434"/>
                  <a:gd name="connsiteY1" fmla="*/ 13649 h 279588"/>
                  <a:gd name="connsiteX2" fmla="*/ 46600 w 1507434"/>
                  <a:gd name="connsiteY2" fmla="*/ 1 h 279588"/>
                  <a:gd name="connsiteX3" fmla="*/ 1460835 w 1507434"/>
                  <a:gd name="connsiteY3" fmla="*/ 0 h 279588"/>
                  <a:gd name="connsiteX4" fmla="*/ 1493785 w 1507434"/>
                  <a:gd name="connsiteY4" fmla="*/ 13649 h 279588"/>
                  <a:gd name="connsiteX5" fmla="*/ 1507433 w 1507434"/>
                  <a:gd name="connsiteY5" fmla="*/ 46600 h 279588"/>
                  <a:gd name="connsiteX6" fmla="*/ 1507434 w 1507434"/>
                  <a:gd name="connsiteY6" fmla="*/ 232989 h 279588"/>
                  <a:gd name="connsiteX7" fmla="*/ 1493785 w 1507434"/>
                  <a:gd name="connsiteY7" fmla="*/ 265939 h 279588"/>
                  <a:gd name="connsiteX8" fmla="*/ 1460835 w 1507434"/>
                  <a:gd name="connsiteY8" fmla="*/ 279588 h 279588"/>
                  <a:gd name="connsiteX9" fmla="*/ 46599 w 1507434"/>
                  <a:gd name="connsiteY9" fmla="*/ 279588 h 279588"/>
                  <a:gd name="connsiteX10" fmla="*/ 13649 w 1507434"/>
                  <a:gd name="connsiteY10" fmla="*/ 265939 h 279588"/>
                  <a:gd name="connsiteX11" fmla="*/ 0 w 1507434"/>
                  <a:gd name="connsiteY11" fmla="*/ 232989 h 279588"/>
                  <a:gd name="connsiteX12" fmla="*/ 0 w 1507434"/>
                  <a:gd name="connsiteY12" fmla="*/ 46599 h 279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7434" h="279588">
                    <a:moveTo>
                      <a:pt x="0" y="46599"/>
                    </a:moveTo>
                    <a:cubicBezTo>
                      <a:pt x="0" y="34240"/>
                      <a:pt x="4910" y="22388"/>
                      <a:pt x="13649" y="13649"/>
                    </a:cubicBezTo>
                    <a:cubicBezTo>
                      <a:pt x="22388" y="4910"/>
                      <a:pt x="34241" y="0"/>
                      <a:pt x="46600" y="1"/>
                    </a:cubicBezTo>
                    <a:lnTo>
                      <a:pt x="1460835" y="0"/>
                    </a:lnTo>
                    <a:cubicBezTo>
                      <a:pt x="1473194" y="0"/>
                      <a:pt x="1485046" y="4910"/>
                      <a:pt x="1493785" y="13649"/>
                    </a:cubicBezTo>
                    <a:cubicBezTo>
                      <a:pt x="1502524" y="22388"/>
                      <a:pt x="1507434" y="34241"/>
                      <a:pt x="1507433" y="46600"/>
                    </a:cubicBezTo>
                    <a:cubicBezTo>
                      <a:pt x="1507433" y="108730"/>
                      <a:pt x="1507434" y="170859"/>
                      <a:pt x="1507434" y="232989"/>
                    </a:cubicBezTo>
                    <a:cubicBezTo>
                      <a:pt x="1507434" y="245348"/>
                      <a:pt x="1502524" y="257200"/>
                      <a:pt x="1493785" y="265939"/>
                    </a:cubicBezTo>
                    <a:cubicBezTo>
                      <a:pt x="1485046" y="274678"/>
                      <a:pt x="1473193" y="279588"/>
                      <a:pt x="1460835" y="279588"/>
                    </a:cubicBezTo>
                    <a:lnTo>
                      <a:pt x="46599" y="279588"/>
                    </a:lnTo>
                    <a:cubicBezTo>
                      <a:pt x="34240" y="279588"/>
                      <a:pt x="22388" y="274678"/>
                      <a:pt x="13649" y="265939"/>
                    </a:cubicBezTo>
                    <a:cubicBezTo>
                      <a:pt x="4910" y="257200"/>
                      <a:pt x="0" y="245347"/>
                      <a:pt x="0" y="232989"/>
                    </a:cubicBezTo>
                    <a:lnTo>
                      <a:pt x="0" y="4659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4608" tIns="74608" rIns="74608" bIns="74608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solidFill>
                      <a:srgbClr val="FF0000"/>
                    </a:solidFill>
                  </a:rPr>
                  <a:t>Velocity</a:t>
                </a:r>
                <a:endParaRPr lang="en-US" sz="1100" kern="1200" dirty="0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417365" y="2019300"/>
                <a:ext cx="1507434" cy="279588"/>
              </a:xfrm>
              <a:custGeom>
                <a:avLst/>
                <a:gdLst>
                  <a:gd name="connsiteX0" fmla="*/ 0 w 1507434"/>
                  <a:gd name="connsiteY0" fmla="*/ 46599 h 279588"/>
                  <a:gd name="connsiteX1" fmla="*/ 13649 w 1507434"/>
                  <a:gd name="connsiteY1" fmla="*/ 13649 h 279588"/>
                  <a:gd name="connsiteX2" fmla="*/ 46600 w 1507434"/>
                  <a:gd name="connsiteY2" fmla="*/ 1 h 279588"/>
                  <a:gd name="connsiteX3" fmla="*/ 1460835 w 1507434"/>
                  <a:gd name="connsiteY3" fmla="*/ 0 h 279588"/>
                  <a:gd name="connsiteX4" fmla="*/ 1493785 w 1507434"/>
                  <a:gd name="connsiteY4" fmla="*/ 13649 h 279588"/>
                  <a:gd name="connsiteX5" fmla="*/ 1507433 w 1507434"/>
                  <a:gd name="connsiteY5" fmla="*/ 46600 h 279588"/>
                  <a:gd name="connsiteX6" fmla="*/ 1507434 w 1507434"/>
                  <a:gd name="connsiteY6" fmla="*/ 232989 h 279588"/>
                  <a:gd name="connsiteX7" fmla="*/ 1493785 w 1507434"/>
                  <a:gd name="connsiteY7" fmla="*/ 265939 h 279588"/>
                  <a:gd name="connsiteX8" fmla="*/ 1460835 w 1507434"/>
                  <a:gd name="connsiteY8" fmla="*/ 279588 h 279588"/>
                  <a:gd name="connsiteX9" fmla="*/ 46599 w 1507434"/>
                  <a:gd name="connsiteY9" fmla="*/ 279588 h 279588"/>
                  <a:gd name="connsiteX10" fmla="*/ 13649 w 1507434"/>
                  <a:gd name="connsiteY10" fmla="*/ 265939 h 279588"/>
                  <a:gd name="connsiteX11" fmla="*/ 0 w 1507434"/>
                  <a:gd name="connsiteY11" fmla="*/ 232989 h 279588"/>
                  <a:gd name="connsiteX12" fmla="*/ 0 w 1507434"/>
                  <a:gd name="connsiteY12" fmla="*/ 46599 h 279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7434" h="279588">
                    <a:moveTo>
                      <a:pt x="0" y="46599"/>
                    </a:moveTo>
                    <a:cubicBezTo>
                      <a:pt x="0" y="34240"/>
                      <a:pt x="4910" y="22388"/>
                      <a:pt x="13649" y="13649"/>
                    </a:cubicBezTo>
                    <a:cubicBezTo>
                      <a:pt x="22388" y="4910"/>
                      <a:pt x="34241" y="0"/>
                      <a:pt x="46600" y="1"/>
                    </a:cubicBezTo>
                    <a:lnTo>
                      <a:pt x="1460835" y="0"/>
                    </a:lnTo>
                    <a:cubicBezTo>
                      <a:pt x="1473194" y="0"/>
                      <a:pt x="1485046" y="4910"/>
                      <a:pt x="1493785" y="13649"/>
                    </a:cubicBezTo>
                    <a:cubicBezTo>
                      <a:pt x="1502524" y="22388"/>
                      <a:pt x="1507434" y="34241"/>
                      <a:pt x="1507433" y="46600"/>
                    </a:cubicBezTo>
                    <a:cubicBezTo>
                      <a:pt x="1507433" y="108730"/>
                      <a:pt x="1507434" y="170859"/>
                      <a:pt x="1507434" y="232989"/>
                    </a:cubicBezTo>
                    <a:cubicBezTo>
                      <a:pt x="1507434" y="245348"/>
                      <a:pt x="1502524" y="257200"/>
                      <a:pt x="1493785" y="265939"/>
                    </a:cubicBezTo>
                    <a:cubicBezTo>
                      <a:pt x="1485046" y="274678"/>
                      <a:pt x="1473193" y="279588"/>
                      <a:pt x="1460835" y="279588"/>
                    </a:cubicBezTo>
                    <a:lnTo>
                      <a:pt x="46599" y="279588"/>
                    </a:lnTo>
                    <a:cubicBezTo>
                      <a:pt x="34240" y="279588"/>
                      <a:pt x="22388" y="274678"/>
                      <a:pt x="13649" y="265939"/>
                    </a:cubicBezTo>
                    <a:cubicBezTo>
                      <a:pt x="4910" y="257200"/>
                      <a:pt x="0" y="245347"/>
                      <a:pt x="0" y="232989"/>
                    </a:cubicBezTo>
                    <a:lnTo>
                      <a:pt x="0" y="4659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4608" tIns="74608" rIns="74608" bIns="74608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solidFill>
                      <a:srgbClr val="FF0000"/>
                    </a:solidFill>
                  </a:rPr>
                  <a:t>Variability</a:t>
                </a:r>
                <a:endParaRPr lang="en-US" sz="1600" b="1" kern="1200" dirty="0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417365" y="2333837"/>
                <a:ext cx="1507434" cy="279588"/>
              </a:xfrm>
              <a:custGeom>
                <a:avLst/>
                <a:gdLst>
                  <a:gd name="connsiteX0" fmla="*/ 0 w 1507434"/>
                  <a:gd name="connsiteY0" fmla="*/ 46599 h 279588"/>
                  <a:gd name="connsiteX1" fmla="*/ 13649 w 1507434"/>
                  <a:gd name="connsiteY1" fmla="*/ 13649 h 279588"/>
                  <a:gd name="connsiteX2" fmla="*/ 46600 w 1507434"/>
                  <a:gd name="connsiteY2" fmla="*/ 1 h 279588"/>
                  <a:gd name="connsiteX3" fmla="*/ 1460835 w 1507434"/>
                  <a:gd name="connsiteY3" fmla="*/ 0 h 279588"/>
                  <a:gd name="connsiteX4" fmla="*/ 1493785 w 1507434"/>
                  <a:gd name="connsiteY4" fmla="*/ 13649 h 279588"/>
                  <a:gd name="connsiteX5" fmla="*/ 1507433 w 1507434"/>
                  <a:gd name="connsiteY5" fmla="*/ 46600 h 279588"/>
                  <a:gd name="connsiteX6" fmla="*/ 1507434 w 1507434"/>
                  <a:gd name="connsiteY6" fmla="*/ 232989 h 279588"/>
                  <a:gd name="connsiteX7" fmla="*/ 1493785 w 1507434"/>
                  <a:gd name="connsiteY7" fmla="*/ 265939 h 279588"/>
                  <a:gd name="connsiteX8" fmla="*/ 1460835 w 1507434"/>
                  <a:gd name="connsiteY8" fmla="*/ 279588 h 279588"/>
                  <a:gd name="connsiteX9" fmla="*/ 46599 w 1507434"/>
                  <a:gd name="connsiteY9" fmla="*/ 279588 h 279588"/>
                  <a:gd name="connsiteX10" fmla="*/ 13649 w 1507434"/>
                  <a:gd name="connsiteY10" fmla="*/ 265939 h 279588"/>
                  <a:gd name="connsiteX11" fmla="*/ 0 w 1507434"/>
                  <a:gd name="connsiteY11" fmla="*/ 232989 h 279588"/>
                  <a:gd name="connsiteX12" fmla="*/ 0 w 1507434"/>
                  <a:gd name="connsiteY12" fmla="*/ 46599 h 279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7434" h="279588">
                    <a:moveTo>
                      <a:pt x="0" y="46599"/>
                    </a:moveTo>
                    <a:cubicBezTo>
                      <a:pt x="0" y="34240"/>
                      <a:pt x="4910" y="22388"/>
                      <a:pt x="13649" y="13649"/>
                    </a:cubicBezTo>
                    <a:cubicBezTo>
                      <a:pt x="22388" y="4910"/>
                      <a:pt x="34241" y="0"/>
                      <a:pt x="46600" y="1"/>
                    </a:cubicBezTo>
                    <a:lnTo>
                      <a:pt x="1460835" y="0"/>
                    </a:lnTo>
                    <a:cubicBezTo>
                      <a:pt x="1473194" y="0"/>
                      <a:pt x="1485046" y="4910"/>
                      <a:pt x="1493785" y="13649"/>
                    </a:cubicBezTo>
                    <a:cubicBezTo>
                      <a:pt x="1502524" y="22388"/>
                      <a:pt x="1507434" y="34241"/>
                      <a:pt x="1507433" y="46600"/>
                    </a:cubicBezTo>
                    <a:cubicBezTo>
                      <a:pt x="1507433" y="108730"/>
                      <a:pt x="1507434" y="170859"/>
                      <a:pt x="1507434" y="232989"/>
                    </a:cubicBezTo>
                    <a:cubicBezTo>
                      <a:pt x="1507434" y="245348"/>
                      <a:pt x="1502524" y="257200"/>
                      <a:pt x="1493785" y="265939"/>
                    </a:cubicBezTo>
                    <a:cubicBezTo>
                      <a:pt x="1485046" y="274678"/>
                      <a:pt x="1473193" y="279588"/>
                      <a:pt x="1460835" y="279588"/>
                    </a:cubicBezTo>
                    <a:lnTo>
                      <a:pt x="46599" y="279588"/>
                    </a:lnTo>
                    <a:cubicBezTo>
                      <a:pt x="34240" y="279588"/>
                      <a:pt x="22388" y="274678"/>
                      <a:pt x="13649" y="265939"/>
                    </a:cubicBezTo>
                    <a:cubicBezTo>
                      <a:pt x="4910" y="257200"/>
                      <a:pt x="0" y="245347"/>
                      <a:pt x="0" y="232989"/>
                    </a:cubicBezTo>
                    <a:lnTo>
                      <a:pt x="0" y="4659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4608" tIns="74608" rIns="74608" bIns="74608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solidFill>
                      <a:srgbClr val="FF0000"/>
                    </a:solidFill>
                  </a:rPr>
                  <a:t>Veracity</a:t>
                </a:r>
                <a:endParaRPr lang="en-US" sz="1600" kern="1200" dirty="0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6417365" y="2648374"/>
                <a:ext cx="1507434" cy="279588"/>
              </a:xfrm>
              <a:custGeom>
                <a:avLst/>
                <a:gdLst>
                  <a:gd name="connsiteX0" fmla="*/ 0 w 1507434"/>
                  <a:gd name="connsiteY0" fmla="*/ 46599 h 279588"/>
                  <a:gd name="connsiteX1" fmla="*/ 13649 w 1507434"/>
                  <a:gd name="connsiteY1" fmla="*/ 13649 h 279588"/>
                  <a:gd name="connsiteX2" fmla="*/ 46600 w 1507434"/>
                  <a:gd name="connsiteY2" fmla="*/ 1 h 279588"/>
                  <a:gd name="connsiteX3" fmla="*/ 1460835 w 1507434"/>
                  <a:gd name="connsiteY3" fmla="*/ 0 h 279588"/>
                  <a:gd name="connsiteX4" fmla="*/ 1493785 w 1507434"/>
                  <a:gd name="connsiteY4" fmla="*/ 13649 h 279588"/>
                  <a:gd name="connsiteX5" fmla="*/ 1507433 w 1507434"/>
                  <a:gd name="connsiteY5" fmla="*/ 46600 h 279588"/>
                  <a:gd name="connsiteX6" fmla="*/ 1507434 w 1507434"/>
                  <a:gd name="connsiteY6" fmla="*/ 232989 h 279588"/>
                  <a:gd name="connsiteX7" fmla="*/ 1493785 w 1507434"/>
                  <a:gd name="connsiteY7" fmla="*/ 265939 h 279588"/>
                  <a:gd name="connsiteX8" fmla="*/ 1460835 w 1507434"/>
                  <a:gd name="connsiteY8" fmla="*/ 279588 h 279588"/>
                  <a:gd name="connsiteX9" fmla="*/ 46599 w 1507434"/>
                  <a:gd name="connsiteY9" fmla="*/ 279588 h 279588"/>
                  <a:gd name="connsiteX10" fmla="*/ 13649 w 1507434"/>
                  <a:gd name="connsiteY10" fmla="*/ 265939 h 279588"/>
                  <a:gd name="connsiteX11" fmla="*/ 0 w 1507434"/>
                  <a:gd name="connsiteY11" fmla="*/ 232989 h 279588"/>
                  <a:gd name="connsiteX12" fmla="*/ 0 w 1507434"/>
                  <a:gd name="connsiteY12" fmla="*/ 46599 h 279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7434" h="279588">
                    <a:moveTo>
                      <a:pt x="0" y="46599"/>
                    </a:moveTo>
                    <a:cubicBezTo>
                      <a:pt x="0" y="34240"/>
                      <a:pt x="4910" y="22388"/>
                      <a:pt x="13649" y="13649"/>
                    </a:cubicBezTo>
                    <a:cubicBezTo>
                      <a:pt x="22388" y="4910"/>
                      <a:pt x="34241" y="0"/>
                      <a:pt x="46600" y="1"/>
                    </a:cubicBezTo>
                    <a:lnTo>
                      <a:pt x="1460835" y="0"/>
                    </a:lnTo>
                    <a:cubicBezTo>
                      <a:pt x="1473194" y="0"/>
                      <a:pt x="1485046" y="4910"/>
                      <a:pt x="1493785" y="13649"/>
                    </a:cubicBezTo>
                    <a:cubicBezTo>
                      <a:pt x="1502524" y="22388"/>
                      <a:pt x="1507434" y="34241"/>
                      <a:pt x="1507433" y="46600"/>
                    </a:cubicBezTo>
                    <a:cubicBezTo>
                      <a:pt x="1507433" y="108730"/>
                      <a:pt x="1507434" y="170859"/>
                      <a:pt x="1507434" y="232989"/>
                    </a:cubicBezTo>
                    <a:cubicBezTo>
                      <a:pt x="1507434" y="245348"/>
                      <a:pt x="1502524" y="257200"/>
                      <a:pt x="1493785" y="265939"/>
                    </a:cubicBezTo>
                    <a:cubicBezTo>
                      <a:pt x="1485046" y="274678"/>
                      <a:pt x="1473193" y="279588"/>
                      <a:pt x="1460835" y="279588"/>
                    </a:cubicBezTo>
                    <a:lnTo>
                      <a:pt x="46599" y="279588"/>
                    </a:lnTo>
                    <a:cubicBezTo>
                      <a:pt x="34240" y="279588"/>
                      <a:pt x="22388" y="274678"/>
                      <a:pt x="13649" y="265939"/>
                    </a:cubicBezTo>
                    <a:cubicBezTo>
                      <a:pt x="4910" y="257200"/>
                      <a:pt x="0" y="245347"/>
                      <a:pt x="0" y="232989"/>
                    </a:cubicBezTo>
                    <a:lnTo>
                      <a:pt x="0" y="4659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4608" tIns="74608" rIns="74608" bIns="74608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solidFill>
                      <a:srgbClr val="FF0000"/>
                    </a:solidFill>
                  </a:rPr>
                  <a:t>Complexity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638800" y="2633246"/>
              <a:ext cx="2362200" cy="3385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Characteristics</a:t>
              </a:r>
              <a:endParaRPr lang="en-US" sz="1600" b="1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4400" y="1524000"/>
            <a:ext cx="701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Volume is about the quantity of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Variety  is about the category to which the data belongs to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Velocity  is about the speed of data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Variability  is about the inconsistency shown by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Veracity is about the quality of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Complexity arises especially for large volumes from multiple sources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914400"/>
            <a:ext cx="73152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1.4	Why  BIG data? </a:t>
            </a:r>
          </a:p>
          <a:p>
            <a:pPr marL="463550" indent="-463550" algn="just"/>
            <a:r>
              <a:rPr lang="en-US" sz="3200" dirty="0" smtClean="0"/>
              <a:t> </a:t>
            </a:r>
          </a:p>
          <a:p>
            <a:pPr marL="463550" indent="-463550" algn="just">
              <a:buFont typeface="Wingdings" pitchFamily="2" charset="2"/>
              <a:buChar char="Ø"/>
            </a:pP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914400" y="1600200"/>
            <a:ext cx="73152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25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sz="2400" b="1" dirty="0" smtClean="0"/>
              <a:t>Better management of data</a:t>
            </a:r>
          </a:p>
          <a:p>
            <a:pPr marL="342900" indent="-342900" algn="just">
              <a:spcBef>
                <a:spcPts val="25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sz="2400" b="1" dirty="0" smtClean="0"/>
              <a:t>Benefit from speed, capacity and scalability of cloud storage</a:t>
            </a:r>
          </a:p>
          <a:p>
            <a:pPr marL="342900" indent="-342900" algn="just">
              <a:spcBef>
                <a:spcPts val="25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sz="2400" b="1" dirty="0" smtClean="0"/>
              <a:t>Improvement in your data analysis methods</a:t>
            </a:r>
          </a:p>
          <a:p>
            <a:pPr marL="342900" indent="-342900" algn="just">
              <a:spcBef>
                <a:spcPts val="25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sz="2400" b="1" dirty="0" smtClean="0"/>
              <a:t>Explore new business opportunities</a:t>
            </a:r>
          </a:p>
          <a:p>
            <a:pPr marL="342900" indent="-342900" algn="just">
              <a:spcBef>
                <a:spcPts val="25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sz="2400" b="1" dirty="0" smtClean="0"/>
              <a:t>End users can visualize data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4900" y="4114800"/>
            <a:ext cx="3314700" cy="206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0668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1020395"/>
            <a:ext cx="73152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1.5	Tools used in BIG data</a:t>
            </a:r>
          </a:p>
          <a:p>
            <a:pPr marL="463550" indent="-463550" algn="just"/>
            <a:r>
              <a:rPr lang="en-US" sz="3200" dirty="0" smtClean="0"/>
              <a:t> </a:t>
            </a:r>
          </a:p>
          <a:p>
            <a:pPr marL="463550" indent="-463550" algn="just">
              <a:buFont typeface="Wingdings" pitchFamily="2" charset="2"/>
              <a:buChar char="Ø"/>
            </a:pPr>
            <a:endParaRPr lang="en-US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7140"/>
            <a:ext cx="7016352" cy="2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914400" y="4114800"/>
            <a:ext cx="723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66612">
              <a:defRPr/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1. Hadoop HDFS – The Hadoop Distributed File System (HDFS) is designed to store very large data sets reliably, and to stream those data sets at high bandwidth to user applications.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1430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" y="1828800"/>
            <a:ext cx="716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2. Hadoop </a:t>
            </a:r>
            <a:r>
              <a:rPr lang="en-US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mapReduce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 was designed by Google as a way of efficiently executing a set of functions against a large amount of data in batch mode.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6994" y="1219200"/>
            <a:ext cx="6230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3550" indent="-463550"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/>
              <a:t>1.5	   Tools used in BIG data </a:t>
            </a:r>
            <a:r>
              <a:rPr lang="en-US" b="1" dirty="0" smtClean="0"/>
              <a:t>- </a:t>
            </a:r>
            <a:r>
              <a:rPr lang="en-US" sz="2400" b="1" dirty="0" smtClean="0"/>
              <a:t>continued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7475" y="3581400"/>
            <a:ext cx="5572125" cy="277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4801078"/>
            <a:ext cx="1752600" cy="53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530</Words>
  <Application>Microsoft Office PowerPoint</Application>
  <PresentationFormat>On-screen Show (4:3)</PresentationFormat>
  <Paragraphs>229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PVS</dc:creator>
  <cp:lastModifiedBy>PVS</cp:lastModifiedBy>
  <cp:revision>138</cp:revision>
  <dcterms:created xsi:type="dcterms:W3CDTF">2014-12-04T01:21:59Z</dcterms:created>
  <dcterms:modified xsi:type="dcterms:W3CDTF">2015-02-13T00:23:19Z</dcterms:modified>
</cp:coreProperties>
</file>