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0" r:id="rId4"/>
    <p:sldId id="292" r:id="rId5"/>
    <p:sldId id="291" r:id="rId6"/>
    <p:sldId id="294" r:id="rId7"/>
    <p:sldId id="298" r:id="rId8"/>
    <p:sldId id="302" r:id="rId9"/>
    <p:sldId id="293" r:id="rId10"/>
    <p:sldId id="295" r:id="rId11"/>
    <p:sldId id="296" r:id="rId12"/>
    <p:sldId id="297" r:id="rId13"/>
    <p:sldId id="299" r:id="rId14"/>
    <p:sldId id="300" r:id="rId15"/>
    <p:sldId id="301" r:id="rId16"/>
    <p:sldId id="30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60"/>
  </p:normalViewPr>
  <p:slideViewPr>
    <p:cSldViewPr>
      <p:cViewPr>
        <p:scale>
          <a:sx n="40" d="100"/>
          <a:sy n="40" d="100"/>
        </p:scale>
        <p:origin x="-1746" y="-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328380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buSzPct val="100000"/>
            </a:pPr>
            <a:r>
              <a:rPr lang="en-US" sz="4800" b="1" dirty="0" smtClean="0"/>
              <a:t>2.	Overview of 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458" y="2057400"/>
            <a:ext cx="73884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1155441"/>
            <a:ext cx="7315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 program uses a compiler to run its programs. This statement 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Always True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Always False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May or may not be true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 do not know the answer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User executes the functions via commands. This statement is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False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May or may not be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I do not know the answer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991484"/>
            <a:ext cx="7315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R stores the results of statistical analysis in a fit object for subsequent interrogation by further R functions.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False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May or may not be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I do not know the answer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When R is running, variables, data, functions, results, etc. are stored in the ___________ of the computer in the form of objects which have a name.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Active memory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Hard disk 	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All of the above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None of the above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929929"/>
            <a:ext cx="7315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R program uses a compiler to run its programs. This statement is</a:t>
            </a:r>
            <a:endParaRPr lang="en-US" sz="2400" b="1" dirty="0" smtClean="0"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b)	Always False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User executes the functions via commands. This statement is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R stores the results of statistical analysis in a fit object for subsequent interrogation by further R functions.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457200" marR="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When R is running, variables, data, functions, results, etc. are stored in the ___________ of the computer in the form of objects which have a name.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Active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485"/>
            <a:ext cx="6019800" cy="506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367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Activity 1: File </a:t>
            </a:r>
            <a:r>
              <a:rPr lang="en-US" sz="2400" b="1" dirty="0" smtClean="0"/>
              <a:t>INDEX in the package "base" contains all the functions of the base package</a:t>
            </a:r>
            <a:r>
              <a:rPr lang="en-US" sz="2400" b="1" dirty="0" smtClean="0"/>
              <a:t>. </a:t>
            </a:r>
            <a:r>
              <a:rPr lang="en-US" sz="2400" b="1" dirty="0" smtClean="0"/>
              <a:t>List its contents!</a:t>
            </a:r>
            <a:endParaRPr lang="en-US" sz="24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i="1" dirty="0" smtClean="0">
                <a:solidFill>
                  <a:srgbClr val="FF0000"/>
                </a:solidFill>
              </a:rPr>
              <a:t>.R_HOME/library/base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Step 1:   Click on the R icon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b="1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Steps 2 - 6:  Type the commands as </a:t>
            </a:r>
            <a:r>
              <a:rPr lang="en-US" b="1" dirty="0" smtClean="0"/>
              <a:t>below at &gt; prompt:</a:t>
            </a:r>
            <a:endParaRPr lang="en-US" b="1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main_dir</a:t>
            </a:r>
            <a:r>
              <a:rPr lang="en-US" b="1" dirty="0" smtClean="0"/>
              <a:t> &lt;-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Sys.getenv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("R_HOME")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sub_dir</a:t>
            </a:r>
            <a:r>
              <a:rPr lang="en-US" b="1" dirty="0" smtClean="0"/>
              <a:t> &lt;- “library/base”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setwd</a:t>
            </a:r>
            <a:r>
              <a:rPr lang="en-US" b="1" dirty="0" smtClean="0"/>
              <a:t>(</a:t>
            </a:r>
            <a:r>
              <a:rPr lang="en-US" b="1" dirty="0" err="1" smtClean="0"/>
              <a:t>file.path</a:t>
            </a:r>
            <a:r>
              <a:rPr lang="en-US" b="1" dirty="0" smtClean="0"/>
              <a:t>(</a:t>
            </a:r>
            <a:r>
              <a:rPr lang="en-US" b="1" dirty="0" err="1" smtClean="0"/>
              <a:t>main_dir,sub_dir</a:t>
            </a:r>
            <a:r>
              <a:rPr lang="en-US" b="1" dirty="0" smtClean="0"/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getwd</a:t>
            </a:r>
            <a:r>
              <a:rPr lang="en-US" b="1" dirty="0" smtClean="0"/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file.show</a:t>
            </a:r>
            <a:r>
              <a:rPr lang="en-US" b="1" dirty="0" smtClean="0"/>
              <a:t>(“INDEX”)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5855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90600" y="4648200"/>
            <a:ext cx="731520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Note: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1. The function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Sys.unsetenv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removes environment variables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2. The function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setwd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b="1" dirty="0" smtClean="0"/>
              <a:t>is used to set the working directory 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3. The function </a:t>
            </a:r>
            <a:r>
              <a:rPr lang="en-US" b="1" dirty="0" err="1" smtClean="0"/>
              <a:t>getwd</a:t>
            </a:r>
            <a:r>
              <a:rPr lang="en-US" b="1" dirty="0" smtClean="0"/>
              <a:t>() is used to get the working directory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4. The function </a:t>
            </a:r>
            <a:r>
              <a:rPr lang="en-US" b="1" dirty="0" err="1" smtClean="0"/>
              <a:t>file.show</a:t>
            </a:r>
            <a:r>
              <a:rPr lang="en-US" b="1" dirty="0" smtClean="0"/>
              <a:t>()  is used to display the file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90730"/>
            <a:ext cx="7315201" cy="277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2.1	What is R?</a:t>
            </a:r>
          </a:p>
          <a:p>
            <a:pPr marL="463550" indent="-46355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73152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sz="2200" b="1" dirty="0" smtClean="0"/>
              <a:t>R is a language and environment for statistical computing and graphics.</a:t>
            </a:r>
          </a:p>
          <a:p>
            <a:pPr marL="463550" indent="-4635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sz="2200" b="1" dirty="0" smtClean="0"/>
              <a:t>R is case sensitive.</a:t>
            </a:r>
          </a:p>
          <a:p>
            <a:pPr marL="463550" indent="-4635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200" b="1" dirty="0" smtClean="0"/>
              <a:t>R is an "interpreted language", which means it executes statements (commands) one at a time.</a:t>
            </a:r>
            <a:endParaRPr lang="en-US" sz="2200" b="1" dirty="0"/>
          </a:p>
        </p:txBody>
      </p:sp>
      <p:pic>
        <p:nvPicPr>
          <p:cNvPr id="11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48050"/>
            <a:ext cx="728091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2.2	R and Statistics</a:t>
            </a:r>
          </a:p>
          <a:p>
            <a:pPr marL="463550" indent="-46355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1600200"/>
            <a:ext cx="7315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just">
              <a:buFont typeface="Wingdings" pitchFamily="2" charset="2"/>
              <a:buChar char="Ø"/>
            </a:pPr>
            <a:r>
              <a:rPr lang="en-GB" sz="2800" b="1" dirty="0" smtClean="0"/>
              <a:t>There are about 25 packages supplied with R (called “standard” and “recommended” packages) and many more are available through the CRAN family of Internet sites (via http://CRAN.R-project.org) and elsewhere. </a:t>
            </a:r>
          </a:p>
          <a:p>
            <a:pPr marL="463550" lvl="0" indent="-463550" algn="just">
              <a:buFont typeface="Wingdings" pitchFamily="2" charset="2"/>
              <a:buChar char="Ø"/>
            </a:pPr>
            <a:endParaRPr lang="en-US" sz="1400" b="1" dirty="0" smtClean="0"/>
          </a:p>
          <a:p>
            <a:pPr marL="463550" lvl="0" indent="-463550" algn="just">
              <a:buFont typeface="Wingdings" pitchFamily="2" charset="2"/>
              <a:buChar char="Ø"/>
            </a:pPr>
            <a:r>
              <a:rPr lang="en-GB" sz="2800" b="1" dirty="0" smtClean="0"/>
              <a:t>Most classical statistics and much of the latest methodology is available for use with R, but users may need to be prepared to do a little work to find it.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2.3	R  History</a:t>
            </a:r>
          </a:p>
          <a:p>
            <a:pPr marL="463550" indent="-46355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1600200"/>
            <a:ext cx="7315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1991-93: Ross Dhaka and Robert Gentleman begin work on R project at U. Auckland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1995: R available by ftp under the GPL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1996-97: mailing list and R core group is formed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2000: John Chambers, designer of S joins the R core (wins a prize for best software from ACM for S)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2001-2005: Core team continues to improve base package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2009: Becoming the standard for statistics, although other languages are relevant (Python)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Many (&gt;2000) other contributed “packages”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2.4	Why R?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1676400"/>
            <a:ext cx="73152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Graphics for data exploration and interpretation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Data manipulation including statistics as data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Statistical analysis </a:t>
            </a:r>
          </a:p>
          <a:p>
            <a:pPr marL="920750" lvl="1" indent="-463550" algn="just">
              <a:spcBef>
                <a:spcPts val="300"/>
              </a:spcBef>
              <a:spcAft>
                <a:spcPts val="300"/>
              </a:spcAft>
              <a:tabLst>
                <a:tab pos="463550" algn="l"/>
              </a:tabLst>
            </a:pPr>
            <a:r>
              <a:rPr lang="en-US" sz="2800" b="1" dirty="0" smtClean="0"/>
              <a:t>A.	Standard </a:t>
            </a:r>
            <a:r>
              <a:rPr lang="en-US" sz="2800" b="1" dirty="0" err="1" smtClean="0"/>
              <a:t>univariate</a:t>
            </a:r>
            <a:r>
              <a:rPr lang="en-US" sz="2800" b="1" dirty="0" smtClean="0"/>
              <a:t> and multivariate generalizations of the linear model </a:t>
            </a:r>
          </a:p>
          <a:p>
            <a:pPr marL="920750" lvl="1" indent="-463550" algn="just">
              <a:spcBef>
                <a:spcPts val="300"/>
              </a:spcBef>
              <a:spcAft>
                <a:spcPts val="300"/>
              </a:spcAft>
              <a:tabLst>
                <a:tab pos="463550" algn="l"/>
              </a:tabLst>
            </a:pPr>
            <a:r>
              <a:rPr lang="en-US" sz="2800" b="1" dirty="0" smtClean="0"/>
              <a:t>B.	Multivariate-structural extensions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Ease of programming for new applications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2.5	How R works?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009273" y="5715000"/>
            <a:ext cx="51535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schematic view of how R works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2.5	How R works?</a:t>
            </a:r>
            <a:endParaRPr lang="en-US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914400" y="1518900"/>
            <a:ext cx="7239000" cy="47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All the actions of R done on objects stored in the active memory of the computer </a:t>
            </a: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in the form of objects which have a name</a:t>
            </a:r>
            <a:r>
              <a:rPr lang="en-US" sz="2400" b="1" dirty="0" smtClean="0"/>
              <a:t>; no temporary files are stored. 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user executes the functions via commands.</a:t>
            </a:r>
          </a:p>
          <a:p>
            <a:pPr marL="457200" marR="0" lvl="0" indent="-457200" algn="just" defTabSz="914400" rtl="0" eaLnBrk="0" fontAlgn="base" latinLnBrk="0" hangingPunct="0"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user can do actions on these objects with operators (arithmetic, logical, comparison,..) and functions (which are themselves objects).</a:t>
            </a:r>
          </a:p>
          <a:p>
            <a:pPr marL="457200" indent="-457200" algn="just" eaLnBrk="0" fontAlgn="base" hangingPunct="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"base" package is the core of R and contains the basic functions of the language.</a:t>
            </a:r>
          </a:p>
          <a:p>
            <a:pPr marL="457200" indent="-457200" algn="just" eaLnBrk="0" fontAlgn="base" hangingPunct="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Each package has directory, there is a file containing all the functions of the package.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2.5	How R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1241"/>
            <a:ext cx="7285736" cy="302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16450"/>
            <a:ext cx="73533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2.6	</a:t>
            </a:r>
            <a:r>
              <a:rPr lang="en-GB" sz="3200" b="1" dirty="0" smtClean="0"/>
              <a:t>Where to get R and documentation </a:t>
            </a:r>
            <a:r>
              <a:rPr lang="en-US" sz="3200" b="1" dirty="0" smtClean="0"/>
              <a:t>?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14401" y="1633240"/>
            <a:ext cx="7239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3550" marR="0" lvl="0" indent="-46355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685800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R can be downloaded from http://cran.r-project.org/  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cs typeface="Arial" pitchFamily="34" charset="0"/>
              </a:rPr>
              <a:t>An Introduction to R” by </a:t>
            </a:r>
            <a:r>
              <a:rPr lang="en-US" sz="2400" b="1" dirty="0" err="1" smtClean="0">
                <a:cs typeface="Arial" pitchFamily="34" charset="0"/>
              </a:rPr>
              <a:t>Longhow</a:t>
            </a:r>
            <a:r>
              <a:rPr lang="en-US" sz="2400" b="1" dirty="0" smtClean="0">
                <a:cs typeface="Arial" pitchFamily="34" charset="0"/>
              </a:rPr>
              <a:t> Lam (PDF, 2010-10-28, 212 pages).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cs typeface="Arial" pitchFamily="34" charset="0"/>
              </a:rPr>
              <a:t>R and Data Mining: Examples and Case Studies by </a:t>
            </a:r>
            <a:r>
              <a:rPr lang="en-US" sz="2400" b="1" dirty="0" err="1" smtClean="0">
                <a:cs typeface="Arial" pitchFamily="34" charset="0"/>
              </a:rPr>
              <a:t>Yanchang</a:t>
            </a:r>
            <a:r>
              <a:rPr lang="en-US" sz="2400" b="1" dirty="0" smtClean="0">
                <a:cs typeface="Arial" pitchFamily="34" charset="0"/>
              </a:rPr>
              <a:t> Zhao (PDF, 2013-04-26, 160 pages).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cs typeface="Arial" pitchFamily="34" charset="0"/>
              </a:rPr>
              <a:t>R for Beginners by Emmanuel </a:t>
            </a:r>
            <a:r>
              <a:rPr lang="en-US" sz="2400" b="1" dirty="0" err="1" smtClean="0">
                <a:cs typeface="Arial" pitchFamily="34" charset="0"/>
              </a:rPr>
              <a:t>Paradis</a:t>
            </a:r>
            <a:r>
              <a:rPr lang="en-US" sz="2400" b="1" dirty="0" smtClean="0">
                <a:cs typeface="Arial" pitchFamily="34" charset="0"/>
              </a:rPr>
              <a:t> (PDF).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err="1" smtClean="0">
                <a:cs typeface="Arial" pitchFamily="34" charset="0"/>
              </a:rPr>
              <a:t>Kickstarting</a:t>
            </a:r>
            <a:r>
              <a:rPr lang="en-US" sz="2400" b="1" dirty="0" smtClean="0">
                <a:cs typeface="Arial" pitchFamily="34" charset="0"/>
              </a:rPr>
              <a:t> R (version 1.6) compiled by Jim Lemon, a short introduction in English as HTML files: download as </a:t>
            </a:r>
            <a:r>
              <a:rPr lang="en-US" sz="2400" b="1" dirty="0" err="1" smtClean="0">
                <a:cs typeface="Arial" pitchFamily="34" charset="0"/>
              </a:rPr>
              <a:t>gzipped</a:t>
            </a:r>
            <a:r>
              <a:rPr lang="en-US" sz="2400" b="1" dirty="0" smtClean="0">
                <a:cs typeface="Arial" pitchFamily="34" charset="0"/>
              </a:rPr>
              <a:t> TAR or ZIP; or browse directly.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791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162</cp:revision>
  <dcterms:created xsi:type="dcterms:W3CDTF">2014-12-04T01:21:59Z</dcterms:created>
  <dcterms:modified xsi:type="dcterms:W3CDTF">2015-02-07T02:05:21Z</dcterms:modified>
</cp:coreProperties>
</file>