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22" r:id="rId3"/>
    <p:sldId id="333" r:id="rId4"/>
    <p:sldId id="321" r:id="rId5"/>
    <p:sldId id="326" r:id="rId6"/>
    <p:sldId id="325" r:id="rId7"/>
    <p:sldId id="327" r:id="rId8"/>
    <p:sldId id="328" r:id="rId9"/>
    <p:sldId id="323" r:id="rId10"/>
    <p:sldId id="329" r:id="rId11"/>
    <p:sldId id="331" r:id="rId12"/>
    <p:sldId id="330" r:id="rId13"/>
    <p:sldId id="295" r:id="rId14"/>
    <p:sldId id="299" r:id="rId15"/>
    <p:sldId id="296" r:id="rId16"/>
    <p:sldId id="297" r:id="rId17"/>
    <p:sldId id="332" r:id="rId18"/>
    <p:sldId id="318" r:id="rId19"/>
    <p:sldId id="335" r:id="rId20"/>
    <p:sldId id="319" r:id="rId21"/>
    <p:sldId id="340" r:id="rId22"/>
    <p:sldId id="338" r:id="rId23"/>
    <p:sldId id="339" r:id="rId24"/>
    <p:sldId id="337" r:id="rId25"/>
    <p:sldId id="342" r:id="rId26"/>
    <p:sldId id="336" r:id="rId27"/>
    <p:sldId id="341" r:id="rId28"/>
    <p:sldId id="343" r:id="rId29"/>
    <p:sldId id="344" r:id="rId30"/>
    <p:sldId id="357" r:id="rId31"/>
    <p:sldId id="345" r:id="rId32"/>
    <p:sldId id="346" r:id="rId33"/>
    <p:sldId id="347" r:id="rId34"/>
    <p:sldId id="348" r:id="rId35"/>
    <p:sldId id="350" r:id="rId36"/>
    <p:sldId id="349" r:id="rId37"/>
    <p:sldId id="351" r:id="rId38"/>
    <p:sldId id="352" r:id="rId39"/>
    <p:sldId id="353" r:id="rId40"/>
    <p:sldId id="356" r:id="rId41"/>
    <p:sldId id="355" r:id="rId42"/>
    <p:sldId id="334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971" autoAdjust="0"/>
    <p:restoredTop sz="94660"/>
  </p:normalViewPr>
  <p:slideViewPr>
    <p:cSldViewPr>
      <p:cViewPr>
        <p:scale>
          <a:sx n="40" d="100"/>
          <a:sy n="40" d="100"/>
        </p:scale>
        <p:origin x="-1301" y="-6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A0CBC1-C2BB-4DAE-A396-73AF6E5FE02E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C0B0266-4EF1-4B01-A448-E7F73CBF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solidFill>
            <a:schemeClr val="accent1">
              <a:alpha val="20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52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881-18B1-4749-AC5F-1FA1CA8D68B9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16B8-225C-49B3-95C8-9DA5BC79006A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8EA-B41F-4B0C-B905-FF6D5F3649C6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6CD-88F2-454D-99E8-062CD1F5B131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E230-1F13-43F0-B1DA-E19238D90501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C16D-BBC2-41DB-8BBE-911FB575099A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EE02-29D2-4300-9231-EEDBA51E4163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0307-E39B-4792-BFA7-215F982E84A9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CE49-E6A7-4F73-9D79-272AD9164079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A0AD-5DBC-4D25-BE01-F91FAD60482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07A7-3417-40F7-8370-F89BC7CD0221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F542-E555-4AC1-85C7-585B0F08A3B4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2902803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ctr">
              <a:buSzPct val="100000"/>
            </a:pPr>
            <a:r>
              <a:rPr lang="en-US" sz="4800" b="1" dirty="0" smtClean="0"/>
              <a:t>4.	 Data Structures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4.3	Indexing, sub-setting - </a:t>
            </a:r>
            <a:r>
              <a:rPr lang="en-GB" sz="2400" b="1" dirty="0" smtClean="0"/>
              <a:t>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1524000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just">
              <a:buFont typeface="Wingdings" pitchFamily="2" charset="2"/>
              <a:buChar char="Ø"/>
            </a:pPr>
            <a:r>
              <a:rPr lang="en-US" sz="2400" b="1" dirty="0" smtClean="0"/>
              <a:t>There are three </a:t>
            </a:r>
            <a:r>
              <a:rPr lang="en-US" sz="2400" b="1" dirty="0" err="1" smtClean="0"/>
              <a:t>subsetting</a:t>
            </a:r>
            <a:r>
              <a:rPr lang="en-US" sz="2400" b="1" dirty="0" smtClean="0"/>
              <a:t> operators [ ], [ [  ] ] and $.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57340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4.3	Indexing, sub-setting - </a:t>
            </a:r>
            <a:r>
              <a:rPr lang="en-GB" sz="2400" b="1" dirty="0" smtClean="0"/>
              <a:t>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400" y="1524000"/>
            <a:ext cx="73152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[[ is similar to [, except it can only return a single </a:t>
            </a:r>
          </a:p>
          <a:p>
            <a:pPr marL="914400" indent="-914400" algn="just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smtClean="0"/>
              <a:t>	value and it allows you to pull pieces out of a list. </a:t>
            </a:r>
          </a:p>
          <a:p>
            <a:pPr marL="914400" indent="-9144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$ is a useful shorthand for [[ combined with character </a:t>
            </a:r>
            <a:r>
              <a:rPr lang="en-US" sz="2400" b="1" dirty="0" err="1" smtClean="0"/>
              <a:t>subsetting</a:t>
            </a:r>
            <a:r>
              <a:rPr lang="en-US" sz="2400" b="1" dirty="0" smtClean="0"/>
              <a:t>.</a:t>
            </a:r>
          </a:p>
          <a:p>
            <a:pPr marL="914400" indent="-9144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You need [[ when working with lists. </a:t>
            </a:r>
          </a:p>
          <a:p>
            <a:pPr marL="914400" indent="-9144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This is because when [ is applied to a list it always returns a list; it never gives you the contents of the list. to get the contents, you need [[. 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914400" y="5265003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Reference:</a:t>
            </a:r>
          </a:p>
          <a:p>
            <a:r>
              <a:rPr lang="en-US" sz="1600" i="1" dirty="0" smtClean="0">
                <a:solidFill>
                  <a:srgbClr val="FF0000"/>
                </a:solidFill>
              </a:rPr>
              <a:t>http://stackoverflow.com/questions/22431261/understanding-list-indexing-and-bracket-conventions-in-r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4.3	Indexing, sub-setting - </a:t>
            </a:r>
            <a:r>
              <a:rPr lang="en-GB" sz="2400" b="1" dirty="0" smtClean="0"/>
              <a:t>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4" y="1447802"/>
            <a:ext cx="6134100" cy="222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771900"/>
            <a:ext cx="49815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458" y="2057400"/>
            <a:ext cx="738845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914400"/>
            <a:ext cx="7315200" cy="540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lphaLcParenR"/>
            </a:pPr>
            <a:endParaRPr lang="en-US" sz="500" b="1" i="1" dirty="0" smtClean="0">
              <a:solidFill>
                <a:schemeClr val="accent1">
                  <a:lumMod val="75000"/>
                </a:schemeClr>
              </a:solidFill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Which line(s) in the following code snippet produces error?</a:t>
            </a: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US" sz="1000" b="1" dirty="0" smtClean="0">
              <a:ea typeface="Calibri" pitchFamily="34" charset="0"/>
              <a:cs typeface="Times New Roman" pitchFamily="18" charset="0"/>
            </a:endParaRPr>
          </a:p>
          <a:p>
            <a:pPr marL="914400" lvl="1" indent="-457200" eaLnBrk="0" fontAlgn="base" hangingPunct="0"/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a) Both cat line 1 and cat line 2</a:t>
            </a:r>
          </a:p>
          <a:p>
            <a:pPr marL="914400" lvl="1" indent="-457200" eaLnBrk="0" fontAlgn="base" hangingPunct="0"/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b) Neither  cat line 1 nor cat line 2</a:t>
            </a:r>
          </a:p>
          <a:p>
            <a:pPr marL="914400" lvl="1" indent="-457200" eaLnBrk="0" fontAlgn="base" hangingPunct="0"/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c) Only cat line 1 </a:t>
            </a:r>
          </a:p>
          <a:p>
            <a:pPr marL="914400" lvl="1" indent="-457200" eaLnBrk="0" fontAlgn="base" hangingPunct="0"/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d) Only cat line 2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  <a:ea typeface="Calibri" pitchFamily="34" charset="0"/>
              <a:cs typeface="Times New Roman" pitchFamily="18" charset="0"/>
            </a:endParaRPr>
          </a:p>
          <a:p>
            <a:pPr marL="914400" lvl="1" indent="-457200" eaLnBrk="0" fontAlgn="base" hangingPunct="0"/>
            <a:endParaRPr lang="en-US" sz="900" b="1" i="1" dirty="0" smtClean="0">
              <a:solidFill>
                <a:schemeClr val="accent1">
                  <a:lumMod val="75000"/>
                </a:schemeClr>
              </a:solidFill>
              <a:ea typeface="Calibri" pitchFamily="34" charset="0"/>
              <a:cs typeface="Times New Roman" pitchFamily="18" charset="0"/>
            </a:endParaRPr>
          </a:p>
          <a:p>
            <a:pPr marL="457200" indent="-457200" algn="ctr" eaLnBrk="0" fontAlgn="base" hangingPunct="0"/>
            <a:r>
              <a:rPr lang="en-US" sz="2000" b="1" i="1" dirty="0" smtClean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Note: cat can handle only atomic vectors or names.</a:t>
            </a:r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76806"/>
            <a:ext cx="7300627" cy="269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914400" y="852845"/>
            <a:ext cx="7315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The four main modes, which describe the basic type of elements of the object. They are:</a:t>
            </a:r>
          </a:p>
          <a:p>
            <a:pPr marL="857250" lvl="0" indent="-400050">
              <a:buFont typeface="+mj-lt"/>
              <a:buAutoNum type="romanLcPeriod"/>
            </a:pPr>
            <a:r>
              <a:rPr lang="en-US" b="1" i="1" dirty="0" smtClean="0"/>
              <a:t>Numeric</a:t>
            </a:r>
            <a:endParaRPr lang="en-US" dirty="0" smtClean="0"/>
          </a:p>
          <a:p>
            <a:pPr marL="857250" lvl="0" indent="-400050">
              <a:buFont typeface="+mj-lt"/>
              <a:buAutoNum type="romanLcPeriod"/>
            </a:pPr>
            <a:r>
              <a:rPr lang="en-US" b="1" i="1" dirty="0" smtClean="0"/>
              <a:t>Character</a:t>
            </a:r>
            <a:endParaRPr lang="en-US" dirty="0" smtClean="0"/>
          </a:p>
          <a:p>
            <a:pPr marL="857250" lvl="0" indent="-400050">
              <a:buFont typeface="+mj-lt"/>
              <a:buAutoNum type="romanLcPeriod"/>
            </a:pPr>
            <a:r>
              <a:rPr lang="en-US" b="1" i="1" dirty="0" smtClean="0"/>
              <a:t>_________</a:t>
            </a:r>
            <a:endParaRPr lang="en-US" dirty="0" smtClean="0"/>
          </a:p>
          <a:p>
            <a:pPr marL="857250" lvl="0" indent="-400050">
              <a:buFont typeface="+mj-lt"/>
              <a:buAutoNum type="romanLcPeriod"/>
            </a:pPr>
            <a:r>
              <a:rPr lang="en-US" b="1" i="1" dirty="0" smtClean="0"/>
              <a:t>Logical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 </a:t>
            </a:r>
            <a:r>
              <a:rPr lang="en-US" sz="2000" b="1" dirty="0" smtClean="0"/>
              <a:t> </a:t>
            </a:r>
            <a:r>
              <a:rPr lang="en-US" sz="2400" b="1" dirty="0" smtClean="0"/>
              <a:t>       The missing type is:	</a:t>
            </a:r>
            <a:endParaRPr lang="en-US" b="1" dirty="0" smtClean="0"/>
          </a:p>
          <a:p>
            <a:pPr marL="800100" lvl="1" indent="-342900">
              <a:buFont typeface="+mj-lt"/>
              <a:buAutoNum type="alphaLcParenR"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Binary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Complex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All of the above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None of the above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914400" y="1068289"/>
            <a:ext cx="7315200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3.	If I execute the expression </a:t>
            </a:r>
            <a:r>
              <a:rPr lang="en-US" sz="2400" b="1" dirty="0" err="1" smtClean="0"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 &lt;- 50 in R language, what is the value of  class(x)?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500" b="1" dirty="0" smtClean="0">
              <a:ea typeface="Calibri" pitchFamily="34" charset="0"/>
              <a:cs typeface="Times New Roman" pitchFamily="18" charset="0"/>
            </a:endParaRP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	a) Numeric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	b) Integer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	c) Real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	d) complex</a:t>
            </a:r>
          </a:p>
          <a:p>
            <a:pPr marL="914400" marR="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endParaRPr lang="en-US" sz="2400" b="1" i="1" dirty="0" smtClean="0">
              <a:solidFill>
                <a:schemeClr val="accent1">
                  <a:lumMod val="75000"/>
                </a:schemeClr>
              </a:solidFill>
              <a:ea typeface="Calibri" pitchFamily="34" charset="0"/>
              <a:cs typeface="Times New Roman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4.	What is the class of the object defined by the expression a &lt;- c(120,"i",FALSE)?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a)  Numeric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b) Character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c) Integer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d) Logical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838200" y="1731260"/>
            <a:ext cx="7315200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4800" b="1" dirty="0" smtClean="0">
                <a:ea typeface="Calibri" pitchFamily="34" charset="0"/>
                <a:cs typeface="Times New Roman" pitchFamily="18" charset="0"/>
              </a:rPr>
              <a:t> c)	cat line 1</a:t>
            </a:r>
          </a:p>
          <a:p>
            <a:pPr marL="457200" lvl="0" indent="-457200" eaLnBrk="0" fontAlgn="base" hangingPunct="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4800" b="1" dirty="0" smtClean="0">
                <a:ea typeface="Calibri" pitchFamily="34" charset="0"/>
                <a:cs typeface="Times New Roman" pitchFamily="18" charset="0"/>
              </a:rPr>
              <a:t> b)	Complex</a:t>
            </a:r>
          </a:p>
          <a:p>
            <a:pPr marL="457200" marR="0" indent="-45720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r>
              <a:rPr lang="en-US" sz="4800" b="1" dirty="0" smtClean="0">
                <a:ea typeface="Calibri" pitchFamily="34" charset="0"/>
                <a:cs typeface="Times New Roman" pitchFamily="18" charset="0"/>
              </a:rPr>
              <a:t> a) 	Numeric</a:t>
            </a:r>
          </a:p>
          <a:p>
            <a:pPr marL="457200" marR="0" indent="-45720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r>
              <a:rPr lang="en-US" sz="4800" b="1" dirty="0" smtClean="0">
                <a:ea typeface="Calibri" pitchFamily="34" charset="0"/>
                <a:cs typeface="Times New Roman" pitchFamily="18" charset="0"/>
              </a:rPr>
              <a:t> b) 	Character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28485"/>
            <a:ext cx="6019800" cy="506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1:  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1" i="1" dirty="0" smtClean="0"/>
              <a:t>All the 100 students are assigned Student ID ranging from 1 to 100. Select ten students from </a:t>
            </a:r>
            <a:r>
              <a:rPr lang="en-US" sz="2800" b="1" i="1" dirty="0" err="1" smtClean="0"/>
              <a:t>B.Com</a:t>
            </a:r>
            <a:r>
              <a:rPr lang="en-US" sz="2800" b="1" i="1" dirty="0" smtClean="0"/>
              <a:t> Final year at random. </a:t>
            </a:r>
            <a:endParaRPr lang="en-US" sz="2800" b="1" i="1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2800" b="1" i="1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1" i="1" dirty="0" smtClean="0"/>
              <a:t>The importance of the theory of sampling lies in the fact that for a large population, it is neither practical nor possible to collect data for each and every number of the population.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4.1	Variables and assignment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914400" y="1531694"/>
            <a:ext cx="7315200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57250" marR="0" lvl="0" indent="-8572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Variables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857250" marR="0" lvl="0" indent="-8572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 variable is an identifier (name) that points to a memory location in RAM that stores a value that can change when the program is run.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Assignment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4400" y="4267200"/>
            <a:ext cx="73152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0" indent="-85725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GB" b="1" dirty="0" smtClean="0"/>
              <a:t>R uses to work with temporary variables in the functions, with only a return(). </a:t>
            </a:r>
          </a:p>
          <a:p>
            <a:pPr marL="857250" lvl="0" indent="-85725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GB" b="1" dirty="0" smtClean="0"/>
              <a:t>If you assign a variable in the Global environment or when you are using functions more than scripts, you can use</a:t>
            </a:r>
            <a:endParaRPr lang="en-US" b="1" dirty="0" smtClean="0"/>
          </a:p>
          <a:p>
            <a:pPr marL="857250" lvl="0" indent="-85725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GB" b="1" dirty="0" smtClean="0"/>
              <a:t>super-assignment operator:   &lt;&lt;-</a:t>
            </a:r>
            <a:endParaRPr lang="en-US" b="1" dirty="0" smtClean="0"/>
          </a:p>
          <a:p>
            <a:pPr marL="857250" lvl="0" indent="-85725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GB" b="1" dirty="0" smtClean="0"/>
              <a:t>assign function:     assign("b“ ,value, </a:t>
            </a:r>
            <a:r>
              <a:rPr lang="en-GB" b="1" dirty="0" err="1" smtClean="0"/>
              <a:t>envir</a:t>
            </a:r>
            <a:r>
              <a:rPr lang="en-GB" b="1" dirty="0" smtClean="0"/>
              <a:t> = </a:t>
            </a:r>
            <a:r>
              <a:rPr lang="en-GB" b="1" dirty="0" err="1" smtClean="0"/>
              <a:t>globalenv</a:t>
            </a:r>
            <a:r>
              <a:rPr lang="en-GB" b="1" dirty="0" smtClean="0"/>
              <a:t>())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914400" y="3897868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0" indent="-857250" algn="just" eaLnBrk="0" fontAlgn="base" hangingPunct="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GB" b="1" dirty="0" smtClean="0">
                <a:ea typeface="Calibri" pitchFamily="34" charset="0"/>
                <a:cs typeface="Times New Roman" pitchFamily="18" charset="0"/>
              </a:rPr>
              <a:t>Putting a value into a variable is known as assignment.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00" y="3352800"/>
            <a:ext cx="2728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 algn="just" eaLnBrk="0" fontAlgn="base" hangingPunct="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GB" b="1" dirty="0" smtClean="0">
                <a:ea typeface="Calibri" pitchFamily="34" charset="0"/>
                <a:cs typeface="Times New Roman" pitchFamily="18" charset="0"/>
              </a:rPr>
              <a:t>Set up a vector, x 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895600"/>
            <a:ext cx="36957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1 - continued:  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i="1" dirty="0" smtClean="0"/>
              <a:t>The function sample generates random integers without replacement.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i="1" dirty="0" smtClean="0"/>
              <a:t>The first argument specifies a vector containing the specified range of valid numbers.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i="1" dirty="0" smtClean="0"/>
              <a:t>The second argument indicates the number of random integers to be returned.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i="1" dirty="0" smtClean="0"/>
              <a:t>The function sort, sorts the output.</a:t>
            </a:r>
          </a:p>
          <a:p>
            <a:pPr marL="457200" indent="-457200" algn="just">
              <a:spcBef>
                <a:spcPts val="600"/>
              </a:spcBef>
              <a:spcAft>
                <a:spcPts val="300"/>
              </a:spcAft>
            </a:pPr>
            <a:endParaRPr lang="en-US" sz="2800" b="1" i="1" dirty="0" smtClean="0"/>
          </a:p>
          <a:p>
            <a:pPr marL="457200" indent="-457200" algn="just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Ø"/>
            </a:pPr>
            <a:endParaRPr lang="en-US" sz="2800" b="1" i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495800"/>
            <a:ext cx="6126594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4875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2:   </a:t>
            </a:r>
          </a:p>
          <a:p>
            <a:pPr marL="457200" indent="-45720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800" b="1" i="1" dirty="0" smtClean="0"/>
              <a:t>Find the mean, median and mode of the set of following observations: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 smtClean="0"/>
              <a:t>27,36,28,18,35,26,20,35,40,26</a:t>
            </a:r>
          </a:p>
          <a:p>
            <a:pPr marL="457200" indent="-45720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800" b="1" i="1" dirty="0" smtClean="0"/>
              <a:t>An average is considered as a typical representative of the whole data.</a:t>
            </a:r>
          </a:p>
          <a:p>
            <a:pPr marL="457200" indent="-457200" algn="just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800" b="1" i="1" dirty="0" smtClean="0"/>
              <a:t>The various averages in common use are:</a:t>
            </a:r>
          </a:p>
          <a:p>
            <a:pPr marL="914400" lvl="1" indent="-457200" algn="just">
              <a:spcBef>
                <a:spcPts val="200"/>
              </a:spcBef>
              <a:spcAft>
                <a:spcPts val="200"/>
              </a:spcAft>
            </a:pPr>
            <a:r>
              <a:rPr lang="en-US" sz="2800" b="1" i="1" dirty="0" smtClean="0">
                <a:solidFill>
                  <a:srgbClr val="FF0000"/>
                </a:solidFill>
              </a:rPr>
              <a:t>1. Mean</a:t>
            </a:r>
          </a:p>
          <a:p>
            <a:pPr marL="914400" lvl="1" indent="-457200" algn="just">
              <a:spcBef>
                <a:spcPts val="200"/>
              </a:spcBef>
              <a:spcAft>
                <a:spcPts val="200"/>
              </a:spcAft>
            </a:pPr>
            <a:r>
              <a:rPr lang="en-US" sz="2800" b="1" i="1" dirty="0" smtClean="0">
                <a:solidFill>
                  <a:srgbClr val="FF0000"/>
                </a:solidFill>
              </a:rPr>
              <a:t>2. Median</a:t>
            </a:r>
          </a:p>
          <a:p>
            <a:pPr marL="914400" lvl="1" indent="-457200" algn="just">
              <a:spcBef>
                <a:spcPts val="200"/>
              </a:spcBef>
              <a:spcAft>
                <a:spcPts val="200"/>
              </a:spcAft>
            </a:pPr>
            <a:r>
              <a:rPr lang="en-US" sz="2800" b="1" i="1" dirty="0" smtClean="0">
                <a:solidFill>
                  <a:srgbClr val="FF0000"/>
                </a:solidFill>
              </a:rPr>
              <a:t>3.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4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2 – continued:  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1" i="1" dirty="0" smtClean="0"/>
              <a:t>Arithmetic </a:t>
            </a:r>
            <a:r>
              <a:rPr lang="en-US" sz="2800" b="1" i="1" dirty="0" smtClean="0">
                <a:solidFill>
                  <a:srgbClr val="FF0000"/>
                </a:solidFill>
              </a:rPr>
              <a:t>mean</a:t>
            </a:r>
            <a:r>
              <a:rPr lang="en-US" sz="2800" b="1" i="1" dirty="0" smtClean="0"/>
              <a:t> is the most popular measure of central tendency.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1" i="1" dirty="0" smtClean="0">
                <a:solidFill>
                  <a:srgbClr val="FF0000"/>
                </a:solidFill>
              </a:rPr>
              <a:t>Median</a:t>
            </a:r>
            <a:r>
              <a:rPr lang="en-US" sz="2800" b="1" i="1" dirty="0" smtClean="0"/>
              <a:t> is the middle value for a data that has been arranged in order of magnitude. The median is less affected by outliers and skewed data.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1" i="1" dirty="0" smtClean="0">
                <a:solidFill>
                  <a:srgbClr val="FF0000"/>
                </a:solidFill>
              </a:rPr>
              <a:t>Mode</a:t>
            </a:r>
            <a:r>
              <a:rPr lang="en-US" sz="2800" b="1" i="1" dirty="0" smtClean="0"/>
              <a:t> is the value that occurs most often in the data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2 – continued:  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1" i="1" dirty="0" smtClean="0"/>
              <a:t>The functions mean() and median() calculates the mean and median of the given data set respectively. </a:t>
            </a:r>
            <a:endParaRPr lang="en-US" sz="2800" b="1" i="1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2800" b="1" i="1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1" i="1" dirty="0" smtClean="0"/>
              <a:t>However, we need to write a function to calculate mode. Note that the mode is a reserved word in R and it denotes the basic data type.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2 - continued:   </a:t>
            </a:r>
          </a:p>
          <a:p>
            <a:pPr marL="457200" indent="-457200" algn="just">
              <a:spcBef>
                <a:spcPts val="600"/>
              </a:spcBef>
              <a:spcAft>
                <a:spcPts val="300"/>
              </a:spcAft>
            </a:pPr>
            <a:endParaRPr lang="en-US" sz="2800" b="1" i="1" dirty="0" smtClean="0"/>
          </a:p>
          <a:p>
            <a:pPr marL="457200" indent="-457200" algn="just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Ø"/>
            </a:pPr>
            <a:endParaRPr lang="en-US" sz="2800" b="1" i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7010400" cy="469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3: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1524000"/>
            <a:ext cx="7315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4075" indent="-854075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/>
              <a:t>Find the first quartile, median and third quartile; 5th percentile and 95th percentile  of the twenty random integers ranging from 1 to 1000</a:t>
            </a:r>
            <a:r>
              <a:rPr lang="en-US" sz="2400" b="1" dirty="0" smtClean="0"/>
              <a:t>.</a:t>
            </a:r>
          </a:p>
          <a:p>
            <a:pPr marL="854075" indent="-854075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1200" b="1" dirty="0" smtClean="0"/>
          </a:p>
          <a:p>
            <a:pPr marL="854075" indent="-854075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first quartile is the value that cuts off the first 25% of the data when it is sorted in ascending order</a:t>
            </a:r>
            <a:r>
              <a:rPr lang="en-US" sz="2400" b="1" dirty="0" smtClean="0"/>
              <a:t>.</a:t>
            </a:r>
          </a:p>
          <a:p>
            <a:pPr marL="854075" indent="-854075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1200" b="1" dirty="0" smtClean="0"/>
          </a:p>
          <a:p>
            <a:pPr marL="854075" indent="-854075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second quartile or median is the value that cuts off the first 50% of the data when it is sorted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3 - continued: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133601"/>
            <a:ext cx="73152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third quartile is the value that cuts off the first 75% of the data when it is sorted in ascending order</a:t>
            </a:r>
            <a:r>
              <a:rPr lang="en-US" sz="2400" b="1" dirty="0" smtClean="0"/>
              <a:t>.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US" sz="2400" b="1" dirty="0" smtClean="0"/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nth percentile of a data set is the value that cuts off the first n-percent of the data values when it is sorted in ascending order.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3: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56534"/>
            <a:ext cx="5753100" cy="4654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4: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1371600"/>
            <a:ext cx="73152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4075" indent="-854075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There are two types of electric bulbs. Samples of size 30 are drawn each from the two types.</a:t>
            </a:r>
          </a:p>
          <a:p>
            <a:pPr marL="854075" indent="-854075" algn="just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smtClean="0"/>
              <a:t>	Mean life in hours of  type I electric bulbs:</a:t>
            </a:r>
          </a:p>
          <a:p>
            <a:pPr marL="1311275" lvl="1" indent="-854075" algn="just">
              <a:spcBef>
                <a:spcPts val="100"/>
              </a:spcBef>
              <a:spcAft>
                <a:spcPts val="100"/>
              </a:spcAft>
            </a:pPr>
            <a:r>
              <a:rPr lang="en-US" sz="2400" b="1" dirty="0" smtClean="0"/>
              <a:t>	</a:t>
            </a:r>
            <a:r>
              <a:rPr lang="en-US" sz="2000" b="1" i="1" dirty="0" smtClean="0">
                <a:solidFill>
                  <a:srgbClr val="FF0000"/>
                </a:solidFill>
              </a:rPr>
              <a:t>510,500,495,480,520,485,510,500,495,480,</a:t>
            </a:r>
          </a:p>
          <a:p>
            <a:pPr marL="1311275" lvl="1" indent="-854075" algn="just">
              <a:spcBef>
                <a:spcPts val="100"/>
              </a:spcBef>
              <a:spcAft>
                <a:spcPts val="100"/>
              </a:spcAft>
            </a:pPr>
            <a:r>
              <a:rPr lang="en-US" sz="2000" b="1" i="1" dirty="0" smtClean="0">
                <a:solidFill>
                  <a:srgbClr val="FF0000"/>
                </a:solidFill>
              </a:rPr>
              <a:t>	520,485, 510,500,495,480,520,485,500,505,</a:t>
            </a:r>
          </a:p>
          <a:p>
            <a:pPr marL="1311275" lvl="1" indent="-854075" algn="just">
              <a:spcBef>
                <a:spcPts val="100"/>
              </a:spcBef>
              <a:spcAft>
                <a:spcPts val="100"/>
              </a:spcAft>
            </a:pPr>
            <a:r>
              <a:rPr lang="en-US" sz="2000" b="1" i="1" dirty="0" smtClean="0">
                <a:solidFill>
                  <a:srgbClr val="FF0000"/>
                </a:solidFill>
              </a:rPr>
              <a:t>	501,502,498,490,512,498,505,504,491,489</a:t>
            </a:r>
          </a:p>
          <a:p>
            <a:pPr marL="854075" indent="-854075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	Mean life in hours of  type I electric bulbs:</a:t>
            </a:r>
          </a:p>
          <a:p>
            <a:pPr marL="1311275" lvl="1" indent="-854075" algn="just">
              <a:spcBef>
                <a:spcPts val="100"/>
              </a:spcBef>
              <a:spcAft>
                <a:spcPts val="100"/>
              </a:spcAft>
            </a:pPr>
            <a:r>
              <a:rPr lang="en-US" sz="2400" b="1" dirty="0" smtClean="0"/>
              <a:t>	</a:t>
            </a:r>
            <a:r>
              <a:rPr lang="en-US" sz="2000" b="1" i="1" dirty="0" smtClean="0"/>
              <a:t>610,580,595,580,620,595,610,600,598,580,</a:t>
            </a:r>
          </a:p>
          <a:p>
            <a:pPr marL="1311275" lvl="1" indent="-854075" algn="just">
              <a:spcBef>
                <a:spcPts val="100"/>
              </a:spcBef>
              <a:spcAft>
                <a:spcPts val="100"/>
              </a:spcAft>
            </a:pPr>
            <a:r>
              <a:rPr lang="en-US" sz="2000" b="1" i="1" dirty="0" smtClean="0"/>
              <a:t>	620,595,610,600,608,607,608,605,600,605,</a:t>
            </a:r>
          </a:p>
          <a:p>
            <a:pPr marL="1311275" lvl="1" indent="-854075" algn="just">
              <a:spcBef>
                <a:spcPts val="100"/>
              </a:spcBef>
              <a:spcAft>
                <a:spcPts val="100"/>
              </a:spcAft>
            </a:pPr>
            <a:r>
              <a:rPr lang="en-US" sz="2000" b="1" i="1" dirty="0" smtClean="0"/>
              <a:t>	</a:t>
            </a:r>
            <a:r>
              <a:rPr lang="en-US" sz="2000" b="1" i="1" dirty="0" smtClean="0"/>
              <a:t>601,602,598,599,612,598,605,604,591,596</a:t>
            </a:r>
          </a:p>
          <a:p>
            <a:pPr marL="1311275" lvl="1" indent="-854075" algn="just">
              <a:spcBef>
                <a:spcPts val="100"/>
              </a:spcBef>
              <a:spcAft>
                <a:spcPts val="100"/>
              </a:spcAft>
            </a:pPr>
            <a:endParaRPr lang="en-US" sz="1000" b="1" i="1" dirty="0" smtClean="0"/>
          </a:p>
          <a:p>
            <a:pPr marL="854075" indent="-854075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Which type of electric bulb has more variation and the range of the life in hours for both types?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</a:t>
            </a:r>
            <a:r>
              <a:rPr lang="en-US" sz="2800" b="1" dirty="0" smtClean="0"/>
              <a:t>4 continued:   </a:t>
            </a:r>
            <a:endParaRPr lang="en-US" sz="28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990600" y="1659791"/>
            <a:ext cx="7315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/>
              <a:t>By dispersion, it is meant spreading of the observations from an average</a:t>
            </a:r>
            <a:r>
              <a:rPr lang="en-US" sz="2400" b="1" dirty="0" smtClean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1200" b="1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/>
              <a:t>They measure the variability in the observed values in a data set</a:t>
            </a:r>
            <a:r>
              <a:rPr lang="en-US" sz="2400" b="1" dirty="0" smtClean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1200" b="1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/>
              <a:t>Range is defined to be the difference between the largest and the smallest of the observations</a:t>
            </a:r>
            <a:r>
              <a:rPr lang="en-US" sz="2400" b="1" dirty="0" smtClean="0"/>
              <a:t>.</a:t>
            </a:r>
            <a:endParaRPr lang="en-US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4.2	Data Types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1447800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en-GB" sz="2000" b="1" dirty="0" smtClean="0"/>
              <a:t>Basic Data types in R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endParaRPr lang="en-GB" sz="400" b="1" dirty="0" smtClean="0"/>
          </a:p>
          <a:p>
            <a:pPr marL="457200" lvl="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000" b="1" dirty="0" smtClean="0"/>
              <a:t>Numeric </a:t>
            </a:r>
            <a:endParaRPr lang="en-US" sz="2000" b="1" dirty="0" smtClean="0"/>
          </a:p>
          <a:p>
            <a:pPr marL="457200" lvl="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000" b="1" dirty="0" smtClean="0"/>
              <a:t>Integer </a:t>
            </a:r>
            <a:endParaRPr lang="en-US" sz="2000" b="1" dirty="0" smtClean="0"/>
          </a:p>
          <a:p>
            <a:pPr marL="457200" lvl="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000" b="1" dirty="0" smtClean="0"/>
              <a:t>Complex </a:t>
            </a:r>
            <a:endParaRPr lang="en-US" sz="2000" b="1" dirty="0" smtClean="0"/>
          </a:p>
          <a:p>
            <a:pPr marL="457200" lvl="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000" b="1" dirty="0" smtClean="0"/>
              <a:t>Logical </a:t>
            </a:r>
            <a:endParaRPr lang="en-US" sz="2000" b="1" dirty="0" smtClean="0"/>
          </a:p>
          <a:p>
            <a:pPr marL="457200" lvl="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000" b="1" dirty="0" smtClean="0"/>
              <a:t>Character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746992"/>
            <a:ext cx="5634038" cy="342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</a:t>
            </a:r>
            <a:r>
              <a:rPr lang="en-US" sz="2800" b="1" dirty="0" smtClean="0"/>
              <a:t>4 - continued:   </a:t>
            </a:r>
            <a:endParaRPr lang="en-US" sz="28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990600" y="1542395"/>
            <a:ext cx="7315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</a:t>
            </a:r>
            <a:r>
              <a:rPr lang="en-US" sz="2400" b="1" dirty="0" smtClean="0"/>
              <a:t>standard deviation measures the variability between observations in the sample or population from the mean of that sample or population</a:t>
            </a:r>
            <a:r>
              <a:rPr lang="en-US" sz="2400" b="1" dirty="0" smtClean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2400" b="1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/>
              <a:t>Coefficient of variation is the relative measure of dispersion based on standard deviation; it is defined by (SD/Mean) * 100</a:t>
            </a:r>
            <a:r>
              <a:rPr lang="en-US" sz="2400" b="1" dirty="0" smtClean="0"/>
              <a:t>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2400" b="1" dirty="0" smtClean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/>
              <a:t>It is used to compare dispersion in two sets of data especially when the units are different.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4:  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029200"/>
            <a:ext cx="7289368" cy="117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71600"/>
            <a:ext cx="682831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5: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1371600"/>
            <a:ext cx="731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/>
              <a:t>Monthly series of income from sales in </a:t>
            </a:r>
            <a:r>
              <a:rPr lang="en-US" sz="2400" b="1" dirty="0" err="1" smtClean="0"/>
              <a:t>lakhs</a:t>
            </a:r>
            <a:r>
              <a:rPr lang="en-US" sz="2400" b="1" dirty="0" smtClean="0"/>
              <a:t> of Indian Rupees for a large retail store in Chennai for the years 2010 and 2011 are given below:</a:t>
            </a:r>
          </a:p>
          <a:p>
            <a:pPr marL="457200" indent="-457200" algn="just"/>
            <a:r>
              <a:rPr lang="en-US" sz="2400" b="1" dirty="0" smtClean="0"/>
              <a:t> </a:t>
            </a:r>
          </a:p>
          <a:p>
            <a:pPr marL="457200" indent="-457200" algn="just"/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 smtClean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/>
              <a:t>Predict the income from sales for the year 2012 and plot in a graph the trend line from 2012 to 2016.</a:t>
            </a:r>
            <a:endParaRPr 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91" y="2667000"/>
            <a:ext cx="70772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5 - continued: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1371600"/>
            <a:ext cx="7315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Font typeface="Wingdings" pitchFamily="2" charset="2"/>
              <a:buChar char="Ø"/>
            </a:pPr>
            <a:r>
              <a:rPr lang="en-US" sz="2400" b="1" dirty="0" smtClean="0"/>
              <a:t>A time series is a set of observations, measured typically at successive points in time spaced at uniform time intervals and arranged in chronological order.  </a:t>
            </a: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2400" b="1" dirty="0" smtClean="0"/>
              <a:t>Time series are used in weather forecasting, earthquake prediction, and largely in any domain of applied science and engineering which involves temporal measurements.</a:t>
            </a: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2400" b="1" dirty="0" smtClean="0"/>
              <a:t>Examples of time series include: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US" sz="2400" b="1" dirty="0" smtClean="0"/>
              <a:t>the hourly series of temperature recorded by the Meteorological observatory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US" sz="2400" b="1" dirty="0" smtClean="0"/>
              <a:t>the daily series closing price of shares in the National Stock Exchange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5 - continued: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1560016"/>
            <a:ext cx="7315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Font typeface="Wingdings" pitchFamily="2" charset="2"/>
              <a:buChar char="Ø"/>
            </a:pPr>
            <a:r>
              <a:rPr lang="en-US" sz="2400" b="1" dirty="0" smtClean="0"/>
              <a:t>Time series analysis comprises methods for analyzing time series data in order to extract meaningful statistics and other characteristics of the data. </a:t>
            </a: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2400" b="1" dirty="0" smtClean="0"/>
              <a:t>Time series forecasting is the use of a model to predict future values based on previously observed values. </a:t>
            </a: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2400" b="1" dirty="0" smtClean="0"/>
              <a:t>The Holt- Winters forecasting procedure is a widely used projection method which can cope with trend and seasonal variation.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5 - continued:  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1676400"/>
            <a:ext cx="73247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5 - continued:  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406270"/>
            <a:ext cx="5033070" cy="478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5 - continued:   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990600" y="1552917"/>
            <a:ext cx="73152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Sales vector is converted to a time series object,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za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HoltWinters procedure is performed on dataset,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za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and stored in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za.hw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Using the predict function, sales for the next 12 months are predicted.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time series observed values and predicted values are plotted in a graph.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Grid lines are drawn in the graph.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Lines are drawn through the predicted points for 60 months from 2010 using the color red.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6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990600" y="1400175"/>
            <a:ext cx="73152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Six tomato plants, of the same variety, were selected at random and treated, weekly, with x grams of fertilizer dissolved in water. The yield of plant is recorded in kilograms.</a:t>
            </a:r>
          </a:p>
          <a:p>
            <a:pPr marL="457200" lvl="0" indent="-4572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lvl="0" indent="-4572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457200" lvl="0" indent="-4572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1200" b="1" dirty="0" smtClean="0">
              <a:ea typeface="Calibri" pitchFamily="34" charset="0"/>
              <a:cs typeface="Times New Roman" pitchFamily="18" charset="0"/>
            </a:endParaRPr>
          </a:p>
          <a:p>
            <a:pPr marL="457200" lvl="0" indent="-4572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Calculate the equation of the least squares regression line of y on x.</a:t>
            </a:r>
          </a:p>
          <a:p>
            <a:pPr marL="457200" lvl="0" indent="-457200" algn="just" fontAlgn="base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>
                <a:ea typeface="Calibri" pitchFamily="34" charset="0"/>
                <a:cs typeface="Times New Roman" pitchFamily="18" charset="0"/>
              </a:rPr>
              <a:t>Estimate the yield treated weekly with 3.1 grams of fertilizer.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31242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Plant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2.0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4.0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7.4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7.5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8382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6 - continued: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1609904"/>
            <a:ext cx="73152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857250" algn="l"/>
              </a:tabLst>
            </a:pPr>
            <a:r>
              <a:rPr lang="en-US" sz="2400" b="1" dirty="0" smtClean="0"/>
              <a:t>A simple linear regression model that describes the relationship between two variables x and y can be expressed as y= f(x); where y is called the response variable and x the predictor variable</a:t>
            </a:r>
            <a:r>
              <a:rPr lang="en-US" sz="2400" b="1" dirty="0" smtClean="0"/>
              <a:t>.</a:t>
            </a:r>
          </a:p>
          <a:p>
            <a:pPr marL="857250" indent="-8572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857250" algn="l"/>
              </a:tabLst>
            </a:pPr>
            <a:endParaRPr lang="en-US" sz="1100" b="1" dirty="0" smtClean="0"/>
          </a:p>
          <a:p>
            <a:pPr marL="857250" indent="-8572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857250" algn="l"/>
              </a:tabLst>
            </a:pPr>
            <a:r>
              <a:rPr lang="en-US" sz="2400" b="1" dirty="0" smtClean="0"/>
              <a:t>The </a:t>
            </a:r>
            <a:r>
              <a:rPr lang="en-US" sz="2400" b="1" dirty="0" smtClean="0"/>
              <a:t>strength of the relationship is revealed by the correlation coefficient</a:t>
            </a:r>
            <a:r>
              <a:rPr lang="en-US" sz="2400" b="1" dirty="0" smtClean="0"/>
              <a:t>.</a:t>
            </a:r>
          </a:p>
          <a:p>
            <a:pPr marL="857250" indent="-8572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857250" algn="l"/>
              </a:tabLst>
            </a:pPr>
            <a:endParaRPr lang="en-US" sz="1600" b="1" dirty="0" smtClean="0"/>
          </a:p>
          <a:p>
            <a:pPr marL="857250" indent="-8572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>
                <a:tab pos="857250" algn="l"/>
              </a:tabLst>
            </a:pPr>
            <a:r>
              <a:rPr lang="en-US" sz="2400" b="1" dirty="0" smtClean="0"/>
              <a:t>Linear </a:t>
            </a:r>
            <a:r>
              <a:rPr lang="en-US" sz="2400" b="1" dirty="0" smtClean="0"/>
              <a:t>regression consists of finding the best-fitting straight line through the points (observations</a:t>
            </a:r>
            <a:r>
              <a:rPr lang="en-US" sz="2400" b="1" dirty="0" smtClean="0"/>
              <a:t>).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4.2	Data Types </a:t>
            </a:r>
            <a:r>
              <a:rPr lang="en-GB" sz="2400" b="1" dirty="0" smtClean="0"/>
              <a:t>- continued</a:t>
            </a:r>
            <a:endParaRPr lang="en-US" sz="40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90600" y="1752600"/>
          <a:ext cx="7239000" cy="3047999"/>
        </p:xfrm>
        <a:graphic>
          <a:graphicData uri="http://schemas.openxmlformats.org/drawingml/2006/table">
            <a:tbl>
              <a:tblPr/>
              <a:tblGrid>
                <a:gridCol w="2417713"/>
                <a:gridCol w="4821287"/>
              </a:tblGrid>
              <a:tr h="4220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Data </a:t>
                      </a:r>
                      <a:r>
                        <a:rPr lang="en-GB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object type</a:t>
                      </a:r>
                      <a:endParaRPr 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7502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Vector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 sequence of numbers or characters, or </a:t>
                      </a:r>
                      <a:r>
                        <a:rPr lang="en-GB" sz="1600" b="1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higher-dimensional </a:t>
                      </a:r>
                      <a:r>
                        <a:rPr lang="en-GB" sz="1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arrays like matrices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list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 collection of objects that may themselves be complicated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factor</a:t>
                      </a:r>
                      <a:endParaRPr lang="en-US" sz="16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 sequence assigning a category to each index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data.frame</a:t>
                      </a:r>
                      <a:endParaRPr lang="en-US" sz="16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 table-like structure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Environment (hash-table)</a:t>
                      </a:r>
                      <a:endParaRPr lang="en-US" sz="16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 collection of key-value pairs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8382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6 - continued: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1447801"/>
            <a:ext cx="7315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/>
              <a:t>A </a:t>
            </a:r>
            <a:r>
              <a:rPr lang="en-US" sz="2400" b="1" dirty="0" smtClean="0"/>
              <a:t>line of best fit is a straight line that is the best possible approximation of the given set of data. It is used to study the nature of relation between two variables</a:t>
            </a:r>
            <a:r>
              <a:rPr lang="en-US" sz="2400" b="1" dirty="0" smtClean="0"/>
              <a:t>.</a:t>
            </a:r>
          </a:p>
          <a:p>
            <a:pPr marL="914400" indent="-9144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1200" b="1" dirty="0" smtClean="0"/>
          </a:p>
          <a:p>
            <a:pPr marL="914400" indent="-9144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/>
              <a:t>Least </a:t>
            </a:r>
            <a:r>
              <a:rPr lang="en-US" sz="2400" b="1" dirty="0" smtClean="0"/>
              <a:t>squares is a technique we use for data fitting in linear regression</a:t>
            </a:r>
            <a:r>
              <a:rPr lang="en-US" sz="2400" b="1" dirty="0" smtClean="0"/>
              <a:t>.</a:t>
            </a:r>
          </a:p>
          <a:p>
            <a:pPr marL="914400" indent="-9144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1200" b="1" dirty="0" smtClean="0"/>
          </a:p>
          <a:p>
            <a:pPr marL="914400" indent="-9144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</a:t>
            </a:r>
            <a:r>
              <a:rPr lang="en-US" sz="2400" b="1" dirty="0" smtClean="0"/>
              <a:t>error of prediction for the response (y) is the value  of  response (y) minus the predicted </a:t>
            </a:r>
            <a:r>
              <a:rPr lang="en-US" sz="2400" b="1" dirty="0" smtClean="0"/>
              <a:t>value </a:t>
            </a:r>
            <a:r>
              <a:rPr lang="en-US" sz="2400" b="1" dirty="0" smtClean="0"/>
              <a:t>using the regression equation</a:t>
            </a:r>
            <a:r>
              <a:rPr lang="en-US" sz="2400" b="1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144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6 - continued:  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57325"/>
            <a:ext cx="60960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6:  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sz="2800" b="1" dirty="0" smtClean="0"/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sz="28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Read  the file “U04_R Data Types_v1.pdf“ 		</a:t>
            </a:r>
            <a:endParaRPr lang="en-US" sz="2800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b="1" dirty="0" smtClean="0"/>
              <a:t>		</a:t>
            </a:r>
            <a:endParaRPr lang="en-US" sz="28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4.2	Data Types </a:t>
            </a:r>
            <a:r>
              <a:rPr lang="en-GB" sz="2400" b="1" dirty="0" smtClean="0"/>
              <a:t>- 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1524000"/>
            <a:ext cx="2286000" cy="3036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en-GB" sz="2400" b="1" dirty="0" smtClean="0"/>
              <a:t>Data objects</a:t>
            </a:r>
          </a:p>
          <a:p>
            <a:pPr marL="457200" lvl="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400" b="1" dirty="0" smtClean="0"/>
              <a:t>Vector</a:t>
            </a:r>
          </a:p>
          <a:p>
            <a:pPr marL="457200" lvl="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400" b="1" dirty="0" smtClean="0"/>
              <a:t>List </a:t>
            </a:r>
          </a:p>
          <a:p>
            <a:pPr marL="457200" lvl="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400" b="1" dirty="0" smtClean="0"/>
              <a:t>Factor</a:t>
            </a:r>
          </a:p>
          <a:p>
            <a:pPr marL="457200" lvl="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400" b="1" dirty="0" smtClean="0"/>
              <a:t>Data frame</a:t>
            </a:r>
          </a:p>
          <a:p>
            <a:pPr marL="457200" lvl="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400" b="1" dirty="0" smtClean="0"/>
              <a:t>Matrix</a:t>
            </a:r>
          </a:p>
          <a:p>
            <a:pPr marL="457200" lvl="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400" b="1" dirty="0" smtClean="0"/>
              <a:t>Time Series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914400" y="4572001"/>
            <a:ext cx="396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/>
              <a:t>A name (</a:t>
            </a:r>
            <a:r>
              <a:rPr lang="en-US" sz="2400" b="1" dirty="0" err="1" smtClean="0"/>
              <a:t>a.k.a</a:t>
            </a:r>
            <a:r>
              <a:rPr lang="en-US" sz="2400" b="1" dirty="0" smtClean="0"/>
              <a:t> symbol) is a way to refer to R objects by name.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495800"/>
            <a:ext cx="323895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4.2	Data Types </a:t>
            </a:r>
            <a:r>
              <a:rPr lang="en-GB" sz="2400" b="1" dirty="0" smtClean="0"/>
              <a:t>- 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632986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4.2	Data Types </a:t>
            </a:r>
            <a:r>
              <a:rPr lang="en-GB" sz="2400" b="1" dirty="0" smtClean="0"/>
              <a:t>- 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930" y="1371599"/>
            <a:ext cx="5894070" cy="482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4.2	Data Types </a:t>
            </a:r>
            <a:r>
              <a:rPr lang="en-GB" sz="2400" b="1" dirty="0" smtClean="0"/>
              <a:t>- 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498" y="1752600"/>
            <a:ext cx="7293102" cy="4242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4.3	Indexing, sub-setting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1524001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just">
              <a:buFont typeface="Wingdings" pitchFamily="2" charset="2"/>
              <a:buChar char="Ø"/>
            </a:pPr>
            <a:r>
              <a:rPr lang="en-US" sz="2400" b="1" dirty="0" smtClean="0"/>
              <a:t>R contains several constructs which allows access to individual elements or subsets through indexing operations. </a:t>
            </a:r>
          </a:p>
          <a:p>
            <a:pPr marL="914400" indent="-914400" algn="just">
              <a:buFont typeface="Wingdings" pitchFamily="2" charset="2"/>
              <a:buChar char="Ø"/>
            </a:pPr>
            <a:r>
              <a:rPr lang="en-US" sz="2400" b="1" dirty="0" smtClean="0"/>
              <a:t>In case of the basic vector types one can access the </a:t>
            </a:r>
            <a:r>
              <a:rPr lang="en-US" sz="2400" b="1" dirty="0" err="1" smtClean="0"/>
              <a:t>ith</a:t>
            </a:r>
            <a:r>
              <a:rPr lang="en-US" sz="2400" b="1" dirty="0" smtClean="0"/>
              <a:t> element using x[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], but there is also indexing of lists, matrices, and multi-dimensional arrays. </a:t>
            </a:r>
          </a:p>
          <a:p>
            <a:pPr marL="914400" indent="-914400" algn="just">
              <a:buFont typeface="Wingdings" pitchFamily="2" charset="2"/>
              <a:buChar char="Ø"/>
            </a:pPr>
            <a:r>
              <a:rPr lang="en-US" sz="2400" b="1" dirty="0" smtClean="0"/>
              <a:t>There are several forms of indexing in addition to indexing with a single integer. </a:t>
            </a:r>
          </a:p>
          <a:p>
            <a:pPr marL="914400" indent="-914400" algn="just">
              <a:buFont typeface="Wingdings" pitchFamily="2" charset="2"/>
              <a:buChar char="Ø"/>
            </a:pPr>
            <a:r>
              <a:rPr lang="en-US" sz="2400" b="1" dirty="0" smtClean="0"/>
              <a:t>Indexing can be used both to extract part of an object and to replace parts of an object (or to add parts).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1789</Words>
  <Application>Microsoft Office PowerPoint</Application>
  <PresentationFormat>On-screen Show (4:3)</PresentationFormat>
  <Paragraphs>434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PVS</dc:creator>
  <cp:lastModifiedBy>PVS</cp:lastModifiedBy>
  <cp:revision>277</cp:revision>
  <dcterms:created xsi:type="dcterms:W3CDTF">2014-12-04T01:21:59Z</dcterms:created>
  <dcterms:modified xsi:type="dcterms:W3CDTF">2015-02-10T16:36:43Z</dcterms:modified>
</cp:coreProperties>
</file>