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8"/>
  </p:notesMasterIdLst>
  <p:sldIdLst>
    <p:sldId id="256" r:id="rId2"/>
    <p:sldId id="341" r:id="rId3"/>
    <p:sldId id="333" r:id="rId4"/>
    <p:sldId id="342" r:id="rId5"/>
    <p:sldId id="351" r:id="rId6"/>
    <p:sldId id="340" r:id="rId7"/>
    <p:sldId id="352" r:id="rId8"/>
    <p:sldId id="343" r:id="rId9"/>
    <p:sldId id="334" r:id="rId10"/>
    <p:sldId id="353" r:id="rId11"/>
    <p:sldId id="344" r:id="rId12"/>
    <p:sldId id="345" r:id="rId13"/>
    <p:sldId id="354" r:id="rId14"/>
    <p:sldId id="346" r:id="rId15"/>
    <p:sldId id="347" r:id="rId16"/>
    <p:sldId id="335" r:id="rId17"/>
    <p:sldId id="336" r:id="rId18"/>
    <p:sldId id="348" r:id="rId19"/>
    <p:sldId id="337" r:id="rId20"/>
    <p:sldId id="338" r:id="rId21"/>
    <p:sldId id="349" r:id="rId22"/>
    <p:sldId id="350" r:id="rId23"/>
    <p:sldId id="339" r:id="rId24"/>
    <p:sldId id="295" r:id="rId25"/>
    <p:sldId id="299" r:id="rId26"/>
    <p:sldId id="296" r:id="rId27"/>
    <p:sldId id="332" r:id="rId28"/>
    <p:sldId id="318" r:id="rId29"/>
    <p:sldId id="319" r:id="rId30"/>
    <p:sldId id="356" r:id="rId31"/>
    <p:sldId id="357" r:id="rId32"/>
    <p:sldId id="358" r:id="rId33"/>
    <p:sldId id="359" r:id="rId34"/>
    <p:sldId id="361" r:id="rId35"/>
    <p:sldId id="362" r:id="rId36"/>
    <p:sldId id="355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971" autoAdjust="0"/>
    <p:restoredTop sz="94660"/>
  </p:normalViewPr>
  <p:slideViewPr>
    <p:cSldViewPr>
      <p:cViewPr>
        <p:scale>
          <a:sx n="70" d="100"/>
          <a:sy n="70" d="100"/>
        </p:scale>
        <p:origin x="-437" y="-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A0CBC1-C2BB-4DAE-A396-73AF6E5FE02E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C0B0266-4EF1-4B01-A448-E7F73CB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solidFill>
            <a:schemeClr val="accent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881-18B1-4749-AC5F-1FA1CA8D68B9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16B8-225C-49B3-95C8-9DA5BC79006A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8EA-B41F-4B0C-B905-FF6D5F3649C6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6CD-88F2-454D-99E8-062CD1F5B131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E230-1F13-43F0-B1DA-E19238D90501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C16D-BBC2-41DB-8BBE-911FB575099A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EE02-29D2-4300-9231-EEDBA51E4163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0307-E39B-4792-BFA7-215F982E84A9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CE49-E6A7-4F73-9D79-272AD9164079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A0AD-5DBC-4D25-BE01-F91FAD60482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07A7-3417-40F7-8370-F89BC7CD0221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F542-E555-4AC1-85C7-585B0F08A3B4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902803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>
              <a:buSzPct val="100000"/>
            </a:pPr>
            <a:r>
              <a:rPr lang="en-US" sz="4800" b="1" dirty="0" smtClean="0"/>
              <a:t>5.	 Programming Concepts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315200" cy="390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34158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342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13716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 dirty="0" smtClean="0"/>
              <a:t>The </a:t>
            </a:r>
            <a:r>
              <a:rPr lang="en-GB" sz="2400" b="1" i="1" dirty="0" smtClean="0">
                <a:solidFill>
                  <a:srgbClr val="FF0000"/>
                </a:solidFill>
              </a:rPr>
              <a:t>break</a:t>
            </a:r>
            <a:r>
              <a:rPr lang="en-GB" sz="2400" b="1" dirty="0" smtClean="0"/>
              <a:t> statement breaks out of a </a:t>
            </a:r>
            <a:r>
              <a:rPr lang="en-GB" sz="2400" b="1" i="1" dirty="0" smtClean="0">
                <a:solidFill>
                  <a:srgbClr val="FF0000"/>
                </a:solidFill>
              </a:rPr>
              <a:t>for</a:t>
            </a:r>
            <a:r>
              <a:rPr lang="en-GB" sz="2400" b="1" dirty="0" smtClean="0"/>
              <a:t>, </a:t>
            </a:r>
            <a:r>
              <a:rPr lang="en-GB" sz="2400" b="1" i="1" dirty="0" smtClean="0">
                <a:solidFill>
                  <a:srgbClr val="FF0000"/>
                </a:solidFill>
              </a:rPr>
              <a:t>while</a:t>
            </a:r>
            <a:r>
              <a:rPr lang="en-GB" sz="2400" b="1" dirty="0" smtClean="0"/>
              <a:t> or </a:t>
            </a:r>
            <a:r>
              <a:rPr lang="en-GB" sz="2400" b="1" i="1" dirty="0" smtClean="0">
                <a:solidFill>
                  <a:srgbClr val="FF0000"/>
                </a:solidFill>
              </a:rPr>
              <a:t>repeat</a:t>
            </a:r>
            <a:r>
              <a:rPr lang="en-GB" sz="2400" b="1" dirty="0" smtClean="0"/>
              <a:t> loop.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2519"/>
            <a:ext cx="4648200" cy="403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15240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GB" sz="2400" b="1" dirty="0" smtClean="0"/>
              <a:t>The </a:t>
            </a:r>
            <a:r>
              <a:rPr lang="en-GB" sz="2400" b="1" i="1" dirty="0" smtClean="0">
                <a:solidFill>
                  <a:srgbClr val="FF0000"/>
                </a:solidFill>
              </a:rPr>
              <a:t>next</a:t>
            </a:r>
            <a:r>
              <a:rPr lang="en-GB" sz="2400" b="1" dirty="0" smtClean="0"/>
              <a:t> statement halts the processing of the current iteration and advances the looping index. 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750" y="2565400"/>
            <a:ext cx="73025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5.4	Scoping rules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14400" y="1691456"/>
            <a:ext cx="7239000" cy="449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symbols which occur in the body of a function can be divided into three classes: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0" lvl="3" indent="-914400" eaLnBrk="0" fontAlgn="base" hangingPunct="0">
              <a:buFont typeface="+mj-lt"/>
              <a:buAutoNum type="arabicPeriod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formal parameters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0" lvl="3" indent="-914400" eaLnBrk="0" fontAlgn="base" hangingPunct="0">
              <a:buFont typeface="+mj-lt"/>
              <a:buAutoNum type="arabicPeriod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local variables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0" lvl="3" indent="-914400" eaLnBrk="0" fontAlgn="base" hangingPunct="0">
              <a:buFont typeface="+mj-lt"/>
              <a:buAutoNum type="arabicPeriod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free variables</a:t>
            </a:r>
          </a:p>
          <a:p>
            <a:pPr marL="1828800" lvl="3" indent="-914400" eaLnBrk="0" fontAlgn="base" hangingPunct="0">
              <a:buFont typeface="+mj-lt"/>
              <a:buAutoNum type="arabicPeriod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914400" indent="-914400" algn="just" fontAlgn="base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The formal parameters of a function are those occurring in the argument list of the function.</a:t>
            </a:r>
          </a:p>
          <a:p>
            <a:pPr marL="914400" indent="-914400" algn="just" fontAlgn="base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 Their values are determined by the process of binding the actual function arguments to the formal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5.4	Scoping rules -</a:t>
            </a:r>
            <a:r>
              <a:rPr lang="en-GB" sz="2400" b="1" dirty="0" smtClean="0"/>
              <a:t>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14400" y="1401237"/>
            <a:ext cx="7239000" cy="271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Local variables are those whose values are determined by the evaluation of expression in the body of the functions.</a:t>
            </a:r>
          </a:p>
          <a:p>
            <a:pPr marL="914400" marR="0" lvl="0" indent="-914400" algn="just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914400" marR="0" lvl="0" indent="-914400" algn="just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Variables which are not formal parameters or local variables are called free variables.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962400"/>
            <a:ext cx="3048000" cy="2148840"/>
          </a:xfrm>
          <a:prstGeom prst="rect">
            <a:avLst/>
          </a:prstGeom>
          <a:noFill/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62400" y="3992940"/>
            <a:ext cx="411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 this function, f  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 is a formal parameter, 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 is a local variable and 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is a free variable 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5.5	Writing functions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914400" y="1447800"/>
            <a:ext cx="7315200" cy="83099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4400" algn="l"/>
              </a:tabLst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syntax for writing a function is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function (</a:t>
            </a:r>
            <a:r>
              <a:rPr kumimoji="0" lang="en-GB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arglist</a:t>
            </a: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)  body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7162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5.5	Writing functions </a:t>
            </a:r>
            <a:r>
              <a:rPr lang="en-GB" sz="2000" b="1" dirty="0" smtClean="0"/>
              <a:t>-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1600200"/>
            <a:ext cx="7315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The first component of the function declaration is the keyword </a:t>
            </a:r>
            <a:r>
              <a:rPr lang="en-GB" sz="2400" b="1" i="1" dirty="0" smtClean="0">
                <a:ea typeface="Calibri" pitchFamily="34" charset="0"/>
                <a:cs typeface="Times New Roman" pitchFamily="18" charset="0"/>
              </a:rPr>
              <a:t>function</a:t>
            </a: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 which indicates to R that you want to R that you want to create a function.</a:t>
            </a:r>
            <a:endParaRPr lang="en-US" sz="2400" b="1" dirty="0" smtClean="0">
              <a:cs typeface="Arial" pitchFamily="34" charset="0"/>
            </a:endParaRPr>
          </a:p>
          <a:p>
            <a:pPr marL="914400" lvl="0" indent="-9144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An argument list is a comma separated list of formal arguments. A formal argument can be a symbol, a statement of the form </a:t>
            </a:r>
            <a:r>
              <a:rPr lang="en-GB" sz="2400" b="1" i="1" dirty="0" smtClean="0">
                <a:ea typeface="Calibri" pitchFamily="34" charset="0"/>
                <a:cs typeface="Times New Roman" pitchFamily="18" charset="0"/>
              </a:rPr>
              <a:t>‘symbol = expression’</a:t>
            </a: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, or the special formal argument ‘....’.</a:t>
            </a:r>
            <a:endParaRPr lang="en-US" sz="2400" b="1" dirty="0" smtClean="0">
              <a:cs typeface="Arial" pitchFamily="34" charset="0"/>
            </a:endParaRPr>
          </a:p>
          <a:p>
            <a:pPr marL="914400" lvl="0" indent="-9144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The </a:t>
            </a:r>
            <a:r>
              <a:rPr lang="en-GB" sz="2400" b="1" i="1" dirty="0" smtClean="0">
                <a:ea typeface="Calibri" pitchFamily="34" charset="0"/>
                <a:cs typeface="Times New Roman" pitchFamily="18" charset="0"/>
              </a:rPr>
              <a:t>body</a:t>
            </a:r>
            <a:r>
              <a:rPr lang="en-GB" sz="2400" b="1" dirty="0" smtClean="0">
                <a:ea typeface="Calibri" pitchFamily="34" charset="0"/>
                <a:cs typeface="Times New Roman" pitchFamily="18" charset="0"/>
              </a:rPr>
              <a:t> can be any valid R expression. Generally, the body is a group of expressions contained in curly braces ‘{‘ and ‘}’.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5.6	Directing console output to a file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805964"/>
            <a:ext cx="4267200" cy="236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14400" y="1447800"/>
            <a:ext cx="7315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7429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sink(file) diverts R output to a connection; where file is a writable connection or a character string naming the file to write to, or NULL to stop sink-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7429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command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file.show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displays one or more files.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5.1	</a:t>
            </a:r>
            <a:r>
              <a:rPr lang="en-GB" sz="3200" b="1" dirty="0" smtClean="0"/>
              <a:t>Programming Concepts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914400" y="1676400"/>
            <a:ext cx="73152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8572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 is a computer language which is processed by a special program called an interpreter. </a:t>
            </a:r>
          </a:p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8572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This program reads and evaluates R language expressions, and prints the values determined for the expressions.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8572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interpreter indicates that it is expecting input by printing its prompt at the start of a line. </a:t>
            </a: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8572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By default, the R prompt is a greater than sign 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5.7	CSV / fixed-width file operations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1"/>
            <a:ext cx="46482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33265"/>
            <a:ext cx="4061460" cy="156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066800" y="3505200"/>
            <a:ext cx="7086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following command will read in the data and assign it to a variable called “a”.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Note: Last line in r3.dat is a blank line.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5.7	CSV / fixed-width file operations - </a:t>
            </a:r>
            <a:r>
              <a:rPr lang="en-GB" sz="2000" b="1" dirty="0" smtClean="0"/>
              <a:t>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456" y="4948114"/>
            <a:ext cx="6533144" cy="1300286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562350" y="3402390"/>
            <a:ext cx="9067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File contents of r2.dat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1  17.000000035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2  18.000000117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3  17.500000019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4  17.500000028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&lt;blank line&gt;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14400" y="1800270"/>
            <a:ext cx="7239000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Fixed width file</a:t>
            </a:r>
          </a:p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Here, the data is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organized in flat files and delimited at preset locations on each line.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command to deal with these kind of files is read.fwf.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5.7	CSV / fixed-width file operations - </a:t>
            </a:r>
            <a:r>
              <a:rPr lang="en-GB" sz="2000" b="1" dirty="0" smtClean="0"/>
              <a:t>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14400" y="16764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n-US" sz="2400" b="1" dirty="0" smtClean="0"/>
              <a:t>The function </a:t>
            </a:r>
            <a:r>
              <a:rPr lang="en-US" sz="2400" b="1" dirty="0" err="1" smtClean="0"/>
              <a:t>write.table</a:t>
            </a:r>
            <a:r>
              <a:rPr lang="en-US" sz="2400" b="1" dirty="0" smtClean="0"/>
              <a:t> writes file, an object typically a data frame but this could well be another kind of object vector, matrix,…). </a:t>
            </a:r>
            <a:endParaRPr lang="en-US" sz="2400" b="1" dirty="0"/>
          </a:p>
        </p:txBody>
      </p:sp>
      <p:pic>
        <p:nvPicPr>
          <p:cNvPr id="16" name="Picture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91000"/>
            <a:ext cx="2306955" cy="17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124199"/>
            <a:ext cx="7091238" cy="58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5.7	Debugging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1619071"/>
            <a:ext cx="731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just">
              <a:buFont typeface="Wingdings" pitchFamily="2" charset="2"/>
              <a:buChar char="Ø"/>
            </a:pPr>
            <a:r>
              <a:rPr lang="en-GB" sz="2400" b="1" dirty="0" smtClean="0"/>
              <a:t>Let us make a mistake in the following R script, by replacing </a:t>
            </a:r>
            <a:r>
              <a:rPr lang="en-GB" sz="2400" b="1" dirty="0" err="1" smtClean="0"/>
              <a:t>meana</a:t>
            </a:r>
            <a:r>
              <a:rPr lang="en-GB" sz="2400" b="1" dirty="0" smtClean="0"/>
              <a:t> with </a:t>
            </a:r>
            <a:r>
              <a:rPr lang="en-GB" sz="2400" b="1" dirty="0" err="1" smtClean="0"/>
              <a:t>meanc</a:t>
            </a:r>
            <a:r>
              <a:rPr lang="en-GB" sz="2400" b="1" dirty="0" smtClean="0"/>
              <a:t>, which is non-existent. </a:t>
            </a:r>
            <a:endParaRPr lang="en-US" sz="2400" b="1" dirty="0" smtClean="0"/>
          </a:p>
          <a:p>
            <a:pPr marL="914400" lvl="0" indent="-914400" algn="just">
              <a:buFont typeface="Wingdings" pitchFamily="2" charset="2"/>
              <a:buChar char="Ø"/>
            </a:pPr>
            <a:r>
              <a:rPr lang="en-GB" sz="2400" b="1" dirty="0" smtClean="0"/>
              <a:t>The </a:t>
            </a:r>
            <a:r>
              <a:rPr lang="en-GB" sz="2400" b="1" dirty="0" err="1" smtClean="0"/>
              <a:t>traceback</a:t>
            </a:r>
            <a:r>
              <a:rPr lang="en-GB" sz="2400" b="1" dirty="0" smtClean="0"/>
              <a:t>() function prints call stack, the list of functions which were called before the error occurred.</a:t>
            </a:r>
            <a:endParaRPr lang="en-US" sz="2400" b="1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617" y="3815905"/>
            <a:ext cx="6262783" cy="235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458" y="2057400"/>
            <a:ext cx="738845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1277888"/>
            <a:ext cx="7315200" cy="443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The following R code changes the value of its argument inside the function. What it is the value of x after running the below piece of R code: </a:t>
            </a:r>
            <a:endParaRPr lang="en-US" sz="2400" b="1" dirty="0" smtClean="0">
              <a:cs typeface="Arial" pitchFamily="34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1000" b="1" dirty="0" smtClean="0">
              <a:ea typeface="Calibri" pitchFamily="34" charset="0"/>
              <a:cs typeface="Times New Roman" pitchFamily="18" charset="0"/>
            </a:endParaRPr>
          </a:p>
          <a:p>
            <a:pPr marL="914400" lvl="1" indent="-457200" eaLnBrk="0" fontAlgn="base" hangingPunct="0"/>
            <a:endParaRPr lang="en-US" sz="9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514600"/>
            <a:ext cx="6286500" cy="1676400"/>
          </a:xfrm>
          <a:prstGeom prst="rect">
            <a:avLst/>
          </a:prstGeom>
          <a:noFill/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905000" y="4194170"/>
            <a:ext cx="5867400" cy="136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4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2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1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None of the above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14400" y="1013936"/>
            <a:ext cx="7315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sz="2400" b="1" dirty="0" smtClean="0"/>
              <a:t>The output after running the following R code is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779" y="1545551"/>
            <a:ext cx="6185923" cy="96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190" y="2743199"/>
            <a:ext cx="3303428" cy="1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838200" y="2623812"/>
            <a:ext cx="73152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4800" b="1" dirty="0" smtClean="0">
                <a:ea typeface="Calibri" pitchFamily="34" charset="0"/>
                <a:cs typeface="Times New Roman" pitchFamily="18" charset="0"/>
              </a:rPr>
              <a:t> c)	</a:t>
            </a:r>
          </a:p>
          <a:p>
            <a:pPr marL="457200" lvl="0" indent="-457200" eaLnBrk="0" fontAlgn="base" hangingPunct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4800" b="1" dirty="0" smtClean="0">
                <a:ea typeface="Calibri" pitchFamily="34" charset="0"/>
                <a:cs typeface="Times New Roman" pitchFamily="18" charset="0"/>
              </a:rPr>
              <a:t> b)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28485"/>
            <a:ext cx="6019800" cy="506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1:</a:t>
            </a:r>
          </a:p>
          <a:p>
            <a:pPr marL="457200" indent="-457200" algn="just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Read the </a:t>
            </a:r>
            <a:r>
              <a:rPr lang="en-US" sz="2400" b="1" dirty="0" err="1" smtClean="0"/>
              <a:t>csv</a:t>
            </a:r>
            <a:r>
              <a:rPr lang="en-US" sz="2400" b="1" dirty="0" smtClean="0"/>
              <a:t> type file with name “r3.dat” into an object a and print its contents.</a:t>
            </a:r>
          </a:p>
          <a:p>
            <a:pPr marL="457200" indent="-457200" algn="just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file r3.dat and available in your local drive under the folder </a:t>
            </a:r>
            <a:r>
              <a:rPr lang="en-US" sz="2400" b="1" dirty="0" err="1" smtClean="0"/>
              <a:t>R_data</a:t>
            </a:r>
            <a:r>
              <a:rPr lang="en-US" sz="2400" b="1" dirty="0" smtClean="0"/>
              <a:t>.</a:t>
            </a: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130862"/>
            <a:ext cx="3124200" cy="298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5.1	</a:t>
            </a:r>
            <a:r>
              <a:rPr lang="en-GB" sz="3200" b="1" dirty="0" smtClean="0"/>
              <a:t>Programming Concepts - </a:t>
            </a:r>
            <a:r>
              <a:rPr lang="en-GB" sz="2400" b="1" dirty="0" smtClean="0"/>
              <a:t>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838200" y="1524000"/>
            <a:ext cx="73152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71550" indent="-971550" algn="just" eaLnBrk="0" fontAlgn="base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US" sz="2400" b="1" dirty="0" smtClean="0"/>
              <a:t>R can be used as a Calculator</a:t>
            </a:r>
          </a:p>
          <a:p>
            <a:pPr marL="971550" lvl="0" indent="-971550" algn="just" eaLnBrk="0" fontAlgn="base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US" sz="2400" b="1" dirty="0" smtClean="0"/>
              <a:t>For grouping and evaluation. normal arithmetic rules apply; multiplication and division occur before addition and subtraction.</a:t>
            </a:r>
          </a:p>
          <a:p>
            <a:pPr marL="971550" lvl="0" indent="-971550" algn="just" eaLnBrk="0" fontAlgn="base" hangingPunct="0"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US" sz="2400" b="1" dirty="0" smtClean="0"/>
              <a:t>Operator precedence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0600" y="3581400"/>
          <a:ext cx="4495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924"/>
                <a:gridCol w="3349876"/>
              </a:tblGrid>
              <a:tr h="29478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1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^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Exponentiation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1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  +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minus and plus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1644"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 operator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29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%/%  %%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 division, remainder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1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 /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multiplication, division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1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  -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addition, subtraction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486400" y="3576072"/>
            <a:ext cx="2667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Evaluation of equal precedence takes place left-to-right (except for exponentiation, which takes place right-to-left)</a:t>
            </a:r>
            <a:endParaRPr kumimoji="0" lang="en-US" sz="4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1 - continued: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800" b="1" dirty="0" smtClean="0"/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	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891828"/>
            <a:ext cx="4362450" cy="228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990600" y="1600200"/>
            <a:ext cx="73152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command to read the data file is read.csv.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first argument is the name of the file.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second argument indicates whether or not the first row is a set of labels.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2: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Assume you are processing the examination results of the </a:t>
            </a:r>
            <a:r>
              <a:rPr lang="en-US" sz="2400" b="1" dirty="0" err="1" smtClean="0"/>
              <a:t>BTech</a:t>
            </a:r>
            <a:r>
              <a:rPr lang="en-US" sz="2400" b="1" dirty="0" smtClean="0"/>
              <a:t> - IT students.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You have the Roll number, name, marks (max=100) in each of the five exam papers.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You declare the result as "pass", if the student gets not less than 50 in each paper; if the student gets less than 50 marks, the result is "fail".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Print a tabulated mark register containing the following details:</a:t>
            </a:r>
          </a:p>
          <a:p>
            <a:pPr marL="914400" lvl="1" indent="-457200" algn="just"/>
            <a:r>
              <a:rPr lang="en-US" b="1" dirty="0" smtClean="0"/>
              <a:t>1. </a:t>
            </a:r>
            <a:r>
              <a:rPr lang="en-US" b="1" dirty="0" smtClean="0"/>
              <a:t> 	Serial Number</a:t>
            </a:r>
          </a:p>
          <a:p>
            <a:pPr marL="914400" lvl="1" indent="-457200" algn="just">
              <a:buAutoNum type="arabicPeriod" startAt="2"/>
            </a:pPr>
            <a:r>
              <a:rPr lang="en-US" b="1" dirty="0" smtClean="0"/>
              <a:t>Roll </a:t>
            </a:r>
            <a:r>
              <a:rPr lang="en-US" b="1" dirty="0" smtClean="0"/>
              <a:t>number</a:t>
            </a:r>
          </a:p>
          <a:p>
            <a:pPr marL="914400" lvl="1" indent="-457200" algn="just">
              <a:buAutoNum type="arabicPeriod" startAt="2"/>
            </a:pPr>
            <a:r>
              <a:rPr lang="en-US" b="1" dirty="0" smtClean="0"/>
              <a:t>Name </a:t>
            </a:r>
            <a:r>
              <a:rPr lang="en-US" b="1" dirty="0" smtClean="0"/>
              <a:t>of the student</a:t>
            </a:r>
          </a:p>
          <a:p>
            <a:pPr marL="914400" lvl="1" indent="-457200" algn="just"/>
            <a:r>
              <a:rPr lang="en-US" b="1" dirty="0" smtClean="0"/>
              <a:t>4. 	Marks </a:t>
            </a:r>
            <a:r>
              <a:rPr lang="en-US" b="1" dirty="0" smtClean="0"/>
              <a:t>obtained in each of the five exam papers</a:t>
            </a:r>
          </a:p>
          <a:p>
            <a:pPr marL="457200" indent="-457200" algn="just">
              <a:spcAft>
                <a:spcPts val="300"/>
              </a:spcAft>
            </a:pPr>
            <a:r>
              <a:rPr lang="en-US" b="1" dirty="0" smtClean="0"/>
              <a:t>	</a:t>
            </a:r>
            <a:r>
              <a:rPr lang="en-US" b="1" dirty="0" smtClean="0"/>
              <a:t>5. 	Result</a:t>
            </a: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2- continued: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The file “</a:t>
            </a:r>
            <a:r>
              <a:rPr lang="en-US" sz="2400" b="1" dirty="0" err="1" smtClean="0"/>
              <a:t>Btech_IT_Final_year_marks</a:t>
            </a:r>
            <a:r>
              <a:rPr lang="en-US" sz="2400" b="1" dirty="0" smtClean="0"/>
              <a:t>” is an excel file containing the data.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Convert the same to a </a:t>
            </a:r>
            <a:r>
              <a:rPr lang="en-US" sz="2400" b="1" dirty="0" err="1" smtClean="0"/>
              <a:t>csv</a:t>
            </a:r>
            <a:r>
              <a:rPr lang="en-US" sz="2400" b="1" dirty="0" smtClean="0"/>
              <a:t> file as follows: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975" y="2628900"/>
            <a:ext cx="67500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2- continued</a:t>
            </a:r>
            <a:r>
              <a:rPr lang="en-US" sz="2400" b="1" dirty="0" smtClean="0"/>
              <a:t>:</a:t>
            </a:r>
            <a:endParaRPr lang="en-US" sz="2400" b="1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962025" y="1497688"/>
            <a:ext cx="7343776" cy="4369712"/>
            <a:chOff x="962025" y="1497688"/>
            <a:chExt cx="7343776" cy="436971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1" y="2264884"/>
              <a:ext cx="7315200" cy="1316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" y="1497688"/>
              <a:ext cx="7315200" cy="78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2025" y="3571875"/>
              <a:ext cx="7343775" cy="229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2- continued</a:t>
            </a:r>
            <a:r>
              <a:rPr lang="en-US" sz="2400" b="1" dirty="0" smtClean="0"/>
              <a:t>:</a:t>
            </a:r>
            <a:endParaRPr lang="en-US" sz="24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30997"/>
            <a:ext cx="7315200" cy="330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/>
              <a:t>Lab Exercise 2- continued</a:t>
            </a:r>
            <a:r>
              <a:rPr lang="en-US" sz="2400" b="1" dirty="0" smtClean="0"/>
              <a:t>:</a:t>
            </a:r>
            <a:endParaRPr lang="en-US" sz="2400" b="1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1920"/>
            <a:ext cx="6762750" cy="473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Activity 1:  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800" b="1" dirty="0" smtClean="0"/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800" b="1" dirty="0" smtClean="0"/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		Refer to the file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		“U05_R Programming_v1.2.pdf“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5.2	</a:t>
            </a:r>
            <a:r>
              <a:rPr lang="en-GB" sz="3200" b="1" dirty="0" err="1" smtClean="0"/>
              <a:t>Vectorized</a:t>
            </a:r>
            <a:r>
              <a:rPr lang="en-GB" sz="3200" b="1" dirty="0" smtClean="0"/>
              <a:t> calculations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914400" y="1293912"/>
            <a:ext cx="7239000" cy="152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2" indent="-45720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2800" b="1" i="0" u="none" strike="noStrike" cap="none" normalizeH="0" baseline="0" dirty="0" smtClean="0" bmk="">
                <a:ln>
                  <a:noFill/>
                </a:ln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lement-wise Operations on Vectors</a:t>
            </a:r>
          </a:p>
          <a:p>
            <a:pPr marL="457200" lvl="2" algn="just" fontAlgn="base">
              <a:spcBef>
                <a:spcPts val="200"/>
              </a:spcBef>
              <a:spcAft>
                <a:spcPts val="200"/>
              </a:spcAft>
            </a:pPr>
            <a:r>
              <a:rPr lang="en-US" sz="2800" b="1" dirty="0" smtClean="0"/>
              <a:t>Suppose we have a function f() that we wish to apply to all elements of a vector x. 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0"/>
            <a:ext cx="6938963" cy="302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5.2	</a:t>
            </a:r>
            <a:r>
              <a:rPr lang="en-GB" sz="3200" b="1" dirty="0" err="1" smtClean="0"/>
              <a:t>Vectorized</a:t>
            </a:r>
            <a:r>
              <a:rPr lang="en-GB" sz="3200" b="1" dirty="0" smtClean="0"/>
              <a:t> calculations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914400" y="1524000"/>
            <a:ext cx="7239000" cy="19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2" indent="-45720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2800" b="1" i="0" u="none" strike="noStrike" cap="none" normalizeH="0" baseline="0" dirty="0" smtClean="0" bmk="">
                <a:ln>
                  <a:noFill/>
                </a:ln>
                <a:effectLst/>
                <a:ea typeface="Times New Roman" pitchFamily="18" charset="0"/>
                <a:cs typeface="Times New Roman" pitchFamily="18" charset="0"/>
              </a:rPr>
              <a:t>lement-wise Operations on Vectors – continued.</a:t>
            </a:r>
          </a:p>
          <a:p>
            <a:pPr marL="457200" lvl="2" algn="just" fontAlgn="base">
              <a:spcBef>
                <a:spcPts val="200"/>
              </a:spcBef>
              <a:spcAft>
                <a:spcPts val="200"/>
              </a:spcAft>
            </a:pPr>
            <a:r>
              <a:rPr lang="en-US" sz="2800" b="1" dirty="0" smtClean="0"/>
              <a:t>In many cases, we can accomplish this by simply calling f() on x itself.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733800"/>
            <a:ext cx="7315200" cy="174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5.2	</a:t>
            </a:r>
            <a:r>
              <a:rPr lang="en-GB" sz="3200" b="1" dirty="0" err="1" smtClean="0"/>
              <a:t>Vectorized</a:t>
            </a:r>
            <a:r>
              <a:rPr lang="en-GB" sz="3200" b="1" dirty="0" smtClean="0"/>
              <a:t> calculations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914400" y="1371600"/>
            <a:ext cx="7239000" cy="77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2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sz="2400" b="1" dirty="0" smtClean="0"/>
              <a:t>Filtering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6200" y="1665744"/>
            <a:ext cx="4191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Here is what happened: We asked R to find the indices of all the elements of z whose squares were greater than 20, then use those indices in an indexing operation on z, then finally assign the result to w.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343400"/>
            <a:ext cx="2743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10000" y="4392306"/>
            <a:ext cx="434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 may just want to find the positions within z at which the condition occurs. We can do this using which(): 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/>
              <a:t>5.2	</a:t>
            </a:r>
            <a:r>
              <a:rPr lang="en-GB" sz="3200" b="1" dirty="0" err="1" smtClean="0"/>
              <a:t>Vectorized</a:t>
            </a:r>
            <a:r>
              <a:rPr lang="en-GB" sz="3200" b="1" dirty="0" smtClean="0"/>
              <a:t> calculations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914400" y="1371600"/>
            <a:ext cx="7239000" cy="77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2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sz="2400" b="1" dirty="0" smtClean="0"/>
              <a:t>Filtering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914400" y="3892909"/>
            <a:ext cx="71628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form is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ifelse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b,u,v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) where b is a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boolean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vector, and u and v are vectors.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return value is a vector, element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of which is u[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] if b[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] is true, or v[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] if b[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] is false.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145" y="2133600"/>
            <a:ext cx="678805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5.3	Control structures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498937"/>
            <a:ext cx="7162800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000" b="1" dirty="0" smtClean="0"/>
              <a:t>Computation in R consists of sequentially evaluating statements. </a:t>
            </a:r>
          </a:p>
          <a:p>
            <a:pPr marL="914400" indent="-91440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000" b="1" dirty="0" smtClean="0"/>
              <a:t>Statements, such as x &lt;- 10:100 or mean(x), can be separated by either a semi-colon or a new line.</a:t>
            </a:r>
          </a:p>
          <a:p>
            <a:pPr marL="914400" indent="-91440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000" b="1" dirty="0" smtClean="0"/>
              <a:t>Statements can be grouped together using braces '{' and '}'. A group of statements is  called a block. Single statements are evaluated when a new line is typed at the end of the syntactically complete statement.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114800"/>
            <a:ext cx="2837253" cy="205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200" b="1" dirty="0" smtClean="0"/>
              <a:t>5.3	Control structures - continued</a:t>
            </a:r>
            <a:endParaRPr lang="en-US" sz="32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914400" y="1463219"/>
            <a:ext cx="7239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following are the basic control-flow constructs of the R language: </a:t>
            </a:r>
          </a:p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They function in much the same way as control statements in any programming language.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a. Statements that perform testing that shifts flow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1. if statements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2. switch statements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b. Statements that perform / control looping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1. for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2. while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3. repeat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4. break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5. next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1383</Words>
  <Application>Microsoft Office PowerPoint</Application>
  <PresentationFormat>On-screen Show (4:3)</PresentationFormat>
  <Paragraphs>309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PVS</dc:creator>
  <cp:lastModifiedBy>PVS</cp:lastModifiedBy>
  <cp:revision>301</cp:revision>
  <dcterms:created xsi:type="dcterms:W3CDTF">2014-12-04T01:21:59Z</dcterms:created>
  <dcterms:modified xsi:type="dcterms:W3CDTF">2015-02-12T07:55:57Z</dcterms:modified>
</cp:coreProperties>
</file>