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3" r:id="rId3"/>
    <p:sldId id="339" r:id="rId4"/>
    <p:sldId id="340" r:id="rId5"/>
    <p:sldId id="335" r:id="rId6"/>
    <p:sldId id="334" r:id="rId7"/>
    <p:sldId id="341" r:id="rId8"/>
    <p:sldId id="336" r:id="rId9"/>
    <p:sldId id="343" r:id="rId10"/>
    <p:sldId id="342" r:id="rId11"/>
    <p:sldId id="337" r:id="rId12"/>
    <p:sldId id="344" r:id="rId13"/>
    <p:sldId id="345" r:id="rId14"/>
    <p:sldId id="346" r:id="rId15"/>
    <p:sldId id="338" r:id="rId16"/>
    <p:sldId id="347" r:id="rId17"/>
    <p:sldId id="348" r:id="rId18"/>
    <p:sldId id="318" r:id="rId19"/>
    <p:sldId id="350" r:id="rId20"/>
    <p:sldId id="319" r:id="rId21"/>
    <p:sldId id="351" r:id="rId22"/>
    <p:sldId id="352" r:id="rId23"/>
    <p:sldId id="353" r:id="rId24"/>
    <p:sldId id="354" r:id="rId25"/>
    <p:sldId id="349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599" autoAdjust="0"/>
  </p:normalViewPr>
  <p:slideViewPr>
    <p:cSldViewPr>
      <p:cViewPr>
        <p:scale>
          <a:sx n="50" d="100"/>
          <a:sy n="50" d="100"/>
        </p:scale>
        <p:origin x="-144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9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A0CBC1-C2BB-4DAE-A396-73AF6E5FE02E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C0B0266-4EF1-4B01-A448-E7F73CBFB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solidFill>
            <a:schemeClr val="accent1">
              <a:alpha val="20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152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D881-18B1-4749-AC5F-1FA1CA8D68B9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16B8-225C-49B3-95C8-9DA5BC79006A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58EA-B41F-4B0C-B905-FF6D5F3649C6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6CD-88F2-454D-99E8-062CD1F5B131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8E230-1F13-43F0-B1DA-E19238D90501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C16D-BBC2-41DB-8BBE-911FB575099A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EE02-29D2-4300-9231-EEDBA51E4163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0307-E39B-4792-BFA7-215F982E84A9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CE49-E6A7-4F73-9D79-272AD9164079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A0AD-5DBC-4D25-BE01-F91FAD60482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07A7-3417-40F7-8370-F89BC7CD0221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F542-E555-4AC1-85C7-585B0F08A3B4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905E-7039-4E86-924A-0E3F63E3A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902803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ctr">
              <a:buSzPct val="100000"/>
            </a:pPr>
            <a:r>
              <a:rPr lang="en-US" sz="4800" b="1" dirty="0" smtClean="0"/>
              <a:t>6.	Graphs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6.4	Low-level commands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90600" y="1524000"/>
          <a:ext cx="7162800" cy="4268604"/>
        </p:xfrm>
        <a:graphic>
          <a:graphicData uri="http://schemas.openxmlformats.org/drawingml/2006/table">
            <a:tbl>
              <a:tblPr/>
              <a:tblGrid>
                <a:gridCol w="2325585"/>
                <a:gridCol w="4837215"/>
              </a:tblGrid>
              <a:tr h="9637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legend (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x,y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, legend, fill=…)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Adds a legend to the current plot at the specified position.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fill     if specified, this argument will cause boxes filled with the specified colors (or shaded in the specified colors) to appear beside the legend text.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529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title (main, sub)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Adds a title main to the top of the current plot in a large font and (optionally) a sub-title sub at the bottom in a smaller font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529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axis (slide)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Adds an axis to the current plot on the slide given by the first argument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6.5	Some graphs – Pie chart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914400" y="1416279"/>
            <a:ext cx="7162800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 circle graph or pie chart is a way of summarizing a set of categorical data or displaying the different values of a given variable (e.g., percentage distribution).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This type of chart is a circle divided into a set of series of segments. Each segment represents a particular category. The area of the segment is the same proportion of the circle as the category is of the total data set.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733800"/>
            <a:ext cx="5715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6.5	Some graphs </a:t>
            </a:r>
            <a:r>
              <a:rPr lang="en-GB" sz="20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5622561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6.5	Some graphs </a:t>
            </a:r>
            <a:r>
              <a:rPr lang="en-GB" sz="20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10677"/>
            <a:ext cx="6705600" cy="440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6.5	Some graphs </a:t>
            </a:r>
            <a:r>
              <a:rPr lang="en-GB" sz="20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71600"/>
            <a:ext cx="5802679" cy="462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6.6	Packages – grid and lattice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914400" y="1524000"/>
            <a:ext cx="70866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packages grid and lattice implement the grid and lattice systems.</a:t>
            </a:r>
          </a:p>
          <a:p>
            <a:pPr marL="914400" indent="-91440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Grid is a new graphical mode with its own system of graphical parameters which are distinct from those seen earlier. </a:t>
            </a:r>
          </a:p>
          <a:p>
            <a:pPr marL="914400" lvl="0" indent="-91440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The lattice package, written by 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Depayan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Sarkar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attempts to improve on base R graphics by providing better defaults and the ability to easily display multivariate relationships. </a:t>
            </a:r>
          </a:p>
          <a:p>
            <a:pPr marL="914400" indent="-91440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6.6	Packages – grid and lattice - </a:t>
            </a:r>
            <a:r>
              <a:rPr lang="en-GB" sz="2000" b="1" dirty="0" smtClean="0"/>
              <a:t>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7022335" cy="391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3200" b="1" dirty="0" smtClean="0"/>
              <a:t>6.6	Packages – grid and lattice - </a:t>
            </a:r>
            <a:r>
              <a:rPr lang="en-GB" sz="2000" b="1" dirty="0" smtClean="0"/>
              <a:t>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798" y="1447800"/>
            <a:ext cx="4530627" cy="453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28485"/>
            <a:ext cx="6019800" cy="506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1:   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data set </a:t>
            </a:r>
            <a:r>
              <a:rPr lang="en-US" sz="2400" b="1" dirty="0" err="1" smtClean="0"/>
              <a:t>mtcars</a:t>
            </a:r>
            <a:r>
              <a:rPr lang="en-US" sz="2400" b="1" dirty="0" smtClean="0"/>
              <a:t> is an in-built in R and contains the data extracted from the 1974 Motor Trend US Magazine, and comprises fuel consumption and 10 aspects of automobile design and performance for 32 automobiles  (1973-74) models.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</a:pPr>
            <a:r>
              <a:rPr lang="en-US" sz="2400" b="1" dirty="0" smtClean="0"/>
              <a:t>	Ref: </a:t>
            </a:r>
            <a:r>
              <a:rPr lang="en-US" sz="1400" b="1" i="1" dirty="0" smtClean="0">
                <a:solidFill>
                  <a:srgbClr val="FF0000"/>
                </a:solidFill>
              </a:rPr>
              <a:t>http://stat.ethz.ch/R-manual/R-devel/library/datasets/html/mtcars.html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Create a scatter plot and regression line using the function lm() for the relationship between mpg and wt  of cars in the data set </a:t>
            </a:r>
            <a:r>
              <a:rPr lang="en-US" sz="2400" b="1" dirty="0" err="1" smtClean="0"/>
              <a:t>mtcars</a:t>
            </a:r>
            <a:r>
              <a:rPr lang="en-US" sz="2400" b="1" dirty="0" smtClean="0"/>
              <a:t>.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Save the graph as a </a:t>
            </a:r>
            <a:r>
              <a:rPr lang="en-US" sz="2400" b="1" dirty="0" err="1" smtClean="0"/>
              <a:t>pdf</a:t>
            </a:r>
            <a:r>
              <a:rPr lang="en-US" sz="2400" b="1" dirty="0" smtClean="0"/>
              <a:t> file in your current working directory in 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786825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/>
              <a:t>6.1	</a:t>
            </a:r>
            <a:r>
              <a:rPr lang="en-GB" sz="3200" b="1" dirty="0" smtClean="0"/>
              <a:t>Graphical devices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14400" y="1524000"/>
            <a:ext cx="7315200" cy="278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When a  graphical function is executed, R opens a graphical window (X11 for windows) and displays the graphic.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A graphical device will open with a function depending  on the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format: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postscript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(), pt(),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pdf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(),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png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().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list of available graphical devices can be found with ? Device.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343400"/>
            <a:ext cx="281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267200"/>
            <a:ext cx="434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5499155"/>
            <a:ext cx="4800599" cy="67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1 - continued:  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A scatter plot pairs up values of two quantitative variables in a data set and display them as geometric points inside a Cartesian diagram.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The basic function to create a </a:t>
            </a:r>
            <a:r>
              <a:rPr lang="en-US" sz="2400" b="1" dirty="0" err="1" smtClean="0"/>
              <a:t>scatterplot</a:t>
            </a:r>
            <a:r>
              <a:rPr lang="en-US" sz="2400" b="1" dirty="0" smtClean="0"/>
              <a:t> is plot(</a:t>
            </a:r>
            <a:r>
              <a:rPr lang="en-US" sz="2400" b="1" dirty="0" err="1" smtClean="0"/>
              <a:t>x,y</a:t>
            </a:r>
            <a:r>
              <a:rPr lang="en-US" sz="2400" b="1" dirty="0" smtClean="0"/>
              <a:t>), where x and y are numeric vectors denoting the (</a:t>
            </a:r>
            <a:r>
              <a:rPr lang="en-US" sz="2400" b="1" dirty="0" err="1" smtClean="0"/>
              <a:t>x,y</a:t>
            </a:r>
            <a:r>
              <a:rPr lang="en-US" sz="2400" b="1" dirty="0" smtClean="0"/>
              <a:t>) points to plot. In our example, x is wt (weight) of the car and y is mpg (miles per gallon).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We can generate a linear regression model of the two variables with the lm() function, and then draw a trend line (regression line) with the function </a:t>
            </a:r>
            <a:r>
              <a:rPr lang="en-US" sz="2400" b="1" dirty="0" err="1" smtClean="0"/>
              <a:t>abline</a:t>
            </a:r>
            <a:r>
              <a:rPr lang="en-US" sz="2400" b="1" dirty="0" smtClean="0"/>
              <a:t>().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1 - continued: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15240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b="1" dirty="0" smtClean="0"/>
              <a:t>Run the R code for this exercise “graph1.R” available with you.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0"/>
            <a:ext cx="736467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2:   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Run the R code “graph2.R” available with you.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Here we draw a pie chart depicting the sale of cars during a week, Monday to Friday.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352800"/>
            <a:ext cx="734874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3:   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Run the R code “graph3.R” available with you.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400" b="1" dirty="0" smtClean="0"/>
              <a:t>Here we draw a boxplot of mpg by gas cylinders.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716205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Lab Exercise 4:   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b="1" dirty="0" smtClean="0"/>
              <a:t>Run the R code “graph4.R” available with you.</a:t>
            </a: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000" b="1" dirty="0" smtClean="0"/>
              <a:t>Here a normal curve is overlaid on the histogram. Note we have used </a:t>
            </a:r>
            <a:r>
              <a:rPr lang="en-US" sz="2000" b="1" dirty="0" err="1" smtClean="0"/>
              <a:t>dnorm</a:t>
            </a:r>
            <a:r>
              <a:rPr lang="en-US" sz="2000" b="1" dirty="0" smtClean="0"/>
              <a:t>() function to get the normal density values. We have used the mean </a:t>
            </a:r>
            <a:r>
              <a:rPr lang="en-US" sz="2000" b="1" dirty="0" smtClean="0"/>
              <a:t>of x and </a:t>
            </a:r>
            <a:r>
              <a:rPr lang="en-US" sz="2000" b="1" dirty="0" smtClean="0"/>
              <a:t>the standard deviation </a:t>
            </a:r>
            <a:r>
              <a:rPr lang="en-US" sz="2000" b="1" dirty="0" smtClean="0"/>
              <a:t>of x to </a:t>
            </a:r>
            <a:r>
              <a:rPr lang="en-US" sz="2000" b="1" dirty="0" smtClean="0"/>
              <a:t>define this particular normal distribution.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124200"/>
            <a:ext cx="4813300" cy="304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 w="19050"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315200" cy="525490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>
              <a:buClr>
                <a:srgbClr val="FF0000"/>
              </a:buClr>
              <a:buSzPct val="150000"/>
            </a:pPr>
            <a:r>
              <a:rPr lang="en-US" sz="1800" dirty="0" smtClean="0">
                <a:ln w="12700">
                  <a:solidFill>
                    <a:schemeClr val="tx1"/>
                  </a:solidFill>
                </a:ln>
              </a:rPr>
              <a:t>             </a:t>
            </a:r>
            <a:endParaRPr lang="en-US" sz="18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172200"/>
            <a:ext cx="2133600" cy="365125"/>
          </a:xfrm>
        </p:spPr>
        <p:txBody>
          <a:bodyPr/>
          <a:lstStyle/>
          <a:p>
            <a:fld id="{2180905E-7039-4E86-924A-0E3F63E3AE9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962085"/>
            <a:ext cx="7315200" cy="266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Activity 1:  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sz="2800" b="1" dirty="0" smtClean="0"/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2800" b="1" dirty="0" smtClean="0"/>
              <a:t>	Read the file “U06_R Graphs_v1.pdf“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786825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/>
              <a:t>6.1	</a:t>
            </a:r>
            <a:r>
              <a:rPr lang="en-GB" sz="3200" b="1" dirty="0" smtClean="0"/>
              <a:t>Graphical devices </a:t>
            </a:r>
            <a:r>
              <a:rPr lang="en-GB" sz="24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14400" y="1447800"/>
            <a:ext cx="7315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indent="-914400" algn="just" fontAlgn="base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</a:pPr>
            <a:r>
              <a:rPr lang="en-US" sz="2400" b="1" dirty="0" smtClean="0"/>
              <a:t>You can save the graph via code using one of the following functions: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81200" y="2346960"/>
          <a:ext cx="5594895" cy="2453640"/>
        </p:xfrm>
        <a:graphic>
          <a:graphicData uri="http://schemas.openxmlformats.org/drawingml/2006/table">
            <a:tbl>
              <a:tblPr/>
              <a:tblGrid>
                <a:gridCol w="3177159"/>
                <a:gridCol w="2417736"/>
              </a:tblGrid>
              <a:tr h="51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Output 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pdf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(“graph1.pdf”)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pdf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win.metafile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(“graph1.wmf”)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windows meta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png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(“graph1.png”)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png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jpeg(“graph1.jpg”)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jpeg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bmp(“graph1.bmp”)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bmp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postscript(“graph1.ps”)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postscript file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7" name="Picture 1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953000"/>
            <a:ext cx="3348990" cy="1148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786825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b="1" dirty="0" smtClean="0"/>
              <a:t>6.1	</a:t>
            </a:r>
            <a:r>
              <a:rPr lang="en-GB" sz="3200" b="1" dirty="0" smtClean="0"/>
              <a:t>Graphical devices </a:t>
            </a:r>
            <a:r>
              <a:rPr lang="en-GB" sz="2400" b="1" dirty="0" smtClean="0"/>
              <a:t>- 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124631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6.2	Partitioning a graphic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914400" y="1632466"/>
            <a:ext cx="7315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 function layout partitions the active graphic window in several parts where the graphs will be displayed successively.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To actually visualize the partition created, one can use the function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layout.show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 with the number of sub-windows as argument. </a:t>
            </a:r>
          </a:p>
          <a:p>
            <a:pPr marL="914400" indent="-9144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b="1" dirty="0" smtClean="0">
                <a:ea typeface="Calibri" pitchFamily="34" charset="0"/>
                <a:cs typeface="Times New Roman" pitchFamily="18" charset="0"/>
              </a:rPr>
              <a:t>By default, layout() partitions the device with regular heights and widths: this can be modified with the options widths and heights.</a:t>
            </a:r>
          </a:p>
          <a:p>
            <a:pPr marL="914400" indent="-9144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b="1" dirty="0" smtClean="0">
                <a:ea typeface="Calibri" pitchFamily="34" charset="0"/>
                <a:cs typeface="Times New Roman" pitchFamily="18" charset="0"/>
              </a:rPr>
              <a:t>These dimensions are given relatively.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267200"/>
            <a:ext cx="403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962400"/>
            <a:ext cx="2550485" cy="213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6.3	High-level commands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914400" y="1434232"/>
            <a:ext cx="7315200" cy="402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Wingdings" pitchFamily="2" charset="2"/>
              <a:buChar char="Ø"/>
              <a:tabLst>
                <a:tab pos="97155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Built-in functions in R help us to make plots as per the requirement.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indent="-914400" algn="just" fontAlgn="base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tabLst>
                <a:tab pos="971550" algn="l"/>
              </a:tabLst>
            </a:pPr>
            <a:r>
              <a:rPr lang="en-US" sz="2000" b="1" dirty="0" smtClean="0">
                <a:ea typeface="Calibri" pitchFamily="34" charset="0"/>
                <a:cs typeface="Times New Roman" pitchFamily="18" charset="0"/>
              </a:rPr>
              <a:t>Powerful plotting techniques make R an important tool for statistical applications. High-level commands endue creating new plots with fundamental information like axes, title, labels etc. </a:t>
            </a:r>
          </a:p>
          <a:p>
            <a:pPr marL="914400" indent="-914400" algn="just" fontAlgn="base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tabLst>
                <a:tab pos="971550" algn="l"/>
              </a:tabLst>
            </a:pPr>
            <a:r>
              <a:rPr lang="en-US" sz="2000" b="1" dirty="0" smtClean="0">
                <a:ea typeface="Calibri" pitchFamily="34" charset="0"/>
                <a:cs typeface="Times New Roman" pitchFamily="18" charset="0"/>
              </a:rPr>
              <a:t>plot(): This is the most frequently used plotting command in R. It is a generic function which creates plots of type equivalent to that of the first argument. </a:t>
            </a:r>
          </a:p>
          <a:p>
            <a:pPr marL="914400" indent="-914400" algn="just" fontAlgn="base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tabLst>
                <a:tab pos="971550" algn="l"/>
              </a:tabLst>
            </a:pPr>
            <a:r>
              <a:rPr lang="en-US" sz="2000" b="1" dirty="0" smtClean="0">
                <a:ea typeface="Calibri" pitchFamily="34" charset="0"/>
                <a:cs typeface="Times New Roman" pitchFamily="18" charset="0"/>
              </a:rPr>
              <a:t>In the example below, vector data is plotted which is given as the first argument to the plot function. </a:t>
            </a:r>
            <a:endParaRPr lang="en-US" sz="2400" b="1" dirty="0" smtClean="0">
              <a:ea typeface="Calibri" pitchFamily="34" charset="0"/>
              <a:cs typeface="Times New Roman" pitchFamily="18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97155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6.3	High-level commands - </a:t>
            </a:r>
            <a:r>
              <a:rPr lang="en-GB" sz="2000" b="1" dirty="0" smtClean="0"/>
              <a:t>continued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050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447800"/>
            <a:ext cx="205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914400" y="1653882"/>
            <a:ext cx="3962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 provides various high-level plotting functions to create variety of plots including boxplot, pie chart,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barplot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 and histogram.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4000" y="3200400"/>
          <a:ext cx="5715000" cy="3009900"/>
        </p:xfrm>
        <a:graphic>
          <a:graphicData uri="http://schemas.openxmlformats.org/drawingml/2006/table">
            <a:tbl>
              <a:tblPr/>
              <a:tblGrid>
                <a:gridCol w="1828800"/>
                <a:gridCol w="3886200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Function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plot(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x,y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Bivariate plot of x (on the x-axis) and y (on the y-axis)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boxplot(x)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Box-and whiskers plot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pie(x)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Circular pie chart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barplot(x)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Histogram of the values of x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hist(x)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Histogram of the frequencies of x 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6.4	Low-level commands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914400" y="1447800"/>
            <a:ext cx="7239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Low-level commands enhance existing plots with features like extra points, labels etc.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These commands require coordinate positions also, to indicate the position where we have to insert the new plotting elements.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048000"/>
            <a:ext cx="19431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0220" y="3028950"/>
            <a:ext cx="303638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4400" y="838200"/>
            <a:ext cx="73152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610-493F-472C-9F74-53DB4605C38E}" type="datetime1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80905E-7039-4E86-924A-0E3F63E3AE9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PVS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315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838200"/>
            <a:ext cx="723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3200" b="1" dirty="0" smtClean="0"/>
              <a:t>6.4	Low-level commands</a:t>
            </a:r>
            <a:endParaRPr lang="en-US" sz="4800" b="1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315200" cy="685800"/>
          </a:xfrm>
          <a:noFill/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n w="12700">
                  <a:solidFill>
                    <a:schemeClr val="accent1">
                      <a:shade val="50000"/>
                      <a:alpha val="42000"/>
                    </a:schemeClr>
                  </a:solidFill>
                </a:ln>
                <a:effectLst>
                  <a:outerShdw blurRad="50800" dist="50800" dir="5400000" algn="ctr" rotWithShape="0">
                    <a:srgbClr val="000000">
                      <a:alpha val="54000"/>
                    </a:srgbClr>
                  </a:outerShdw>
                </a:effectLst>
              </a:rPr>
              <a:t>R Programming  Course</a:t>
            </a:r>
            <a:endParaRPr lang="en-US" dirty="0">
              <a:ln w="12700">
                <a:solidFill>
                  <a:schemeClr val="accent1">
                    <a:shade val="50000"/>
                    <a:alpha val="42000"/>
                  </a:schemeClr>
                </a:solidFill>
              </a:ln>
              <a:effectLst>
                <a:outerShdw blurRad="50800" dist="50800" dir="5400000" algn="ctr" rotWithShape="0">
                  <a:srgbClr val="000000">
                    <a:alpha val="54000"/>
                  </a:srgbClr>
                </a:outerShdw>
              </a:effectLst>
            </a:endParaRPr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914400" y="1447800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Some of the low-level plotting commands are listed in the below table.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0600" y="2133600"/>
          <a:ext cx="7162800" cy="4026168"/>
        </p:xfrm>
        <a:graphic>
          <a:graphicData uri="http://schemas.openxmlformats.org/drawingml/2006/table">
            <a:tbl>
              <a:tblPr/>
              <a:tblGrid>
                <a:gridCol w="2325585"/>
                <a:gridCol w="4837215"/>
              </a:tblGrid>
              <a:tr h="352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Function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Description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52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points (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x,y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latin typeface="Calibri"/>
                          <a:ea typeface="Calibri"/>
                          <a:cs typeface="Times New Roman"/>
                        </a:rPr>
                        <a:t>Add points to the current plot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08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lines (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x,y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Add connecting lines to the current plot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529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text (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x,y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, labels, …)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Add text to the plot at point x and y.  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Lables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 is a vector in which labels[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] is at the point (x[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],y[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])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3762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abline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 (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a,b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Adds a line of slope b and intercept a to the current plot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762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polygon (x, y,..)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Draws a polygon defined by the vertices (</a:t>
                      </a:r>
                      <a:r>
                        <a:rPr lang="en-US" sz="2000" b="1" dirty="0" err="1">
                          <a:latin typeface="Calibri"/>
                          <a:ea typeface="Calibri"/>
                          <a:cs typeface="Times New Roman"/>
                        </a:rPr>
                        <a:t>x,y</a:t>
                      </a:r>
                      <a:r>
                        <a:rPr lang="en-US" sz="2000" b="1" dirty="0"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</a:p>
                  </a:txBody>
                  <a:tcPr marL="86827" marR="86827" marT="43414" marB="43414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1197</Words>
  <Application>Microsoft Office PowerPoint</Application>
  <PresentationFormat>On-screen Show (4:3)</PresentationFormat>
  <Paragraphs>215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  <vt:lpstr>R Programming  Course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PVS</dc:creator>
  <cp:lastModifiedBy>PVS</cp:lastModifiedBy>
  <cp:revision>281</cp:revision>
  <dcterms:created xsi:type="dcterms:W3CDTF">2014-12-04T01:21:59Z</dcterms:created>
  <dcterms:modified xsi:type="dcterms:W3CDTF">2015-02-12T14:08:44Z</dcterms:modified>
</cp:coreProperties>
</file>