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39" r:id="rId3"/>
    <p:sldId id="376" r:id="rId4"/>
    <p:sldId id="375" r:id="rId5"/>
    <p:sldId id="379" r:id="rId6"/>
    <p:sldId id="378" r:id="rId7"/>
    <p:sldId id="380" r:id="rId8"/>
    <p:sldId id="377" r:id="rId9"/>
    <p:sldId id="369" r:id="rId10"/>
    <p:sldId id="370" r:id="rId11"/>
    <p:sldId id="372" r:id="rId12"/>
    <p:sldId id="371" r:id="rId13"/>
    <p:sldId id="373" r:id="rId14"/>
    <p:sldId id="374" r:id="rId15"/>
    <p:sldId id="360" r:id="rId16"/>
    <p:sldId id="333" r:id="rId17"/>
    <p:sldId id="355" r:id="rId18"/>
    <p:sldId id="356" r:id="rId19"/>
    <p:sldId id="357" r:id="rId20"/>
    <p:sldId id="358" r:id="rId21"/>
    <p:sldId id="359" r:id="rId22"/>
    <p:sldId id="362" r:id="rId23"/>
    <p:sldId id="383" r:id="rId24"/>
    <p:sldId id="384" r:id="rId25"/>
    <p:sldId id="382" r:id="rId26"/>
    <p:sldId id="381" r:id="rId27"/>
    <p:sldId id="388" r:id="rId28"/>
    <p:sldId id="363" r:id="rId29"/>
    <p:sldId id="389" r:id="rId30"/>
    <p:sldId id="390" r:id="rId31"/>
    <p:sldId id="391" r:id="rId32"/>
    <p:sldId id="387" r:id="rId33"/>
    <p:sldId id="438" r:id="rId34"/>
    <p:sldId id="386" r:id="rId35"/>
    <p:sldId id="394" r:id="rId36"/>
    <p:sldId id="392" r:id="rId37"/>
    <p:sldId id="395" r:id="rId38"/>
    <p:sldId id="396" r:id="rId39"/>
    <p:sldId id="397" r:id="rId40"/>
    <p:sldId id="393" r:id="rId41"/>
    <p:sldId id="364" r:id="rId42"/>
    <p:sldId id="401" r:id="rId43"/>
    <p:sldId id="400" r:id="rId44"/>
    <p:sldId id="402" r:id="rId45"/>
    <p:sldId id="403" r:id="rId46"/>
    <p:sldId id="399" r:id="rId47"/>
    <p:sldId id="398" r:id="rId48"/>
    <p:sldId id="365" r:id="rId49"/>
    <p:sldId id="405" r:id="rId50"/>
    <p:sldId id="404" r:id="rId51"/>
    <p:sldId id="407" r:id="rId52"/>
    <p:sldId id="406" r:id="rId53"/>
    <p:sldId id="408" r:id="rId54"/>
    <p:sldId id="409" r:id="rId55"/>
    <p:sldId id="410" r:id="rId56"/>
    <p:sldId id="411" r:id="rId57"/>
    <p:sldId id="412" r:id="rId58"/>
    <p:sldId id="413" r:id="rId59"/>
    <p:sldId id="366" r:id="rId60"/>
    <p:sldId id="414" r:id="rId61"/>
    <p:sldId id="415" r:id="rId62"/>
    <p:sldId id="416" r:id="rId63"/>
    <p:sldId id="417" r:id="rId64"/>
    <p:sldId id="418" r:id="rId65"/>
    <p:sldId id="367" r:id="rId66"/>
    <p:sldId id="419" r:id="rId67"/>
    <p:sldId id="420" r:id="rId68"/>
    <p:sldId id="421" r:id="rId69"/>
    <p:sldId id="422" r:id="rId70"/>
    <p:sldId id="423" r:id="rId71"/>
    <p:sldId id="424" r:id="rId72"/>
    <p:sldId id="425" r:id="rId73"/>
    <p:sldId id="426" r:id="rId74"/>
    <p:sldId id="427" r:id="rId75"/>
    <p:sldId id="428" r:id="rId76"/>
    <p:sldId id="430" r:id="rId77"/>
    <p:sldId id="431" r:id="rId78"/>
    <p:sldId id="368" r:id="rId79"/>
    <p:sldId id="434" r:id="rId80"/>
    <p:sldId id="435" r:id="rId81"/>
    <p:sldId id="436" r:id="rId82"/>
    <p:sldId id="437" r:id="rId83"/>
    <p:sldId id="433" r:id="rId84"/>
    <p:sldId id="432" r:id="rId85"/>
    <p:sldId id="318" r:id="rId86"/>
    <p:sldId id="349" r:id="rId8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9" autoAdjust="0"/>
    <p:restoredTop sz="94599" autoAdjust="0"/>
  </p:normalViewPr>
  <p:slideViewPr>
    <p:cSldViewPr>
      <p:cViewPr>
        <p:scale>
          <a:sx n="60" d="100"/>
          <a:sy n="60" d="100"/>
        </p:scale>
        <p:origin x="-1310" y="-1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997"/>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A0CBC1-C2BB-4DAE-A396-73AF6E5FE02E}" type="datetimeFigureOut">
              <a:rPr lang="en-US" smtClean="0"/>
              <a:pPr/>
              <a:t>2/19/2015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C0B0266-4EF1-4B01-A448-E7F73CBFB8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0B0266-4EF1-4B01-A448-E7F73CBFB836}"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0"/>
            <a:ext cx="7315200" cy="685800"/>
          </a:xfrm>
          <a:solidFill>
            <a:schemeClr val="accent1">
              <a:alpha val="20000"/>
            </a:schemeClr>
          </a:solidFill>
        </p:spPr>
        <p:txBody>
          <a:bodyPr/>
          <a:lstStyle>
            <a:lvl1pPr>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p:nvPr userDrawn="1"/>
        </p:nvPicPr>
        <p:blipFill>
          <a:blip r:embed="rId2" cstate="print"/>
          <a:srcRect/>
          <a:stretch>
            <a:fillRect/>
          </a:stretch>
        </p:blipFill>
        <p:spPr bwMode="auto">
          <a:xfrm>
            <a:off x="6781800" y="152400"/>
            <a:ext cx="457200" cy="381000"/>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8571D881-18B1-4749-AC5F-1FA1CA8D68B9}" type="datetime1">
              <a:rPr lang="en-US" smtClean="0"/>
              <a:pPr/>
              <a:t>2/19/2015</a:t>
            </a:fld>
            <a:endParaRPr lang="en-US"/>
          </a:p>
        </p:txBody>
      </p:sp>
      <p:sp>
        <p:nvSpPr>
          <p:cNvPr id="9" name="Slide Number Placeholder 8"/>
          <p:cNvSpPr>
            <a:spLocks noGrp="1"/>
          </p:cNvSpPr>
          <p:nvPr>
            <p:ph type="sldNum" sz="quarter" idx="11"/>
          </p:nvPr>
        </p:nvSpPr>
        <p:spPr/>
        <p:txBody>
          <a:bodyPr/>
          <a:lstStyle/>
          <a:p>
            <a:fld id="{2180905E-7039-4E86-924A-0E3F63E3AE9A}"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PVS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D16B8-225C-49B3-95C8-9DA5BC79006A}" type="datetime1">
              <a:rPr lang="en-US" smtClean="0"/>
              <a:pPr/>
              <a:t>2/19/2015</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258EA-B41F-4B0C-B905-FF6D5F3649C6}" type="datetime1">
              <a:rPr lang="en-US" smtClean="0"/>
              <a:pPr/>
              <a:t>2/19/2015</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66CD-88F2-454D-99E8-062CD1F5B131}" type="datetime1">
              <a:rPr lang="en-US" smtClean="0"/>
              <a:pPr/>
              <a:t>2/19/2015</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18E230-1F13-43F0-B1DA-E19238D90501}" type="datetime1">
              <a:rPr lang="en-US" smtClean="0"/>
              <a:pPr/>
              <a:t>2/19/2015</a:t>
            </a:fld>
            <a:endParaRPr lang="en-US"/>
          </a:p>
        </p:txBody>
      </p:sp>
      <p:sp>
        <p:nvSpPr>
          <p:cNvPr id="5" name="Footer Placeholder 4"/>
          <p:cNvSpPr>
            <a:spLocks noGrp="1"/>
          </p:cNvSpPr>
          <p:nvPr>
            <p:ph type="ftr" sz="quarter" idx="11"/>
          </p:nvPr>
        </p:nvSpPr>
        <p:spPr/>
        <p:txBody>
          <a:bodyPr/>
          <a:lstStyle/>
          <a:p>
            <a:r>
              <a:rPr lang="en-US" smtClean="0"/>
              <a:t>PVS</a:t>
            </a:r>
            <a:endParaRPr lang="en-US"/>
          </a:p>
        </p:txBody>
      </p:sp>
      <p:sp>
        <p:nvSpPr>
          <p:cNvPr id="6" name="Slide Number Placeholder 5"/>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9C16D-BBC2-41DB-8BBE-911FB575099A}" type="datetime1">
              <a:rPr lang="en-US" smtClean="0"/>
              <a:pPr/>
              <a:t>2/19/2015</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FEE02-29D2-4300-9231-EEDBA51E4163}" type="datetime1">
              <a:rPr lang="en-US" smtClean="0"/>
              <a:pPr/>
              <a:t>2/19/2015</a:t>
            </a:fld>
            <a:endParaRPr lang="en-US"/>
          </a:p>
        </p:txBody>
      </p:sp>
      <p:sp>
        <p:nvSpPr>
          <p:cNvPr id="8" name="Footer Placeholder 7"/>
          <p:cNvSpPr>
            <a:spLocks noGrp="1"/>
          </p:cNvSpPr>
          <p:nvPr>
            <p:ph type="ftr" sz="quarter" idx="11"/>
          </p:nvPr>
        </p:nvSpPr>
        <p:spPr/>
        <p:txBody>
          <a:bodyPr/>
          <a:lstStyle/>
          <a:p>
            <a:r>
              <a:rPr lang="en-US" smtClean="0"/>
              <a:t>PVS</a:t>
            </a:r>
            <a:endParaRPr lang="en-US"/>
          </a:p>
        </p:txBody>
      </p:sp>
      <p:sp>
        <p:nvSpPr>
          <p:cNvPr id="9" name="Slide Number Placeholder 8"/>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270307-E39B-4792-BFA7-215F982E84A9}" type="datetime1">
              <a:rPr lang="en-US" smtClean="0"/>
              <a:pPr/>
              <a:t>2/19/2015</a:t>
            </a:fld>
            <a:endParaRPr lang="en-US"/>
          </a:p>
        </p:txBody>
      </p:sp>
      <p:sp>
        <p:nvSpPr>
          <p:cNvPr id="4" name="Footer Placeholder 3"/>
          <p:cNvSpPr>
            <a:spLocks noGrp="1"/>
          </p:cNvSpPr>
          <p:nvPr>
            <p:ph type="ftr" sz="quarter" idx="11"/>
          </p:nvPr>
        </p:nvSpPr>
        <p:spPr/>
        <p:txBody>
          <a:bodyPr/>
          <a:lstStyle/>
          <a:p>
            <a:r>
              <a:rPr lang="en-US" smtClean="0"/>
              <a:t>PVS</a:t>
            </a:r>
            <a:endParaRPr lang="en-US"/>
          </a:p>
        </p:txBody>
      </p:sp>
      <p:sp>
        <p:nvSpPr>
          <p:cNvPr id="5" name="Slide Number Placeholder 4"/>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DCE49-E6A7-4F73-9D79-272AD9164079}" type="datetime1">
              <a:rPr lang="en-US" smtClean="0"/>
              <a:pPr/>
              <a:t>2/19/2015</a:t>
            </a:fld>
            <a:endParaRPr lang="en-US"/>
          </a:p>
        </p:txBody>
      </p:sp>
      <p:sp>
        <p:nvSpPr>
          <p:cNvPr id="3" name="Footer Placeholder 2"/>
          <p:cNvSpPr>
            <a:spLocks noGrp="1"/>
          </p:cNvSpPr>
          <p:nvPr>
            <p:ph type="ftr" sz="quarter" idx="11"/>
          </p:nvPr>
        </p:nvSpPr>
        <p:spPr/>
        <p:txBody>
          <a:bodyPr/>
          <a:lstStyle/>
          <a:p>
            <a:r>
              <a:rPr lang="en-US" smtClean="0"/>
              <a:t>PVS</a:t>
            </a:r>
            <a:endParaRPr lang="en-US"/>
          </a:p>
        </p:txBody>
      </p:sp>
      <p:sp>
        <p:nvSpPr>
          <p:cNvPr id="4" name="Slide Number Placeholder 3"/>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EA0AD-5DBC-4D25-BE01-F91FAD60482E}" type="datetime1">
              <a:rPr lang="en-US" smtClean="0"/>
              <a:pPr/>
              <a:t>2/19/2015</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C07A7-3417-40F7-8370-F89BC7CD0221}" type="datetime1">
              <a:rPr lang="en-US" smtClean="0"/>
              <a:pPr/>
              <a:t>2/19/2015</a:t>
            </a:fld>
            <a:endParaRPr lang="en-US"/>
          </a:p>
        </p:txBody>
      </p:sp>
      <p:sp>
        <p:nvSpPr>
          <p:cNvPr id="6" name="Footer Placeholder 5"/>
          <p:cNvSpPr>
            <a:spLocks noGrp="1"/>
          </p:cNvSpPr>
          <p:nvPr>
            <p:ph type="ftr" sz="quarter" idx="11"/>
          </p:nvPr>
        </p:nvSpPr>
        <p:spPr/>
        <p:txBody>
          <a:bodyPr/>
          <a:lstStyle/>
          <a:p>
            <a:r>
              <a:rPr lang="en-US" smtClean="0"/>
              <a:t>PVS</a:t>
            </a:r>
            <a:endParaRPr lang="en-US"/>
          </a:p>
        </p:txBody>
      </p:sp>
      <p:sp>
        <p:nvSpPr>
          <p:cNvPr id="7" name="Slide Number Placeholder 6"/>
          <p:cNvSpPr>
            <a:spLocks noGrp="1"/>
          </p:cNvSpPr>
          <p:nvPr>
            <p:ph type="sldNum" sz="quarter" idx="12"/>
          </p:nvPr>
        </p:nvSpPr>
        <p:spPr/>
        <p:txBody>
          <a:bodyPr/>
          <a:lstStyle/>
          <a:p>
            <a:fld id="{2180905E-7039-4E86-924A-0E3F63E3AE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F542-E555-4AC1-85C7-585B0F08A3B4}" type="datetime1">
              <a:rPr lang="en-US" smtClean="0"/>
              <a:pPr/>
              <a:t>2/19/2015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PVS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0905E-7039-4E86-924A-0E3F63E3AE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2902803"/>
            <a:ext cx="7239000" cy="830997"/>
          </a:xfrm>
          <a:prstGeom prst="rect">
            <a:avLst/>
          </a:prstGeom>
        </p:spPr>
        <p:txBody>
          <a:bodyPr wrap="square">
            <a:spAutoFit/>
          </a:bodyPr>
          <a:lstStyle/>
          <a:p>
            <a:pPr marL="914400" indent="-914400" algn="ctr">
              <a:buSzPct val="100000"/>
            </a:pPr>
            <a:r>
              <a:rPr lang="en-US" sz="4800" b="1" dirty="0" smtClean="0"/>
              <a:t>7.	Predictive Modeling</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830997"/>
          </a:xfrm>
          <a:prstGeom prst="rect">
            <a:avLst/>
          </a:prstGeom>
        </p:spPr>
        <p:txBody>
          <a:bodyPr wrap="square">
            <a:spAutoFit/>
          </a:bodyPr>
          <a:lstStyle/>
          <a:p>
            <a:pPr lvl="1"/>
            <a:r>
              <a:rPr lang="en-US" sz="3200" b="1" dirty="0" smtClean="0"/>
              <a:t>7.1	Hypothesis testing</a:t>
            </a:r>
            <a:r>
              <a:rPr lang="en-US" sz="4800" b="1" dirty="0" smtClean="0"/>
              <a:t> - </a:t>
            </a:r>
            <a:r>
              <a:rPr lang="en-US" sz="2400" b="1" dirty="0" smtClean="0"/>
              <a:t>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914400" y="1371600"/>
            <a:ext cx="7315200" cy="3093154"/>
          </a:xfrm>
          <a:prstGeom prst="rect">
            <a:avLst/>
          </a:prstGeom>
        </p:spPr>
        <p:txBody>
          <a:bodyPr wrap="square">
            <a:spAutoFit/>
          </a:bodyPr>
          <a:lstStyle/>
          <a:p>
            <a:pPr algn="just">
              <a:spcBef>
                <a:spcPts val="600"/>
              </a:spcBef>
              <a:spcAft>
                <a:spcPts val="600"/>
              </a:spcAft>
            </a:pPr>
            <a:r>
              <a:rPr lang="en-US" sz="2400" b="1" dirty="0" smtClean="0"/>
              <a:t>Example 2:</a:t>
            </a:r>
          </a:p>
          <a:p>
            <a:pPr algn="just">
              <a:spcBef>
                <a:spcPts val="200"/>
              </a:spcBef>
              <a:spcAft>
                <a:spcPts val="200"/>
              </a:spcAft>
            </a:pPr>
            <a:r>
              <a:rPr lang="en-US" sz="2000" b="1" dirty="0" smtClean="0"/>
              <a:t>The customer accounts of a certain departmental store have an average balance of Rs. 12000 and a standard deviation of Rs. 4000. Assuming that the account balances are normally distributed, </a:t>
            </a:r>
          </a:p>
          <a:p>
            <a:pPr marL="457200" indent="-457200" algn="just">
              <a:spcBef>
                <a:spcPts val="200"/>
              </a:spcBef>
              <a:spcAft>
                <a:spcPts val="200"/>
              </a:spcAft>
              <a:buAutoNum type="arabicPeriod"/>
            </a:pPr>
            <a:r>
              <a:rPr lang="en-US" sz="2000" b="1" dirty="0" smtClean="0"/>
              <a:t>What percentage of accounts has balance Rs.15000?</a:t>
            </a:r>
          </a:p>
          <a:p>
            <a:pPr marL="457200" indent="-457200" algn="just">
              <a:spcBef>
                <a:spcPts val="200"/>
              </a:spcBef>
              <a:spcAft>
                <a:spcPts val="200"/>
              </a:spcAft>
              <a:buFontTx/>
              <a:buAutoNum type="arabicPeriod"/>
            </a:pPr>
            <a:r>
              <a:rPr lang="en-US" sz="2000" b="1" dirty="0" smtClean="0"/>
              <a:t>What proportion of accounts have balance ranging from Rs 10000 to Rs. 15000?</a:t>
            </a:r>
          </a:p>
          <a:p>
            <a:pPr marL="457200" indent="-457200" algn="just">
              <a:spcBef>
                <a:spcPts val="200"/>
              </a:spcBef>
              <a:spcAft>
                <a:spcPts val="200"/>
              </a:spcAft>
            </a:pPr>
            <a:endParaRPr lang="en-US" sz="1100" b="1" dirty="0" smtClean="0"/>
          </a:p>
          <a:p>
            <a:pPr marL="457200" indent="-457200" algn="just">
              <a:spcBef>
                <a:spcPts val="200"/>
              </a:spcBef>
              <a:spcAft>
                <a:spcPts val="200"/>
              </a:spcAft>
            </a:pPr>
            <a:r>
              <a:rPr lang="en-US" sz="2000" b="1" dirty="0" smtClean="0"/>
              <a:t>Solution: We first write a function to compute z score.</a:t>
            </a:r>
          </a:p>
        </p:txBody>
      </p:sp>
      <p:pic>
        <p:nvPicPr>
          <p:cNvPr id="13" name="Picture 2"/>
          <p:cNvPicPr>
            <a:picLocks noChangeAspect="1" noChangeArrowheads="1"/>
          </p:cNvPicPr>
          <p:nvPr/>
        </p:nvPicPr>
        <p:blipFill>
          <a:blip r:embed="rId2" cstate="print"/>
          <a:srcRect/>
          <a:stretch>
            <a:fillRect/>
          </a:stretch>
        </p:blipFill>
        <p:spPr bwMode="auto">
          <a:xfrm>
            <a:off x="914400" y="4505325"/>
            <a:ext cx="7305675"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914400" y="1295400"/>
            <a:ext cx="7315200" cy="461665"/>
          </a:xfrm>
          <a:prstGeom prst="rect">
            <a:avLst/>
          </a:prstGeom>
        </p:spPr>
        <p:txBody>
          <a:bodyPr wrap="square">
            <a:spAutoFit/>
          </a:bodyPr>
          <a:lstStyle/>
          <a:p>
            <a:pPr algn="just">
              <a:spcBef>
                <a:spcPts val="600"/>
              </a:spcBef>
              <a:spcAft>
                <a:spcPts val="600"/>
              </a:spcAft>
            </a:pPr>
            <a:r>
              <a:rPr lang="en-US" sz="2400" b="1" dirty="0" smtClean="0"/>
              <a:t>Example 2 – continued:</a:t>
            </a:r>
          </a:p>
        </p:txBody>
      </p:sp>
      <p:pic>
        <p:nvPicPr>
          <p:cNvPr id="3074" name="Picture 2"/>
          <p:cNvPicPr>
            <a:picLocks noChangeAspect="1" noChangeArrowheads="1"/>
          </p:cNvPicPr>
          <p:nvPr/>
        </p:nvPicPr>
        <p:blipFill>
          <a:blip r:embed="rId2" cstate="print"/>
          <a:srcRect/>
          <a:stretch>
            <a:fillRect/>
          </a:stretch>
        </p:blipFill>
        <p:spPr bwMode="auto">
          <a:xfrm>
            <a:off x="914400" y="3962400"/>
            <a:ext cx="5943600" cy="2201866"/>
          </a:xfrm>
          <a:prstGeom prst="rect">
            <a:avLst/>
          </a:prstGeom>
          <a:noFill/>
          <a:ln w="9525">
            <a:noFill/>
            <a:miter lim="800000"/>
            <a:headEnd/>
            <a:tailEnd/>
          </a:ln>
        </p:spPr>
      </p:pic>
      <p:pic>
        <p:nvPicPr>
          <p:cNvPr id="15" name="Picture 2"/>
          <p:cNvPicPr>
            <a:picLocks noChangeAspect="1" noChangeArrowheads="1"/>
          </p:cNvPicPr>
          <p:nvPr/>
        </p:nvPicPr>
        <p:blipFill>
          <a:blip r:embed="rId3" cstate="print"/>
          <a:srcRect/>
          <a:stretch>
            <a:fillRect/>
          </a:stretch>
        </p:blipFill>
        <p:spPr bwMode="auto">
          <a:xfrm>
            <a:off x="2375778" y="1676400"/>
            <a:ext cx="5930022"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 name="Rectangle 12"/>
          <p:cNvSpPr/>
          <p:nvPr/>
        </p:nvSpPr>
        <p:spPr>
          <a:xfrm>
            <a:off x="914400" y="1371600"/>
            <a:ext cx="7315200" cy="4878259"/>
          </a:xfrm>
          <a:prstGeom prst="rect">
            <a:avLst/>
          </a:prstGeom>
        </p:spPr>
        <p:txBody>
          <a:bodyPr wrap="square">
            <a:spAutoFit/>
          </a:bodyPr>
          <a:lstStyle/>
          <a:p>
            <a:pPr marL="457200" indent="-457200">
              <a:buAutoNum type="arabicParenR"/>
              <a:tabLst>
                <a:tab pos="457200" algn="l"/>
              </a:tabLst>
            </a:pPr>
            <a:r>
              <a:rPr lang="en-US" sz="2400" b="1" dirty="0" smtClean="0"/>
              <a:t>Here  µ = 12000; </a:t>
            </a:r>
            <a:r>
              <a:rPr lang="el-GR" sz="2400" b="1" dirty="0" smtClean="0"/>
              <a:t>σ</a:t>
            </a:r>
            <a:r>
              <a:rPr lang="en-US" sz="2400" b="1" dirty="0" smtClean="0"/>
              <a:t> = 4000 and z = (X - µ )/ </a:t>
            </a:r>
            <a:r>
              <a:rPr lang="el-GR" sz="2400" b="1" dirty="0" smtClean="0"/>
              <a:t>σ</a:t>
            </a:r>
            <a:endParaRPr lang="en-US" sz="2400" b="1" dirty="0" smtClean="0"/>
          </a:p>
          <a:p>
            <a:pPr marL="457200" indent="-457200" algn="just">
              <a:buFont typeface="Wingdings" pitchFamily="2" charset="2"/>
              <a:buChar char="Ø"/>
              <a:tabLst>
                <a:tab pos="457200" algn="l"/>
              </a:tabLst>
            </a:pPr>
            <a:r>
              <a:rPr lang="en-US" sz="2400" b="1" dirty="0" smtClean="0"/>
              <a:t>We calculate z score by calling the function </a:t>
            </a:r>
            <a:r>
              <a:rPr lang="en-US" sz="2400" b="1" dirty="0" err="1" smtClean="0"/>
              <a:t>calculate_z</a:t>
            </a:r>
            <a:endParaRPr lang="en-US" sz="2400" b="1" dirty="0" smtClean="0"/>
          </a:p>
          <a:p>
            <a:pPr marL="457200" indent="-457200">
              <a:tabLst>
                <a:tab pos="457200" algn="l"/>
              </a:tabLst>
            </a:pPr>
            <a:endParaRPr lang="en-US" sz="2400" b="1" dirty="0" smtClean="0"/>
          </a:p>
          <a:p>
            <a:pPr marL="457200" indent="-457200">
              <a:buFont typeface="Wingdings" pitchFamily="2" charset="2"/>
              <a:buChar char="Ø"/>
              <a:tabLst>
                <a:tab pos="457200" algn="l"/>
              </a:tabLst>
            </a:pPr>
            <a:endParaRPr lang="en-US" sz="2400" b="1" dirty="0" smtClean="0"/>
          </a:p>
          <a:p>
            <a:pPr marL="457200" indent="-457200">
              <a:buFont typeface="Wingdings" pitchFamily="2" charset="2"/>
              <a:buChar char="Ø"/>
              <a:tabLst>
                <a:tab pos="457200" algn="l"/>
              </a:tabLst>
            </a:pPr>
            <a:endParaRPr lang="en-US" sz="2400" b="1" dirty="0" smtClean="0"/>
          </a:p>
          <a:p>
            <a:pPr marL="457200" indent="-457200" algn="just">
              <a:buFont typeface="Wingdings" pitchFamily="2" charset="2"/>
              <a:buChar char="Ø"/>
              <a:tabLst>
                <a:tab pos="457200" algn="l"/>
              </a:tabLst>
            </a:pPr>
            <a:endParaRPr lang="en-US" sz="100" b="1" dirty="0" smtClean="0"/>
          </a:p>
          <a:p>
            <a:pPr marL="457200" indent="-457200" algn="just">
              <a:buFont typeface="Wingdings" pitchFamily="2" charset="2"/>
              <a:buChar char="Ø"/>
              <a:tabLst>
                <a:tab pos="457200" algn="l"/>
              </a:tabLst>
            </a:pPr>
            <a:r>
              <a:rPr lang="en-US" sz="2400" b="1" dirty="0" smtClean="0"/>
              <a:t>Then we find the P(z&gt;0.75) by calling the function </a:t>
            </a:r>
            <a:r>
              <a:rPr lang="en-US" sz="2400" b="1" dirty="0" err="1" smtClean="0"/>
              <a:t>pnorm</a:t>
            </a:r>
            <a:r>
              <a:rPr lang="en-US" sz="2400" b="1" dirty="0" smtClean="0"/>
              <a:t> and setting the </a:t>
            </a:r>
            <a:r>
              <a:rPr lang="en-US" sz="2400" b="1" dirty="0" err="1" smtClean="0"/>
              <a:t>lower.tail</a:t>
            </a:r>
            <a:r>
              <a:rPr lang="en-US" sz="2400" b="1" dirty="0" smtClean="0"/>
              <a:t> = FALSE</a:t>
            </a:r>
          </a:p>
          <a:p>
            <a:pPr marL="457200" indent="-457200" algn="just">
              <a:buFont typeface="Wingdings" pitchFamily="2" charset="2"/>
              <a:buChar char="Ø"/>
              <a:tabLst>
                <a:tab pos="457200" algn="l"/>
              </a:tabLst>
            </a:pPr>
            <a:endParaRPr lang="en-US" sz="2400" b="1" dirty="0" smtClean="0"/>
          </a:p>
          <a:p>
            <a:pPr marL="457200" indent="-457200" algn="just">
              <a:buFont typeface="Wingdings" pitchFamily="2" charset="2"/>
              <a:buChar char="Ø"/>
              <a:tabLst>
                <a:tab pos="457200" algn="l"/>
              </a:tabLst>
            </a:pPr>
            <a:endParaRPr lang="en-US" sz="2400" b="1" dirty="0" smtClean="0"/>
          </a:p>
          <a:p>
            <a:pPr marL="457200" indent="-457200" algn="just">
              <a:buFont typeface="Wingdings" pitchFamily="2" charset="2"/>
              <a:buChar char="Ø"/>
              <a:tabLst>
                <a:tab pos="457200" algn="l"/>
              </a:tabLst>
            </a:pPr>
            <a:endParaRPr lang="en-US" sz="1200" b="1" dirty="0" smtClean="0"/>
          </a:p>
          <a:p>
            <a:pPr marL="457200" indent="-457200" algn="just">
              <a:buFont typeface="Wingdings" pitchFamily="2" charset="2"/>
              <a:buChar char="Ø"/>
              <a:tabLst>
                <a:tab pos="457200" algn="l"/>
              </a:tabLst>
            </a:pPr>
            <a:r>
              <a:rPr lang="en-US" sz="2400" b="1" dirty="0" smtClean="0"/>
              <a:t>22.66 % of the accounts will have balance over Rs.15000.</a:t>
            </a:r>
            <a:endParaRPr lang="en-US" sz="2400" b="1" dirty="0"/>
          </a:p>
        </p:txBody>
      </p:sp>
      <p:pic>
        <p:nvPicPr>
          <p:cNvPr id="1026" name="Picture 2"/>
          <p:cNvPicPr>
            <a:picLocks noChangeAspect="1" noChangeArrowheads="1"/>
          </p:cNvPicPr>
          <p:nvPr/>
        </p:nvPicPr>
        <p:blipFill>
          <a:blip r:embed="rId2" cstate="print"/>
          <a:srcRect/>
          <a:stretch>
            <a:fillRect/>
          </a:stretch>
        </p:blipFill>
        <p:spPr bwMode="auto">
          <a:xfrm>
            <a:off x="1447800" y="2514600"/>
            <a:ext cx="5762625" cy="10953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447800" y="4343400"/>
            <a:ext cx="5448300"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 </a:t>
            </a:r>
            <a:r>
              <a:rPr lang="en-US" sz="2400" b="1" dirty="0" smtClean="0"/>
              <a:t>-continued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 name="Rectangle 12"/>
          <p:cNvSpPr/>
          <p:nvPr/>
        </p:nvSpPr>
        <p:spPr>
          <a:xfrm>
            <a:off x="914400" y="1371600"/>
            <a:ext cx="7315200" cy="3616375"/>
          </a:xfrm>
          <a:prstGeom prst="rect">
            <a:avLst/>
          </a:prstGeom>
        </p:spPr>
        <p:txBody>
          <a:bodyPr wrap="square">
            <a:spAutoFit/>
          </a:bodyPr>
          <a:lstStyle/>
          <a:p>
            <a:pPr marL="457200" indent="-457200">
              <a:buAutoNum type="arabicParenR" startAt="2"/>
              <a:tabLst>
                <a:tab pos="457200" algn="l"/>
              </a:tabLst>
            </a:pPr>
            <a:r>
              <a:rPr lang="en-US" sz="2400" b="1" dirty="0" smtClean="0"/>
              <a:t>Here  µ = 12000; </a:t>
            </a:r>
            <a:r>
              <a:rPr lang="el-GR" sz="2400" b="1" dirty="0" smtClean="0"/>
              <a:t>σ</a:t>
            </a:r>
            <a:r>
              <a:rPr lang="en-US" sz="2400" b="1" dirty="0" smtClean="0"/>
              <a:t> = 4000 and z = (X - µ )/ </a:t>
            </a:r>
            <a:r>
              <a:rPr lang="el-GR" sz="2400" b="1" dirty="0" smtClean="0"/>
              <a:t>σ</a:t>
            </a:r>
            <a:endParaRPr lang="en-US" sz="2400" b="1" dirty="0" smtClean="0"/>
          </a:p>
          <a:p>
            <a:pPr marL="457200" indent="-457200" algn="just">
              <a:tabLst>
                <a:tab pos="457200" algn="l"/>
              </a:tabLst>
            </a:pPr>
            <a:r>
              <a:rPr lang="en-US" sz="2400" b="1" dirty="0" smtClean="0"/>
              <a:t>	We calculate the z score for X = 10000. We calculate z score by calling the function </a:t>
            </a:r>
            <a:r>
              <a:rPr lang="en-US" sz="2400" b="1" dirty="0" err="1" smtClean="0"/>
              <a:t>calculate_z</a:t>
            </a:r>
            <a:endParaRPr lang="en-US" sz="2400" b="1" dirty="0" smtClean="0"/>
          </a:p>
          <a:p>
            <a:pPr marL="457200" indent="-457200" algn="just">
              <a:buFont typeface="Wingdings" pitchFamily="2" charset="2"/>
              <a:buChar char="Ø"/>
              <a:tabLst>
                <a:tab pos="457200" algn="l"/>
              </a:tabLst>
            </a:pPr>
            <a:endParaRPr lang="en-US" sz="100" b="1" dirty="0" smtClean="0"/>
          </a:p>
          <a:p>
            <a:pPr marL="457200" indent="-457200" algn="just">
              <a:buFont typeface="Wingdings" pitchFamily="2" charset="2"/>
              <a:buChar char="Ø"/>
              <a:tabLst>
                <a:tab pos="457200" algn="l"/>
              </a:tabLst>
            </a:pPr>
            <a:r>
              <a:rPr lang="en-US" sz="2400" b="1" dirty="0" smtClean="0"/>
              <a:t>Then we find the P(0.5 &lt; z &lt; 0) by calling the function </a:t>
            </a:r>
            <a:r>
              <a:rPr lang="en-US" sz="2400" b="1" dirty="0" err="1" smtClean="0"/>
              <a:t>pnorm</a:t>
            </a:r>
            <a:r>
              <a:rPr lang="en-US" sz="2400" b="1" dirty="0" smtClean="0"/>
              <a:t> and setting the </a:t>
            </a:r>
            <a:r>
              <a:rPr lang="en-US" sz="2400" b="1" dirty="0" err="1" smtClean="0"/>
              <a:t>lower.tail</a:t>
            </a:r>
            <a:r>
              <a:rPr lang="en-US" sz="2400" b="1" dirty="0" smtClean="0"/>
              <a:t> = TRUE</a:t>
            </a:r>
          </a:p>
          <a:p>
            <a:pPr marL="457200" indent="-457200" algn="just">
              <a:buFont typeface="Wingdings" pitchFamily="2" charset="2"/>
              <a:buChar char="Ø"/>
              <a:tabLst>
                <a:tab pos="457200" algn="l"/>
              </a:tabLst>
            </a:pPr>
            <a:endParaRPr lang="en-US" sz="2400" b="1" dirty="0" smtClean="0"/>
          </a:p>
          <a:p>
            <a:pPr marL="457200" indent="-457200" algn="just">
              <a:buFont typeface="Wingdings" pitchFamily="2" charset="2"/>
              <a:buChar char="Ø"/>
              <a:tabLst>
                <a:tab pos="457200" algn="l"/>
              </a:tabLst>
            </a:pPr>
            <a:endParaRPr lang="en-US" sz="2400" b="1" dirty="0" smtClean="0"/>
          </a:p>
          <a:p>
            <a:pPr marL="457200" indent="-457200" algn="just">
              <a:buFont typeface="Wingdings" pitchFamily="2" charset="2"/>
              <a:buChar char="Ø"/>
              <a:tabLst>
                <a:tab pos="457200" algn="l"/>
              </a:tabLst>
            </a:pPr>
            <a:endParaRPr lang="en-US" sz="1200" b="1" dirty="0" smtClean="0"/>
          </a:p>
          <a:p>
            <a:pPr marL="457200" indent="-457200" algn="just">
              <a:buFont typeface="Wingdings" pitchFamily="2" charset="2"/>
              <a:buChar char="Ø"/>
              <a:tabLst>
                <a:tab pos="457200" algn="l"/>
              </a:tabLst>
            </a:pPr>
            <a:r>
              <a:rPr lang="en-US" sz="2400" b="1" dirty="0" smtClean="0"/>
              <a:t>22.66 % of the accounts will have balance over Rs.15000.</a:t>
            </a:r>
            <a:endParaRPr lang="en-US" sz="2400" b="1" dirty="0"/>
          </a:p>
        </p:txBody>
      </p:sp>
      <p:pic>
        <p:nvPicPr>
          <p:cNvPr id="4098" name="Picture 2"/>
          <p:cNvPicPr>
            <a:picLocks noChangeAspect="1" noChangeArrowheads="1"/>
          </p:cNvPicPr>
          <p:nvPr/>
        </p:nvPicPr>
        <p:blipFill>
          <a:blip r:embed="rId2" cstate="print"/>
          <a:srcRect/>
          <a:stretch>
            <a:fillRect/>
          </a:stretch>
        </p:blipFill>
        <p:spPr bwMode="auto">
          <a:xfrm>
            <a:off x="923925" y="3343275"/>
            <a:ext cx="7305675"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 name="Rectangle 12"/>
          <p:cNvSpPr/>
          <p:nvPr/>
        </p:nvSpPr>
        <p:spPr>
          <a:xfrm>
            <a:off x="914400" y="1371600"/>
            <a:ext cx="7315200" cy="4724370"/>
          </a:xfrm>
          <a:prstGeom prst="rect">
            <a:avLst/>
          </a:prstGeom>
        </p:spPr>
        <p:txBody>
          <a:bodyPr wrap="square">
            <a:spAutoFit/>
          </a:bodyPr>
          <a:lstStyle/>
          <a:p>
            <a:pPr marL="457200" indent="-457200">
              <a:buAutoNum type="arabicParenR" startAt="2"/>
              <a:tabLst>
                <a:tab pos="457200" algn="l"/>
              </a:tabLst>
            </a:pPr>
            <a:r>
              <a:rPr lang="en-US" sz="2400" b="1" dirty="0" smtClean="0"/>
              <a:t>Here  µ = 12000; </a:t>
            </a:r>
            <a:r>
              <a:rPr lang="el-GR" sz="2400" b="1" dirty="0" smtClean="0"/>
              <a:t>σ</a:t>
            </a:r>
            <a:r>
              <a:rPr lang="en-US" sz="2400" b="1" dirty="0" smtClean="0"/>
              <a:t> = 4000 and z = (X - µ )/ </a:t>
            </a:r>
            <a:r>
              <a:rPr lang="el-GR" sz="2400" b="1" dirty="0" smtClean="0"/>
              <a:t>σ</a:t>
            </a:r>
            <a:endParaRPr lang="en-US" sz="2400" b="1" dirty="0" smtClean="0"/>
          </a:p>
          <a:p>
            <a:pPr marL="457200" indent="-457200" algn="just">
              <a:tabLst>
                <a:tab pos="457200" algn="l"/>
              </a:tabLst>
            </a:pPr>
            <a:r>
              <a:rPr lang="en-US" sz="2400" b="1" dirty="0" smtClean="0"/>
              <a:t>	We calculate the z score for X = 15000. We calculate z score by calling the function </a:t>
            </a:r>
            <a:r>
              <a:rPr lang="en-US" sz="2400" b="1" dirty="0" err="1" smtClean="0"/>
              <a:t>calculate_z</a:t>
            </a:r>
            <a:r>
              <a:rPr lang="en-US" sz="2400" b="1" dirty="0" smtClean="0"/>
              <a:t> with lower .tail = FALSE</a:t>
            </a:r>
          </a:p>
          <a:p>
            <a:pPr marL="457200" indent="-457200" algn="just">
              <a:buFont typeface="Wingdings" pitchFamily="2" charset="2"/>
              <a:buChar char="Ø"/>
              <a:tabLst>
                <a:tab pos="457200" algn="l"/>
              </a:tabLst>
            </a:pPr>
            <a:endParaRPr lang="en-US" sz="100" b="1" dirty="0" smtClean="0"/>
          </a:p>
          <a:p>
            <a:pPr marL="457200" indent="-457200" algn="just">
              <a:buFont typeface="Wingdings" pitchFamily="2" charset="2"/>
              <a:buChar char="Ø"/>
              <a:tabLst>
                <a:tab pos="457200" algn="l"/>
              </a:tabLst>
            </a:pPr>
            <a:r>
              <a:rPr lang="en-US" sz="2400" b="1" dirty="0" smtClean="0"/>
              <a:t>Then we find the P(0 &lt; z &lt; 0.75) by calling the function </a:t>
            </a:r>
            <a:r>
              <a:rPr lang="en-US" sz="2400" b="1" dirty="0" err="1" smtClean="0"/>
              <a:t>pnorm</a:t>
            </a:r>
            <a:r>
              <a:rPr lang="en-US" sz="2400" b="1" dirty="0" smtClean="0"/>
              <a:t> and setting the </a:t>
            </a:r>
            <a:r>
              <a:rPr lang="en-US" sz="2400" b="1" dirty="0" err="1" smtClean="0"/>
              <a:t>lower.tail</a:t>
            </a:r>
            <a:r>
              <a:rPr lang="en-US" sz="2400" b="1" dirty="0" smtClean="0"/>
              <a:t> = FALSE</a:t>
            </a:r>
          </a:p>
          <a:p>
            <a:pPr marL="457200" indent="-457200" algn="just">
              <a:buFont typeface="Wingdings" pitchFamily="2" charset="2"/>
              <a:buChar char="Ø"/>
              <a:tabLst>
                <a:tab pos="457200" algn="l"/>
              </a:tabLst>
            </a:pPr>
            <a:endParaRPr lang="en-US" sz="2400" b="1" dirty="0" smtClean="0"/>
          </a:p>
          <a:p>
            <a:pPr marL="457200" indent="-457200" algn="just">
              <a:buFont typeface="Wingdings" pitchFamily="2" charset="2"/>
              <a:buChar char="Ø"/>
              <a:tabLst>
                <a:tab pos="457200" algn="l"/>
              </a:tabLst>
            </a:pPr>
            <a:endParaRPr lang="en-US" sz="2400" b="1" dirty="0" smtClean="0"/>
          </a:p>
          <a:p>
            <a:pPr marL="457200" indent="-457200" algn="just">
              <a:buFont typeface="Wingdings" pitchFamily="2" charset="2"/>
              <a:buChar char="Ø"/>
              <a:tabLst>
                <a:tab pos="457200" algn="l"/>
              </a:tabLst>
            </a:pPr>
            <a:endParaRPr lang="en-US" sz="1200" b="1" dirty="0" smtClean="0"/>
          </a:p>
          <a:p>
            <a:pPr marL="457200" indent="-457200" algn="just">
              <a:buFont typeface="Wingdings" pitchFamily="2" charset="2"/>
              <a:buChar char="Ø"/>
              <a:tabLst>
                <a:tab pos="457200" algn="l"/>
              </a:tabLst>
            </a:pPr>
            <a:endParaRPr lang="en-US" sz="2400" b="1" dirty="0" smtClean="0"/>
          </a:p>
          <a:p>
            <a:pPr marL="457200" indent="-457200" algn="just">
              <a:buFont typeface="Wingdings" pitchFamily="2" charset="2"/>
              <a:buChar char="Ø"/>
              <a:tabLst>
                <a:tab pos="457200" algn="l"/>
              </a:tabLst>
            </a:pPr>
            <a:endParaRPr lang="en-US" sz="2400" b="1" dirty="0" smtClean="0"/>
          </a:p>
          <a:p>
            <a:pPr marL="457200" indent="-457200" algn="just">
              <a:buFont typeface="Wingdings" pitchFamily="2" charset="2"/>
              <a:buChar char="Ø"/>
              <a:tabLst>
                <a:tab pos="457200" algn="l"/>
              </a:tabLst>
            </a:pPr>
            <a:r>
              <a:rPr lang="en-US" sz="2400" b="1" dirty="0" smtClean="0"/>
              <a:t>So, 46.49 % of the accounts will have balance over Rs.15000. (0.1915 + 0.2734 = 0.4649)</a:t>
            </a:r>
            <a:endParaRPr lang="en-US" sz="2400" b="1" dirty="0"/>
          </a:p>
        </p:txBody>
      </p:sp>
      <p:pic>
        <p:nvPicPr>
          <p:cNvPr id="5122" name="Picture 2"/>
          <p:cNvPicPr>
            <a:picLocks noChangeAspect="1" noChangeArrowheads="1"/>
          </p:cNvPicPr>
          <p:nvPr/>
        </p:nvPicPr>
        <p:blipFill>
          <a:blip r:embed="rId2" cstate="print"/>
          <a:srcRect/>
          <a:stretch>
            <a:fillRect/>
          </a:stretch>
        </p:blipFill>
        <p:spPr bwMode="auto">
          <a:xfrm>
            <a:off x="1371600" y="3672458"/>
            <a:ext cx="6858000" cy="15091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7.2	t Test</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313" name="Rectangle 1"/>
          <p:cNvSpPr>
            <a:spLocks noChangeArrowheads="1"/>
          </p:cNvSpPr>
          <p:nvPr/>
        </p:nvSpPr>
        <p:spPr bwMode="auto">
          <a:xfrm>
            <a:off x="914400" y="1687433"/>
            <a:ext cx="7315200" cy="43550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lgn="just">
              <a:spcBef>
                <a:spcPts val="600"/>
              </a:spcBef>
              <a:spcAft>
                <a:spcPts val="600"/>
              </a:spcAft>
              <a:buFont typeface="Wingdings" pitchFamily="2" charset="2"/>
              <a:buChar char="Ø"/>
            </a:pPr>
            <a:r>
              <a:rPr lang="en-US" sz="2400" b="1" dirty="0" smtClean="0"/>
              <a:t>A bottle filling machine is set to fill bottles with drinking water to a volume of 500 ml. The actual volume is known to follow a normal distribution.</a:t>
            </a:r>
          </a:p>
          <a:p>
            <a:pPr marL="457200" indent="-457200" algn="just">
              <a:spcBef>
                <a:spcPts val="600"/>
              </a:spcBef>
              <a:spcAft>
                <a:spcPts val="600"/>
              </a:spcAft>
              <a:buFont typeface="Wingdings" pitchFamily="2" charset="2"/>
              <a:buChar char="Ø"/>
            </a:pPr>
            <a:r>
              <a:rPr lang="en-US" sz="2400" b="1" dirty="0" smtClean="0"/>
              <a:t>The manufacturer believes the machine is under filling bottles. A sample of 20 bottles is taken and the volume of liquid is measured. </a:t>
            </a:r>
          </a:p>
          <a:p>
            <a:pPr marL="457200" indent="-457200" algn="just">
              <a:spcBef>
                <a:spcPts val="600"/>
              </a:spcBef>
              <a:spcAft>
                <a:spcPts val="600"/>
              </a:spcAft>
              <a:buFont typeface="Wingdings" pitchFamily="2" charset="2"/>
              <a:buChar char="Ø"/>
            </a:pPr>
            <a:r>
              <a:rPr lang="en-US" sz="2400" b="1" dirty="0" smtClean="0"/>
              <a:t>The results are given in the bottles dataset, which is available here.</a:t>
            </a:r>
          </a:p>
          <a:p>
            <a:r>
              <a:rPr lang="en-US" sz="2000" b="1" dirty="0" err="1" smtClean="0">
                <a:solidFill>
                  <a:srgbClr val="FF0000"/>
                </a:solidFill>
              </a:rPr>
              <a:t>bottles.volume</a:t>
            </a:r>
            <a:r>
              <a:rPr lang="en-US" sz="2000" b="1" dirty="0" smtClean="0">
                <a:solidFill>
                  <a:srgbClr val="FF0000"/>
                </a:solidFill>
              </a:rPr>
              <a:t> &lt;- c(484.11,  459.49, 471.38, 512.01, 494.48, 528.63, 493.64, 485.03, 473.88, 501.59, 502.85, 538.08, 465.68, 495.03, 475.32, 529.41, 518.13, 464.32, 449.08, 489.27)</a:t>
            </a:r>
            <a:endParaRPr kumimoji="0" lang="en-US" sz="2000" b="1" i="0" u="none" strike="noStrike" cap="none" normalizeH="0" baseline="0" dirty="0" smtClean="0">
              <a:ln>
                <a:noFill/>
              </a:ln>
              <a:solidFill>
                <a:srgbClr val="FF0000"/>
              </a:solidFill>
              <a:effectLst/>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7.2	t Test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914400" y="2438400"/>
            <a:ext cx="7315200" cy="3734934"/>
          </a:xfrm>
          <a:prstGeom prst="rect">
            <a:avLst/>
          </a:prstGeom>
          <a:noFill/>
          <a:ln w="9525">
            <a:noFill/>
            <a:miter lim="800000"/>
            <a:headEnd/>
            <a:tailEnd/>
          </a:ln>
        </p:spPr>
      </p:pic>
      <p:sp>
        <p:nvSpPr>
          <p:cNvPr id="16" name="Rectangle 15"/>
          <p:cNvSpPr/>
          <p:nvPr/>
        </p:nvSpPr>
        <p:spPr>
          <a:xfrm>
            <a:off x="914400" y="1447801"/>
            <a:ext cx="7315200" cy="830997"/>
          </a:xfrm>
          <a:prstGeom prst="rect">
            <a:avLst/>
          </a:prstGeom>
        </p:spPr>
        <p:txBody>
          <a:bodyPr wrap="square">
            <a:spAutoFit/>
          </a:bodyPr>
          <a:lstStyle/>
          <a:p>
            <a:pPr marL="457200" indent="-457200" algn="just">
              <a:buFont typeface="Wingdings" pitchFamily="2" charset="2"/>
              <a:buChar char="Ø"/>
            </a:pPr>
            <a:r>
              <a:rPr lang="en-US" sz="2400" b="1" dirty="0" smtClean="0"/>
              <a:t>Determine whether the bottles are being consistently under-filled</a:t>
            </a: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7.2	t Test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2049" name="Rectangle 1"/>
          <p:cNvSpPr>
            <a:spLocks noChangeArrowheads="1"/>
          </p:cNvSpPr>
          <p:nvPr/>
        </p:nvSpPr>
        <p:spPr bwMode="auto">
          <a:xfrm>
            <a:off x="914400" y="3048000"/>
            <a:ext cx="73152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Suppose you want to use a one-sample t-test to determine whether the bottles are being consistently under-filled, or whether the low mean volume for the sample is purely the result of random variation. </a:t>
            </a:r>
          </a:p>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one-sided test is suitable because the manufacturer is specifically interested in knowing whether the volume is less than 500 ml. </a:t>
            </a:r>
          </a:p>
        </p:txBody>
      </p:sp>
      <p:pic>
        <p:nvPicPr>
          <p:cNvPr id="13" name="Picture 12"/>
          <p:cNvPicPr/>
          <p:nvPr/>
        </p:nvPicPr>
        <p:blipFill>
          <a:blip r:embed="rId2" cstate="print"/>
          <a:srcRect/>
          <a:stretch>
            <a:fillRect/>
          </a:stretch>
        </p:blipFill>
        <p:spPr bwMode="auto">
          <a:xfrm>
            <a:off x="914400" y="1371600"/>
            <a:ext cx="73152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7.2	t Test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2049" name="Rectangle 1"/>
          <p:cNvSpPr>
            <a:spLocks noChangeArrowheads="1"/>
          </p:cNvSpPr>
          <p:nvPr/>
        </p:nvSpPr>
        <p:spPr bwMode="auto">
          <a:xfrm>
            <a:off x="762000" y="1777945"/>
            <a:ext cx="73152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spcBef>
                <a:spcPts val="600"/>
              </a:spcBef>
              <a:spcAft>
                <a:spcPts val="6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The test has the null hypothesis that the mean filling volume is equal to 500 ml, and the alternative hypothesis that the mean filling volume is less than 500 ml. </a:t>
            </a:r>
          </a:p>
          <a:p>
            <a:pPr marL="457200" marR="0" lvl="0" indent="-457200" algn="just" defTabSz="914400" rtl="0" eaLnBrk="1" fontAlgn="base" latinLnBrk="0" hangingPunct="1">
              <a:spcBef>
                <a:spcPts val="600"/>
              </a:spcBef>
              <a:spcAft>
                <a:spcPts val="60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A significance level of 0.01 is to be used.</a:t>
            </a:r>
          </a:p>
          <a:p>
            <a:pPr marL="457200" indent="-457200" algn="just" fontAlgn="base">
              <a:spcBef>
                <a:spcPts val="600"/>
              </a:spcBef>
              <a:spcAft>
                <a:spcPts val="600"/>
              </a:spcAft>
              <a:buFont typeface="Wingdings" pitchFamily="2" charset="2"/>
              <a:buChar char="Ø"/>
            </a:pPr>
            <a:r>
              <a:rPr lang="en-US" sz="2400" b="1" dirty="0" smtClean="0">
                <a:ea typeface="Calibri" pitchFamily="34" charset="0"/>
                <a:cs typeface="Times New Roman" pitchFamily="18" charset="0"/>
              </a:rPr>
              <a:t>A t-test is used to test hypotheses about the mean value of a population from which a sample is drawn.  </a:t>
            </a:r>
          </a:p>
          <a:p>
            <a:pPr marL="457200" indent="-457200" algn="just" fontAlgn="base">
              <a:spcBef>
                <a:spcPts val="600"/>
              </a:spcBef>
              <a:spcAft>
                <a:spcPts val="600"/>
              </a:spcAft>
              <a:buFont typeface="Wingdings" pitchFamily="2" charset="2"/>
              <a:buChar char="Ø"/>
            </a:pPr>
            <a:r>
              <a:rPr lang="en-US" sz="2400" b="1" dirty="0" smtClean="0">
                <a:ea typeface="Calibri" pitchFamily="34" charset="0"/>
                <a:cs typeface="Times New Roman" pitchFamily="18" charset="0"/>
              </a:rPr>
              <a:t>A t-test is suitable if the data is believed to be drawn from a normal distribution, or if the sample size is large. </a:t>
            </a:r>
            <a:endParaRPr kumimoji="0" lang="en-US"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19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7.2	t Test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2049" name="Rectangle 1"/>
          <p:cNvSpPr>
            <a:spLocks noChangeArrowheads="1"/>
          </p:cNvSpPr>
          <p:nvPr/>
        </p:nvSpPr>
        <p:spPr bwMode="auto">
          <a:xfrm>
            <a:off x="914400" y="1847165"/>
            <a:ext cx="7315200" cy="38779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lgn="just" eaLnBrk="0" fontAlgn="base" hangingPunct="0">
              <a:spcBef>
                <a:spcPts val="600"/>
              </a:spcBef>
              <a:spcAft>
                <a:spcPts val="600"/>
              </a:spcAft>
              <a:buFont typeface="Wingdings" pitchFamily="2" charset="2"/>
              <a:buChar char="Ø"/>
            </a:pPr>
            <a:r>
              <a:rPr lang="en-US" sz="2400" b="1" dirty="0" smtClean="0">
                <a:ea typeface="Calibri" pitchFamily="34" charset="0"/>
                <a:cs typeface="Times New Roman" pitchFamily="18" charset="0"/>
              </a:rPr>
              <a:t>The  function </a:t>
            </a:r>
            <a:r>
              <a:rPr lang="en-US" sz="2400" b="1" dirty="0" err="1" smtClean="0">
                <a:ea typeface="Calibri" pitchFamily="34" charset="0"/>
                <a:cs typeface="Times New Roman" pitchFamily="18" charset="0"/>
              </a:rPr>
              <a:t>t.test</a:t>
            </a:r>
            <a:r>
              <a:rPr lang="en-US" sz="2400" b="1" dirty="0" smtClean="0">
                <a:ea typeface="Calibri" pitchFamily="34" charset="0"/>
                <a:cs typeface="Times New Roman" pitchFamily="18" charset="0"/>
              </a:rPr>
              <a:t>()  can be used to perform both one and two sample t-tests on vectors of data. </a:t>
            </a:r>
          </a:p>
          <a:p>
            <a:pPr marL="457200" lvl="0" indent="-457200" algn="just" eaLnBrk="0" fontAlgn="base" hangingPunct="0">
              <a:spcBef>
                <a:spcPts val="600"/>
              </a:spcBef>
              <a:spcAft>
                <a:spcPts val="600"/>
              </a:spcAft>
              <a:buFont typeface="Wingdings" pitchFamily="2" charset="2"/>
              <a:buChar char="Ø"/>
            </a:pPr>
            <a:r>
              <a:rPr lang="en-US" sz="2400" b="1" dirty="0" smtClean="0">
                <a:ea typeface="Calibri" pitchFamily="34" charset="0"/>
                <a:cs typeface="Times New Roman" pitchFamily="18" charset="0"/>
              </a:rPr>
              <a:t>The function contains a variety of options and can be called as follows:</a:t>
            </a:r>
            <a:endParaRPr lang="en-US" sz="2400" b="1" dirty="0" smtClean="0">
              <a:cs typeface="Arial" pitchFamily="34" charset="0"/>
            </a:endParaRPr>
          </a:p>
          <a:p>
            <a:pPr marL="457200" lvl="0" indent="-457200" algn="just" eaLnBrk="0" fontAlgn="base" hangingPunct="0">
              <a:spcBef>
                <a:spcPts val="600"/>
              </a:spcBef>
              <a:spcAft>
                <a:spcPts val="600"/>
              </a:spcAft>
              <a:buFont typeface="Wingdings" pitchFamily="2" charset="2"/>
              <a:buChar char="Ø"/>
            </a:pPr>
            <a:r>
              <a:rPr lang="en-US" sz="2400" b="1" dirty="0" err="1" smtClean="0">
                <a:ea typeface="Calibri" pitchFamily="34" charset="0"/>
                <a:cs typeface="Times New Roman" pitchFamily="18" charset="0"/>
              </a:rPr>
              <a:t>t.test</a:t>
            </a:r>
            <a:r>
              <a:rPr lang="en-US" sz="2400" b="1" dirty="0" smtClean="0">
                <a:ea typeface="Calibri" pitchFamily="34" charset="0"/>
                <a:cs typeface="Times New Roman" pitchFamily="18" charset="0"/>
              </a:rPr>
              <a:t>(</a:t>
            </a:r>
            <a:r>
              <a:rPr lang="en-US" sz="2400" b="1" dirty="0" err="1" smtClean="0">
                <a:ea typeface="Calibri" pitchFamily="34" charset="0"/>
                <a:cs typeface="Times New Roman" pitchFamily="18" charset="0"/>
              </a:rPr>
              <a:t>x,y</a:t>
            </a:r>
            <a:r>
              <a:rPr lang="en-US" sz="2400" b="1" dirty="0" smtClean="0">
                <a:ea typeface="Calibri" pitchFamily="34" charset="0"/>
                <a:cs typeface="Times New Roman" pitchFamily="18" charset="0"/>
              </a:rPr>
              <a:t> = NULL, alternative = c("two </a:t>
            </a:r>
            <a:r>
              <a:rPr lang="en-US" sz="2400" b="1" dirty="0" err="1" smtClean="0">
                <a:ea typeface="Calibri" pitchFamily="34" charset="0"/>
                <a:cs typeface="Times New Roman" pitchFamily="18" charset="0"/>
              </a:rPr>
              <a:t>sided","less","greater</a:t>
            </a:r>
            <a:r>
              <a:rPr lang="en-US" sz="2400" b="1" dirty="0" smtClean="0">
                <a:ea typeface="Calibri" pitchFamily="34" charset="0"/>
                <a:cs typeface="Times New Roman" pitchFamily="18" charset="0"/>
              </a:rPr>
              <a:t>"), mu= 0, paired= FALSE, </a:t>
            </a:r>
            <a:r>
              <a:rPr lang="en-US" sz="2400" b="1" dirty="0" err="1" smtClean="0">
                <a:ea typeface="Calibri" pitchFamily="34" charset="0"/>
                <a:cs typeface="Times New Roman" pitchFamily="18" charset="0"/>
              </a:rPr>
              <a:t>var.equal</a:t>
            </a:r>
            <a:r>
              <a:rPr lang="en-US" sz="2400" b="1" dirty="0" smtClean="0">
                <a:ea typeface="Calibri" pitchFamily="34" charset="0"/>
                <a:cs typeface="Times New Roman" pitchFamily="18" charset="0"/>
              </a:rPr>
              <a:t>= FALSE, </a:t>
            </a:r>
            <a:r>
              <a:rPr lang="en-US" sz="2400" b="1" dirty="0" err="1" smtClean="0">
                <a:ea typeface="Calibri" pitchFamily="34" charset="0"/>
                <a:cs typeface="Times New Roman" pitchFamily="18" charset="0"/>
              </a:rPr>
              <a:t>conf.level</a:t>
            </a:r>
            <a:r>
              <a:rPr lang="en-US" sz="2400" b="1" dirty="0" smtClean="0">
                <a:ea typeface="Calibri" pitchFamily="34" charset="0"/>
                <a:cs typeface="Times New Roman" pitchFamily="18" charset="0"/>
              </a:rPr>
              <a:t> = 0.95)</a:t>
            </a:r>
            <a:endParaRPr lang="en-US" sz="2400" b="1" dirty="0" smtClean="0">
              <a:cs typeface="Arial" pitchFamily="34" charset="0"/>
            </a:endParaRPr>
          </a:p>
          <a:p>
            <a:pPr marL="457200" lvl="0" indent="-457200" algn="just" eaLnBrk="0" fontAlgn="base" hangingPunct="0">
              <a:spcBef>
                <a:spcPts val="600"/>
              </a:spcBef>
              <a:spcAft>
                <a:spcPts val="600"/>
              </a:spcAft>
              <a:buFont typeface="Wingdings" pitchFamily="2" charset="2"/>
              <a:buChar char="Ø"/>
            </a:pPr>
            <a:r>
              <a:rPr lang="en-US" sz="2400" b="1" dirty="0" smtClean="0">
                <a:ea typeface="Calibri" pitchFamily="34" charset="0"/>
                <a:cs typeface="Times New Roman" pitchFamily="18" charset="0"/>
              </a:rPr>
              <a:t>Here, x is a numeric vector of data values and y is an optional numeric vector of data values.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914400" y="1663273"/>
            <a:ext cx="7315200" cy="4508927"/>
          </a:xfrm>
          <a:prstGeom prst="rect">
            <a:avLst/>
          </a:prstGeom>
        </p:spPr>
        <p:txBody>
          <a:bodyPr wrap="square">
            <a:spAutoFit/>
          </a:bodyPr>
          <a:lstStyle/>
          <a:p>
            <a:pPr marL="457200" indent="-457200" algn="just">
              <a:spcBef>
                <a:spcPts val="600"/>
              </a:spcBef>
              <a:spcAft>
                <a:spcPts val="600"/>
              </a:spcAft>
              <a:buFont typeface="Wingdings" pitchFamily="2" charset="2"/>
              <a:buChar char="Ø"/>
            </a:pPr>
            <a:r>
              <a:rPr lang="en-US" sz="2400" b="1" dirty="0" smtClean="0"/>
              <a:t>Example 1: The food label on a cookie bag states that there is at most 2 grams of saturated fat in a single cookie. </a:t>
            </a:r>
          </a:p>
          <a:p>
            <a:pPr marL="457200" indent="-457200" algn="just">
              <a:spcBef>
                <a:spcPts val="600"/>
              </a:spcBef>
              <a:spcAft>
                <a:spcPts val="600"/>
              </a:spcAft>
              <a:buFont typeface="Wingdings" pitchFamily="2" charset="2"/>
              <a:buChar char="Ø"/>
            </a:pPr>
            <a:r>
              <a:rPr lang="en-US" sz="2400" b="1" dirty="0" smtClean="0"/>
              <a:t>In a sample of 35 cookies, it is found that the mean amount of saturated fat per cookie is 2.1 grams. </a:t>
            </a:r>
          </a:p>
          <a:p>
            <a:pPr marL="457200" indent="-457200" algn="just">
              <a:spcBef>
                <a:spcPts val="600"/>
              </a:spcBef>
              <a:spcAft>
                <a:spcPts val="600"/>
              </a:spcAft>
              <a:buFont typeface="Wingdings" pitchFamily="2" charset="2"/>
              <a:buChar char="Ø"/>
            </a:pPr>
            <a:r>
              <a:rPr lang="en-US" sz="2400" b="1" dirty="0" smtClean="0"/>
              <a:t>Assume that the population standard deviation is 0.25 grams. </a:t>
            </a:r>
          </a:p>
          <a:p>
            <a:pPr marL="457200" indent="-457200" algn="just">
              <a:spcBef>
                <a:spcPts val="600"/>
              </a:spcBef>
              <a:spcAft>
                <a:spcPts val="600"/>
              </a:spcAft>
              <a:buFont typeface="Wingdings" pitchFamily="2" charset="2"/>
              <a:buChar char="Ø"/>
            </a:pPr>
            <a:r>
              <a:rPr lang="en-US" sz="2400" b="1" dirty="0" smtClean="0"/>
              <a:t>At 0.05 significance level, can we reject the claim on the food label?</a:t>
            </a:r>
          </a:p>
          <a:p>
            <a:pPr algn="just"/>
            <a:endParaRPr lang="en-US" sz="1200" b="1" dirty="0" smtClean="0"/>
          </a:p>
          <a:p>
            <a:pPr algn="just"/>
            <a:r>
              <a:rPr lang="en-GB" sz="2400"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7.2	t Test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 name="Rectangle 12"/>
          <p:cNvSpPr/>
          <p:nvPr/>
        </p:nvSpPr>
        <p:spPr>
          <a:xfrm>
            <a:off x="914400" y="1295400"/>
            <a:ext cx="7315200" cy="1672253"/>
          </a:xfrm>
          <a:prstGeom prst="rect">
            <a:avLst/>
          </a:prstGeom>
        </p:spPr>
        <p:txBody>
          <a:bodyPr wrap="square">
            <a:spAutoFit/>
          </a:bodyPr>
          <a:lstStyle/>
          <a:p>
            <a:pPr marL="457200" indent="-457200" algn="just">
              <a:spcBef>
                <a:spcPts val="200"/>
              </a:spcBef>
              <a:spcAft>
                <a:spcPts val="200"/>
              </a:spcAft>
              <a:buFont typeface="Wingdings" pitchFamily="2" charset="2"/>
              <a:buChar char="Ø"/>
            </a:pPr>
            <a:r>
              <a:rPr lang="en-US" sz="2400" b="1" dirty="0" smtClean="0"/>
              <a:t>In this R code, the results of the t-test are stored in the variable </a:t>
            </a:r>
            <a:r>
              <a:rPr lang="en-US" sz="2400" b="1" dirty="0" err="1" smtClean="0"/>
              <a:t>t_test_val</a:t>
            </a:r>
            <a:r>
              <a:rPr lang="en-US" sz="2400" b="1" dirty="0" smtClean="0"/>
              <a:t>.</a:t>
            </a:r>
          </a:p>
          <a:p>
            <a:pPr marL="457200" indent="-457200" algn="just">
              <a:spcBef>
                <a:spcPts val="200"/>
              </a:spcBef>
              <a:spcAft>
                <a:spcPts val="200"/>
              </a:spcAft>
              <a:buFont typeface="Wingdings" pitchFamily="2" charset="2"/>
              <a:buChar char="Ø"/>
            </a:pPr>
            <a:r>
              <a:rPr lang="en-US" sz="2400" b="1" dirty="0" smtClean="0"/>
              <a:t>We are interested in these attributes of  </a:t>
            </a:r>
            <a:r>
              <a:rPr lang="en-US" sz="2400" b="1" dirty="0" err="1" smtClean="0"/>
              <a:t>t</a:t>
            </a:r>
            <a:r>
              <a:rPr lang="en-US" sz="2400" b="1" i="1" dirty="0" err="1" smtClean="0"/>
              <a:t>_test_val</a:t>
            </a:r>
            <a:r>
              <a:rPr lang="en-US" sz="2400" b="1" i="1" dirty="0" smtClean="0"/>
              <a:t>:</a:t>
            </a:r>
          </a:p>
          <a:p>
            <a:pPr marL="457200" indent="-457200" algn="just">
              <a:spcBef>
                <a:spcPts val="200"/>
              </a:spcBef>
              <a:spcAft>
                <a:spcPts val="200"/>
              </a:spcAft>
            </a:pPr>
            <a:r>
              <a:rPr lang="en-US" sz="2400" b="1" i="1" dirty="0" smtClean="0"/>
              <a:t>	estimate, </a:t>
            </a:r>
            <a:r>
              <a:rPr lang="en-US" sz="2400" b="1" i="1" dirty="0" err="1" smtClean="0"/>
              <a:t>p.value</a:t>
            </a:r>
            <a:r>
              <a:rPr lang="en-US" sz="2400" b="1" i="1" dirty="0" smtClean="0"/>
              <a:t>  and conf.int</a:t>
            </a:r>
            <a:endParaRPr lang="en-US" sz="2400" b="1" i="1" dirty="0"/>
          </a:p>
        </p:txBody>
      </p:sp>
      <p:pic>
        <p:nvPicPr>
          <p:cNvPr id="15" name="Picture 3"/>
          <p:cNvPicPr>
            <a:picLocks noChangeAspect="1" noChangeArrowheads="1"/>
          </p:cNvPicPr>
          <p:nvPr/>
        </p:nvPicPr>
        <p:blipFill>
          <a:blip r:embed="rId2" cstate="print"/>
          <a:srcRect/>
          <a:stretch>
            <a:fillRect/>
          </a:stretch>
        </p:blipFill>
        <p:spPr bwMode="auto">
          <a:xfrm>
            <a:off x="914400" y="3024073"/>
            <a:ext cx="7315200" cy="31096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7.2	t Test  </a:t>
            </a:r>
            <a:r>
              <a:rPr lang="en-GB"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43012" name="Picture 4"/>
          <p:cNvPicPr>
            <a:picLocks noChangeAspect="1" noChangeArrowheads="1"/>
          </p:cNvPicPr>
          <p:nvPr/>
        </p:nvPicPr>
        <p:blipFill>
          <a:blip r:embed="rId3" cstate="print"/>
          <a:srcRect/>
          <a:stretch>
            <a:fillRect/>
          </a:stretch>
        </p:blipFill>
        <p:spPr bwMode="auto">
          <a:xfrm>
            <a:off x="896066" y="1307562"/>
            <a:ext cx="7333534" cy="4864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7.3	Non-Parametric tests</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graphicFrame>
        <p:nvGraphicFramePr>
          <p:cNvPr id="13" name="Table 12"/>
          <p:cNvGraphicFramePr>
            <a:graphicFrameLocks noGrp="1"/>
          </p:cNvGraphicFramePr>
          <p:nvPr/>
        </p:nvGraphicFramePr>
        <p:xfrm>
          <a:off x="1066800" y="2590800"/>
          <a:ext cx="7086601" cy="1371600"/>
        </p:xfrm>
        <a:graphic>
          <a:graphicData uri="http://schemas.openxmlformats.org/drawingml/2006/table">
            <a:tbl>
              <a:tblPr/>
              <a:tblGrid>
                <a:gridCol w="1219200"/>
                <a:gridCol w="762000"/>
                <a:gridCol w="900000"/>
                <a:gridCol w="1051350"/>
                <a:gridCol w="1051350"/>
                <a:gridCol w="976254"/>
                <a:gridCol w="1126447"/>
              </a:tblGrid>
              <a:tr h="685800">
                <a:tc>
                  <a:txBody>
                    <a:bodyPr/>
                    <a:lstStyle/>
                    <a:p>
                      <a:pPr marL="0" marR="0">
                        <a:lnSpc>
                          <a:spcPct val="115000"/>
                        </a:lnSpc>
                        <a:spcBef>
                          <a:spcPts val="0"/>
                        </a:spcBef>
                        <a:spcAft>
                          <a:spcPts val="0"/>
                        </a:spcAft>
                      </a:pPr>
                      <a:r>
                        <a:rPr lang="en-US" sz="2400" b="1" dirty="0">
                          <a:latin typeface="Calibri"/>
                          <a:ea typeface="Calibri"/>
                          <a:cs typeface="Times New Roman"/>
                        </a:rPr>
                        <a:t>Team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800">
                <a:tc>
                  <a:txBody>
                    <a:bodyPr/>
                    <a:lstStyle/>
                    <a:p>
                      <a:pPr marL="0" marR="0">
                        <a:lnSpc>
                          <a:spcPct val="115000"/>
                        </a:lnSpc>
                        <a:spcBef>
                          <a:spcPts val="0"/>
                        </a:spcBef>
                        <a:spcAft>
                          <a:spcPts val="0"/>
                        </a:spcAft>
                      </a:pPr>
                      <a:r>
                        <a:rPr lang="en-US" sz="2400" b="1">
                          <a:latin typeface="Calibri"/>
                          <a:ea typeface="Calibri"/>
                          <a:cs typeface="Times New Roman"/>
                        </a:rPr>
                        <a:t>Team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09" name="Rectangle 1"/>
          <p:cNvSpPr>
            <a:spLocks noChangeArrowheads="1"/>
          </p:cNvSpPr>
          <p:nvPr/>
        </p:nvSpPr>
        <p:spPr bwMode="auto">
          <a:xfrm>
            <a:off x="838200" y="1600200"/>
            <a:ext cx="7315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2400" b="1" i="0" u="none" strike="noStrike" cap="none" normalizeH="0" baseline="0" dirty="0" smtClean="0">
                <a:ln>
                  <a:noFill/>
                </a:ln>
                <a:solidFill>
                  <a:schemeClr val="tx1"/>
                </a:solidFill>
                <a:effectLst/>
                <a:ea typeface="Calibri" pitchFamily="34" charset="0"/>
                <a:cs typeface="Times New Roman" pitchFamily="18" charset="0"/>
              </a:rPr>
              <a:t>Test if the mean of goals suffered by two football teams over the years is the same. </a:t>
            </a:r>
            <a:endParaRPr kumimoji="0" lang="en-US" sz="2400" b="1" i="0" u="none" strike="noStrike" cap="none" normalizeH="0" baseline="0" dirty="0" smtClean="0">
              <a:ln>
                <a:noFill/>
              </a:ln>
              <a:solidFill>
                <a:schemeClr val="tx1"/>
              </a:solidFill>
              <a:effectLst/>
              <a:cs typeface="Arial" pitchFamily="34" charset="0"/>
            </a:endParaRPr>
          </a:p>
        </p:txBody>
      </p:sp>
      <p:sp>
        <p:nvSpPr>
          <p:cNvPr id="15" name="Rectangle 14"/>
          <p:cNvSpPr/>
          <p:nvPr/>
        </p:nvSpPr>
        <p:spPr>
          <a:xfrm>
            <a:off x="914400" y="4114800"/>
            <a:ext cx="7315200" cy="2062103"/>
          </a:xfrm>
          <a:prstGeom prst="rect">
            <a:avLst/>
          </a:prstGeom>
        </p:spPr>
        <p:txBody>
          <a:bodyPr wrap="square">
            <a:spAutoFit/>
          </a:bodyPr>
          <a:lstStyle/>
          <a:p>
            <a:pPr marL="457200" lvl="0" indent="-457200" algn="just" eaLnBrk="0" fontAlgn="base" hangingPunct="0">
              <a:spcBef>
                <a:spcPct val="0"/>
              </a:spcBef>
              <a:spcAft>
                <a:spcPct val="0"/>
              </a:spcAft>
            </a:pPr>
            <a:r>
              <a:rPr lang="en-US" sz="2400" b="1" dirty="0" smtClean="0">
                <a:ea typeface="Calibri" pitchFamily="34" charset="0"/>
                <a:cs typeface="Times New Roman" pitchFamily="18" charset="0"/>
              </a:rPr>
              <a:t>Solution</a:t>
            </a:r>
          </a:p>
          <a:p>
            <a:pPr marL="457200" lvl="0" indent="-457200" algn="just" eaLnBrk="0" fontAlgn="base" hangingPunct="0">
              <a:spcBef>
                <a:spcPct val="0"/>
              </a:spcBef>
              <a:spcAft>
                <a:spcPct val="0"/>
              </a:spcAft>
            </a:pPr>
            <a:endParaRPr lang="en-US" sz="800" b="1" dirty="0" smtClean="0">
              <a:ea typeface="Calibri" pitchFamily="34" charset="0"/>
              <a:cs typeface="Times New Roman" pitchFamily="18" charset="0"/>
            </a:endParaRPr>
          </a:p>
          <a:p>
            <a:pPr marL="457200" lvl="0" indent="-457200" algn="just" eaLnBrk="0" fontAlgn="base" hangingPunct="0">
              <a:spcBef>
                <a:spcPct val="0"/>
              </a:spcBef>
              <a:spcAft>
                <a:spcPct val="0"/>
              </a:spcAft>
              <a:buFont typeface="Wingdings" pitchFamily="2" charset="2"/>
              <a:buChar char="Ø"/>
            </a:pPr>
            <a:r>
              <a:rPr lang="en-US" sz="2400" b="1" dirty="0" smtClean="0">
                <a:ea typeface="Calibri" pitchFamily="34" charset="0"/>
                <a:cs typeface="Times New Roman" pitchFamily="18" charset="0"/>
              </a:rPr>
              <a:t>The </a:t>
            </a:r>
            <a:r>
              <a:rPr lang="en-US" sz="2400" b="1" dirty="0" err="1" smtClean="0">
                <a:ea typeface="Calibri" pitchFamily="34" charset="0"/>
                <a:cs typeface="Times New Roman" pitchFamily="18" charset="0"/>
              </a:rPr>
              <a:t>Wilcoxon</a:t>
            </a:r>
            <a:r>
              <a:rPr lang="en-US" sz="2400" b="1" dirty="0" smtClean="0">
                <a:ea typeface="Calibri" pitchFamily="34" charset="0"/>
                <a:cs typeface="Times New Roman" pitchFamily="18" charset="0"/>
              </a:rPr>
              <a:t>-Matt-Whitney test (or </a:t>
            </a:r>
            <a:r>
              <a:rPr lang="en-US" sz="2400" b="1" dirty="0" err="1" smtClean="0">
                <a:ea typeface="Calibri" pitchFamily="34" charset="0"/>
                <a:cs typeface="Times New Roman" pitchFamily="18" charset="0"/>
              </a:rPr>
              <a:t>Wilcoxon</a:t>
            </a:r>
            <a:r>
              <a:rPr lang="en-US" sz="2400" b="1" dirty="0" smtClean="0">
                <a:ea typeface="Calibri" pitchFamily="34" charset="0"/>
                <a:cs typeface="Times New Roman" pitchFamily="18" charset="0"/>
              </a:rPr>
              <a:t> rank sum test or Mann-Whitney U- test) is used when you are asked to compare the means of two groups that do not follow a normal distribution.</a:t>
            </a:r>
            <a:endParaRPr lang="en-US" sz="2400" b="1" dirty="0" smtClean="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7.3	Non-Parametric tests - </a:t>
            </a:r>
            <a:r>
              <a:rPr lang="en-US" sz="2400" b="1" dirty="0" smtClean="0"/>
              <a:t>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54274" name="Picture 2"/>
          <p:cNvPicPr>
            <a:picLocks noChangeAspect="1" noChangeArrowheads="1"/>
          </p:cNvPicPr>
          <p:nvPr/>
        </p:nvPicPr>
        <p:blipFill>
          <a:blip r:embed="rId2" cstate="print"/>
          <a:srcRect/>
          <a:stretch>
            <a:fillRect/>
          </a:stretch>
        </p:blipFill>
        <p:spPr bwMode="auto">
          <a:xfrm>
            <a:off x="914399" y="1752600"/>
            <a:ext cx="7291757" cy="3810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7.3	Non-Parametric tests - </a:t>
            </a:r>
            <a:r>
              <a:rPr lang="en-US" sz="2400" b="1" dirty="0" smtClean="0"/>
              <a:t>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55298" name="Picture 2"/>
          <p:cNvPicPr>
            <a:picLocks noChangeAspect="1" noChangeArrowheads="1"/>
          </p:cNvPicPr>
          <p:nvPr/>
        </p:nvPicPr>
        <p:blipFill>
          <a:blip r:embed="rId2" cstate="print"/>
          <a:srcRect/>
          <a:stretch>
            <a:fillRect/>
          </a:stretch>
        </p:blipFill>
        <p:spPr bwMode="auto">
          <a:xfrm>
            <a:off x="870966" y="1680210"/>
            <a:ext cx="7358634" cy="44919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7.3	Non-Parametric tests - </a:t>
            </a:r>
            <a:r>
              <a:rPr lang="en-US" sz="2400" b="1" dirty="0" smtClean="0"/>
              <a:t>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1524000"/>
            <a:ext cx="7315200" cy="4547399"/>
          </a:xfrm>
          <a:prstGeom prst="rect">
            <a:avLst/>
          </a:prstGeom>
        </p:spPr>
        <p:txBody>
          <a:bodyPr wrap="square">
            <a:spAutoFit/>
          </a:bodyPr>
          <a:lstStyle/>
          <a:p>
            <a:pPr marL="457200" indent="-457200" algn="just"/>
            <a:r>
              <a:rPr lang="en-US" sz="2400" b="1" dirty="0" smtClean="0"/>
              <a:t>Parametric test</a:t>
            </a:r>
          </a:p>
          <a:p>
            <a:pPr marL="457200" indent="-457200" algn="just"/>
            <a:endParaRPr lang="en-US" sz="800" b="1" dirty="0" smtClean="0"/>
          </a:p>
          <a:p>
            <a:pPr marL="457200" indent="-457200" algn="just">
              <a:spcBef>
                <a:spcPts val="300"/>
              </a:spcBef>
              <a:spcAft>
                <a:spcPts val="300"/>
              </a:spcAft>
              <a:buFont typeface="Wingdings" pitchFamily="2" charset="2"/>
              <a:buChar char="Ø"/>
            </a:pPr>
            <a:r>
              <a:rPr lang="en-US" sz="2400" b="1" dirty="0" smtClean="0"/>
              <a:t>If the information about the population is completely known by means of its parameters then statistical test is called parametric test.</a:t>
            </a:r>
          </a:p>
          <a:p>
            <a:pPr marL="457200" indent="-457200" algn="just">
              <a:spcBef>
                <a:spcPts val="300"/>
              </a:spcBef>
              <a:spcAft>
                <a:spcPts val="300"/>
              </a:spcAft>
              <a:buFont typeface="Wingdings" pitchFamily="2" charset="2"/>
              <a:buChar char="Ø"/>
            </a:pPr>
            <a:r>
              <a:rPr lang="en-US" sz="2400" b="1" dirty="0" err="1" smtClean="0"/>
              <a:t>Eg</a:t>
            </a:r>
            <a:r>
              <a:rPr lang="en-US" sz="2400" b="1" dirty="0" smtClean="0"/>
              <a:t>: t-test, f-test, z-</a:t>
            </a:r>
            <a:r>
              <a:rPr lang="en-US" sz="2400" b="1" dirty="0" err="1" smtClean="0"/>
              <a:t>test,ANOVA</a:t>
            </a:r>
            <a:endParaRPr lang="en-US" sz="2400" b="1" dirty="0" smtClean="0"/>
          </a:p>
          <a:p>
            <a:pPr marL="457200" indent="-457200" algn="just">
              <a:spcBef>
                <a:spcPts val="300"/>
              </a:spcBef>
              <a:spcAft>
                <a:spcPts val="300"/>
              </a:spcAft>
              <a:buFont typeface="Wingdings" pitchFamily="2" charset="2"/>
              <a:buChar char="Ø"/>
            </a:pPr>
            <a:r>
              <a:rPr lang="en-US" sz="2400" b="1" dirty="0" smtClean="0"/>
              <a:t>If there is no knowledge about the population or parameters, but still it is required to test the hypothesis of the population. Then it is called non-parametric test.</a:t>
            </a:r>
          </a:p>
          <a:p>
            <a:pPr marL="457200" indent="-457200" algn="just">
              <a:spcBef>
                <a:spcPts val="300"/>
              </a:spcBef>
              <a:spcAft>
                <a:spcPts val="300"/>
              </a:spcAft>
              <a:buFont typeface="Wingdings" pitchFamily="2" charset="2"/>
              <a:buChar char="Ø"/>
            </a:pPr>
            <a:r>
              <a:rPr lang="en-US" sz="2400" b="1" dirty="0" err="1" smtClean="0"/>
              <a:t>Eg</a:t>
            </a:r>
            <a:r>
              <a:rPr lang="en-US" sz="2400" b="1" dirty="0" smtClean="0"/>
              <a:t>: Mann-Whitney, Rank sum test, </a:t>
            </a:r>
            <a:r>
              <a:rPr lang="en-US" sz="2400" b="1" dirty="0" err="1" smtClean="0"/>
              <a:t>Kruskal</a:t>
            </a:r>
            <a:r>
              <a:rPr lang="en-US" sz="2400" b="1" dirty="0" smtClean="0"/>
              <a:t>-Wallis test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7.3	Non-Parametric tests - </a:t>
            </a:r>
            <a:r>
              <a:rPr lang="en-US" sz="2400" b="1" dirty="0" smtClean="0"/>
              <a:t>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1524000"/>
            <a:ext cx="7315200" cy="3431709"/>
          </a:xfrm>
          <a:prstGeom prst="rect">
            <a:avLst/>
          </a:prstGeom>
        </p:spPr>
        <p:txBody>
          <a:bodyPr wrap="square">
            <a:spAutoFit/>
          </a:bodyPr>
          <a:lstStyle/>
          <a:p>
            <a:pPr marL="457200" indent="-457200" algn="just"/>
            <a:r>
              <a:rPr lang="en-US" sz="2400" b="1" dirty="0" smtClean="0"/>
              <a:t>Parametric test – continued</a:t>
            </a:r>
          </a:p>
          <a:p>
            <a:pPr marL="457200" indent="-457200" algn="just">
              <a:spcBef>
                <a:spcPts val="600"/>
              </a:spcBef>
              <a:spcAft>
                <a:spcPts val="600"/>
              </a:spcAft>
              <a:buFont typeface="Wingdings" pitchFamily="2" charset="2"/>
              <a:buChar char="Ø"/>
            </a:pPr>
            <a:r>
              <a:rPr lang="en-US" sz="2400" b="1" dirty="0" smtClean="0"/>
              <a:t>Non-parametric statistics is a statistical method wherein the data is not required to fit a normal distribution. </a:t>
            </a:r>
          </a:p>
          <a:p>
            <a:pPr marL="457200" indent="-457200" algn="just">
              <a:spcBef>
                <a:spcPts val="600"/>
              </a:spcBef>
              <a:spcAft>
                <a:spcPts val="600"/>
              </a:spcAft>
              <a:buFont typeface="Wingdings" pitchFamily="2" charset="2"/>
              <a:buChar char="Ø"/>
            </a:pPr>
            <a:r>
              <a:rPr lang="en-US" sz="2400" b="1" dirty="0" smtClean="0"/>
              <a:t>Non-parametric statistics uses data that is often ordinal, meaning it does not rely on numbers, but rather a ranking or order of sorts.</a:t>
            </a:r>
          </a:p>
          <a:p>
            <a:pPr marL="457200" indent="-457200" algn="just">
              <a:spcBef>
                <a:spcPts val="600"/>
              </a:spcBef>
              <a:spcAft>
                <a:spcPts val="600"/>
              </a:spcAft>
              <a:buFont typeface="Wingdings" pitchFamily="2" charset="2"/>
              <a:buChar char="Ø"/>
            </a:pPr>
            <a:endParaRPr lang="en-US" sz="2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4342" name="Rectangle 6"/>
          <p:cNvSpPr>
            <a:spLocks noChangeArrowheads="1"/>
          </p:cNvSpPr>
          <p:nvPr/>
        </p:nvSpPr>
        <p:spPr bwMode="auto">
          <a:xfrm>
            <a:off x="914400" y="1925724"/>
            <a:ext cx="7315200" cy="41319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06400" marR="0" lvl="0" indent="-406400" algn="just" defTabSz="914400" rtl="0" eaLnBrk="1" fontAlgn="base" latinLnBrk="0" hangingPunct="1">
              <a:lnSpc>
                <a:spcPct val="100000"/>
              </a:lnSpc>
              <a:spcBef>
                <a:spcPts val="600"/>
              </a:spcBef>
              <a:spcAft>
                <a:spcPts val="600"/>
              </a:spcAft>
              <a:buClrTx/>
              <a:buSzTx/>
              <a:tabLst/>
            </a:pPr>
            <a:r>
              <a:rPr kumimoji="0" lang="en-GB" sz="2000" b="1" i="0" u="none" strike="noStrike" cap="none" normalizeH="0" baseline="0" dirty="0" smtClean="0">
                <a:ln>
                  <a:noFill/>
                </a:ln>
                <a:solidFill>
                  <a:schemeClr val="tx1"/>
                </a:solidFill>
                <a:effectLst/>
                <a:ea typeface="Calibri" pitchFamily="34" charset="0"/>
                <a:cs typeface="Times New Roman" pitchFamily="18" charset="0"/>
              </a:rPr>
              <a:t>Example 3: </a:t>
            </a:r>
          </a:p>
          <a:p>
            <a:pPr marL="406400" marR="0" lvl="0" indent="-406400" algn="just" defTabSz="914400" rtl="0" eaLnBrk="1" fontAlgn="base" latinLnBrk="0" hangingPunct="1">
              <a:lnSpc>
                <a:spcPct val="100000"/>
              </a:lnSpc>
              <a:spcBef>
                <a:spcPts val="300"/>
              </a:spcBef>
              <a:spcAft>
                <a:spcPts val="300"/>
              </a:spcAft>
              <a:buClrTx/>
              <a:buSzTx/>
              <a:buFont typeface="Wingdings" pitchFamily="2" charset="2"/>
              <a:buChar char="Ø"/>
              <a:tabLst/>
            </a:pPr>
            <a:r>
              <a:rPr kumimoji="0" lang="en-GB" sz="2000" b="1" i="0" u="none" strike="noStrike" cap="none" normalizeH="0" baseline="0" dirty="0" smtClean="0">
                <a:ln>
                  <a:noFill/>
                </a:ln>
                <a:solidFill>
                  <a:schemeClr val="tx1"/>
                </a:solidFill>
                <a:effectLst/>
                <a:ea typeface="Calibri" pitchFamily="34" charset="0"/>
                <a:cs typeface="Times New Roman" pitchFamily="18" charset="0"/>
              </a:rPr>
              <a:t>You have three groups based on age (under 45, between 45 and 59 and over 60) and you have nominal data for each group - the frequency of regular health check up (yearly, occasionally, never).  </a:t>
            </a:r>
          </a:p>
          <a:p>
            <a:pPr marL="406400" marR="0" lvl="0" indent="-406400" algn="just" defTabSz="914400" rtl="0" eaLnBrk="1" fontAlgn="base" latinLnBrk="0" hangingPunct="1">
              <a:lnSpc>
                <a:spcPct val="100000"/>
              </a:lnSpc>
              <a:spcBef>
                <a:spcPts val="300"/>
              </a:spcBef>
              <a:spcAft>
                <a:spcPts val="300"/>
              </a:spcAft>
              <a:buClrTx/>
              <a:buSzTx/>
              <a:buFont typeface="Wingdings" pitchFamily="2" charset="2"/>
              <a:buChar char="Ø"/>
              <a:tabLst/>
            </a:pPr>
            <a:r>
              <a:rPr lang="en-GB" sz="2000" b="1" dirty="0" smtClean="0">
                <a:ea typeface="Calibri" pitchFamily="34" charset="0"/>
                <a:cs typeface="Times New Roman" pitchFamily="18" charset="0"/>
              </a:rPr>
              <a:t>Find out </a:t>
            </a:r>
            <a:r>
              <a:rPr kumimoji="0" lang="en-GB" sz="2000" b="1" i="0" u="none" strike="noStrike" cap="none" normalizeH="0" baseline="0" dirty="0" smtClean="0">
                <a:ln>
                  <a:noFill/>
                </a:ln>
                <a:solidFill>
                  <a:schemeClr val="tx1"/>
                </a:solidFill>
                <a:effectLst/>
                <a:ea typeface="Calibri" pitchFamily="34" charset="0"/>
                <a:cs typeface="Times New Roman" pitchFamily="18" charset="0"/>
              </a:rPr>
              <a:t>whether the outcomes for the two groups were statistically equal.  </a:t>
            </a:r>
          </a:p>
          <a:p>
            <a:pPr marL="406400" indent="-406400" algn="just" fontAlgn="base">
              <a:spcBef>
                <a:spcPts val="300"/>
              </a:spcBef>
              <a:spcAft>
                <a:spcPts val="300"/>
              </a:spcAft>
              <a:buFont typeface="Wingdings" pitchFamily="2" charset="2"/>
              <a:buChar char="Ø"/>
            </a:pPr>
            <a:r>
              <a:rPr lang="en-GB" sz="2000" b="1" dirty="0" smtClean="0">
                <a:ea typeface="Calibri" pitchFamily="34" charset="0"/>
                <a:cs typeface="Times New Roman" pitchFamily="18" charset="0"/>
              </a:rPr>
              <a:t>Test the hypothesis whether the frequency of the medical check-up is independent of the age group at 0.05 significance level.</a:t>
            </a:r>
          </a:p>
          <a:p>
            <a:pPr marL="406400" lvl="0" indent="-406400" algn="just" fontAlgn="base">
              <a:spcBef>
                <a:spcPts val="300"/>
              </a:spcBef>
              <a:spcAft>
                <a:spcPts val="300"/>
              </a:spcAft>
              <a:buFont typeface="Wingdings" pitchFamily="2" charset="2"/>
              <a:buChar char="Ø"/>
            </a:pPr>
            <a:r>
              <a:rPr lang="en-GB" sz="2000" b="1" dirty="0" smtClean="0">
                <a:ea typeface="Calibri" pitchFamily="34" charset="0"/>
                <a:cs typeface="Times New Roman" pitchFamily="18" charset="0"/>
              </a:rPr>
              <a:t>You tally the frequency of medical check ups with the age group in the following table, contingency table of the two variables.</a:t>
            </a:r>
            <a:endParaRPr kumimoji="0" lang="en-US" sz="20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4342" name="Rectangle 6"/>
          <p:cNvSpPr>
            <a:spLocks noChangeArrowheads="1"/>
          </p:cNvSpPr>
          <p:nvPr/>
        </p:nvSpPr>
        <p:spPr bwMode="auto">
          <a:xfrm>
            <a:off x="838200" y="3962400"/>
            <a:ext cx="7391400" cy="17235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H</a:t>
            </a:r>
            <a:r>
              <a:rPr kumimoji="0" lang="en-GB" sz="2400" b="1" i="0" u="none" strike="noStrike" cap="none" normalizeH="0" baseline="-30000" dirty="0" smtClean="0">
                <a:ln>
                  <a:noFill/>
                </a:ln>
                <a:solidFill>
                  <a:schemeClr val="tx1"/>
                </a:solidFill>
                <a:effectLst/>
                <a:ea typeface="Calibri" pitchFamily="34" charset="0"/>
                <a:cs typeface="Times New Roman" pitchFamily="18" charset="0"/>
              </a:rPr>
              <a:t>0</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Medical check-up is independent of the age group at 0.05 significance level</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H</a:t>
            </a:r>
            <a:r>
              <a:rPr kumimoji="0" lang="en-GB" sz="2400" b="1" i="0" u="none" strike="noStrike" cap="none" normalizeH="0" baseline="-30000" dirty="0" smtClean="0">
                <a:ln>
                  <a:noFill/>
                </a:ln>
                <a:solidFill>
                  <a:schemeClr val="tx1"/>
                </a:solidFill>
                <a:effectLst/>
                <a:ea typeface="Calibri" pitchFamily="34" charset="0"/>
                <a:cs typeface="Times New Roman" pitchFamily="18" charset="0"/>
              </a:rPr>
              <a:t>1</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Medical check-up is dependent of the age group at 0.05 significance level</a:t>
            </a:r>
            <a:endParaRPr kumimoji="0" lang="en-GB" sz="2400" b="1" i="0" u="none" strike="noStrike" cap="none" normalizeH="0" baseline="0" dirty="0" smtClean="0">
              <a:ln>
                <a:noFill/>
              </a:ln>
              <a:solidFill>
                <a:schemeClr val="tx1"/>
              </a:solidFill>
              <a:effectLst/>
              <a:cs typeface="Arial" pitchFamily="34" charset="0"/>
            </a:endParaRPr>
          </a:p>
        </p:txBody>
      </p:sp>
      <p:graphicFrame>
        <p:nvGraphicFramePr>
          <p:cNvPr id="11" name="Table 10"/>
          <p:cNvGraphicFramePr>
            <a:graphicFrameLocks noGrp="1"/>
          </p:cNvGraphicFramePr>
          <p:nvPr/>
        </p:nvGraphicFramePr>
        <p:xfrm>
          <a:off x="1219199" y="1600200"/>
          <a:ext cx="6781801" cy="2057400"/>
        </p:xfrm>
        <a:graphic>
          <a:graphicData uri="http://schemas.openxmlformats.org/drawingml/2006/table">
            <a:tbl>
              <a:tblPr/>
              <a:tblGrid>
                <a:gridCol w="1641340"/>
                <a:gridCol w="1713487"/>
                <a:gridCol w="1713487"/>
                <a:gridCol w="1713487"/>
              </a:tblGrid>
              <a:tr h="411480">
                <a:tc rowSpan="2">
                  <a:txBody>
                    <a:bodyPr/>
                    <a:lstStyle/>
                    <a:p>
                      <a:pPr marL="0" marR="0" algn="ctr">
                        <a:lnSpc>
                          <a:spcPct val="115000"/>
                        </a:lnSpc>
                        <a:spcBef>
                          <a:spcPts val="0"/>
                        </a:spcBef>
                        <a:spcAft>
                          <a:spcPts val="0"/>
                        </a:spcAft>
                      </a:pPr>
                      <a:r>
                        <a:rPr lang="en-GB" sz="2000" b="1" dirty="0" smtClean="0">
                          <a:latin typeface="Calibri"/>
                          <a:ea typeface="Calibri"/>
                          <a:cs typeface="Times New Roman"/>
                        </a:rPr>
                        <a:t>Age</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3">
                  <a:txBody>
                    <a:bodyPr/>
                    <a:lstStyle/>
                    <a:p>
                      <a:pPr marL="0" marR="0" algn="ctr">
                        <a:lnSpc>
                          <a:spcPct val="115000"/>
                        </a:lnSpc>
                        <a:spcBef>
                          <a:spcPts val="0"/>
                        </a:spcBef>
                        <a:spcAft>
                          <a:spcPts val="0"/>
                        </a:spcAft>
                      </a:pPr>
                      <a:r>
                        <a:rPr lang="en-GB" sz="2000" b="1" dirty="0">
                          <a:latin typeface="Calibri"/>
                          <a:ea typeface="Calibri"/>
                          <a:cs typeface="Times New Roman"/>
                        </a:rPr>
                        <a:t>Frequency of regular medical check ups</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r>
              <a:tr h="411480">
                <a:tc vMerge="1">
                  <a:txBody>
                    <a:bodyPr/>
                    <a:lstStyle/>
                    <a:p>
                      <a:endParaRPr lang="en-US"/>
                    </a:p>
                  </a:txBody>
                  <a:tcPr/>
                </a:tc>
                <a:tc>
                  <a:txBody>
                    <a:bodyPr/>
                    <a:lstStyle/>
                    <a:p>
                      <a:pPr marL="0" marR="0" algn="ctr">
                        <a:lnSpc>
                          <a:spcPct val="115000"/>
                        </a:lnSpc>
                        <a:spcBef>
                          <a:spcPts val="0"/>
                        </a:spcBef>
                        <a:spcAft>
                          <a:spcPts val="0"/>
                        </a:spcAft>
                      </a:pPr>
                      <a:r>
                        <a:rPr lang="en-GB" sz="2000" b="1" dirty="0">
                          <a:latin typeface="Calibri"/>
                          <a:ea typeface="Calibri"/>
                          <a:cs typeface="Times New Roman"/>
                        </a:rPr>
                        <a:t>Yearly</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GB" sz="2000" b="1" dirty="0">
                          <a:latin typeface="Calibri"/>
                          <a:ea typeface="Calibri"/>
                          <a:cs typeface="Times New Roman"/>
                        </a:rPr>
                        <a:t>Occasionally</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GB" sz="2000" b="1">
                          <a:latin typeface="Calibri"/>
                          <a:ea typeface="Calibri"/>
                          <a:cs typeface="Times New Roman"/>
                        </a:rPr>
                        <a:t>Never</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11480">
                <a:tc>
                  <a:txBody>
                    <a:bodyPr/>
                    <a:lstStyle/>
                    <a:p>
                      <a:pPr marL="0" marR="0" algn="ctr">
                        <a:lnSpc>
                          <a:spcPct val="115000"/>
                        </a:lnSpc>
                        <a:spcBef>
                          <a:spcPts val="0"/>
                        </a:spcBef>
                        <a:spcAft>
                          <a:spcPts val="0"/>
                        </a:spcAft>
                      </a:pPr>
                      <a:r>
                        <a:rPr lang="en-GB" sz="2000" b="1">
                          <a:latin typeface="Calibri"/>
                          <a:ea typeface="Calibri"/>
                          <a:cs typeface="Times New Roman"/>
                        </a:rPr>
                        <a:t>Under 45</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91</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dirty="0">
                          <a:latin typeface="Calibri"/>
                          <a:ea typeface="Calibri"/>
                          <a:cs typeface="Times New Roman"/>
                        </a:rPr>
                        <a:t>90</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dirty="0">
                          <a:latin typeface="Calibri"/>
                          <a:ea typeface="Calibri"/>
                          <a:cs typeface="Times New Roman"/>
                        </a:rPr>
                        <a:t>51</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1480">
                <a:tc>
                  <a:txBody>
                    <a:bodyPr/>
                    <a:lstStyle/>
                    <a:p>
                      <a:pPr marL="0" marR="0" algn="ctr">
                        <a:lnSpc>
                          <a:spcPct val="115000"/>
                        </a:lnSpc>
                        <a:spcBef>
                          <a:spcPts val="0"/>
                        </a:spcBef>
                        <a:spcAft>
                          <a:spcPts val="0"/>
                        </a:spcAft>
                      </a:pPr>
                      <a:r>
                        <a:rPr lang="en-GB" sz="2000" b="1" dirty="0">
                          <a:latin typeface="Calibri"/>
                          <a:ea typeface="Calibri"/>
                          <a:cs typeface="Times New Roman"/>
                        </a:rPr>
                        <a:t>45 – 59</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150</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200</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dirty="0">
                          <a:latin typeface="Calibri"/>
                          <a:ea typeface="Calibri"/>
                          <a:cs typeface="Times New Roman"/>
                        </a:rPr>
                        <a:t>155</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1480">
                <a:tc>
                  <a:txBody>
                    <a:bodyPr/>
                    <a:lstStyle/>
                    <a:p>
                      <a:pPr marL="0" marR="0" algn="ctr">
                        <a:lnSpc>
                          <a:spcPct val="115000"/>
                        </a:lnSpc>
                        <a:spcBef>
                          <a:spcPts val="0"/>
                        </a:spcBef>
                        <a:spcAft>
                          <a:spcPts val="0"/>
                        </a:spcAft>
                      </a:pPr>
                      <a:r>
                        <a:rPr lang="en-GB" sz="2000" b="1">
                          <a:latin typeface="Calibri"/>
                          <a:ea typeface="Calibri"/>
                          <a:cs typeface="Times New Roman"/>
                        </a:rPr>
                        <a:t>60 and over</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109</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198</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dirty="0">
                          <a:latin typeface="Calibri"/>
                          <a:ea typeface="Calibri"/>
                          <a:cs typeface="Times New Roman"/>
                        </a:rPr>
                        <a:t>172</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29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 </a:t>
            </a:r>
            <a:r>
              <a:rPr lang="en-US" sz="2400" b="1" dirty="0" smtClean="0"/>
              <a:t>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59394" name="Picture 2"/>
          <p:cNvPicPr>
            <a:picLocks noChangeAspect="1" noChangeArrowheads="1"/>
          </p:cNvPicPr>
          <p:nvPr/>
        </p:nvPicPr>
        <p:blipFill>
          <a:blip r:embed="rId2" cstate="print"/>
          <a:srcRect/>
          <a:stretch>
            <a:fillRect/>
          </a:stretch>
        </p:blipFill>
        <p:spPr bwMode="auto">
          <a:xfrm>
            <a:off x="914401" y="1600201"/>
            <a:ext cx="7315199" cy="4085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 name="Rectangle 12"/>
          <p:cNvSpPr/>
          <p:nvPr/>
        </p:nvSpPr>
        <p:spPr>
          <a:xfrm>
            <a:off x="914400" y="1772483"/>
            <a:ext cx="7239000" cy="4247317"/>
          </a:xfrm>
          <a:prstGeom prst="rect">
            <a:avLst/>
          </a:prstGeom>
        </p:spPr>
        <p:txBody>
          <a:bodyPr wrap="square">
            <a:spAutoFit/>
          </a:bodyPr>
          <a:lstStyle/>
          <a:p>
            <a:pPr marL="457200" indent="-457200" algn="just">
              <a:spcBef>
                <a:spcPts val="600"/>
              </a:spcBef>
              <a:spcAft>
                <a:spcPts val="600"/>
              </a:spcAft>
              <a:buFont typeface="Wingdings" pitchFamily="2" charset="2"/>
              <a:buChar char="Ø"/>
            </a:pPr>
            <a:r>
              <a:rPr lang="en-US" sz="2400" b="1" dirty="0" smtClean="0"/>
              <a:t>The elements about a population that are more often tested are:</a:t>
            </a:r>
          </a:p>
          <a:p>
            <a:pPr marL="914400" lvl="1" indent="-457200" algn="just">
              <a:spcBef>
                <a:spcPts val="600"/>
              </a:spcBef>
              <a:spcAft>
                <a:spcPts val="600"/>
              </a:spcAft>
            </a:pPr>
            <a:r>
              <a:rPr lang="en-US" sz="2400" b="1" dirty="0" smtClean="0"/>
              <a:t>1.  The population mean (e.g. average pizza delivery time is 30 minutes)</a:t>
            </a:r>
          </a:p>
          <a:p>
            <a:pPr marL="914400" lvl="1" indent="-457200" algn="just">
              <a:spcBef>
                <a:spcPts val="600"/>
              </a:spcBef>
              <a:spcAft>
                <a:spcPts val="600"/>
              </a:spcAft>
            </a:pPr>
            <a:r>
              <a:rPr lang="en-US" sz="2400" b="1" dirty="0" smtClean="0"/>
              <a:t>2.  The population proportion (e.g. 80% of the voters support the view of the politician)</a:t>
            </a:r>
          </a:p>
          <a:p>
            <a:pPr marL="914400" lvl="1" indent="-457200" algn="just">
              <a:spcBef>
                <a:spcPts val="600"/>
              </a:spcBef>
              <a:spcAft>
                <a:spcPts val="600"/>
              </a:spcAft>
            </a:pPr>
            <a:r>
              <a:rPr lang="en-US" sz="2400" b="1" dirty="0" smtClean="0"/>
              <a:t>3. The difference in two proportions means or proportions (e.g. is it true that a greater proportion of males experience the side effects of a drug than females do)</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60419" name="Picture 3"/>
          <p:cNvPicPr>
            <a:picLocks noChangeAspect="1" noChangeArrowheads="1"/>
          </p:cNvPicPr>
          <p:nvPr/>
        </p:nvPicPr>
        <p:blipFill>
          <a:blip r:embed="rId2" cstate="print"/>
          <a:srcRect/>
          <a:stretch>
            <a:fillRect/>
          </a:stretch>
        </p:blipFill>
        <p:spPr bwMode="auto">
          <a:xfrm>
            <a:off x="942075" y="2615772"/>
            <a:ext cx="7211326" cy="3556428"/>
          </a:xfrm>
          <a:prstGeom prst="rect">
            <a:avLst/>
          </a:prstGeom>
          <a:noFill/>
          <a:ln w="9525">
            <a:noFill/>
            <a:miter lim="800000"/>
            <a:headEnd/>
            <a:tailEnd/>
          </a:ln>
        </p:spPr>
      </p:pic>
      <p:sp>
        <p:nvSpPr>
          <p:cNvPr id="13" name="Rectangle 12"/>
          <p:cNvSpPr/>
          <p:nvPr/>
        </p:nvSpPr>
        <p:spPr>
          <a:xfrm>
            <a:off x="914400" y="1600200"/>
            <a:ext cx="6551537" cy="523220"/>
          </a:xfrm>
          <a:prstGeom prst="rect">
            <a:avLst/>
          </a:prstGeom>
        </p:spPr>
        <p:txBody>
          <a:bodyPr wrap="none">
            <a:spAutoFit/>
          </a:bodyPr>
          <a:lstStyle/>
          <a:p>
            <a:r>
              <a:rPr lang="en-US" sz="2800" b="1" dirty="0" smtClean="0"/>
              <a:t>The first part of the R script l7_example3.R</a:t>
            </a:r>
            <a:endParaRPr lang="en-US"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61442" name="Picture 2"/>
          <p:cNvPicPr>
            <a:picLocks noChangeAspect="1" noChangeArrowheads="1"/>
          </p:cNvPicPr>
          <p:nvPr/>
        </p:nvPicPr>
        <p:blipFill>
          <a:blip r:embed="rId2" cstate="print"/>
          <a:srcRect/>
          <a:stretch>
            <a:fillRect/>
          </a:stretch>
        </p:blipFill>
        <p:spPr bwMode="auto">
          <a:xfrm>
            <a:off x="952500" y="2271626"/>
            <a:ext cx="7277100" cy="2757574"/>
          </a:xfrm>
          <a:prstGeom prst="rect">
            <a:avLst/>
          </a:prstGeom>
          <a:noFill/>
          <a:ln w="9525">
            <a:noFill/>
            <a:miter lim="800000"/>
            <a:headEnd/>
            <a:tailEnd/>
          </a:ln>
        </p:spPr>
      </p:pic>
      <p:sp>
        <p:nvSpPr>
          <p:cNvPr id="11" name="Rectangle 10"/>
          <p:cNvSpPr/>
          <p:nvPr/>
        </p:nvSpPr>
        <p:spPr>
          <a:xfrm>
            <a:off x="914400" y="1600200"/>
            <a:ext cx="7193251" cy="523220"/>
          </a:xfrm>
          <a:prstGeom prst="rect">
            <a:avLst/>
          </a:prstGeom>
        </p:spPr>
        <p:txBody>
          <a:bodyPr wrap="none">
            <a:spAutoFit/>
          </a:bodyPr>
          <a:lstStyle/>
          <a:p>
            <a:r>
              <a:rPr lang="en-US" sz="2800" b="1" dirty="0" smtClean="0"/>
              <a:t>The second part of the R script l7_example3.R</a:t>
            </a:r>
            <a:endParaRPr lang="en-US" sz="28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4337" name="Picture 2"/>
          <p:cNvPicPr>
            <a:picLocks noChangeAspect="1" noChangeArrowheads="1"/>
          </p:cNvPicPr>
          <p:nvPr/>
        </p:nvPicPr>
        <p:blipFill>
          <a:blip r:embed="rId2" cstate="print"/>
          <a:srcRect/>
          <a:stretch>
            <a:fillRect/>
          </a:stretch>
        </p:blipFill>
        <p:spPr bwMode="auto">
          <a:xfrm flipV="1">
            <a:off x="1501775" y="5029200"/>
            <a:ext cx="174625" cy="258762"/>
          </a:xfrm>
          <a:prstGeom prst="rect">
            <a:avLst/>
          </a:prstGeom>
          <a:noFill/>
        </p:spPr>
      </p:pic>
      <p:grpSp>
        <p:nvGrpSpPr>
          <p:cNvPr id="2" name="Group 15"/>
          <p:cNvGrpSpPr/>
          <p:nvPr/>
        </p:nvGrpSpPr>
        <p:grpSpPr>
          <a:xfrm>
            <a:off x="914400" y="1600200"/>
            <a:ext cx="7315200" cy="4553129"/>
            <a:chOff x="914400" y="1600200"/>
            <a:chExt cx="7315200" cy="4553129"/>
          </a:xfrm>
        </p:grpSpPr>
        <p:sp>
          <p:nvSpPr>
            <p:cNvPr id="9" name="Rectangle 8"/>
            <p:cNvSpPr/>
            <p:nvPr/>
          </p:nvSpPr>
          <p:spPr>
            <a:xfrm>
              <a:off x="914400" y="1600200"/>
              <a:ext cx="7315200" cy="1200329"/>
            </a:xfrm>
            <a:prstGeom prst="rect">
              <a:avLst/>
            </a:prstGeom>
          </p:spPr>
          <p:txBody>
            <a:bodyPr wrap="square">
              <a:spAutoFit/>
            </a:bodyPr>
            <a:lstStyle/>
            <a:p>
              <a:pPr marL="406400" indent="-406400" algn="just">
                <a:buFont typeface="Wingdings" pitchFamily="2" charset="2"/>
                <a:buChar char="Ø"/>
              </a:pPr>
              <a:r>
                <a:rPr lang="en-US" sz="2400" b="1" dirty="0" smtClean="0"/>
                <a:t>Chi-square is a statistical test commonly used to compare observed data with data we would expect to obtain according to a specific hypothesis.</a:t>
              </a:r>
              <a:endParaRPr lang="en-US" sz="2400" b="1" dirty="0"/>
            </a:p>
          </p:txBody>
        </p:sp>
        <p:pic>
          <p:nvPicPr>
            <p:cNvPr id="14338" name="Picture 1"/>
            <p:cNvPicPr>
              <a:picLocks noChangeAspect="1" noChangeArrowheads="1"/>
            </p:cNvPicPr>
            <p:nvPr/>
          </p:nvPicPr>
          <p:blipFill>
            <a:blip r:embed="rId3" cstate="print"/>
            <a:srcRect/>
            <a:stretch>
              <a:fillRect/>
            </a:stretch>
          </p:blipFill>
          <p:spPr bwMode="auto">
            <a:xfrm>
              <a:off x="3352800" y="4038600"/>
              <a:ext cx="4138614" cy="914400"/>
            </a:xfrm>
            <a:prstGeom prst="rect">
              <a:avLst/>
            </a:prstGeom>
            <a:noFill/>
          </p:spPr>
        </p:pic>
        <p:sp>
          <p:nvSpPr>
            <p:cNvPr id="14339" name="Rectangle 3"/>
            <p:cNvSpPr>
              <a:spLocks noChangeArrowheads="1"/>
            </p:cNvSpPr>
            <p:nvPr/>
          </p:nvSpPr>
          <p:spPr bwMode="auto">
            <a:xfrm>
              <a:off x="914400" y="2918936"/>
              <a:ext cx="73152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Let the probabilities of various classes in a distribution be p</a:t>
              </a:r>
              <a:r>
                <a:rPr kumimoji="0" lang="en-GB" sz="2400" b="1" i="0" u="none" strike="noStrike" cap="none" normalizeH="0" baseline="-30000" dirty="0" smtClean="0">
                  <a:ln>
                    <a:noFill/>
                  </a:ln>
                  <a:solidFill>
                    <a:schemeClr val="tx1"/>
                  </a:solidFill>
                  <a:effectLst/>
                  <a:ea typeface="Calibri" pitchFamily="34" charset="0"/>
                  <a:cs typeface="Times New Roman" pitchFamily="18" charset="0"/>
                </a:rPr>
                <a:t>1</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p</a:t>
              </a:r>
              <a:r>
                <a:rPr kumimoji="0" lang="en-GB" sz="2400" b="1" i="0" u="none" strike="noStrike" cap="none" normalizeH="0" baseline="-30000" dirty="0" smtClean="0">
                  <a:ln>
                    <a:noFill/>
                  </a:ln>
                  <a:solidFill>
                    <a:schemeClr val="tx1"/>
                  </a:solidFill>
                  <a:effectLst/>
                  <a:ea typeface="Calibri" pitchFamily="34" charset="0"/>
                  <a:cs typeface="Times New Roman" pitchFamily="18" charset="0"/>
                </a:rPr>
                <a:t>2, ...</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p</a:t>
              </a:r>
              <a:r>
                <a:rPr kumimoji="0" lang="en-GB" sz="2400" b="1" i="0" u="none" strike="noStrike" cap="none" normalizeH="0" baseline="-30000" dirty="0" err="1" smtClean="0">
                  <a:ln>
                    <a:noFill/>
                  </a:ln>
                  <a:solidFill>
                    <a:schemeClr val="tx1"/>
                  </a:solidFill>
                  <a:effectLst/>
                  <a:ea typeface="Calibri" pitchFamily="34" charset="0"/>
                  <a:cs typeface="Times New Roman" pitchFamily="18" charset="0"/>
                </a:rPr>
                <a:t>k</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with observed frequencies m</a:t>
              </a:r>
              <a:r>
                <a:rPr kumimoji="0" lang="en-GB" sz="2400" b="1" i="0" u="none" strike="noStrike" cap="none" normalizeH="0" baseline="-30000" dirty="0" smtClean="0">
                  <a:ln>
                    <a:noFill/>
                  </a:ln>
                  <a:solidFill>
                    <a:schemeClr val="tx1"/>
                  </a:solidFill>
                  <a:effectLst/>
                  <a:ea typeface="Calibri" pitchFamily="34" charset="0"/>
                  <a:cs typeface="Times New Roman" pitchFamily="18" charset="0"/>
                </a:rPr>
                <a:t>1</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m</a:t>
              </a:r>
              <a:r>
                <a:rPr kumimoji="0" lang="en-GB" sz="2400" b="1" i="0" u="none" strike="noStrike" cap="none" normalizeH="0" baseline="-30000" dirty="0" smtClean="0">
                  <a:ln>
                    <a:noFill/>
                  </a:ln>
                  <a:solidFill>
                    <a:schemeClr val="tx1"/>
                  </a:solidFill>
                  <a:effectLst/>
                  <a:ea typeface="Calibri" pitchFamily="34" charset="0"/>
                  <a:cs typeface="Times New Roman" pitchFamily="18" charset="0"/>
                </a:rPr>
                <a:t>2, ...</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m</a:t>
              </a:r>
              <a:r>
                <a:rPr kumimoji="0" lang="en-GB" sz="2400" b="1" i="0" u="none" strike="noStrike" cap="none" normalizeH="0" baseline="-30000" dirty="0" smtClean="0">
                  <a:ln>
                    <a:noFill/>
                  </a:ln>
                  <a:solidFill>
                    <a:schemeClr val="tx1"/>
                  </a:solidFill>
                  <a:effectLst/>
                  <a:ea typeface="Calibri" pitchFamily="34" charset="0"/>
                  <a:cs typeface="Times New Roman" pitchFamily="18" charset="0"/>
                </a:rPr>
                <a:t>k</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a:t>
              </a:r>
              <a:endParaRPr kumimoji="0" lang="en-US" sz="2400" b="1"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40" name="Rectangle 4"/>
            <p:cNvSpPr>
              <a:spLocks noChangeArrowheads="1"/>
            </p:cNvSpPr>
            <p:nvPr/>
          </p:nvSpPr>
          <p:spPr bwMode="auto">
            <a:xfrm>
              <a:off x="914400" y="4953000"/>
              <a:ext cx="73152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600"/>
                </a:spcBef>
                <a:spcAft>
                  <a:spcPts val="6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      This quantity is therefore a measure of the deviation of a sample from expectation, where N is the sample size. </a:t>
              </a:r>
              <a:endParaRPr kumimoji="0" lang="en-US" sz="2400" b="1" i="0" u="none" strike="noStrike" cap="none" normalizeH="0" baseline="0" dirty="0" smtClean="0">
                <a:ln>
                  <a:noFill/>
                </a:ln>
                <a:solidFill>
                  <a:schemeClr val="tx1"/>
                </a:solidFill>
                <a:effectLst/>
                <a:cs typeface="Arial" pitchFamily="34"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graphicFrame>
        <p:nvGraphicFramePr>
          <p:cNvPr id="13" name="Table 12"/>
          <p:cNvGraphicFramePr>
            <a:graphicFrameLocks noGrp="1"/>
          </p:cNvGraphicFramePr>
          <p:nvPr/>
        </p:nvGraphicFramePr>
        <p:xfrm>
          <a:off x="1066800" y="1851377"/>
          <a:ext cx="7086600" cy="4244623"/>
        </p:xfrm>
        <a:graphic>
          <a:graphicData uri="http://schemas.openxmlformats.org/drawingml/2006/table">
            <a:tbl>
              <a:tblPr/>
              <a:tblGrid>
                <a:gridCol w="1600200"/>
                <a:gridCol w="5486400"/>
              </a:tblGrid>
              <a:tr h="451556">
                <a:tc>
                  <a:txBody>
                    <a:bodyPr/>
                    <a:lstStyle/>
                    <a:p>
                      <a:pPr marL="0" marR="0">
                        <a:lnSpc>
                          <a:spcPct val="100000"/>
                        </a:lnSpc>
                        <a:spcBef>
                          <a:spcPts val="0"/>
                        </a:spcBef>
                        <a:spcAft>
                          <a:spcPts val="0"/>
                        </a:spcAft>
                      </a:pPr>
                      <a:r>
                        <a:rPr lang="en-US" sz="1600" b="1" dirty="0">
                          <a:latin typeface="Calibri"/>
                          <a:ea typeface="Calibri"/>
                          <a:cs typeface="Times New Roman"/>
                        </a:rPr>
                        <a:t>X</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1" dirty="0">
                          <a:latin typeface="Calibri"/>
                          <a:ea typeface="Calibri"/>
                          <a:cs typeface="Times New Roman"/>
                        </a:rPr>
                        <a:t> a numeric vector or matrix x and y can also both be factors</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56">
                <a:tc>
                  <a:txBody>
                    <a:bodyPr/>
                    <a:lstStyle/>
                    <a:p>
                      <a:pPr marL="0" marR="0">
                        <a:lnSpc>
                          <a:spcPct val="100000"/>
                        </a:lnSpc>
                        <a:spcBef>
                          <a:spcPts val="0"/>
                        </a:spcBef>
                        <a:spcAft>
                          <a:spcPts val="0"/>
                        </a:spcAft>
                      </a:pPr>
                      <a:r>
                        <a:rPr lang="en-US" sz="1600" b="1" dirty="0">
                          <a:latin typeface="Calibri"/>
                          <a:ea typeface="Calibri"/>
                          <a:cs typeface="Times New Roman"/>
                        </a:rPr>
                        <a:t>y</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1" dirty="0">
                          <a:latin typeface="Calibri"/>
                          <a:ea typeface="Calibri"/>
                          <a:cs typeface="Times New Roman"/>
                        </a:rPr>
                        <a:t>a numeric vector; ignored if x is a matrix. If x is a factor, y </a:t>
                      </a:r>
                      <a:r>
                        <a:rPr lang="en-US" sz="1600" b="1" dirty="0" smtClean="0">
                          <a:latin typeface="Calibri"/>
                          <a:ea typeface="Calibri"/>
                          <a:cs typeface="Times New Roman"/>
                        </a:rPr>
                        <a:t>should </a:t>
                      </a:r>
                      <a:r>
                        <a:rPr lang="en-US" sz="1600" b="1" dirty="0">
                          <a:latin typeface="Calibri"/>
                          <a:ea typeface="Calibri"/>
                          <a:cs typeface="Times New Roman"/>
                        </a:rPr>
                        <a:t>be a factor of same length</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4667">
                <a:tc>
                  <a:txBody>
                    <a:bodyPr/>
                    <a:lstStyle/>
                    <a:p>
                      <a:pPr marL="0" marR="0">
                        <a:lnSpc>
                          <a:spcPct val="100000"/>
                        </a:lnSpc>
                        <a:spcBef>
                          <a:spcPts val="0"/>
                        </a:spcBef>
                        <a:spcAft>
                          <a:spcPts val="0"/>
                        </a:spcAft>
                      </a:pPr>
                      <a:r>
                        <a:rPr lang="en-US" sz="1600" b="1" dirty="0">
                          <a:latin typeface="Calibri"/>
                          <a:ea typeface="Calibri"/>
                          <a:cs typeface="Times New Roman"/>
                        </a:rPr>
                        <a:t>correct</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1" dirty="0">
                          <a:latin typeface="Calibri"/>
                          <a:ea typeface="Calibri"/>
                          <a:cs typeface="Times New Roman"/>
                        </a:rPr>
                        <a:t> a logical indicating whether to apply  continuity correction when computing the test statistic for 2 by2 tables; one half is subtracted from all |O – E| differences; however, the correction will not be bigger than the differences themselves. No correction is done if </a:t>
                      </a:r>
                      <a:r>
                        <a:rPr lang="en-US" sz="1600" b="1" dirty="0" err="1">
                          <a:latin typeface="Calibri"/>
                          <a:ea typeface="Calibri"/>
                          <a:cs typeface="Times New Roman"/>
                        </a:rPr>
                        <a:t>simulate.p.value</a:t>
                      </a:r>
                      <a:r>
                        <a:rPr lang="en-US" sz="1600" b="1" dirty="0">
                          <a:latin typeface="Calibri"/>
                          <a:ea typeface="Calibri"/>
                          <a:cs typeface="Times New Roman"/>
                        </a:rPr>
                        <a:t> = TRUE.</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778">
                <a:tc>
                  <a:txBody>
                    <a:bodyPr/>
                    <a:lstStyle/>
                    <a:p>
                      <a:pPr marL="0" marR="0">
                        <a:lnSpc>
                          <a:spcPct val="100000"/>
                        </a:lnSpc>
                        <a:spcBef>
                          <a:spcPts val="0"/>
                        </a:spcBef>
                        <a:spcAft>
                          <a:spcPts val="0"/>
                        </a:spcAft>
                      </a:pPr>
                      <a:r>
                        <a:rPr lang="en-US" sz="1600" b="1" dirty="0">
                          <a:latin typeface="Calibri"/>
                          <a:ea typeface="Calibri"/>
                          <a:cs typeface="Times New Roman"/>
                        </a:rPr>
                        <a:t>p</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1" dirty="0">
                          <a:latin typeface="Calibri"/>
                          <a:ea typeface="Calibri"/>
                          <a:cs typeface="Times New Roman"/>
                        </a:rPr>
                        <a:t> a vector of probabilities of the same length of x.</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333">
                <a:tc>
                  <a:txBody>
                    <a:bodyPr/>
                    <a:lstStyle/>
                    <a:p>
                      <a:pPr marL="0" marR="0">
                        <a:lnSpc>
                          <a:spcPct val="100000"/>
                        </a:lnSpc>
                        <a:spcBef>
                          <a:spcPts val="0"/>
                        </a:spcBef>
                        <a:spcAft>
                          <a:spcPts val="0"/>
                        </a:spcAft>
                      </a:pPr>
                      <a:r>
                        <a:rPr lang="en-US" sz="1600" b="1" dirty="0" err="1">
                          <a:latin typeface="Calibri"/>
                          <a:ea typeface="Calibri"/>
                          <a:cs typeface="Times New Roman"/>
                        </a:rPr>
                        <a:t>rescale.p</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1" dirty="0">
                          <a:latin typeface="Calibri"/>
                          <a:ea typeface="Calibri"/>
                          <a:cs typeface="Times New Roman"/>
                        </a:rPr>
                        <a:t> a logical scalar; if TRUE then p is rescaled (if necessary) to sum to 1. If </a:t>
                      </a:r>
                      <a:r>
                        <a:rPr lang="en-US" sz="1600" b="1" dirty="0" err="1">
                          <a:latin typeface="Calibri"/>
                          <a:ea typeface="Calibri"/>
                          <a:cs typeface="Times New Roman"/>
                        </a:rPr>
                        <a:t>rescale.p</a:t>
                      </a:r>
                      <a:r>
                        <a:rPr lang="en-US" sz="1600" b="1" dirty="0">
                          <a:latin typeface="Calibri"/>
                          <a:ea typeface="Calibri"/>
                          <a:cs typeface="Times New Roman"/>
                        </a:rPr>
                        <a:t> is FALSE and p does not sum to 1, an error is given.</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56">
                <a:tc>
                  <a:txBody>
                    <a:bodyPr/>
                    <a:lstStyle/>
                    <a:p>
                      <a:pPr marL="0" marR="0">
                        <a:lnSpc>
                          <a:spcPct val="100000"/>
                        </a:lnSpc>
                        <a:spcBef>
                          <a:spcPts val="0"/>
                        </a:spcBef>
                        <a:spcAft>
                          <a:spcPts val="0"/>
                        </a:spcAft>
                      </a:pPr>
                      <a:r>
                        <a:rPr lang="en-US" sz="1600" b="1" dirty="0" err="1">
                          <a:latin typeface="Calibri"/>
                          <a:ea typeface="Calibri"/>
                          <a:cs typeface="Times New Roman"/>
                        </a:rPr>
                        <a:t>simulate.p.value</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1" dirty="0">
                          <a:latin typeface="Calibri"/>
                          <a:ea typeface="Calibri"/>
                          <a:cs typeface="Times New Roman"/>
                        </a:rPr>
                        <a:t> a logical indicating whether to compute p-values by Monte Carlo simulation.</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56">
                <a:tc>
                  <a:txBody>
                    <a:bodyPr/>
                    <a:lstStyle/>
                    <a:p>
                      <a:pPr marL="0" marR="0">
                        <a:lnSpc>
                          <a:spcPct val="100000"/>
                        </a:lnSpc>
                        <a:spcBef>
                          <a:spcPts val="0"/>
                        </a:spcBef>
                        <a:spcAft>
                          <a:spcPts val="0"/>
                        </a:spcAft>
                      </a:pPr>
                      <a:r>
                        <a:rPr lang="en-US" sz="1600" b="1" dirty="0">
                          <a:latin typeface="Calibri"/>
                          <a:ea typeface="Calibri"/>
                          <a:cs typeface="Times New Roman"/>
                        </a:rPr>
                        <a:t>B</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b="1" dirty="0">
                          <a:latin typeface="Calibri"/>
                          <a:ea typeface="Calibri"/>
                          <a:cs typeface="Times New Roman"/>
                        </a:rPr>
                        <a:t> an integer specifying the number of replicates used in the Monte Carlo test.</a:t>
                      </a:r>
                      <a:endParaRPr lang="en-US" sz="1050" dirty="0">
                        <a:latin typeface="Calibri"/>
                        <a:ea typeface="Calibri"/>
                        <a:cs typeface="Times New Roman"/>
                      </a:endParaRPr>
                    </a:p>
                  </a:txBody>
                  <a:tcPr marL="55217" marR="552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Rectangle 10"/>
          <p:cNvSpPr/>
          <p:nvPr/>
        </p:nvSpPr>
        <p:spPr>
          <a:xfrm>
            <a:off x="1143000" y="1371601"/>
            <a:ext cx="4114800" cy="461665"/>
          </a:xfrm>
          <a:prstGeom prst="rect">
            <a:avLst/>
          </a:prstGeom>
        </p:spPr>
        <p:txBody>
          <a:bodyPr wrap="square">
            <a:spAutoFit/>
          </a:bodyPr>
          <a:lstStyle/>
          <a:p>
            <a:r>
              <a:rPr lang="en-US" sz="2400" b="1" dirty="0" smtClean="0"/>
              <a:t>Arguments for </a:t>
            </a:r>
            <a:r>
              <a:rPr lang="en-US" sz="2400" b="1" dirty="0" err="1" smtClean="0"/>
              <a:t>chisq.test</a:t>
            </a:r>
            <a:r>
              <a:rPr lang="en-US" sz="2400" b="1" dirty="0" smtClean="0"/>
              <a:t>()</a:t>
            </a:r>
            <a:endParaRPr lang="en-US" sz="24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56321" name="Rectangle 1"/>
          <p:cNvSpPr>
            <a:spLocks noChangeArrowheads="1"/>
          </p:cNvSpPr>
          <p:nvPr/>
        </p:nvSpPr>
        <p:spPr bwMode="auto">
          <a:xfrm>
            <a:off x="914400" y="1786384"/>
            <a:ext cx="7315200" cy="4385816"/>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06400" marR="0" lvl="0" indent="-406400" algn="just" defTabSz="914400" rtl="0" eaLnBrk="1" fontAlgn="base" latinLnBrk="0" hangingPunct="1">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The function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chisq.test</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is used for</a:t>
            </a:r>
            <a:r>
              <a:rPr kumimoji="0" lang="en-GB" sz="2400" b="1" i="0" u="none" strike="noStrike" cap="none" normalizeH="0" dirty="0" smtClean="0">
                <a:ln>
                  <a:noFill/>
                </a:ln>
                <a:solidFill>
                  <a:schemeClr val="tx1"/>
                </a:solidFill>
                <a:effectLst/>
                <a:ea typeface="Calibri" pitchFamily="34" charset="0"/>
                <a:cs typeface="Times New Roman" pitchFamily="18" charset="0"/>
              </a:rPr>
              <a:t> test of independence and goodness of fit.</a:t>
            </a:r>
            <a:endParaRPr kumimoji="0" lang="en-GB" sz="2400" b="1" i="0" u="none" strike="noStrike" cap="none" normalizeH="0" baseline="0" dirty="0" smtClean="0">
              <a:ln>
                <a:noFill/>
              </a:ln>
              <a:solidFill>
                <a:schemeClr val="tx1"/>
              </a:solidFill>
              <a:effectLst/>
              <a:ea typeface="Calibri" pitchFamily="34" charset="0"/>
              <a:cs typeface="Times New Roman" pitchFamily="18" charset="0"/>
            </a:endParaRPr>
          </a:p>
          <a:p>
            <a:pPr marL="406400" marR="0" lvl="0" indent="-406400" algn="just" defTabSz="914400" rtl="0" eaLnBrk="1" fontAlgn="base" latinLnBrk="0" hangingPunct="1">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If "x" is a 2-D table, array, or matrix, then it is assumed to be a contingency table of frequencies, and a test of independence will be done. </a:t>
            </a:r>
            <a:endParaRPr kumimoji="0" lang="en-US" sz="2400" b="1" i="0" u="none" strike="noStrike" cap="none" normalizeH="0" baseline="0" dirty="0" smtClean="0">
              <a:ln>
                <a:noFill/>
              </a:ln>
              <a:solidFill>
                <a:schemeClr val="tx1"/>
              </a:solidFill>
              <a:effectLst/>
              <a:cs typeface="Arial" pitchFamily="34" charset="0"/>
            </a:endParaRPr>
          </a:p>
          <a:p>
            <a:pPr marL="406400" marR="0" lvl="0" indent="-406400" algn="just" defTabSz="914400" rtl="0" eaLnBrk="0" fontAlgn="base" latinLnBrk="0" hangingPunct="0">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The correct = TRUE option applies the Yates continuity correction when "x" is a 2 X 2 table. Set this to FALSE, if the correction is not desired. </a:t>
            </a:r>
            <a:endParaRPr kumimoji="0" lang="en-US" sz="2400" b="1" i="0" u="none" strike="noStrike" cap="none" normalizeH="0" baseline="0" dirty="0" smtClean="0">
              <a:ln>
                <a:noFill/>
              </a:ln>
              <a:solidFill>
                <a:schemeClr val="tx1"/>
              </a:solidFill>
              <a:effectLst/>
              <a:cs typeface="Arial" pitchFamily="34" charset="0"/>
            </a:endParaRPr>
          </a:p>
          <a:p>
            <a:pPr marL="406400" marR="0" lvl="0" indent="-406400" algn="just" defTabSz="914400" rtl="0" eaLnBrk="0" fontAlgn="base" latinLnBrk="0" hangingPunct="0">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For the goodness of fit test, set "p" equal to the null hypothesized proportions or probabilities for each of the categories represented in the vector "x".</a:t>
            </a:r>
            <a:endParaRPr kumimoji="0" lang="en-GB"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6" name="Rectangle 2"/>
          <p:cNvSpPr>
            <a:spLocks noChangeArrowheads="1"/>
          </p:cNvSpPr>
          <p:nvPr/>
        </p:nvSpPr>
        <p:spPr bwMode="auto">
          <a:xfrm>
            <a:off x="914400" y="1447800"/>
            <a:ext cx="7315200" cy="35189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06400" marR="0" lvl="0" indent="-406400" algn="just" defTabSz="914400" rtl="0" eaLnBrk="1" fontAlgn="base" latinLnBrk="0" hangingPunct="1">
              <a:lnSpc>
                <a:spcPct val="100000"/>
              </a:lnSpc>
              <a:spcBef>
                <a:spcPts val="200"/>
              </a:spcBef>
              <a:spcAft>
                <a:spcPts val="2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A survey is conducted to study the student's smoking habits. There are four proper responses in the survey: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Heavy","Regularly","Occasionally</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and "Never". The smoking data is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multinominal</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 (Data taken from the built-in data set survey available in the library MASS)</a:t>
            </a:r>
            <a:endParaRPr kumimoji="0" lang="en-US" sz="2400" b="1" i="0" u="none" strike="noStrike" cap="none" normalizeH="0" baseline="0" dirty="0" smtClean="0">
              <a:ln>
                <a:noFill/>
              </a:ln>
              <a:solidFill>
                <a:schemeClr val="tx1"/>
              </a:solidFill>
              <a:effectLst/>
              <a:cs typeface="Arial" pitchFamily="34" charset="0"/>
            </a:endParaRPr>
          </a:p>
          <a:p>
            <a:pPr marL="406400" marR="0" lvl="0" indent="-406400" algn="just" defTabSz="914400" rtl="0" eaLnBrk="0" fontAlgn="base" latinLnBrk="0" hangingPunct="0">
              <a:lnSpc>
                <a:spcPct val="100000"/>
              </a:lnSpc>
              <a:spcBef>
                <a:spcPts val="200"/>
              </a:spcBef>
              <a:spcAft>
                <a:spcPts val="2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The frequency distribution is given below for the smoking data.</a:t>
            </a:r>
            <a:endParaRPr kumimoji="0" lang="en-US" sz="2400" b="1" i="0" u="none" strike="noStrike" cap="none" normalizeH="0" baseline="0" dirty="0" smtClean="0">
              <a:ln>
                <a:noFill/>
              </a:ln>
              <a:solidFill>
                <a:schemeClr val="tx1"/>
              </a:solidFill>
              <a:effectLst/>
              <a:cs typeface="Arial" pitchFamily="34" charset="0"/>
            </a:endParaRPr>
          </a:p>
          <a:p>
            <a:pPr marL="406400" marR="0" lvl="0" indent="-406400" algn="just" defTabSz="914400" rtl="0" eaLnBrk="0" fontAlgn="base" latinLnBrk="0" hangingPunct="0">
              <a:lnSpc>
                <a:spcPct val="100000"/>
              </a:lnSpc>
              <a:spcBef>
                <a:spcPts val="200"/>
              </a:spcBef>
              <a:spcAft>
                <a:spcPts val="2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As per the campus smoking statistics, we have</a:t>
            </a:r>
            <a:endParaRPr kumimoji="0" lang="en-US" sz="2400" b="1" i="0" u="none" strike="noStrike" cap="none" normalizeH="0" baseline="0" dirty="0" smtClean="0">
              <a:ln>
                <a:noFill/>
              </a:ln>
              <a:solidFill>
                <a:schemeClr val="tx1"/>
              </a:solidFill>
              <a:effectLst/>
              <a:cs typeface="Arial" pitchFamily="34" charset="0"/>
            </a:endParaRPr>
          </a:p>
        </p:txBody>
      </p:sp>
      <p:graphicFrame>
        <p:nvGraphicFramePr>
          <p:cNvPr id="15" name="Table 14"/>
          <p:cNvGraphicFramePr>
            <a:graphicFrameLocks noGrp="1"/>
          </p:cNvGraphicFramePr>
          <p:nvPr/>
        </p:nvGraphicFramePr>
        <p:xfrm>
          <a:off x="990600" y="4953000"/>
          <a:ext cx="7086599" cy="1241704"/>
        </p:xfrm>
        <a:graphic>
          <a:graphicData uri="http://schemas.openxmlformats.org/drawingml/2006/table">
            <a:tbl>
              <a:tblPr/>
              <a:tblGrid>
                <a:gridCol w="1686383"/>
                <a:gridCol w="1800072"/>
                <a:gridCol w="1800072"/>
                <a:gridCol w="1800072"/>
              </a:tblGrid>
              <a:tr h="821080">
                <a:tc>
                  <a:txBody>
                    <a:bodyPr/>
                    <a:lstStyle/>
                    <a:p>
                      <a:pPr marL="0" marR="0" algn="ctr">
                        <a:lnSpc>
                          <a:spcPct val="115000"/>
                        </a:lnSpc>
                        <a:spcBef>
                          <a:spcPts val="0"/>
                        </a:spcBef>
                        <a:spcAft>
                          <a:spcPts val="0"/>
                        </a:spcAft>
                      </a:pPr>
                      <a:r>
                        <a:rPr lang="en-GB" sz="2400" b="1" dirty="0">
                          <a:latin typeface="Calibri"/>
                          <a:ea typeface="Calibri"/>
                          <a:cs typeface="Times New Roman"/>
                        </a:rPr>
                        <a:t>Heavy</a:t>
                      </a:r>
                      <a:endParaRPr lang="en-US" sz="2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GB" sz="2400" b="1">
                          <a:latin typeface="Calibri"/>
                          <a:ea typeface="Calibri"/>
                          <a:cs typeface="Times New Roman"/>
                        </a:rPr>
                        <a:t>Never</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GB" sz="2400" b="1">
                          <a:latin typeface="Calibri"/>
                          <a:ea typeface="Calibri"/>
                          <a:cs typeface="Times New Roman"/>
                        </a:rPr>
                        <a:t>Occasionally</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GB" sz="2400" b="1">
                          <a:latin typeface="Calibri"/>
                          <a:ea typeface="Calibri"/>
                          <a:cs typeface="Times New Roman"/>
                        </a:rPr>
                        <a:t>Regularly</a:t>
                      </a:r>
                      <a:endParaRPr lang="en-US" sz="2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98120">
                <a:tc>
                  <a:txBody>
                    <a:bodyPr/>
                    <a:lstStyle/>
                    <a:p>
                      <a:pPr marL="0" marR="0" algn="ctr">
                        <a:lnSpc>
                          <a:spcPct val="115000"/>
                        </a:lnSpc>
                        <a:spcBef>
                          <a:spcPts val="0"/>
                        </a:spcBef>
                        <a:spcAft>
                          <a:spcPts val="0"/>
                        </a:spcAft>
                      </a:pPr>
                      <a:r>
                        <a:rPr lang="en-GB" sz="2400" b="1" dirty="0">
                          <a:latin typeface="Calibri"/>
                          <a:ea typeface="Calibri"/>
                          <a:cs typeface="Times New Roman"/>
                        </a:rPr>
                        <a:t>11</a:t>
                      </a:r>
                      <a:endParaRPr lang="en-US" sz="2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400" b="1" dirty="0">
                          <a:latin typeface="Calibri"/>
                          <a:ea typeface="Calibri"/>
                          <a:cs typeface="Times New Roman"/>
                        </a:rPr>
                        <a:t>189</a:t>
                      </a:r>
                      <a:endParaRPr lang="en-US" sz="2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400" b="1" dirty="0">
                          <a:latin typeface="Calibri"/>
                          <a:ea typeface="Calibri"/>
                          <a:cs typeface="Times New Roman"/>
                        </a:rPr>
                        <a:t>19</a:t>
                      </a:r>
                      <a:endParaRPr lang="en-US" sz="2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400" b="1" dirty="0">
                          <a:latin typeface="Calibri"/>
                          <a:ea typeface="Calibri"/>
                          <a:cs typeface="Times New Roman"/>
                        </a:rPr>
                        <a:t>17</a:t>
                      </a:r>
                      <a:endParaRPr lang="en-US" sz="2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6" name="Rectangle 2"/>
          <p:cNvSpPr>
            <a:spLocks noChangeArrowheads="1"/>
          </p:cNvSpPr>
          <p:nvPr/>
        </p:nvSpPr>
        <p:spPr bwMode="auto">
          <a:xfrm>
            <a:off x="914400" y="1513344"/>
            <a:ext cx="73152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06400" indent="-406400" algn="just" eaLnBrk="0" fontAlgn="base" hangingPunct="0">
              <a:spcBef>
                <a:spcPct val="0"/>
              </a:spcBef>
              <a:spcAft>
                <a:spcPct val="0"/>
              </a:spcAft>
              <a:buFont typeface="Wingdings" pitchFamily="2" charset="2"/>
              <a:buChar char="Ø"/>
            </a:pPr>
            <a:r>
              <a:rPr lang="en-GB" sz="2400" b="1" dirty="0" smtClean="0"/>
              <a:t>As per the campus smoking statistics, we have</a:t>
            </a:r>
          </a:p>
          <a:p>
            <a:pPr marL="406400" indent="-406400" algn="just" eaLnBrk="0" fontAlgn="base" hangingPunct="0">
              <a:spcBef>
                <a:spcPct val="0"/>
              </a:spcBef>
              <a:spcAft>
                <a:spcPct val="0"/>
              </a:spcAft>
              <a:buFont typeface="Wingdings" pitchFamily="2" charset="2"/>
              <a:buChar char="Ø"/>
            </a:pPr>
            <a:endParaRPr lang="en-GB" sz="2400" b="1" dirty="0" smtClean="0"/>
          </a:p>
          <a:p>
            <a:pPr marL="406400" indent="-406400" algn="just" eaLnBrk="0" fontAlgn="base" hangingPunct="0">
              <a:spcBef>
                <a:spcPct val="0"/>
              </a:spcBef>
              <a:spcAft>
                <a:spcPct val="0"/>
              </a:spcAft>
              <a:buFont typeface="Wingdings" pitchFamily="2" charset="2"/>
              <a:buChar char="Ø"/>
            </a:pPr>
            <a:endParaRPr lang="en-US" sz="2400" b="1" dirty="0" smtClean="0"/>
          </a:p>
          <a:p>
            <a:pPr marL="406400" indent="-406400" algn="just" eaLnBrk="0" fontAlgn="base" hangingPunct="0">
              <a:spcBef>
                <a:spcPct val="0"/>
              </a:spcBef>
              <a:spcAft>
                <a:spcPct val="0"/>
              </a:spcAft>
              <a:buFont typeface="Wingdings" pitchFamily="2" charset="2"/>
              <a:buChar char="Ø"/>
            </a:pPr>
            <a:endParaRPr lang="en-US" sz="2400" b="1" dirty="0" smtClean="0"/>
          </a:p>
          <a:p>
            <a:pPr marL="406400" indent="-406400" algn="just" eaLnBrk="0" fontAlgn="base" hangingPunct="0">
              <a:spcBef>
                <a:spcPct val="0"/>
              </a:spcBef>
              <a:spcAft>
                <a:spcPct val="0"/>
              </a:spcAft>
              <a:buFont typeface="Wingdings" pitchFamily="2" charset="2"/>
              <a:buChar char="Ø"/>
            </a:pPr>
            <a:endParaRPr lang="en-US" sz="2400" b="1" dirty="0" smtClean="0"/>
          </a:p>
          <a:p>
            <a:pPr marL="406400" marR="0" lvl="0" indent="-4064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Determine whether the sample data in survey supports it at 0.05 significance level.</a:t>
            </a:r>
            <a:endParaRPr kumimoji="0" lang="en-GB" sz="2400" b="1" i="0" u="none" strike="noStrike" cap="none" normalizeH="0" baseline="0" dirty="0" smtClean="0">
              <a:ln>
                <a:noFill/>
              </a:ln>
              <a:solidFill>
                <a:schemeClr val="tx1"/>
              </a:solidFill>
              <a:effectLst/>
              <a:cs typeface="Arial" pitchFamily="34" charset="0"/>
            </a:endParaRPr>
          </a:p>
        </p:txBody>
      </p:sp>
      <p:graphicFrame>
        <p:nvGraphicFramePr>
          <p:cNvPr id="15" name="Table 14"/>
          <p:cNvGraphicFramePr>
            <a:graphicFrameLocks noGrp="1"/>
          </p:cNvGraphicFramePr>
          <p:nvPr/>
        </p:nvGraphicFramePr>
        <p:xfrm>
          <a:off x="1523998" y="2133600"/>
          <a:ext cx="6248402" cy="1143000"/>
        </p:xfrm>
        <a:graphic>
          <a:graphicData uri="http://schemas.openxmlformats.org/drawingml/2006/table">
            <a:tbl>
              <a:tblPr/>
              <a:tblGrid>
                <a:gridCol w="1486919"/>
                <a:gridCol w="1587161"/>
                <a:gridCol w="1726523"/>
                <a:gridCol w="1447799"/>
              </a:tblGrid>
              <a:tr h="571500">
                <a:tc>
                  <a:txBody>
                    <a:bodyPr/>
                    <a:lstStyle/>
                    <a:p>
                      <a:pPr marL="0" marR="0" algn="ctr">
                        <a:lnSpc>
                          <a:spcPct val="115000"/>
                        </a:lnSpc>
                        <a:spcBef>
                          <a:spcPts val="0"/>
                        </a:spcBef>
                        <a:spcAft>
                          <a:spcPts val="0"/>
                        </a:spcAft>
                      </a:pPr>
                      <a:r>
                        <a:rPr lang="en-GB" sz="2400" b="1" dirty="0">
                          <a:latin typeface="Calibri"/>
                          <a:ea typeface="Calibri"/>
                          <a:cs typeface="Times New Roman"/>
                        </a:rPr>
                        <a:t>Heavy</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GB" sz="2400" b="1" dirty="0">
                          <a:latin typeface="Calibri"/>
                          <a:ea typeface="Calibri"/>
                          <a:cs typeface="Times New Roman"/>
                        </a:rPr>
                        <a:t>Never</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GB" sz="2400" b="1" dirty="0">
                          <a:latin typeface="Calibri"/>
                          <a:ea typeface="Calibri"/>
                          <a:cs typeface="Times New Roman"/>
                        </a:rPr>
                        <a:t>Occasionally</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GB" sz="2400" b="1">
                          <a:latin typeface="Calibri"/>
                          <a:ea typeface="Calibri"/>
                          <a:cs typeface="Times New Roman"/>
                        </a:rPr>
                        <a:t>Regularly</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71500">
                <a:tc>
                  <a:txBody>
                    <a:bodyPr/>
                    <a:lstStyle/>
                    <a:p>
                      <a:pPr marL="0" marR="0" algn="ctr">
                        <a:lnSpc>
                          <a:spcPct val="115000"/>
                        </a:lnSpc>
                        <a:spcBef>
                          <a:spcPts val="0"/>
                        </a:spcBef>
                        <a:spcAft>
                          <a:spcPts val="0"/>
                        </a:spcAft>
                      </a:pPr>
                      <a:r>
                        <a:rPr lang="en-GB" sz="2400" b="1">
                          <a:latin typeface="Calibri"/>
                          <a:ea typeface="Calibri"/>
                          <a:cs typeface="Times New Roman"/>
                        </a:rPr>
                        <a:t>4.5 %</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400" b="1" dirty="0">
                          <a:latin typeface="Calibri"/>
                          <a:ea typeface="Calibri"/>
                          <a:cs typeface="Times New Roman"/>
                        </a:rPr>
                        <a:t>79.5 %</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400" b="1" dirty="0">
                          <a:latin typeface="Calibri"/>
                          <a:ea typeface="Calibri"/>
                          <a:cs typeface="Times New Roman"/>
                        </a:rPr>
                        <a:t>8.5 %</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400" b="1" dirty="0">
                          <a:latin typeface="Calibri"/>
                          <a:ea typeface="Calibri"/>
                          <a:cs typeface="Times New Roman"/>
                        </a:rPr>
                        <a:t>7.5 %</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66562" name="Picture 2"/>
          <p:cNvPicPr>
            <a:picLocks noChangeAspect="1" noChangeArrowheads="1"/>
          </p:cNvPicPr>
          <p:nvPr/>
        </p:nvPicPr>
        <p:blipFill>
          <a:blip r:embed="rId2" cstate="print"/>
          <a:srcRect/>
          <a:stretch>
            <a:fillRect/>
          </a:stretch>
        </p:blipFill>
        <p:spPr bwMode="auto">
          <a:xfrm>
            <a:off x="912950" y="1781174"/>
            <a:ext cx="7316650" cy="3405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67586" name="Picture 2"/>
          <p:cNvPicPr>
            <a:picLocks noChangeAspect="1" noChangeArrowheads="1"/>
          </p:cNvPicPr>
          <p:nvPr/>
        </p:nvPicPr>
        <p:blipFill>
          <a:blip r:embed="rId2" cstate="print"/>
          <a:srcRect/>
          <a:stretch>
            <a:fillRect/>
          </a:stretch>
        </p:blipFill>
        <p:spPr bwMode="auto">
          <a:xfrm>
            <a:off x="960730" y="1828800"/>
            <a:ext cx="7192670" cy="31793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39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68610" name="Picture 2"/>
          <p:cNvPicPr>
            <a:picLocks noChangeAspect="1" noChangeArrowheads="1"/>
          </p:cNvPicPr>
          <p:nvPr/>
        </p:nvPicPr>
        <p:blipFill>
          <a:blip r:embed="rId2" cstate="print"/>
          <a:srcRect/>
          <a:stretch>
            <a:fillRect/>
          </a:stretch>
        </p:blipFill>
        <p:spPr bwMode="auto">
          <a:xfrm>
            <a:off x="990600" y="1524000"/>
            <a:ext cx="7150151" cy="2609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 name="Rectangle 12"/>
          <p:cNvSpPr/>
          <p:nvPr/>
        </p:nvSpPr>
        <p:spPr>
          <a:xfrm>
            <a:off x="914400" y="1371600"/>
            <a:ext cx="7315200" cy="4616648"/>
          </a:xfrm>
          <a:prstGeom prst="rect">
            <a:avLst/>
          </a:prstGeom>
        </p:spPr>
        <p:txBody>
          <a:bodyPr wrap="square">
            <a:spAutoFit/>
          </a:bodyPr>
          <a:lstStyle/>
          <a:p>
            <a:pPr marL="457200" indent="-457200" algn="just">
              <a:spcBef>
                <a:spcPts val="600"/>
              </a:spcBef>
              <a:spcAft>
                <a:spcPts val="600"/>
              </a:spcAft>
              <a:buFont typeface="Wingdings" pitchFamily="2" charset="2"/>
              <a:buChar char="Ø"/>
            </a:pPr>
            <a:r>
              <a:rPr lang="en-US" sz="2400" b="1" dirty="0" smtClean="0"/>
              <a:t>A hypothesis test is a technique for using data to validate or invalidate a claim about a population. </a:t>
            </a:r>
          </a:p>
          <a:p>
            <a:pPr marL="457200" indent="-457200" algn="just">
              <a:spcBef>
                <a:spcPts val="600"/>
              </a:spcBef>
              <a:spcAft>
                <a:spcPts val="600"/>
              </a:spcAft>
              <a:buFont typeface="Wingdings" pitchFamily="2" charset="2"/>
              <a:buChar char="Ø"/>
            </a:pPr>
            <a:r>
              <a:rPr lang="en-US" sz="2400" b="1" dirty="0" smtClean="0"/>
              <a:t>For example, a politician may claim that 80% of the people in her state agree with her views on a certain issue.</a:t>
            </a:r>
          </a:p>
          <a:p>
            <a:pPr marL="457200" indent="-457200" algn="just">
              <a:spcBef>
                <a:spcPts val="600"/>
              </a:spcBef>
              <a:spcAft>
                <a:spcPts val="600"/>
              </a:spcAft>
              <a:buFont typeface="Wingdings" pitchFamily="2" charset="2"/>
              <a:buChar char="Ø"/>
            </a:pPr>
            <a:r>
              <a:rPr lang="en-US" sz="2400" b="1" dirty="0" smtClean="0"/>
              <a:t>A Pizza restaurant may claim that they deliver pizzas in 30 minutes or less.</a:t>
            </a:r>
          </a:p>
          <a:p>
            <a:pPr marL="457200" indent="-457200" algn="just">
              <a:spcBef>
                <a:spcPts val="600"/>
              </a:spcBef>
              <a:spcAft>
                <a:spcPts val="600"/>
              </a:spcAft>
              <a:buFont typeface="Wingdings" pitchFamily="2" charset="2"/>
              <a:buChar char="Ø"/>
            </a:pPr>
            <a:r>
              <a:rPr lang="en-US" sz="2400" b="1" dirty="0" smtClean="0"/>
              <a:t>Medical researchers use hypothesis tests all the time to test whether or not a certain drug is effective, to compare a new drug to an existing drug in terms of its side effects.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7.4	Chi- Square test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5" name="Rectangle 1"/>
          <p:cNvSpPr>
            <a:spLocks noChangeArrowheads="1"/>
          </p:cNvSpPr>
          <p:nvPr/>
        </p:nvSpPr>
        <p:spPr bwMode="auto">
          <a:xfrm>
            <a:off x="914400" y="1555552"/>
            <a:ext cx="7315200" cy="4616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06400" marR="0" lvl="0" indent="-406400" algn="just" defTabSz="914400" rtl="0" eaLnBrk="1" fontAlgn="base" latinLnBrk="0" hangingPunct="1">
              <a:lnSpc>
                <a:spcPct val="100000"/>
              </a:lnSpc>
              <a:spcBef>
                <a:spcPts val="600"/>
              </a:spcBef>
              <a:spcAft>
                <a:spcPts val="600"/>
              </a:spcAft>
              <a:buClrTx/>
              <a:buSzTx/>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Multinomial Goodness of Fit</a:t>
            </a:r>
            <a:endParaRPr kumimoji="0" lang="en-US" sz="2400" b="1" i="0" u="none" strike="noStrike" cap="none" normalizeH="0" baseline="0" dirty="0" smtClean="0">
              <a:ln>
                <a:noFill/>
              </a:ln>
              <a:solidFill>
                <a:schemeClr val="tx1"/>
              </a:solidFill>
              <a:effectLst/>
              <a:cs typeface="Arial" pitchFamily="34" charset="0"/>
            </a:endParaRPr>
          </a:p>
          <a:p>
            <a:pPr marL="406400" marR="0" lvl="0" indent="-4064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A population is called multinomial if its data is categorical and belongs to a collection of discrete non-overlapping classes. </a:t>
            </a:r>
            <a:endParaRPr kumimoji="0" lang="en-US" sz="2400" b="1" i="0" u="none" strike="noStrike" cap="none" normalizeH="0" baseline="0" dirty="0" smtClean="0">
              <a:ln>
                <a:noFill/>
              </a:ln>
              <a:solidFill>
                <a:schemeClr val="tx1"/>
              </a:solidFill>
              <a:effectLst/>
              <a:cs typeface="Arial" pitchFamily="34" charset="0"/>
            </a:endParaRPr>
          </a:p>
          <a:p>
            <a:pPr marL="406400" marR="0" lvl="0" indent="-4064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The null hypothesis for goodness of fit test for multinomial distribution is that the observed frequency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f</a:t>
            </a:r>
            <a:r>
              <a:rPr kumimoji="0" lang="en-GB" sz="2400" b="1" i="0" u="none" strike="noStrike" cap="none" normalizeH="0" baseline="-30000" dirty="0" err="1" smtClean="0">
                <a:ln>
                  <a:noFill/>
                </a:ln>
                <a:solidFill>
                  <a:schemeClr val="tx1"/>
                </a:solidFill>
                <a:effectLst/>
                <a:ea typeface="Calibri" pitchFamily="34" charset="0"/>
                <a:cs typeface="Times New Roman" pitchFamily="18" charset="0"/>
              </a:rPr>
              <a:t>i</a:t>
            </a:r>
            <a:r>
              <a:rPr kumimoji="0" lang="en-GB" sz="2400" b="1" i="0" u="none" strike="noStrike" cap="none" normalizeH="0" baseline="-30000" dirty="0" smtClean="0">
                <a:ln>
                  <a:noFill/>
                </a:ln>
                <a:solidFill>
                  <a:schemeClr val="tx1"/>
                </a:solidFill>
                <a:effectLst/>
                <a:ea typeface="Calibri" pitchFamily="34" charset="0"/>
                <a:cs typeface="Times New Roman" pitchFamily="18" charset="0"/>
              </a:rPr>
              <a:t> </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is equal to an expected count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e</a:t>
            </a:r>
            <a:r>
              <a:rPr kumimoji="0" lang="en-GB" sz="2400" b="1" i="0" u="none" strike="noStrike" cap="none" normalizeH="0" baseline="-30000" dirty="0" err="1" smtClean="0">
                <a:ln>
                  <a:noFill/>
                </a:ln>
                <a:solidFill>
                  <a:schemeClr val="tx1"/>
                </a:solidFill>
                <a:effectLst/>
                <a:ea typeface="Calibri" pitchFamily="34" charset="0"/>
                <a:cs typeface="Times New Roman" pitchFamily="18" charset="0"/>
              </a:rPr>
              <a:t>i</a:t>
            </a:r>
            <a:r>
              <a:rPr kumimoji="0" lang="en-GB" sz="2400" b="1" i="0" u="none" strike="noStrike" cap="none" normalizeH="0" baseline="-30000" dirty="0" smtClean="0">
                <a:ln>
                  <a:noFill/>
                </a:ln>
                <a:solidFill>
                  <a:schemeClr val="tx1"/>
                </a:solidFill>
                <a:effectLst/>
                <a:ea typeface="Calibri" pitchFamily="34" charset="0"/>
                <a:cs typeface="Times New Roman" pitchFamily="18" charset="0"/>
              </a:rPr>
              <a:t> </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in each category. </a:t>
            </a:r>
          </a:p>
          <a:p>
            <a:pPr marL="406400" marR="0" lvl="0" indent="-4064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Null hypothesis is rejected,</a:t>
            </a:r>
            <a:r>
              <a:rPr kumimoji="0" lang="en-GB" sz="2400" b="1" i="0" u="none" strike="noStrike" cap="none" normalizeH="0" dirty="0" smtClean="0">
                <a:ln>
                  <a:noFill/>
                </a:ln>
                <a:solidFill>
                  <a:schemeClr val="tx1"/>
                </a:solidFill>
                <a:effectLst/>
                <a:ea typeface="Calibri" pitchFamily="34" charset="0"/>
                <a:cs typeface="Times New Roman" pitchFamily="18" charset="0"/>
              </a:rPr>
              <a:t> if </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the p-value of the Chi-Squared test statistic is less than a given significance level </a:t>
            </a:r>
            <a:r>
              <a:rPr kumimoji="0" lang="en-GB" sz="2400" b="1" i="0" u="none" strike="noStrike" cap="none" normalizeH="0" baseline="0" dirty="0" smtClean="0">
                <a:ln>
                  <a:noFill/>
                </a:ln>
                <a:solidFill>
                  <a:schemeClr val="tx1"/>
                </a:solidFill>
                <a:effectLst/>
                <a:ea typeface="Calibri" pitchFamily="34" charset="0"/>
                <a:cs typeface="Calibri" pitchFamily="34" charset="0"/>
              </a:rPr>
              <a:t>α</a:t>
            </a:r>
            <a:r>
              <a:rPr kumimoji="0" lang="en-GB" sz="2400" b="1" i="0" u="none" strike="noStrike" cap="none" normalizeH="0" baseline="0" dirty="0" smtClean="0">
                <a:ln>
                  <a:noFill/>
                </a:ln>
                <a:solidFill>
                  <a:schemeClr val="tx1"/>
                </a:solidFill>
                <a:effectLst/>
                <a:ea typeface="Calibri" pitchFamily="34" charset="0"/>
                <a:cs typeface="Times New Roman" pitchFamily="18" charset="0"/>
              </a:rPr>
              <a:t>.</a:t>
            </a:r>
            <a:endParaRPr kumimoji="0" lang="en-GB"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7.5	ANOVA</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914400" y="1524000"/>
            <a:ext cx="7315200" cy="1938992"/>
          </a:xfrm>
          <a:prstGeom prst="rect">
            <a:avLst/>
          </a:prstGeom>
        </p:spPr>
        <p:txBody>
          <a:bodyPr wrap="square">
            <a:spAutoFit/>
          </a:bodyPr>
          <a:lstStyle/>
          <a:p>
            <a:pPr marL="457200" indent="-457200" algn="just">
              <a:buFont typeface="Wingdings" pitchFamily="2" charset="2"/>
              <a:buChar char="Ø"/>
            </a:pPr>
            <a:r>
              <a:rPr lang="en-US" sz="2400" b="1" dirty="0" smtClean="0"/>
              <a:t>We have raised broods of flies on various flies on various sugars. We measure the size of the individual flies and record the diet for each. Our data file would consist of two columns; one for growth and one for sugar. </a:t>
            </a:r>
          </a:p>
        </p:txBody>
      </p:sp>
      <p:graphicFrame>
        <p:nvGraphicFramePr>
          <p:cNvPr id="15" name="Table 14"/>
          <p:cNvGraphicFramePr>
            <a:graphicFrameLocks noGrp="1"/>
          </p:cNvGraphicFramePr>
          <p:nvPr/>
        </p:nvGraphicFramePr>
        <p:xfrm>
          <a:off x="1066800" y="3581400"/>
          <a:ext cx="7057011" cy="1592580"/>
        </p:xfrm>
        <a:graphic>
          <a:graphicData uri="http://schemas.openxmlformats.org/drawingml/2006/table">
            <a:tbl>
              <a:tblPr firstRow="1" bandRow="1">
                <a:tableStyleId>{5C22544A-7EE6-4342-B048-85BDC9FD1C3A}</a:tableStyleId>
              </a:tblPr>
              <a:tblGrid>
                <a:gridCol w="869569"/>
                <a:gridCol w="579122"/>
                <a:gridCol w="701040"/>
                <a:gridCol w="701040"/>
                <a:gridCol w="701040"/>
                <a:gridCol w="701040"/>
                <a:gridCol w="701040"/>
                <a:gridCol w="701040"/>
                <a:gridCol w="701040"/>
                <a:gridCol w="701040"/>
              </a:tblGrid>
              <a:tr h="0">
                <a:tc>
                  <a:txBody>
                    <a:bodyPr/>
                    <a:lstStyle/>
                    <a:p>
                      <a:r>
                        <a:rPr lang="en-US" sz="1600" b="1" dirty="0" smtClean="0">
                          <a:solidFill>
                            <a:schemeClr val="tx1"/>
                          </a:solidFill>
                        </a:rPr>
                        <a:t>Growth</a:t>
                      </a:r>
                      <a:endParaRPr lang="en-US" sz="1600" b="1" dirty="0">
                        <a:solidFill>
                          <a:schemeClr val="tx1"/>
                        </a:solidFill>
                      </a:endParaRPr>
                    </a:p>
                  </a:txBody>
                  <a:tcPr/>
                </a:tc>
                <a:tc>
                  <a:txBody>
                    <a:bodyPr/>
                    <a:lstStyle/>
                    <a:p>
                      <a:r>
                        <a:rPr lang="en-US" sz="1600" b="1" dirty="0" smtClean="0">
                          <a:solidFill>
                            <a:schemeClr val="tx1"/>
                          </a:solidFill>
                        </a:rPr>
                        <a:t>75</a:t>
                      </a:r>
                      <a:endParaRPr lang="en-US" sz="1600" b="1" dirty="0">
                        <a:solidFill>
                          <a:schemeClr val="tx1"/>
                        </a:solidFill>
                      </a:endParaRPr>
                    </a:p>
                  </a:txBody>
                  <a:tcPr/>
                </a:tc>
                <a:tc>
                  <a:txBody>
                    <a:bodyPr/>
                    <a:lstStyle/>
                    <a:p>
                      <a:r>
                        <a:rPr lang="en-US" sz="1600" b="1" dirty="0" smtClean="0">
                          <a:solidFill>
                            <a:schemeClr val="tx1"/>
                          </a:solidFill>
                        </a:rPr>
                        <a:t>72</a:t>
                      </a:r>
                      <a:endParaRPr lang="en-US" sz="1600" b="1" dirty="0">
                        <a:solidFill>
                          <a:schemeClr val="tx1"/>
                        </a:solidFill>
                      </a:endParaRPr>
                    </a:p>
                  </a:txBody>
                  <a:tcPr/>
                </a:tc>
                <a:tc>
                  <a:txBody>
                    <a:bodyPr/>
                    <a:lstStyle/>
                    <a:p>
                      <a:r>
                        <a:rPr lang="en-US" sz="1600" b="1" dirty="0" smtClean="0">
                          <a:solidFill>
                            <a:schemeClr val="tx1"/>
                          </a:solidFill>
                        </a:rPr>
                        <a:t>73</a:t>
                      </a:r>
                      <a:endParaRPr lang="en-US" sz="1600" b="1" dirty="0">
                        <a:solidFill>
                          <a:schemeClr val="tx1"/>
                        </a:solidFill>
                      </a:endParaRPr>
                    </a:p>
                  </a:txBody>
                  <a:tcPr/>
                </a:tc>
                <a:tc>
                  <a:txBody>
                    <a:bodyPr/>
                    <a:lstStyle/>
                    <a:p>
                      <a:r>
                        <a:rPr lang="en-US" sz="1600" b="1" dirty="0" smtClean="0">
                          <a:solidFill>
                            <a:schemeClr val="tx1"/>
                          </a:solidFill>
                        </a:rPr>
                        <a:t>61</a:t>
                      </a:r>
                      <a:endParaRPr lang="en-US" sz="1600" b="1" dirty="0">
                        <a:solidFill>
                          <a:schemeClr val="tx1"/>
                        </a:solidFill>
                      </a:endParaRPr>
                    </a:p>
                  </a:txBody>
                  <a:tcPr/>
                </a:tc>
                <a:tc>
                  <a:txBody>
                    <a:bodyPr/>
                    <a:lstStyle/>
                    <a:p>
                      <a:r>
                        <a:rPr lang="en-US" sz="1600" b="1" dirty="0" smtClean="0">
                          <a:solidFill>
                            <a:schemeClr val="tx1"/>
                          </a:solidFill>
                        </a:rPr>
                        <a:t>67</a:t>
                      </a:r>
                      <a:endParaRPr lang="en-US" sz="1600" b="1" dirty="0">
                        <a:solidFill>
                          <a:schemeClr val="tx1"/>
                        </a:solidFill>
                      </a:endParaRPr>
                    </a:p>
                  </a:txBody>
                  <a:tcPr/>
                </a:tc>
                <a:tc>
                  <a:txBody>
                    <a:bodyPr/>
                    <a:lstStyle/>
                    <a:p>
                      <a:r>
                        <a:rPr lang="en-US" sz="1600" b="1" dirty="0" smtClean="0">
                          <a:solidFill>
                            <a:schemeClr val="tx1"/>
                          </a:solidFill>
                        </a:rPr>
                        <a:t>64</a:t>
                      </a:r>
                      <a:endParaRPr lang="en-US" sz="1600" b="1" dirty="0">
                        <a:solidFill>
                          <a:schemeClr val="tx1"/>
                        </a:solidFill>
                      </a:endParaRPr>
                    </a:p>
                  </a:txBody>
                  <a:tcPr/>
                </a:tc>
                <a:tc>
                  <a:txBody>
                    <a:bodyPr/>
                    <a:lstStyle/>
                    <a:p>
                      <a:r>
                        <a:rPr lang="en-US" sz="1600" b="1" dirty="0" smtClean="0">
                          <a:solidFill>
                            <a:schemeClr val="tx1"/>
                          </a:solidFill>
                        </a:rPr>
                        <a:t>62</a:t>
                      </a:r>
                      <a:endParaRPr lang="en-US" sz="1600" b="1" dirty="0">
                        <a:solidFill>
                          <a:schemeClr val="tx1"/>
                        </a:solidFill>
                      </a:endParaRPr>
                    </a:p>
                  </a:txBody>
                  <a:tcPr/>
                </a:tc>
                <a:tc>
                  <a:txBody>
                    <a:bodyPr/>
                    <a:lstStyle/>
                    <a:p>
                      <a:r>
                        <a:rPr lang="en-US" sz="1600" b="1" dirty="0" smtClean="0">
                          <a:solidFill>
                            <a:schemeClr val="tx1"/>
                          </a:solidFill>
                        </a:rPr>
                        <a:t>63</a:t>
                      </a:r>
                      <a:endParaRPr lang="en-US" sz="1600" b="1" dirty="0">
                        <a:solidFill>
                          <a:schemeClr val="tx1"/>
                        </a:solidFill>
                      </a:endParaRPr>
                    </a:p>
                  </a:txBody>
                  <a:tcPr/>
                </a:tc>
                <a:tc>
                  <a:txBody>
                    <a:bodyPr/>
                    <a:lstStyle/>
                    <a:p>
                      <a:r>
                        <a:rPr lang="en-US" sz="1600" b="1" dirty="0" smtClean="0">
                          <a:solidFill>
                            <a:schemeClr val="tx1"/>
                          </a:solidFill>
                        </a:rPr>
                        <a:t>68</a:t>
                      </a:r>
                      <a:endParaRPr lang="en-US" sz="1600" b="1" dirty="0">
                        <a:solidFill>
                          <a:schemeClr val="tx1"/>
                        </a:solidFill>
                      </a:endParaRPr>
                    </a:p>
                  </a:txBody>
                  <a:tcPr/>
                </a:tc>
              </a:tr>
              <a:tr h="419100">
                <a:tc>
                  <a:txBody>
                    <a:bodyPr/>
                    <a:lstStyle/>
                    <a:p>
                      <a:r>
                        <a:rPr lang="en-US" sz="1600" b="1" dirty="0" smtClean="0">
                          <a:solidFill>
                            <a:schemeClr val="tx1"/>
                          </a:solidFill>
                        </a:rPr>
                        <a:t>Sugar</a:t>
                      </a:r>
                      <a:endParaRPr lang="en-US" sz="1600" b="1" dirty="0">
                        <a:solidFill>
                          <a:schemeClr val="tx1"/>
                        </a:solidFill>
                      </a:endParaRPr>
                    </a:p>
                  </a:txBody>
                  <a:tcPr/>
                </a:tc>
                <a:tc>
                  <a:txBody>
                    <a:bodyPr/>
                    <a:lstStyle/>
                    <a:p>
                      <a:r>
                        <a:rPr lang="en-US" sz="1600" b="1" dirty="0" smtClean="0">
                          <a:solidFill>
                            <a:schemeClr val="tx1"/>
                          </a:solidFill>
                        </a:rPr>
                        <a:t>C</a:t>
                      </a:r>
                      <a:endParaRPr lang="en-US" sz="1600" b="1" dirty="0">
                        <a:solidFill>
                          <a:schemeClr val="tx1"/>
                        </a:solidFill>
                      </a:endParaRPr>
                    </a:p>
                  </a:txBody>
                  <a:tcPr/>
                </a:tc>
                <a:tc>
                  <a:txBody>
                    <a:bodyPr/>
                    <a:lstStyle/>
                    <a:p>
                      <a:r>
                        <a:rPr lang="en-US" sz="1600" b="1" dirty="0" smtClean="0">
                          <a:solidFill>
                            <a:schemeClr val="tx1"/>
                          </a:solidFill>
                        </a:rPr>
                        <a:t>C</a:t>
                      </a:r>
                      <a:endParaRPr lang="en-US" sz="1600" b="1" dirty="0">
                        <a:solidFill>
                          <a:schemeClr val="tx1"/>
                        </a:solidFill>
                      </a:endParaRPr>
                    </a:p>
                  </a:txBody>
                  <a:tcPr/>
                </a:tc>
                <a:tc>
                  <a:txBody>
                    <a:bodyPr/>
                    <a:lstStyle/>
                    <a:p>
                      <a:r>
                        <a:rPr lang="en-US" sz="1600" b="1" dirty="0" smtClean="0">
                          <a:solidFill>
                            <a:schemeClr val="tx1"/>
                          </a:solidFill>
                        </a:rPr>
                        <a:t>C</a:t>
                      </a:r>
                      <a:endParaRPr lang="en-US" sz="1600" b="1" dirty="0">
                        <a:solidFill>
                          <a:schemeClr val="tx1"/>
                        </a:solidFill>
                      </a:endParaRPr>
                    </a:p>
                  </a:txBody>
                  <a:tcPr/>
                </a:tc>
                <a:tc>
                  <a:txBody>
                    <a:bodyPr/>
                    <a:lstStyle/>
                    <a:p>
                      <a:r>
                        <a:rPr lang="en-US" sz="1600" b="1" dirty="0" smtClean="0">
                          <a:solidFill>
                            <a:schemeClr val="tx1"/>
                          </a:solidFill>
                        </a:rPr>
                        <a:t>F</a:t>
                      </a:r>
                      <a:endParaRPr lang="en-US" sz="1600" b="1" dirty="0">
                        <a:solidFill>
                          <a:schemeClr val="tx1"/>
                        </a:solidFill>
                      </a:endParaRPr>
                    </a:p>
                  </a:txBody>
                  <a:tcPr/>
                </a:tc>
                <a:tc>
                  <a:txBody>
                    <a:bodyPr/>
                    <a:lstStyle/>
                    <a:p>
                      <a:r>
                        <a:rPr lang="en-US" sz="1600" b="1" dirty="0" smtClean="0">
                          <a:solidFill>
                            <a:schemeClr val="tx1"/>
                          </a:solidFill>
                        </a:rPr>
                        <a:t>F</a:t>
                      </a:r>
                      <a:endParaRPr lang="en-US" sz="1600" b="1" dirty="0">
                        <a:solidFill>
                          <a:schemeClr val="tx1"/>
                        </a:solidFill>
                      </a:endParaRPr>
                    </a:p>
                  </a:txBody>
                  <a:tcPr/>
                </a:tc>
                <a:tc>
                  <a:txBody>
                    <a:bodyPr/>
                    <a:lstStyle/>
                    <a:p>
                      <a:r>
                        <a:rPr lang="en-US" sz="1600" b="1" dirty="0" smtClean="0">
                          <a:solidFill>
                            <a:schemeClr val="tx1"/>
                          </a:solidFill>
                        </a:rPr>
                        <a:t>F</a:t>
                      </a:r>
                      <a:endParaRPr lang="en-US" sz="1600" b="1" dirty="0">
                        <a:solidFill>
                          <a:schemeClr val="tx1"/>
                        </a:solidFill>
                      </a:endParaRPr>
                    </a:p>
                  </a:txBody>
                  <a:tcPr/>
                </a:tc>
                <a:tc>
                  <a:txBody>
                    <a:bodyPr/>
                    <a:lstStyle/>
                    <a:p>
                      <a:r>
                        <a:rPr lang="en-US" sz="1600" b="1" dirty="0" smtClean="0">
                          <a:solidFill>
                            <a:schemeClr val="tx1"/>
                          </a:solidFill>
                        </a:rPr>
                        <a:t>S</a:t>
                      </a:r>
                      <a:endParaRPr lang="en-US" sz="1600" b="1" dirty="0">
                        <a:solidFill>
                          <a:schemeClr val="tx1"/>
                        </a:solidFill>
                      </a:endParaRPr>
                    </a:p>
                  </a:txBody>
                  <a:tcPr/>
                </a:tc>
                <a:tc>
                  <a:txBody>
                    <a:bodyPr/>
                    <a:lstStyle/>
                    <a:p>
                      <a:r>
                        <a:rPr lang="en-US" sz="1600" b="1" dirty="0" smtClean="0">
                          <a:solidFill>
                            <a:schemeClr val="tx1"/>
                          </a:solidFill>
                        </a:rPr>
                        <a:t>S</a:t>
                      </a:r>
                      <a:endParaRPr lang="en-US" sz="1600" b="1" dirty="0">
                        <a:solidFill>
                          <a:schemeClr val="tx1"/>
                        </a:solidFill>
                      </a:endParaRPr>
                    </a:p>
                  </a:txBody>
                  <a:tcPr/>
                </a:tc>
                <a:tc>
                  <a:txBody>
                    <a:bodyPr/>
                    <a:lstStyle/>
                    <a:p>
                      <a:r>
                        <a:rPr lang="en-US" sz="1600" b="1" dirty="0" smtClean="0">
                          <a:solidFill>
                            <a:schemeClr val="tx1"/>
                          </a:solidFill>
                        </a:rPr>
                        <a:t>S</a:t>
                      </a:r>
                      <a:endParaRPr lang="en-US" sz="1600" b="1" dirty="0">
                        <a:solidFill>
                          <a:schemeClr val="tx1"/>
                        </a:solidFill>
                      </a:endParaRPr>
                    </a:p>
                  </a:txBody>
                  <a:tcPr/>
                </a:tc>
              </a:tr>
              <a:tr h="419100">
                <a:tc>
                  <a:txBody>
                    <a:bodyPr/>
                    <a:lstStyle/>
                    <a:p>
                      <a:r>
                        <a:rPr lang="en-US" sz="1600" b="1" dirty="0" smtClean="0">
                          <a:solidFill>
                            <a:schemeClr val="tx1"/>
                          </a:solidFill>
                        </a:rPr>
                        <a:t>Growth</a:t>
                      </a:r>
                      <a:endParaRPr lang="en-US" sz="1600" b="1" dirty="0">
                        <a:solidFill>
                          <a:schemeClr val="tx1"/>
                        </a:solidFill>
                      </a:endParaRPr>
                    </a:p>
                  </a:txBody>
                  <a:tcPr/>
                </a:tc>
                <a:tc>
                  <a:txBody>
                    <a:bodyPr/>
                    <a:lstStyle/>
                    <a:p>
                      <a:r>
                        <a:rPr lang="en-US" sz="1600" b="1" dirty="0" smtClean="0">
                          <a:solidFill>
                            <a:schemeClr val="tx1"/>
                          </a:solidFill>
                        </a:rPr>
                        <a:t>72</a:t>
                      </a:r>
                      <a:endParaRPr lang="en-US" sz="1600" b="1" dirty="0">
                        <a:solidFill>
                          <a:schemeClr val="tx1"/>
                        </a:solidFill>
                      </a:endParaRPr>
                    </a:p>
                  </a:txBody>
                  <a:tcPr/>
                </a:tc>
                <a:tc>
                  <a:txBody>
                    <a:bodyPr/>
                    <a:lstStyle/>
                    <a:p>
                      <a:r>
                        <a:rPr lang="en-US" sz="1600" b="1" dirty="0" smtClean="0">
                          <a:solidFill>
                            <a:schemeClr val="tx1"/>
                          </a:solidFill>
                        </a:rPr>
                        <a:t>77</a:t>
                      </a:r>
                      <a:endParaRPr lang="en-US" sz="1600" b="1" dirty="0">
                        <a:solidFill>
                          <a:schemeClr val="tx1"/>
                        </a:solidFill>
                      </a:endParaRPr>
                    </a:p>
                  </a:txBody>
                  <a:tcPr/>
                </a:tc>
                <a:tc>
                  <a:txBody>
                    <a:bodyPr/>
                    <a:lstStyle/>
                    <a:p>
                      <a:r>
                        <a:rPr lang="en-US" sz="1600" b="1" dirty="0" smtClean="0">
                          <a:solidFill>
                            <a:schemeClr val="tx1"/>
                          </a:solidFill>
                        </a:rPr>
                        <a:t>78</a:t>
                      </a:r>
                      <a:endParaRPr lang="en-US" sz="1600" b="1" dirty="0">
                        <a:solidFill>
                          <a:schemeClr val="tx1"/>
                        </a:solidFill>
                      </a:endParaRPr>
                    </a:p>
                  </a:txBody>
                  <a:tcPr/>
                </a:tc>
                <a:tc>
                  <a:txBody>
                    <a:bodyPr/>
                    <a:lstStyle/>
                    <a:p>
                      <a:r>
                        <a:rPr lang="en-US" sz="1600" b="1" dirty="0" smtClean="0">
                          <a:solidFill>
                            <a:schemeClr val="tx1"/>
                          </a:solidFill>
                        </a:rPr>
                        <a:t>82</a:t>
                      </a:r>
                      <a:endParaRPr lang="en-US" sz="1600" b="1" dirty="0">
                        <a:solidFill>
                          <a:schemeClr val="tx1"/>
                        </a:solidFill>
                      </a:endParaRPr>
                    </a:p>
                  </a:txBody>
                  <a:tcPr/>
                </a:tc>
                <a:tc>
                  <a:txBody>
                    <a:bodyPr/>
                    <a:lstStyle/>
                    <a:p>
                      <a:r>
                        <a:rPr lang="en-US" sz="1600" b="1" dirty="0" smtClean="0">
                          <a:solidFill>
                            <a:schemeClr val="tx1"/>
                          </a:solidFill>
                        </a:rPr>
                        <a:t>83</a:t>
                      </a:r>
                      <a:endParaRPr lang="en-US" sz="1600" b="1" dirty="0">
                        <a:solidFill>
                          <a:schemeClr val="tx1"/>
                        </a:solidFill>
                      </a:endParaRPr>
                    </a:p>
                  </a:txBody>
                  <a:tcPr/>
                </a:tc>
                <a:tc>
                  <a:txBody>
                    <a:bodyPr/>
                    <a:lstStyle/>
                    <a:p>
                      <a:r>
                        <a:rPr lang="en-US" sz="1600" b="1" dirty="0" smtClean="0">
                          <a:solidFill>
                            <a:schemeClr val="tx1"/>
                          </a:solidFill>
                        </a:rPr>
                        <a:t>78</a:t>
                      </a:r>
                      <a:endParaRPr lang="en-US" sz="1600" b="1" dirty="0">
                        <a:solidFill>
                          <a:schemeClr val="tx1"/>
                        </a:solidFill>
                      </a:endParaRPr>
                    </a:p>
                  </a:txBody>
                  <a:tcPr/>
                </a:tc>
                <a:tc>
                  <a:txBody>
                    <a:bodyPr/>
                    <a:lstStyle/>
                    <a:p>
                      <a:r>
                        <a:rPr lang="en-US" sz="1600" b="1" dirty="0" smtClean="0">
                          <a:solidFill>
                            <a:schemeClr val="tx1"/>
                          </a:solidFill>
                        </a:rPr>
                        <a:t>59</a:t>
                      </a:r>
                      <a:endParaRPr lang="en-US" sz="1600" b="1" dirty="0">
                        <a:solidFill>
                          <a:schemeClr val="tx1"/>
                        </a:solidFill>
                      </a:endParaRPr>
                    </a:p>
                  </a:txBody>
                  <a:tcPr/>
                </a:tc>
                <a:tc>
                  <a:txBody>
                    <a:bodyPr/>
                    <a:lstStyle/>
                    <a:p>
                      <a:r>
                        <a:rPr lang="en-US" sz="1600" b="1" dirty="0" smtClean="0">
                          <a:solidFill>
                            <a:schemeClr val="tx1"/>
                          </a:solidFill>
                        </a:rPr>
                        <a:t>61</a:t>
                      </a:r>
                      <a:endParaRPr lang="en-US" sz="1600" b="1" dirty="0">
                        <a:solidFill>
                          <a:schemeClr val="tx1"/>
                        </a:solidFill>
                      </a:endParaRPr>
                    </a:p>
                  </a:txBody>
                  <a:tcPr/>
                </a:tc>
                <a:tc>
                  <a:txBody>
                    <a:bodyPr/>
                    <a:lstStyle/>
                    <a:p>
                      <a:r>
                        <a:rPr lang="en-US" sz="1600" b="1" dirty="0" smtClean="0">
                          <a:solidFill>
                            <a:schemeClr val="tx1"/>
                          </a:solidFill>
                        </a:rPr>
                        <a:t>63</a:t>
                      </a:r>
                      <a:endParaRPr lang="en-US" sz="1600" b="1" dirty="0">
                        <a:solidFill>
                          <a:schemeClr val="tx1"/>
                        </a:solidFill>
                      </a:endParaRPr>
                    </a:p>
                  </a:txBody>
                  <a:tcPr/>
                </a:tc>
              </a:tr>
              <a:tr h="419100">
                <a:tc>
                  <a:txBody>
                    <a:bodyPr/>
                    <a:lstStyle/>
                    <a:p>
                      <a:r>
                        <a:rPr lang="en-US" sz="1600" b="1" dirty="0" smtClean="0">
                          <a:solidFill>
                            <a:schemeClr val="tx1"/>
                          </a:solidFill>
                        </a:rPr>
                        <a:t>Sugar</a:t>
                      </a:r>
                      <a:endParaRPr lang="en-US" sz="1600" b="1" dirty="0">
                        <a:solidFill>
                          <a:schemeClr val="tx1"/>
                        </a:solidFill>
                      </a:endParaRPr>
                    </a:p>
                  </a:txBody>
                  <a:tcPr/>
                </a:tc>
                <a:tc>
                  <a:txBody>
                    <a:bodyPr/>
                    <a:lstStyle/>
                    <a:p>
                      <a:r>
                        <a:rPr lang="en-US" sz="1600" b="1" dirty="0" smtClean="0">
                          <a:solidFill>
                            <a:schemeClr val="tx1"/>
                          </a:solidFill>
                        </a:rPr>
                        <a:t>D</a:t>
                      </a:r>
                      <a:endParaRPr lang="en-US" sz="1600" b="1" dirty="0">
                        <a:solidFill>
                          <a:schemeClr val="tx1"/>
                        </a:solidFill>
                      </a:endParaRPr>
                    </a:p>
                  </a:txBody>
                  <a:tcPr/>
                </a:tc>
                <a:tc>
                  <a:txBody>
                    <a:bodyPr/>
                    <a:lstStyle/>
                    <a:p>
                      <a:r>
                        <a:rPr lang="en-US" sz="1600" b="1" dirty="0" smtClean="0">
                          <a:solidFill>
                            <a:schemeClr val="tx1"/>
                          </a:solidFill>
                        </a:rPr>
                        <a:t>D</a:t>
                      </a:r>
                      <a:endParaRPr lang="en-US" sz="1600" b="1" dirty="0">
                        <a:solidFill>
                          <a:schemeClr val="tx1"/>
                        </a:solidFill>
                      </a:endParaRPr>
                    </a:p>
                  </a:txBody>
                  <a:tcPr/>
                </a:tc>
                <a:tc>
                  <a:txBody>
                    <a:bodyPr/>
                    <a:lstStyle/>
                    <a:p>
                      <a:r>
                        <a:rPr lang="en-US" sz="1600" b="1" dirty="0" smtClean="0">
                          <a:solidFill>
                            <a:schemeClr val="tx1"/>
                          </a:solidFill>
                        </a:rPr>
                        <a:t>D</a:t>
                      </a:r>
                      <a:endParaRPr lang="en-US" sz="1600" b="1" dirty="0">
                        <a:solidFill>
                          <a:schemeClr val="tx1"/>
                        </a:solidFill>
                      </a:endParaRPr>
                    </a:p>
                  </a:txBody>
                  <a:tcPr/>
                </a:tc>
                <a:tc>
                  <a:txBody>
                    <a:bodyPr/>
                    <a:lstStyle/>
                    <a:p>
                      <a:r>
                        <a:rPr lang="en-US" sz="1600" b="1" dirty="0" smtClean="0">
                          <a:solidFill>
                            <a:schemeClr val="tx1"/>
                          </a:solidFill>
                        </a:rPr>
                        <a:t>B</a:t>
                      </a:r>
                      <a:endParaRPr lang="en-US" sz="1600" b="1" dirty="0">
                        <a:solidFill>
                          <a:schemeClr val="tx1"/>
                        </a:solidFill>
                      </a:endParaRPr>
                    </a:p>
                  </a:txBody>
                  <a:tcPr/>
                </a:tc>
                <a:tc>
                  <a:txBody>
                    <a:bodyPr/>
                    <a:lstStyle/>
                    <a:p>
                      <a:r>
                        <a:rPr lang="en-US" sz="1600" b="1" dirty="0" smtClean="0">
                          <a:solidFill>
                            <a:schemeClr val="tx1"/>
                          </a:solidFill>
                        </a:rPr>
                        <a:t>B</a:t>
                      </a:r>
                      <a:endParaRPr lang="en-US" sz="1600" b="1" dirty="0">
                        <a:solidFill>
                          <a:schemeClr val="tx1"/>
                        </a:solidFill>
                      </a:endParaRPr>
                    </a:p>
                  </a:txBody>
                  <a:tcPr/>
                </a:tc>
                <a:tc>
                  <a:txBody>
                    <a:bodyPr/>
                    <a:lstStyle/>
                    <a:p>
                      <a:r>
                        <a:rPr lang="en-US" sz="1600" b="1" dirty="0" smtClean="0">
                          <a:solidFill>
                            <a:schemeClr val="tx1"/>
                          </a:solidFill>
                        </a:rPr>
                        <a:t>B</a:t>
                      </a:r>
                      <a:endParaRPr lang="en-US" sz="1600" b="1" dirty="0">
                        <a:solidFill>
                          <a:schemeClr val="tx1"/>
                        </a:solidFill>
                      </a:endParaRPr>
                    </a:p>
                  </a:txBody>
                  <a:tcPr/>
                </a:tc>
                <a:tc>
                  <a:txBody>
                    <a:bodyPr/>
                    <a:lstStyle/>
                    <a:p>
                      <a:r>
                        <a:rPr lang="en-US" sz="1600" b="1" dirty="0" smtClean="0">
                          <a:solidFill>
                            <a:schemeClr val="tx1"/>
                          </a:solidFill>
                        </a:rPr>
                        <a:t>A</a:t>
                      </a:r>
                      <a:endParaRPr lang="en-US" sz="1600" b="1" dirty="0">
                        <a:solidFill>
                          <a:schemeClr val="tx1"/>
                        </a:solidFill>
                      </a:endParaRPr>
                    </a:p>
                  </a:txBody>
                  <a:tcPr/>
                </a:tc>
                <a:tc>
                  <a:txBody>
                    <a:bodyPr/>
                    <a:lstStyle/>
                    <a:p>
                      <a:r>
                        <a:rPr lang="en-US" sz="1600" b="1" dirty="0" smtClean="0">
                          <a:solidFill>
                            <a:schemeClr val="tx1"/>
                          </a:solidFill>
                        </a:rPr>
                        <a:t>A</a:t>
                      </a:r>
                      <a:endParaRPr lang="en-US" sz="1600" b="1" dirty="0">
                        <a:solidFill>
                          <a:schemeClr val="tx1"/>
                        </a:solidFill>
                      </a:endParaRPr>
                    </a:p>
                  </a:txBody>
                  <a:tcPr/>
                </a:tc>
                <a:tc>
                  <a:txBody>
                    <a:bodyPr/>
                    <a:lstStyle/>
                    <a:p>
                      <a:r>
                        <a:rPr lang="en-US" sz="1600" b="1" dirty="0" smtClean="0">
                          <a:solidFill>
                            <a:schemeClr val="tx1"/>
                          </a:solidFill>
                        </a:rPr>
                        <a:t>A</a:t>
                      </a:r>
                      <a:endParaRPr lang="en-US" sz="1600" b="1" dirty="0">
                        <a:solidFill>
                          <a:schemeClr val="tx1"/>
                        </a:solidFill>
                      </a:endParaRPr>
                    </a:p>
                  </a:txBody>
                  <a:tcPr/>
                </a:tc>
              </a:tr>
            </a:tbl>
          </a:graphicData>
        </a:graphic>
      </p:graphicFrame>
      <p:sp>
        <p:nvSpPr>
          <p:cNvPr id="16" name="Rectangle 15"/>
          <p:cNvSpPr/>
          <p:nvPr/>
        </p:nvSpPr>
        <p:spPr>
          <a:xfrm>
            <a:off x="914400" y="5334000"/>
            <a:ext cx="7239000" cy="830997"/>
          </a:xfrm>
          <a:prstGeom prst="rect">
            <a:avLst/>
          </a:prstGeom>
        </p:spPr>
        <p:txBody>
          <a:bodyPr wrap="square">
            <a:spAutoFit/>
          </a:bodyPr>
          <a:lstStyle/>
          <a:p>
            <a:pPr marL="457200" indent="-457200" algn="just">
              <a:buFont typeface="Wingdings" pitchFamily="2" charset="2"/>
              <a:buChar char="Ø"/>
            </a:pPr>
            <a:r>
              <a:rPr lang="en-US" sz="2400" b="1" dirty="0" smtClean="0"/>
              <a:t>Find out if there is significant effect of diet upon growth.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7.5	ANOVA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914400" y="1447800"/>
            <a:ext cx="7315200" cy="4678204"/>
          </a:xfrm>
          <a:prstGeom prst="rect">
            <a:avLst/>
          </a:prstGeom>
        </p:spPr>
        <p:txBody>
          <a:bodyPr wrap="square">
            <a:spAutoFit/>
          </a:bodyPr>
          <a:lstStyle/>
          <a:p>
            <a:pPr marL="457200" indent="-457200" algn="just">
              <a:buFont typeface="Wingdings" pitchFamily="2" charset="2"/>
              <a:buChar char="Ø"/>
            </a:pPr>
            <a:r>
              <a:rPr lang="en-US" sz="2400" b="1" dirty="0" smtClean="0"/>
              <a:t>If so, which of these treatments are significantly different from other treatments.</a:t>
            </a:r>
          </a:p>
          <a:p>
            <a:pPr marL="457200" indent="-457200" algn="just"/>
            <a:endParaRPr lang="en-US" sz="1100" b="1" dirty="0" smtClean="0"/>
          </a:p>
          <a:p>
            <a:pPr marL="457200" indent="-457200" algn="just"/>
            <a:r>
              <a:rPr lang="en-US" sz="2400" b="1" dirty="0" smtClean="0"/>
              <a:t>Solution:</a:t>
            </a:r>
          </a:p>
          <a:p>
            <a:pPr marL="457200" indent="-457200" algn="just"/>
            <a:endParaRPr lang="en-US" sz="2000" b="1" dirty="0" smtClean="0"/>
          </a:p>
          <a:p>
            <a:pPr marL="457200" indent="-457200" algn="just">
              <a:spcBef>
                <a:spcPts val="600"/>
              </a:spcBef>
              <a:spcAft>
                <a:spcPts val="600"/>
              </a:spcAft>
              <a:buFont typeface="Wingdings" pitchFamily="2" charset="2"/>
              <a:buChar char="Ø"/>
            </a:pPr>
            <a:r>
              <a:rPr lang="en-US" sz="2000" b="1" dirty="0" smtClean="0">
                <a:solidFill>
                  <a:srgbClr val="FF0000"/>
                </a:solidFill>
              </a:rPr>
              <a:t>We use </a:t>
            </a:r>
            <a:r>
              <a:rPr lang="en-US" sz="2000" b="1" dirty="0" err="1" smtClean="0">
                <a:solidFill>
                  <a:srgbClr val="FF0000"/>
                </a:solidFill>
              </a:rPr>
              <a:t>aov</a:t>
            </a:r>
            <a:r>
              <a:rPr lang="en-US" sz="2000" b="1" dirty="0" smtClean="0">
                <a:solidFill>
                  <a:srgbClr val="FF0000"/>
                </a:solidFill>
              </a:rPr>
              <a:t>() function to perform analysis of variance test.</a:t>
            </a:r>
          </a:p>
          <a:p>
            <a:pPr marL="457200" indent="-457200" algn="just">
              <a:spcBef>
                <a:spcPts val="600"/>
              </a:spcBef>
              <a:spcAft>
                <a:spcPts val="600"/>
              </a:spcAft>
              <a:buFont typeface="Wingdings" pitchFamily="2" charset="2"/>
              <a:buChar char="Ø"/>
            </a:pPr>
            <a:r>
              <a:rPr lang="en-US" sz="2000" b="1" dirty="0" smtClean="0">
                <a:solidFill>
                  <a:srgbClr val="FF0000"/>
                </a:solidFill>
              </a:rPr>
              <a:t>When we have a statistically significant effect in ANOVA and an independent variable of more than two levels, we typically want to make follow-up comparisons. </a:t>
            </a:r>
          </a:p>
          <a:p>
            <a:pPr marL="457200" indent="-457200" algn="just">
              <a:spcBef>
                <a:spcPts val="600"/>
              </a:spcBef>
              <a:spcAft>
                <a:spcPts val="600"/>
              </a:spcAft>
              <a:buFont typeface="Wingdings" pitchFamily="2" charset="2"/>
              <a:buChar char="Ø"/>
            </a:pPr>
            <a:r>
              <a:rPr lang="en-US" sz="2000" b="1" dirty="0" smtClean="0">
                <a:solidFill>
                  <a:srgbClr val="FF0000"/>
                </a:solidFill>
              </a:rPr>
              <a:t>We use Tukey Honest Significant Difference (HSD). for making </a:t>
            </a:r>
            <a:r>
              <a:rPr lang="en-US" sz="2000" b="1" dirty="0" err="1" smtClean="0">
                <a:solidFill>
                  <a:srgbClr val="FF0000"/>
                </a:solidFill>
              </a:rPr>
              <a:t>pairwise</a:t>
            </a:r>
            <a:r>
              <a:rPr lang="en-US" sz="2000" b="1" dirty="0" smtClean="0">
                <a:solidFill>
                  <a:srgbClr val="FF0000"/>
                </a:solidFill>
              </a:rPr>
              <a:t> comparisons.</a:t>
            </a:r>
          </a:p>
          <a:p>
            <a:pPr marL="457200" indent="-457200" algn="just">
              <a:spcBef>
                <a:spcPts val="600"/>
              </a:spcBef>
              <a:spcAft>
                <a:spcPts val="600"/>
              </a:spcAft>
              <a:buFont typeface="Wingdings" pitchFamily="2" charset="2"/>
              <a:buChar char="Ø"/>
            </a:pPr>
            <a:r>
              <a:rPr lang="en-US" sz="2000" b="1" dirty="0" smtClean="0">
                <a:solidFill>
                  <a:srgbClr val="FF0000"/>
                </a:solidFill>
              </a:rPr>
              <a:t>We use </a:t>
            </a:r>
            <a:r>
              <a:rPr lang="en-US" sz="2000" b="1" dirty="0" err="1" smtClean="0">
                <a:solidFill>
                  <a:srgbClr val="FF0000"/>
                </a:solidFill>
              </a:rPr>
              <a:t>TukeyHSD</a:t>
            </a:r>
            <a:r>
              <a:rPr lang="en-US" sz="2000" b="1" dirty="0" smtClean="0">
                <a:solidFill>
                  <a:srgbClr val="FF0000"/>
                </a:solidFill>
              </a:rPr>
              <a:t>(x) function, where x is a linear model object created using </a:t>
            </a:r>
            <a:r>
              <a:rPr lang="en-US" sz="2000" b="1" dirty="0" err="1" smtClean="0">
                <a:solidFill>
                  <a:srgbClr val="FF0000"/>
                </a:solidFill>
              </a:rPr>
              <a:t>aov</a:t>
            </a:r>
            <a:r>
              <a:rPr lang="en-US" sz="2000" b="1" dirty="0" smtClean="0">
                <a:solidFill>
                  <a:srgbClr val="FF0000"/>
                </a:solidFill>
              </a:rPr>
              <a:t>(</a:t>
            </a:r>
            <a:r>
              <a:rPr lang="en-US" sz="2000" b="1" dirty="0" err="1" smtClean="0">
                <a:solidFill>
                  <a:srgbClr val="FF0000"/>
                </a:solidFill>
              </a:rPr>
              <a:t>formula,data</a:t>
            </a:r>
            <a:r>
              <a:rPr lang="en-US" sz="2000" b="1" dirty="0" smtClean="0">
                <a:solidFill>
                  <a:srgbClr val="FF0000"/>
                </a:solidFill>
              </a:rPr>
              <a:t>) function.</a:t>
            </a:r>
            <a:endParaRPr lang="en-US" sz="24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7.5	ANOVA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027" name="Picture 3"/>
          <p:cNvPicPr>
            <a:picLocks noChangeAspect="1" noChangeArrowheads="1"/>
          </p:cNvPicPr>
          <p:nvPr/>
        </p:nvPicPr>
        <p:blipFill>
          <a:blip r:embed="rId2" cstate="print"/>
          <a:srcRect/>
          <a:stretch>
            <a:fillRect/>
          </a:stretch>
        </p:blipFill>
        <p:spPr bwMode="auto">
          <a:xfrm>
            <a:off x="914399" y="1828800"/>
            <a:ext cx="7361293" cy="3809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7.5	ANOVA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2051" name="Picture 3"/>
          <p:cNvPicPr>
            <a:picLocks noChangeAspect="1" noChangeArrowheads="1"/>
          </p:cNvPicPr>
          <p:nvPr/>
        </p:nvPicPr>
        <p:blipFill>
          <a:blip r:embed="rId2" cstate="print"/>
          <a:srcRect/>
          <a:stretch>
            <a:fillRect/>
          </a:stretch>
        </p:blipFill>
        <p:spPr bwMode="auto">
          <a:xfrm>
            <a:off x="914401" y="1524000"/>
            <a:ext cx="7326664"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7.5	ANOVA </a:t>
            </a:r>
            <a:r>
              <a:rPr lang="en-US" sz="2400" b="1" dirty="0" smtClean="0"/>
              <a:t>- continued</a:t>
            </a:r>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3075" name="Picture 3"/>
          <p:cNvPicPr>
            <a:picLocks noChangeAspect="1" noChangeArrowheads="1"/>
          </p:cNvPicPr>
          <p:nvPr/>
        </p:nvPicPr>
        <p:blipFill>
          <a:blip r:embed="rId2" cstate="print"/>
          <a:srcRect/>
          <a:stretch>
            <a:fillRect/>
          </a:stretch>
        </p:blipFill>
        <p:spPr bwMode="auto">
          <a:xfrm>
            <a:off x="930276" y="1524001"/>
            <a:ext cx="7284794" cy="4114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7.5	ANOVA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1447800"/>
            <a:ext cx="7315200" cy="4401205"/>
          </a:xfrm>
          <a:prstGeom prst="rect">
            <a:avLst/>
          </a:prstGeom>
        </p:spPr>
        <p:txBody>
          <a:bodyPr wrap="square">
            <a:spAutoFit/>
          </a:bodyPr>
          <a:lstStyle/>
          <a:p>
            <a:pPr marL="457200" indent="-457200" algn="just">
              <a:spcBef>
                <a:spcPts val="300"/>
              </a:spcBef>
              <a:spcAft>
                <a:spcPts val="300"/>
              </a:spcAft>
              <a:buFont typeface="Wingdings" pitchFamily="2" charset="2"/>
              <a:buChar char="Ø"/>
            </a:pPr>
            <a:r>
              <a:rPr lang="en-US" sz="2400" b="1" dirty="0" smtClean="0"/>
              <a:t>Like the two-sample t-test, ANOVA lets us test hypotheses about the mean of a dependent variable across different groups. </a:t>
            </a:r>
          </a:p>
          <a:p>
            <a:pPr marL="457200" indent="-457200" algn="just">
              <a:spcBef>
                <a:spcPts val="300"/>
              </a:spcBef>
              <a:spcAft>
                <a:spcPts val="300"/>
              </a:spcAft>
              <a:buFont typeface="Wingdings" pitchFamily="2" charset="2"/>
              <a:buChar char="Ø"/>
            </a:pPr>
            <a:r>
              <a:rPr lang="en-US" sz="2400" b="1" dirty="0" smtClean="0"/>
              <a:t>While the t-test is used to compare the means between two groups, ANOVA is used to compare means between 3 or more groups.</a:t>
            </a:r>
          </a:p>
          <a:p>
            <a:pPr marL="457200" indent="-457200" algn="just">
              <a:spcBef>
                <a:spcPts val="300"/>
              </a:spcBef>
              <a:spcAft>
                <a:spcPts val="300"/>
              </a:spcAft>
            </a:pPr>
            <a:r>
              <a:rPr lang="en-US" sz="2400" b="1" dirty="0" smtClean="0"/>
              <a:t>     </a:t>
            </a:r>
            <a:r>
              <a:rPr lang="en-US" sz="2000" b="1" i="1" dirty="0" smtClean="0">
                <a:solidFill>
                  <a:srgbClr val="FF0000"/>
                </a:solidFill>
              </a:rPr>
              <a:t>1  One-way ANOVA involves single independent variable </a:t>
            </a:r>
          </a:p>
          <a:p>
            <a:pPr marL="457200" indent="-457200" algn="just">
              <a:spcBef>
                <a:spcPts val="300"/>
              </a:spcBef>
              <a:spcAft>
                <a:spcPts val="300"/>
              </a:spcAft>
            </a:pPr>
            <a:r>
              <a:rPr lang="en-US" sz="2000" b="1" i="1" dirty="0" smtClean="0">
                <a:solidFill>
                  <a:srgbClr val="FF0000"/>
                </a:solidFill>
              </a:rPr>
              <a:t>      2. Two-way ANOVA involves two or more independent variables</a:t>
            </a:r>
          </a:p>
          <a:p>
            <a:pPr marL="457200" indent="-457200" algn="just">
              <a:spcBef>
                <a:spcPts val="300"/>
              </a:spcBef>
              <a:spcAft>
                <a:spcPts val="300"/>
              </a:spcAft>
              <a:buFont typeface="Wingdings" pitchFamily="2" charset="2"/>
              <a:buChar char="Ø"/>
            </a:pPr>
            <a:r>
              <a:rPr lang="en-US" sz="2400" b="1" dirty="0" smtClean="0"/>
              <a:t>The null hypothesis for ANOVA is that the mean is the same for all groups. The alternative hypothesis is that the mean is not the same for all groups.</a:t>
            </a:r>
            <a:endParaRPr lang="en-US" sz="240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7.5	ANOVA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1447800"/>
            <a:ext cx="7315200" cy="4385816"/>
          </a:xfrm>
          <a:prstGeom prst="rect">
            <a:avLst/>
          </a:prstGeom>
        </p:spPr>
        <p:txBody>
          <a:bodyPr wrap="square">
            <a:spAutoFit/>
          </a:bodyPr>
          <a:lstStyle/>
          <a:p>
            <a:pPr marL="457200" indent="-457200" algn="just">
              <a:spcBef>
                <a:spcPts val="300"/>
              </a:spcBef>
              <a:spcAft>
                <a:spcPts val="300"/>
              </a:spcAft>
              <a:buFont typeface="Wingdings" pitchFamily="2" charset="2"/>
              <a:buChar char="Ø"/>
            </a:pPr>
            <a:r>
              <a:rPr lang="en-US" sz="2400" b="1" dirty="0" smtClean="0"/>
              <a:t>The ANOVA test procedure produces an F-statistic, which is used to calculate the p-value. If p &lt;0.05, we reject the null hypothesis. </a:t>
            </a:r>
          </a:p>
          <a:p>
            <a:pPr marL="457200" indent="-457200" algn="just">
              <a:spcBef>
                <a:spcPts val="300"/>
              </a:spcBef>
              <a:spcAft>
                <a:spcPts val="300"/>
              </a:spcAft>
              <a:buFont typeface="Wingdings" pitchFamily="2" charset="2"/>
              <a:buChar char="Ø"/>
            </a:pPr>
            <a:r>
              <a:rPr lang="en-US" sz="2400" b="1" dirty="0" smtClean="0"/>
              <a:t>We can then conclude that the mean of the dependent variable is not the same for all groups.</a:t>
            </a:r>
          </a:p>
          <a:p>
            <a:pPr marL="457200" indent="-457200" algn="just">
              <a:spcBef>
                <a:spcPts val="300"/>
              </a:spcBef>
              <a:spcAft>
                <a:spcPts val="300"/>
              </a:spcAft>
              <a:buFont typeface="Wingdings" pitchFamily="2" charset="2"/>
              <a:buChar char="Ø"/>
            </a:pPr>
            <a:r>
              <a:rPr lang="en-US" sz="2400" b="1" dirty="0" smtClean="0"/>
              <a:t>With ANOVA, if the null hypothesis is rejected, then we only know that at least 2 groups are different from each other. </a:t>
            </a:r>
          </a:p>
          <a:p>
            <a:pPr marL="457200" indent="-457200" algn="just">
              <a:spcBef>
                <a:spcPts val="300"/>
              </a:spcBef>
              <a:spcAft>
                <a:spcPts val="300"/>
              </a:spcAft>
              <a:buFont typeface="Wingdings" pitchFamily="2" charset="2"/>
              <a:buChar char="Ø"/>
            </a:pPr>
            <a:r>
              <a:rPr lang="en-US" sz="2400" b="1" dirty="0" smtClean="0"/>
              <a:t>In order to determine which of the two groups are different from which, post-</a:t>
            </a:r>
            <a:r>
              <a:rPr lang="en-US" sz="2400" b="1" dirty="0" err="1" smtClean="0"/>
              <a:t>adhoc</a:t>
            </a:r>
            <a:r>
              <a:rPr lang="en-US" sz="2400" b="1" dirty="0" smtClean="0"/>
              <a:t> t-tests (</a:t>
            </a:r>
            <a:r>
              <a:rPr lang="en-US" sz="2400" b="1" dirty="0" err="1" smtClean="0"/>
              <a:t>eg</a:t>
            </a:r>
            <a:r>
              <a:rPr lang="en-US" sz="2400" b="1" dirty="0" smtClean="0"/>
              <a:t>. Tukey HSD) are performed.</a:t>
            </a:r>
            <a:endParaRPr lang="en-US" sz="2400"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7.6	Monte Carlo Simulation</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314" name="Rectangle 2"/>
          <p:cNvSpPr>
            <a:spLocks noChangeArrowheads="1"/>
          </p:cNvSpPr>
          <p:nvPr/>
        </p:nvSpPr>
        <p:spPr bwMode="auto">
          <a:xfrm>
            <a:off x="914400" y="1578635"/>
            <a:ext cx="7315200" cy="45935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lgn="just" fontAlgn="base">
              <a:spcBef>
                <a:spcPts val="300"/>
              </a:spcBef>
              <a:spcAft>
                <a:spcPts val="300"/>
              </a:spcAft>
              <a:buFont typeface="Wingdings" pitchFamily="2" charset="2"/>
              <a:buChar char="Ø"/>
              <a:tabLst>
                <a:tab pos="628650" algn="l"/>
                <a:tab pos="857250" algn="l"/>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There is an interesting article in the website “Frontline Solvers – Developers of the Excel Solver” </a:t>
            </a:r>
            <a:r>
              <a:rPr lang="en-GB" sz="2400" b="1" dirty="0" smtClean="0">
                <a:ea typeface="Calibri" pitchFamily="34" charset="0"/>
                <a:cs typeface="Times New Roman" pitchFamily="18" charset="0"/>
              </a:rPr>
              <a:t>about a Business Planning sample using Monte Carlo Simulation.</a:t>
            </a:r>
          </a:p>
          <a:p>
            <a:pPr marL="457200" lvl="0" indent="-457200" algn="just" fontAlgn="base">
              <a:spcBef>
                <a:spcPts val="300"/>
              </a:spcBef>
              <a:spcAft>
                <a:spcPts val="300"/>
              </a:spcAft>
              <a:tabLst>
                <a:tab pos="628650" algn="l"/>
                <a:tab pos="857250" algn="l"/>
              </a:tabLst>
            </a:pPr>
            <a:r>
              <a:rPr kumimoji="0" lang="en-GB" sz="1600" b="1" i="0" u="none" strike="noStrike" cap="none" normalizeH="0" baseline="0" dirty="0" smtClean="0">
                <a:ln>
                  <a:noFill/>
                </a:ln>
                <a:solidFill>
                  <a:srgbClr val="FF0000"/>
                </a:solidFill>
                <a:effectLst/>
                <a:ea typeface="Calibri" pitchFamily="34" charset="0"/>
                <a:cs typeface="Times New Roman" pitchFamily="18" charset="0"/>
              </a:rPr>
              <a:t>	(http://www.solver.com/monte-carlo-simulation-example)</a:t>
            </a: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tab pos="628650" algn="l"/>
                <a:tab pos="857250" algn="l"/>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You, as a marketing manager of a firm are planning to introduce a new product. You need to estimate the first year profit from this product, which will depend on:</a:t>
            </a:r>
            <a:endParaRPr kumimoji="0" lang="en-US" sz="2400" b="1" i="0" u="none" strike="noStrike" cap="none" normalizeH="0" baseline="0" dirty="0" smtClean="0">
              <a:ln>
                <a:noFill/>
              </a:ln>
              <a:solidFill>
                <a:schemeClr val="tx1"/>
              </a:solidFill>
              <a:effectLst/>
              <a:cs typeface="Arial" pitchFamily="34" charset="0"/>
            </a:endParaRPr>
          </a:p>
          <a:p>
            <a:pPr lvl="2" indent="-457200" algn="just" eaLnBrk="0" fontAlgn="base" hangingPunct="0">
              <a:buFont typeface="+mj-lt"/>
              <a:buAutoNum type="arabicPeriod"/>
              <a:tabLst>
                <a:tab pos="628650" algn="l"/>
                <a:tab pos="857250" algn="l"/>
              </a:tabLst>
            </a:pPr>
            <a:r>
              <a:rPr kumimoji="0" lang="en-GB" b="1" i="0" u="none" strike="noStrike" cap="none" normalizeH="0" baseline="0" dirty="0" smtClean="0">
                <a:ln>
                  <a:noFill/>
                </a:ln>
                <a:solidFill>
                  <a:schemeClr val="tx1"/>
                </a:solidFill>
                <a:effectLst/>
                <a:ea typeface="Calibri" pitchFamily="34" charset="0"/>
                <a:cs typeface="Times New Roman" pitchFamily="18" charset="0"/>
              </a:rPr>
              <a:t>Sales volume in units</a:t>
            </a:r>
            <a:endParaRPr kumimoji="0" lang="en-US" b="1" i="0" u="none" strike="noStrike" cap="none" normalizeH="0" baseline="0" dirty="0" smtClean="0">
              <a:ln>
                <a:noFill/>
              </a:ln>
              <a:solidFill>
                <a:schemeClr val="tx1"/>
              </a:solidFill>
              <a:effectLst/>
              <a:cs typeface="Arial" pitchFamily="34" charset="0"/>
            </a:endParaRPr>
          </a:p>
          <a:p>
            <a:pPr lvl="2" indent="-457200" algn="just" eaLnBrk="0" fontAlgn="base" hangingPunct="0">
              <a:buFont typeface="+mj-lt"/>
              <a:buAutoNum type="arabicPeriod"/>
              <a:tabLst>
                <a:tab pos="628650" algn="l"/>
                <a:tab pos="857250" algn="l"/>
              </a:tabLst>
            </a:pPr>
            <a:r>
              <a:rPr kumimoji="0" lang="en-GB" b="1" i="0" u="none" strike="noStrike" cap="none" normalizeH="0" baseline="0" dirty="0" smtClean="0">
                <a:ln>
                  <a:noFill/>
                </a:ln>
                <a:solidFill>
                  <a:schemeClr val="tx1"/>
                </a:solidFill>
                <a:effectLst/>
                <a:ea typeface="Calibri" pitchFamily="34" charset="0"/>
                <a:cs typeface="Times New Roman" pitchFamily="18" charset="0"/>
              </a:rPr>
              <a:t>Price per unit</a:t>
            </a:r>
            <a:endParaRPr kumimoji="0" lang="en-US" b="1" i="0" u="none" strike="noStrike" cap="none" normalizeH="0" baseline="0" dirty="0" smtClean="0">
              <a:ln>
                <a:noFill/>
              </a:ln>
              <a:solidFill>
                <a:schemeClr val="tx1"/>
              </a:solidFill>
              <a:effectLst/>
              <a:cs typeface="Arial" pitchFamily="34" charset="0"/>
            </a:endParaRPr>
          </a:p>
          <a:p>
            <a:pPr lvl="2" indent="-457200" algn="just" eaLnBrk="0" fontAlgn="base" hangingPunct="0">
              <a:buFont typeface="+mj-lt"/>
              <a:buAutoNum type="arabicPeriod"/>
              <a:tabLst>
                <a:tab pos="628650" algn="l"/>
                <a:tab pos="857250" algn="l"/>
              </a:tabLst>
            </a:pPr>
            <a:r>
              <a:rPr kumimoji="0" lang="en-GB" b="1" i="0" u="none" strike="noStrike" cap="none" normalizeH="0" baseline="0" dirty="0" smtClean="0">
                <a:ln>
                  <a:noFill/>
                </a:ln>
                <a:solidFill>
                  <a:schemeClr val="tx1"/>
                </a:solidFill>
                <a:effectLst/>
                <a:ea typeface="Calibri" pitchFamily="34" charset="0"/>
                <a:cs typeface="Times New Roman" pitchFamily="18" charset="0"/>
              </a:rPr>
              <a:t>Unit Cost</a:t>
            </a:r>
            <a:endParaRPr kumimoji="0" lang="en-US" b="1" i="0" u="none" strike="noStrike" cap="none" normalizeH="0" baseline="0" dirty="0" smtClean="0">
              <a:ln>
                <a:noFill/>
              </a:ln>
              <a:solidFill>
                <a:schemeClr val="tx1"/>
              </a:solidFill>
              <a:effectLst/>
              <a:cs typeface="Arial" pitchFamily="34" charset="0"/>
            </a:endParaRPr>
          </a:p>
          <a:p>
            <a:pPr lvl="2" indent="-457200" algn="just" eaLnBrk="0" fontAlgn="base" hangingPunct="0">
              <a:buFont typeface="+mj-lt"/>
              <a:buAutoNum type="arabicPeriod"/>
              <a:tabLst>
                <a:tab pos="628650" algn="l"/>
                <a:tab pos="857250" algn="l"/>
              </a:tabLst>
            </a:pPr>
            <a:r>
              <a:rPr kumimoji="0" lang="en-GB" b="1" i="0" u="none" strike="noStrike" cap="none" normalizeH="0" baseline="0" dirty="0" smtClean="0">
                <a:ln>
                  <a:noFill/>
                </a:ln>
                <a:solidFill>
                  <a:schemeClr val="tx1"/>
                </a:solidFill>
                <a:effectLst/>
                <a:ea typeface="Calibri" pitchFamily="34" charset="0"/>
                <a:cs typeface="Times New Roman" pitchFamily="18" charset="0"/>
              </a:rPr>
              <a:t>Fixed Cost</a:t>
            </a:r>
            <a:endParaRPr kumimoji="0" lang="en-US"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49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7.6	Monte Carlo Simulation</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3314" name="Rectangle 2"/>
          <p:cNvSpPr>
            <a:spLocks noChangeArrowheads="1"/>
          </p:cNvSpPr>
          <p:nvPr/>
        </p:nvSpPr>
        <p:spPr bwMode="auto">
          <a:xfrm>
            <a:off x="914400" y="1469916"/>
            <a:ext cx="7315200" cy="40164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300"/>
              </a:spcBef>
              <a:spcAft>
                <a:spcPts val="300"/>
              </a:spcAft>
              <a:buClrTx/>
              <a:buSzTx/>
              <a:buFont typeface="Wingdings" pitchFamily="2" charset="2"/>
              <a:buChar char="Ø"/>
              <a:tabLst>
                <a:tab pos="628650" algn="l"/>
                <a:tab pos="857250" algn="l"/>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Net profit will be calculated as Net Profit = Sales Volume * (Selling Price – Unit Cost) – Fixed Cost.</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tab pos="628650" algn="l"/>
                <a:tab pos="857250" algn="l"/>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Fixed costs (for overhead, advertising, etc.) are known to be $120,000. </a:t>
            </a: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tab pos="628650" algn="l"/>
                <a:tab pos="857250" algn="l"/>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But other factors all involve some uncertainty. Sales volume (in units) can over quite a range, and the selling price per unit will depend on competitor actions. </a:t>
            </a: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tab pos="628650" algn="l"/>
                <a:tab pos="857250" algn="l"/>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Unit costs will also vary depending on vendor prices and production experience.</a:t>
            </a:r>
            <a:endParaRPr kumimoji="0" lang="en-GB"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914400" y="1524000"/>
            <a:ext cx="7315200" cy="4308872"/>
          </a:xfrm>
          <a:prstGeom prst="rect">
            <a:avLst/>
          </a:prstGeom>
        </p:spPr>
        <p:txBody>
          <a:bodyPr wrap="square">
            <a:spAutoFit/>
          </a:bodyPr>
          <a:lstStyle/>
          <a:p>
            <a:pPr marL="457200" indent="-457200" algn="just">
              <a:spcBef>
                <a:spcPts val="600"/>
              </a:spcBef>
              <a:spcAft>
                <a:spcPts val="600"/>
              </a:spcAft>
              <a:buFont typeface="Wingdings" pitchFamily="2" charset="2"/>
              <a:buChar char="Ø"/>
            </a:pPr>
            <a:r>
              <a:rPr lang="en-US" sz="2400" b="1" dirty="0" smtClean="0"/>
              <a:t>Every hypothesis test contains a set of two opposing statements, or hypotheses, about a population parameter. </a:t>
            </a:r>
          </a:p>
          <a:p>
            <a:pPr marL="457200" indent="-457200" algn="just">
              <a:spcBef>
                <a:spcPts val="600"/>
              </a:spcBef>
              <a:spcAft>
                <a:spcPts val="600"/>
              </a:spcAft>
              <a:buFont typeface="Wingdings" pitchFamily="2" charset="2"/>
              <a:buChar char="Ø"/>
            </a:pPr>
            <a:r>
              <a:rPr lang="en-US" sz="2400" b="1" dirty="0" smtClean="0"/>
              <a:t>The first hypothesis is called the null hypothesis, denoted by H</a:t>
            </a:r>
            <a:r>
              <a:rPr lang="en-US" sz="2400" b="1" baseline="-25000" dirty="0" smtClean="0"/>
              <a:t>0</a:t>
            </a:r>
            <a:r>
              <a:rPr lang="en-US" sz="2400" b="1" dirty="0" smtClean="0"/>
              <a:t>, The null hypothesis always states that the population parameter is equal to the claim value. </a:t>
            </a:r>
          </a:p>
          <a:p>
            <a:pPr marL="457200" indent="-457200" algn="just">
              <a:spcBef>
                <a:spcPts val="600"/>
              </a:spcBef>
              <a:spcAft>
                <a:spcPts val="600"/>
              </a:spcAft>
              <a:buFont typeface="Wingdings" pitchFamily="2" charset="2"/>
              <a:buChar char="Ø"/>
            </a:pPr>
            <a:r>
              <a:rPr lang="en-US" sz="2400" b="1" dirty="0" smtClean="0"/>
              <a:t>The opposite of the null hypothesis is the alternative hypothesis, denoted by H</a:t>
            </a:r>
            <a:r>
              <a:rPr lang="en-US" sz="2400" b="1" baseline="-25000" dirty="0" smtClean="0"/>
              <a:t>a</a:t>
            </a:r>
            <a:r>
              <a:rPr lang="en-US" sz="2400" b="1" dirty="0" smtClean="0"/>
              <a:t> or H</a:t>
            </a:r>
            <a:r>
              <a:rPr lang="en-US" sz="2400" b="1" baseline="-25000" dirty="0" smtClean="0"/>
              <a:t>1</a:t>
            </a:r>
            <a:r>
              <a:rPr lang="en-US" sz="2400" b="1" dirty="0" smtClean="0"/>
              <a:t>.</a:t>
            </a:r>
            <a:endParaRPr lang="en-US" sz="1400" b="1" i="1" dirty="0" smtClean="0">
              <a:solidFill>
                <a:srgbClr val="FF0000"/>
              </a:solidFill>
            </a:endParaRPr>
          </a:p>
          <a:p>
            <a:pPr marL="457200" indent="-457200" algn="just">
              <a:spcBef>
                <a:spcPts val="600"/>
              </a:spcBef>
              <a:spcAft>
                <a:spcPts val="600"/>
              </a:spcAft>
            </a:pPr>
            <a:r>
              <a:rPr lang="en-US" sz="1400" b="1" i="1" dirty="0" smtClean="0">
                <a:solidFill>
                  <a:srgbClr val="FF0000"/>
                </a:solidFill>
              </a:rPr>
              <a:t>Ref: http://www.dummies.com/how-to/content/how-to-set-up-a-hypothesis-test-null-versus-	altern.html </a:t>
            </a:r>
            <a:endParaRPr lang="en-US" sz="2400" b="1" i="1" dirty="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r>
              <a:rPr lang="en-US" sz="3200" b="1" dirty="0" smtClean="0"/>
              <a:t>7.6	Monte Carlo Simulation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5" name="Rectangle 1"/>
          <p:cNvSpPr>
            <a:spLocks noChangeArrowheads="1"/>
          </p:cNvSpPr>
          <p:nvPr/>
        </p:nvSpPr>
        <p:spPr bwMode="auto">
          <a:xfrm>
            <a:off x="914400" y="1237692"/>
            <a:ext cx="7315200" cy="5009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300"/>
              </a:spcBef>
              <a:spcAft>
                <a:spcPts val="300"/>
              </a:spcAft>
              <a:buClrTx/>
              <a:buSzTx/>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Uncertain variables</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To build a risk analysis model, you must identify the uncertain variables – also called random variables. While there’s some uncertainty in almost all variables in a business model, we want to focus on variables where the range of values is significant.</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300"/>
              </a:spcBef>
              <a:spcAft>
                <a:spcPts val="300"/>
              </a:spcAft>
              <a:buClrTx/>
              <a:buSzTx/>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Sales and Price</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Based on the market research, you believe that there are equal chances that the market will be Slow, OK or Hot.</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In the “Slow market” scenario, you expect to sell 50,000 units at an average selling price of $11 per unit.</a:t>
            </a:r>
            <a:endParaRPr kumimoji="0" lang="en-US"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r>
              <a:rPr lang="en-US" sz="3200" b="1" dirty="0" smtClean="0"/>
              <a:t>7.6	Monte Carlo Simulation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5" name="Rectangle 1"/>
          <p:cNvSpPr>
            <a:spLocks noChangeArrowheads="1"/>
          </p:cNvSpPr>
          <p:nvPr/>
        </p:nvSpPr>
        <p:spPr bwMode="auto">
          <a:xfrm>
            <a:off x="914400" y="1316281"/>
            <a:ext cx="7315200" cy="49705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In the “OK market” scenario, you expect to sell 75,000 units at an average selling price of $10 per unit.</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In the “Hot market” scenario, you expect to sell 100,000 units at an average selling price of $8 per unit. In this scenario, your competitors will push your price down.</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300"/>
              </a:spcBef>
              <a:spcAft>
                <a:spcPts val="300"/>
              </a:spcAft>
              <a:buClrTx/>
              <a:buSzTx/>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Unit Cost</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Another uncertain variable is unit cost. Your firm’s production manager advises you that unit costs may vary anywhere between $5.50 to $7.50, with a most likely cost of $6.50. In this case, the most likely cost is also the average cost.</a:t>
            </a:r>
            <a:endParaRPr kumimoji="0" lang="en-US"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r>
              <a:rPr lang="en-US" sz="3200" b="1" dirty="0" smtClean="0"/>
              <a:t>7.6	Monte Carlo Simulation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5" name="Rectangle 1"/>
          <p:cNvSpPr>
            <a:spLocks noChangeArrowheads="1"/>
          </p:cNvSpPr>
          <p:nvPr/>
        </p:nvSpPr>
        <p:spPr bwMode="auto">
          <a:xfrm>
            <a:off x="914400" y="1484784"/>
            <a:ext cx="7315200" cy="29084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ts val="300"/>
              </a:spcBef>
              <a:spcAft>
                <a:spcPts val="300"/>
              </a:spcAft>
              <a:buClrTx/>
              <a:buSzTx/>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Uncertain Functions</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300"/>
              </a:spcBef>
              <a:spcAft>
                <a:spcPts val="300"/>
              </a:spcAft>
              <a:buClrTx/>
              <a:buSzTx/>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Net Profit</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We now identify uncertain functions – also called functions of a random variable. </a:t>
            </a: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Since Sales volume and Selling Price and Unit cost are all uncertain variables, the net profit calculated based on these variables is an uncertain function.</a:t>
            </a:r>
            <a:endParaRPr kumimoji="0" lang="en-GB"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r>
              <a:rPr lang="en-US" sz="3200" b="1" dirty="0" smtClean="0"/>
              <a:t>7.6	Monte Carlo Simulation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5" name="Rectangle 1"/>
          <p:cNvSpPr>
            <a:spLocks noChangeArrowheads="1"/>
          </p:cNvSpPr>
          <p:nvPr/>
        </p:nvSpPr>
        <p:spPr bwMode="auto">
          <a:xfrm>
            <a:off x="914400" y="1409328"/>
            <a:ext cx="73152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600"/>
              </a:spcBef>
              <a:spcAft>
                <a:spcPts val="600"/>
              </a:spcAft>
            </a:pPr>
            <a:r>
              <a:rPr lang="en-GB" sz="2400" b="1" dirty="0" smtClean="0"/>
              <a:t>Solution:</a:t>
            </a:r>
          </a:p>
          <a:p>
            <a:pPr marL="457200" lvl="0" indent="-457200" algn="just">
              <a:spcBef>
                <a:spcPts val="300"/>
              </a:spcBef>
              <a:spcAft>
                <a:spcPts val="300"/>
              </a:spcAft>
              <a:buFont typeface="Wingdings" pitchFamily="2" charset="2"/>
              <a:buChar char="Ø"/>
            </a:pPr>
            <a:r>
              <a:rPr lang="en-GB" sz="2400" b="1" dirty="0" smtClean="0"/>
              <a:t>Since there are equal chances that the market will be Slow, OK, or Hot, we want to create an uncertain variable that selects among these three possibilities by generating a random number – say 1 or 2 or 3 – with equal probability. </a:t>
            </a:r>
          </a:p>
          <a:p>
            <a:pPr marL="457200" lvl="0" indent="-457200" algn="just">
              <a:spcBef>
                <a:spcPts val="300"/>
              </a:spcBef>
              <a:spcAft>
                <a:spcPts val="300"/>
              </a:spcAft>
              <a:buFont typeface="Wingdings" pitchFamily="2" charset="2"/>
              <a:buChar char="Ø"/>
            </a:pPr>
            <a:r>
              <a:rPr lang="en-GB" sz="2400" b="1" dirty="0" smtClean="0"/>
              <a:t>We associate 1 with “Slow Market” state, 2 with “OK market” state and 3 with “Hot market” state. </a:t>
            </a:r>
          </a:p>
          <a:p>
            <a:pPr marL="457200" lvl="0" indent="-457200" algn="just">
              <a:spcBef>
                <a:spcPts val="300"/>
              </a:spcBef>
              <a:spcAft>
                <a:spcPts val="300"/>
              </a:spcAft>
              <a:buFont typeface="Wingdings" pitchFamily="2" charset="2"/>
              <a:buChar char="Ø"/>
            </a:pPr>
            <a:r>
              <a:rPr lang="en-GB" sz="2400" b="1" dirty="0" smtClean="0"/>
              <a:t>We generate this number easily by using the R function – “sample” and then base the Sales Volume and Selling Price of this uncertain variable.</a:t>
            </a:r>
            <a:endParaRPr lang="en-US" sz="2400" b="1" dirty="0" smtClean="0"/>
          </a:p>
          <a:p>
            <a:r>
              <a:rPr lang="en-GB" sz="2400" dirty="0" smtClean="0"/>
              <a:t> </a:t>
            </a:r>
            <a:endParaRPr lang="en-US" sz="24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r>
              <a:rPr lang="en-US" sz="3200" b="1" dirty="0" smtClean="0"/>
              <a:t>7.6	Monte Carlo Simulation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5" name="Rectangle 1"/>
          <p:cNvSpPr>
            <a:spLocks noChangeArrowheads="1"/>
          </p:cNvSpPr>
          <p:nvPr/>
        </p:nvSpPr>
        <p:spPr bwMode="auto">
          <a:xfrm>
            <a:off x="914400" y="1485528"/>
            <a:ext cx="7315200" cy="46012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600"/>
              </a:spcBef>
              <a:spcAft>
                <a:spcPts val="600"/>
              </a:spcAft>
            </a:pPr>
            <a:r>
              <a:rPr lang="en-GB" sz="2400" b="1" dirty="0" smtClean="0"/>
              <a:t>Solution continued:</a:t>
            </a:r>
          </a:p>
          <a:p>
            <a:pPr marL="457200" lvl="0" indent="-457200" algn="just">
              <a:buFont typeface="Wingdings" pitchFamily="2" charset="2"/>
              <a:buChar char="Ø"/>
            </a:pPr>
            <a:r>
              <a:rPr lang="en-GB" sz="2400" b="1" dirty="0" smtClean="0"/>
              <a:t>Unit cost may vary anywhere from $5.50 to $7.50, with a most likely cost of $6.50. We use triangular distribution to generate this variable.</a:t>
            </a:r>
            <a:endParaRPr lang="en-US" sz="2400" b="1" dirty="0" smtClean="0"/>
          </a:p>
          <a:p>
            <a:pPr marL="457200" indent="-457200" algn="just"/>
            <a:r>
              <a:rPr lang="en-GB" sz="2400" b="1" dirty="0" smtClean="0"/>
              <a:t> </a:t>
            </a:r>
            <a:endParaRPr lang="en-US" sz="2400" b="1" dirty="0" smtClean="0"/>
          </a:p>
          <a:p>
            <a:pPr marL="457200" lvl="0" indent="-457200" algn="just">
              <a:buFont typeface="Wingdings" pitchFamily="2" charset="2"/>
              <a:buChar char="Ø"/>
            </a:pPr>
            <a:r>
              <a:rPr lang="en-GB" sz="2400" b="1" dirty="0" smtClean="0"/>
              <a:t> </a:t>
            </a:r>
            <a:r>
              <a:rPr lang="en-GB" sz="2400" b="1" i="1" dirty="0" smtClean="0"/>
              <a:t>In probability theory and statistics, the triangular distribution is a continuous probability distribution with a lower limit a, upper limit b and mode c, where a &lt; b and a ≤ c ≤ b.</a:t>
            </a:r>
            <a:endParaRPr lang="en-US" sz="2400" b="1" dirty="0" smtClean="0"/>
          </a:p>
          <a:p>
            <a:pPr marL="457200" indent="-457200" algn="just"/>
            <a:r>
              <a:rPr lang="en-GB" sz="2400" b="1" dirty="0" smtClean="0"/>
              <a:t> </a:t>
            </a:r>
            <a:endParaRPr lang="en-US" sz="2400" b="1" dirty="0" smtClean="0"/>
          </a:p>
          <a:p>
            <a:pPr marL="457200" lvl="0" indent="-457200" algn="just">
              <a:buFont typeface="Wingdings" pitchFamily="2" charset="2"/>
              <a:buChar char="Ø"/>
            </a:pPr>
            <a:r>
              <a:rPr lang="en-GB" sz="2400" b="1" dirty="0" smtClean="0"/>
              <a:t>We install “triangle” package first before using the R to solve this problem. </a:t>
            </a:r>
            <a:endParaRPr lang="en-US" sz="24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r>
              <a:rPr lang="en-US" sz="3200" b="1" dirty="0" smtClean="0"/>
              <a:t>7.6	Monte Carlo Simulation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5" name="Rectangle 1"/>
          <p:cNvSpPr>
            <a:spLocks noChangeArrowheads="1"/>
          </p:cNvSpPr>
          <p:nvPr/>
        </p:nvSpPr>
        <p:spPr bwMode="auto">
          <a:xfrm>
            <a:off x="838200" y="1524000"/>
            <a:ext cx="7315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GB" sz="2400" b="1" dirty="0" smtClean="0"/>
              <a:t>Solution continued:</a:t>
            </a:r>
          </a:p>
        </p:txBody>
      </p:sp>
      <p:pic>
        <p:nvPicPr>
          <p:cNvPr id="11" name="Picture 10"/>
          <p:cNvPicPr/>
          <p:nvPr/>
        </p:nvPicPr>
        <p:blipFill>
          <a:blip r:embed="rId2" cstate="print"/>
          <a:srcRect/>
          <a:stretch>
            <a:fillRect/>
          </a:stretch>
        </p:blipFill>
        <p:spPr bwMode="auto">
          <a:xfrm>
            <a:off x="914400" y="1981200"/>
            <a:ext cx="7391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r>
              <a:rPr lang="en-US" sz="3200" b="1" dirty="0" smtClean="0"/>
              <a:t>7.6	Monte Carlo Simulation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5" name="Rectangle 1"/>
          <p:cNvSpPr>
            <a:spLocks noChangeArrowheads="1"/>
          </p:cNvSpPr>
          <p:nvPr/>
        </p:nvSpPr>
        <p:spPr bwMode="auto">
          <a:xfrm>
            <a:off x="838200" y="1447800"/>
            <a:ext cx="7315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GB" sz="2400" b="1" dirty="0" smtClean="0"/>
              <a:t>Solution continued:</a:t>
            </a:r>
          </a:p>
        </p:txBody>
      </p:sp>
      <p:pic>
        <p:nvPicPr>
          <p:cNvPr id="13" name="Picture 12"/>
          <p:cNvPicPr/>
          <p:nvPr/>
        </p:nvPicPr>
        <p:blipFill>
          <a:blip r:embed="rId2" cstate="print"/>
          <a:srcRect/>
          <a:stretch>
            <a:fillRect/>
          </a:stretch>
        </p:blipFill>
        <p:spPr bwMode="auto">
          <a:xfrm>
            <a:off x="1524000" y="1905000"/>
            <a:ext cx="5961764" cy="421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r>
              <a:rPr lang="en-US" sz="3200" b="1" dirty="0" smtClean="0"/>
              <a:t>7.6	Monte Carlo Simulation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5" name="Rectangle 1"/>
          <p:cNvSpPr>
            <a:spLocks noChangeArrowheads="1"/>
          </p:cNvSpPr>
          <p:nvPr/>
        </p:nvSpPr>
        <p:spPr bwMode="auto">
          <a:xfrm>
            <a:off x="838200" y="1524000"/>
            <a:ext cx="7315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GB" sz="2400" b="1" dirty="0" smtClean="0"/>
              <a:t>Solution continued:</a:t>
            </a:r>
          </a:p>
        </p:txBody>
      </p:sp>
      <p:pic>
        <p:nvPicPr>
          <p:cNvPr id="11" name="Picture 10"/>
          <p:cNvPicPr/>
          <p:nvPr/>
        </p:nvPicPr>
        <p:blipFill>
          <a:blip r:embed="rId2" cstate="print"/>
          <a:srcRect/>
          <a:stretch>
            <a:fillRect/>
          </a:stretch>
        </p:blipFill>
        <p:spPr bwMode="auto">
          <a:xfrm>
            <a:off x="1219200" y="1981200"/>
            <a:ext cx="6301740" cy="42779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r>
              <a:rPr lang="en-US" sz="3200" b="1" dirty="0" smtClean="0"/>
              <a:t>7.6	Monte Carlo Simulation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5" name="Rectangle 1"/>
          <p:cNvSpPr>
            <a:spLocks noChangeArrowheads="1"/>
          </p:cNvSpPr>
          <p:nvPr/>
        </p:nvSpPr>
        <p:spPr bwMode="auto">
          <a:xfrm>
            <a:off x="838200" y="1371600"/>
            <a:ext cx="73152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GB" sz="2400" b="1" dirty="0" smtClean="0"/>
              <a:t>Solution continued:</a:t>
            </a:r>
          </a:p>
        </p:txBody>
      </p:sp>
      <p:pic>
        <p:nvPicPr>
          <p:cNvPr id="11" name="Picture 10"/>
          <p:cNvPicPr/>
          <p:nvPr/>
        </p:nvPicPr>
        <p:blipFill>
          <a:blip r:embed="rId2" cstate="print"/>
          <a:srcRect/>
          <a:stretch>
            <a:fillRect/>
          </a:stretch>
        </p:blipFill>
        <p:spPr bwMode="auto">
          <a:xfrm>
            <a:off x="1676400" y="1828800"/>
            <a:ext cx="5867399" cy="3124199"/>
          </a:xfrm>
          <a:prstGeom prst="rect">
            <a:avLst/>
          </a:prstGeom>
          <a:noFill/>
          <a:ln w="9525">
            <a:noFill/>
            <a:miter lim="800000"/>
            <a:headEnd/>
            <a:tailEnd/>
          </a:ln>
        </p:spPr>
      </p:pic>
      <p:sp>
        <p:nvSpPr>
          <p:cNvPr id="78849" name="Rectangle 1"/>
          <p:cNvSpPr>
            <a:spLocks noChangeArrowheads="1"/>
          </p:cNvSpPr>
          <p:nvPr/>
        </p:nvSpPr>
        <p:spPr bwMode="auto">
          <a:xfrm>
            <a:off x="914400" y="4879776"/>
            <a:ext cx="7315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1" i="1"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We have observed that the average net profit after 10000 trials is $128,605. From this graph, we see that 77.59% of the trials resulted in the net profit above $100,00 and 22.41% of the trials resulted in the net profit below $100,000.</a:t>
            </a:r>
            <a:endParaRPr kumimoji="0" lang="en-GB" sz="3600" b="1"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59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7.7	Correlation</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265" name="Rectangle 1"/>
          <p:cNvSpPr>
            <a:spLocks noChangeArrowheads="1"/>
          </p:cNvSpPr>
          <p:nvPr/>
        </p:nvSpPr>
        <p:spPr bwMode="auto">
          <a:xfrm>
            <a:off x="914400" y="1472148"/>
            <a:ext cx="73152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Correlation is a method of studying the relationship between two variables. </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In statistical analysis, we come across the study of two variables wherein the change in the value of one variable produces a change in the value of another variable. In that case, we say that the variables are correlated or there is a correlation between the two variables.</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Two variables may have a positive correlation, a negative correlation or they may be uncorrelated</a:t>
            </a:r>
            <a:r>
              <a:rPr kumimoji="0" lang="en-GB" sz="2400" b="0" i="0" u="none" strike="noStrike" cap="none" normalizeH="0" baseline="0" dirty="0" smtClean="0">
                <a:ln>
                  <a:noFill/>
                </a:ln>
                <a:solidFill>
                  <a:schemeClr val="tx1"/>
                </a:solidFill>
                <a:effectLst/>
                <a:ea typeface="Calibri" pitchFamily="34" charset="0"/>
                <a:cs typeface="Times New Roman" pitchFamily="18" charset="0"/>
              </a:rPr>
              <a:t>.</a:t>
            </a:r>
            <a:endParaRPr kumimoji="0" lang="en-GB" sz="24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grpSp>
        <p:nvGrpSpPr>
          <p:cNvPr id="13" name="Group 12"/>
          <p:cNvGrpSpPr/>
          <p:nvPr/>
        </p:nvGrpSpPr>
        <p:grpSpPr>
          <a:xfrm>
            <a:off x="914400" y="1371600"/>
            <a:ext cx="7315200" cy="4737194"/>
            <a:chOff x="914400" y="1371600"/>
            <a:chExt cx="7315200" cy="4737194"/>
          </a:xfrm>
        </p:grpSpPr>
        <p:sp>
          <p:nvSpPr>
            <p:cNvPr id="11" name="Rectangle 10"/>
            <p:cNvSpPr/>
            <p:nvPr/>
          </p:nvSpPr>
          <p:spPr>
            <a:xfrm>
              <a:off x="914400" y="1371600"/>
              <a:ext cx="7315200" cy="4737194"/>
            </a:xfrm>
            <a:prstGeom prst="rect">
              <a:avLst/>
            </a:prstGeom>
          </p:spPr>
          <p:txBody>
            <a:bodyPr wrap="square">
              <a:spAutoFit/>
            </a:bodyPr>
            <a:lstStyle/>
            <a:p>
              <a:pPr marL="457200" indent="-457200" algn="just">
                <a:spcBef>
                  <a:spcPts val="200"/>
                </a:spcBef>
                <a:spcAft>
                  <a:spcPts val="200"/>
                </a:spcAft>
              </a:pPr>
              <a:r>
                <a:rPr lang="en-US" sz="2400" b="1" dirty="0" smtClean="0"/>
                <a:t>Steps in hypothesis testing</a:t>
              </a:r>
            </a:p>
            <a:p>
              <a:pPr marL="457200" indent="-457200" algn="just">
                <a:spcBef>
                  <a:spcPts val="200"/>
                </a:spcBef>
                <a:spcAft>
                  <a:spcPts val="200"/>
                </a:spcAft>
              </a:pPr>
              <a:endParaRPr lang="en-US" sz="1600" b="1" dirty="0" smtClean="0"/>
            </a:p>
            <a:p>
              <a:pPr marL="457200" indent="-457200" algn="just">
                <a:spcBef>
                  <a:spcPts val="200"/>
                </a:spcBef>
                <a:spcAft>
                  <a:spcPts val="200"/>
                </a:spcAft>
              </a:pPr>
              <a:r>
                <a:rPr lang="en-US" sz="2400" b="1" dirty="0" smtClean="0"/>
                <a:t>Step 1   Frame null and alternate hypothesis</a:t>
              </a:r>
            </a:p>
            <a:p>
              <a:pPr marL="457200" indent="-457200" algn="just">
                <a:spcBef>
                  <a:spcPts val="200"/>
                </a:spcBef>
                <a:spcAft>
                  <a:spcPts val="200"/>
                </a:spcAft>
              </a:pPr>
              <a:endParaRPr lang="en-US" sz="1200" b="1" dirty="0" smtClean="0"/>
            </a:p>
            <a:p>
              <a:pPr marL="457200" indent="-457200" algn="just">
                <a:spcBef>
                  <a:spcPts val="200"/>
                </a:spcBef>
                <a:spcAft>
                  <a:spcPts val="200"/>
                </a:spcAft>
              </a:pPr>
              <a:r>
                <a:rPr lang="en-US" sz="2400" b="1" dirty="0" smtClean="0"/>
                <a:t>Step 2   Compute the test statistic, z</a:t>
              </a:r>
            </a:p>
            <a:p>
              <a:pPr marL="457200" indent="-457200" algn="just">
                <a:spcBef>
                  <a:spcPts val="200"/>
                </a:spcBef>
                <a:spcAft>
                  <a:spcPts val="200"/>
                </a:spcAft>
              </a:pPr>
              <a:endParaRPr lang="en-US" sz="1050" b="1" dirty="0" smtClean="0"/>
            </a:p>
            <a:p>
              <a:pPr marL="457200" indent="-457200" algn="just">
                <a:spcBef>
                  <a:spcPts val="200"/>
                </a:spcBef>
                <a:spcAft>
                  <a:spcPts val="200"/>
                </a:spcAft>
                <a:buFont typeface="Wingdings" pitchFamily="2" charset="2"/>
                <a:buChar char="Ø"/>
              </a:pPr>
              <a:r>
                <a:rPr lang="en-US" sz="2400" b="1" dirty="0" smtClean="0"/>
                <a:t>The z statistic will compare the observed sample mean to an expected population mean.</a:t>
              </a:r>
            </a:p>
            <a:p>
              <a:pPr marL="406400" indent="-406400" algn="just">
                <a:buFont typeface="Wingdings" pitchFamily="2" charset="2"/>
                <a:buChar char="Ø"/>
              </a:pPr>
              <a:r>
                <a:rPr lang="en-US" sz="2400" b="1" dirty="0" smtClean="0"/>
                <a:t>To obtain a z-score for the entire population with parameters µ and </a:t>
              </a:r>
              <a:r>
                <a:rPr lang="el-GR" sz="2400" b="1" dirty="0" smtClean="0"/>
                <a:t>σ</a:t>
              </a:r>
              <a:r>
                <a:rPr lang="en-US" sz="2400" b="1" dirty="0" smtClean="0"/>
                <a:t>, use</a:t>
              </a:r>
            </a:p>
            <a:p>
              <a:pPr marL="406400" indent="-406400" algn="just">
                <a:buFont typeface="Wingdings" pitchFamily="2" charset="2"/>
                <a:buChar char="Ø"/>
              </a:pPr>
              <a:r>
                <a:rPr lang="en-US" sz="2400" b="1" dirty="0" smtClean="0"/>
                <a:t>If population mean and standard deviation are estimated from a sample parameters (x-bar and s)</a:t>
              </a:r>
            </a:p>
            <a:p>
              <a:pPr marL="457200" indent="-457200" algn="just">
                <a:spcBef>
                  <a:spcPts val="200"/>
                </a:spcBef>
                <a:spcAft>
                  <a:spcPts val="200"/>
                </a:spcAft>
                <a:buFont typeface="Wingdings" pitchFamily="2" charset="2"/>
                <a:buChar char="Ø"/>
              </a:pPr>
              <a:endParaRPr lang="en-US" sz="2400" b="1" baseline="-25000" dirty="0" smtClean="0"/>
            </a:p>
          </p:txBody>
        </p:sp>
        <p:pic>
          <p:nvPicPr>
            <p:cNvPr id="2051" name="Picture 3"/>
            <p:cNvPicPr>
              <a:picLocks noChangeAspect="1" noChangeArrowheads="1"/>
            </p:cNvPicPr>
            <p:nvPr/>
          </p:nvPicPr>
          <p:blipFill>
            <a:blip r:embed="rId2" cstate="print"/>
            <a:srcRect/>
            <a:stretch>
              <a:fillRect/>
            </a:stretch>
          </p:blipFill>
          <p:spPr bwMode="auto">
            <a:xfrm>
              <a:off x="4595812" y="4495800"/>
              <a:ext cx="1119188" cy="3810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457325" y="5657850"/>
              <a:ext cx="1200150" cy="43815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7.7	Correlation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265" name="Rectangle 1"/>
          <p:cNvSpPr>
            <a:spLocks noChangeArrowheads="1"/>
          </p:cNvSpPr>
          <p:nvPr/>
        </p:nvSpPr>
        <p:spPr bwMode="auto">
          <a:xfrm>
            <a:off x="914400" y="1339335"/>
            <a:ext cx="73152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r>
              <a:rPr lang="en-GB" sz="2400" b="1" dirty="0" smtClean="0"/>
              <a:t>Example:</a:t>
            </a:r>
          </a:p>
          <a:p>
            <a:pPr marL="457200" indent="-457200"/>
            <a:r>
              <a:rPr lang="en-GB" sz="2400" b="1" dirty="0" smtClean="0"/>
              <a:t>	A tax consultant charges the following rates for his / her clients based on the annual income of the client. Using R draw a scatter plot.</a:t>
            </a:r>
            <a:endParaRPr lang="en-US" sz="2400" b="1" dirty="0"/>
          </a:p>
        </p:txBody>
      </p:sp>
      <p:graphicFrame>
        <p:nvGraphicFramePr>
          <p:cNvPr id="11" name="Table 10"/>
          <p:cNvGraphicFramePr>
            <a:graphicFrameLocks noGrp="1"/>
          </p:cNvGraphicFramePr>
          <p:nvPr/>
        </p:nvGraphicFramePr>
        <p:xfrm>
          <a:off x="1524000" y="3011424"/>
          <a:ext cx="5783580" cy="3084576"/>
        </p:xfrm>
        <a:graphic>
          <a:graphicData uri="http://schemas.openxmlformats.org/drawingml/2006/table">
            <a:tbl>
              <a:tblPr/>
              <a:tblGrid>
                <a:gridCol w="1554480"/>
                <a:gridCol w="4229100"/>
              </a:tblGrid>
              <a:tr h="0">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Charges</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GB" sz="1600" b="1">
                          <a:solidFill>
                            <a:srgbClr val="FF0000"/>
                          </a:solidFill>
                          <a:latin typeface="Calibri"/>
                          <a:ea typeface="Calibri"/>
                          <a:cs typeface="Times New Roman"/>
                        </a:rPr>
                        <a:t>Annual Income of the client (in million dollars)</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50</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600" b="1">
                          <a:solidFill>
                            <a:srgbClr val="FF0000"/>
                          </a:solidFill>
                          <a:latin typeface="Calibri"/>
                          <a:ea typeface="Calibri"/>
                          <a:cs typeface="Times New Roman"/>
                        </a:rPr>
                        <a:t>0.25</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100</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600" b="1">
                          <a:solidFill>
                            <a:srgbClr val="FF0000"/>
                          </a:solidFill>
                          <a:latin typeface="Calibri"/>
                          <a:ea typeface="Calibri"/>
                          <a:cs typeface="Times New Roman"/>
                        </a:rPr>
                        <a:t>1.00</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150</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600" b="1">
                          <a:solidFill>
                            <a:srgbClr val="FF0000"/>
                          </a:solidFill>
                          <a:latin typeface="Calibri"/>
                          <a:ea typeface="Calibri"/>
                          <a:cs typeface="Times New Roman"/>
                        </a:rPr>
                        <a:t>2.25</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200</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600" b="1">
                          <a:solidFill>
                            <a:srgbClr val="FF0000"/>
                          </a:solidFill>
                          <a:latin typeface="Calibri"/>
                          <a:ea typeface="Calibri"/>
                          <a:cs typeface="Times New Roman"/>
                        </a:rPr>
                        <a:t>4.00</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250</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600" b="1">
                          <a:solidFill>
                            <a:srgbClr val="FF0000"/>
                          </a:solidFill>
                          <a:latin typeface="Calibri"/>
                          <a:ea typeface="Calibri"/>
                          <a:cs typeface="Times New Roman"/>
                        </a:rPr>
                        <a:t>6.25</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300</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600" b="1">
                          <a:solidFill>
                            <a:srgbClr val="FF0000"/>
                          </a:solidFill>
                          <a:latin typeface="Calibri"/>
                          <a:ea typeface="Calibri"/>
                          <a:cs typeface="Times New Roman"/>
                        </a:rPr>
                        <a:t>9.00</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350</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600" b="1">
                          <a:solidFill>
                            <a:srgbClr val="FF0000"/>
                          </a:solidFill>
                          <a:latin typeface="Calibri"/>
                          <a:ea typeface="Calibri"/>
                          <a:cs typeface="Times New Roman"/>
                        </a:rPr>
                        <a:t>12.25</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400</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600" b="1">
                          <a:solidFill>
                            <a:srgbClr val="FF0000"/>
                          </a:solidFill>
                          <a:latin typeface="Calibri"/>
                          <a:ea typeface="Calibri"/>
                          <a:cs typeface="Times New Roman"/>
                        </a:rPr>
                        <a:t>16.00</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450</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600" b="1">
                          <a:solidFill>
                            <a:srgbClr val="FF0000"/>
                          </a:solidFill>
                          <a:latin typeface="Calibri"/>
                          <a:ea typeface="Calibri"/>
                          <a:cs typeface="Times New Roman"/>
                        </a:rPr>
                        <a:t>20.25</a:t>
                      </a:r>
                      <a:endParaRPr lang="en-US" sz="16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500</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600" b="1" dirty="0">
                          <a:solidFill>
                            <a:srgbClr val="FF0000"/>
                          </a:solidFill>
                          <a:latin typeface="Calibri"/>
                          <a:ea typeface="Calibri"/>
                          <a:cs typeface="Times New Roman"/>
                        </a:rPr>
                        <a:t>25.00</a:t>
                      </a:r>
                      <a:endParaRPr lang="en-US" sz="16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7.7	Correlation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87043" name="Picture 3"/>
          <p:cNvPicPr>
            <a:picLocks noChangeAspect="1" noChangeArrowheads="1"/>
          </p:cNvPicPr>
          <p:nvPr/>
        </p:nvPicPr>
        <p:blipFill>
          <a:blip r:embed="rId2" cstate="print"/>
          <a:srcRect/>
          <a:stretch>
            <a:fillRect/>
          </a:stretch>
        </p:blipFill>
        <p:spPr bwMode="auto">
          <a:xfrm>
            <a:off x="914400" y="1720187"/>
            <a:ext cx="7322004" cy="642013"/>
          </a:xfrm>
          <a:prstGeom prst="rect">
            <a:avLst/>
          </a:prstGeom>
          <a:noFill/>
          <a:ln w="9525">
            <a:noFill/>
            <a:miter lim="800000"/>
            <a:headEnd/>
            <a:tailEnd/>
          </a:ln>
        </p:spPr>
      </p:pic>
      <p:pic>
        <p:nvPicPr>
          <p:cNvPr id="87044" name="Picture 4"/>
          <p:cNvPicPr>
            <a:picLocks noChangeAspect="1" noChangeArrowheads="1"/>
          </p:cNvPicPr>
          <p:nvPr/>
        </p:nvPicPr>
        <p:blipFill>
          <a:blip r:embed="rId3" cstate="print"/>
          <a:srcRect/>
          <a:stretch>
            <a:fillRect/>
          </a:stretch>
        </p:blipFill>
        <p:spPr bwMode="auto">
          <a:xfrm>
            <a:off x="883293" y="2491418"/>
            <a:ext cx="7346307" cy="26139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7.7	Correlation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3" name="Picture 2"/>
          <p:cNvPicPr>
            <a:picLocks noChangeAspect="1" noChangeArrowheads="1"/>
          </p:cNvPicPr>
          <p:nvPr/>
        </p:nvPicPr>
        <p:blipFill>
          <a:blip r:embed="rId2" cstate="print"/>
          <a:srcRect/>
          <a:stretch>
            <a:fillRect/>
          </a:stretch>
        </p:blipFill>
        <p:spPr bwMode="auto">
          <a:xfrm>
            <a:off x="914400" y="2286000"/>
            <a:ext cx="7275491" cy="38709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8200" y="9144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7.7	Correlation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838200" y="1371600"/>
            <a:ext cx="7315200" cy="2385268"/>
          </a:xfrm>
          <a:prstGeom prst="rect">
            <a:avLst/>
          </a:prstGeom>
        </p:spPr>
        <p:txBody>
          <a:bodyPr wrap="square">
            <a:spAutoFit/>
          </a:bodyPr>
          <a:lstStyle/>
          <a:p>
            <a:pPr marL="457200" indent="-457200" algn="just">
              <a:spcBef>
                <a:spcPts val="300"/>
              </a:spcBef>
              <a:spcAft>
                <a:spcPts val="300"/>
              </a:spcAft>
              <a:buFont typeface="Wingdings" pitchFamily="2" charset="2"/>
              <a:buChar char="Ø"/>
            </a:pPr>
            <a:r>
              <a:rPr lang="en-GB" sz="2400" b="1" dirty="0" smtClean="0"/>
              <a:t>The following table gives the age – distribution of the population and the number of unemployed in town. </a:t>
            </a:r>
          </a:p>
          <a:p>
            <a:pPr marL="457200" indent="-457200" algn="just">
              <a:spcBef>
                <a:spcPts val="300"/>
              </a:spcBef>
              <a:spcAft>
                <a:spcPts val="300"/>
              </a:spcAft>
              <a:buFont typeface="Wingdings" pitchFamily="2" charset="2"/>
              <a:buChar char="Ø"/>
            </a:pPr>
            <a:r>
              <a:rPr lang="en-GB" sz="2400" b="1" dirty="0" smtClean="0"/>
              <a:t>Find the coefficient of correlation between the mid-values of the age- groups and the percentage of unemployed in different age – constituents.</a:t>
            </a:r>
            <a:endParaRPr lang="en-US" sz="2400" b="1" dirty="0"/>
          </a:p>
        </p:txBody>
      </p:sp>
      <p:graphicFrame>
        <p:nvGraphicFramePr>
          <p:cNvPr id="15" name="Table 14"/>
          <p:cNvGraphicFramePr>
            <a:graphicFrameLocks noGrp="1"/>
          </p:cNvGraphicFramePr>
          <p:nvPr/>
        </p:nvGraphicFramePr>
        <p:xfrm>
          <a:off x="1676400" y="3733800"/>
          <a:ext cx="5638800" cy="2408936"/>
        </p:xfrm>
        <a:graphic>
          <a:graphicData uri="http://schemas.openxmlformats.org/drawingml/2006/table">
            <a:tbl>
              <a:tblPr/>
              <a:tblGrid>
                <a:gridCol w="1310024"/>
                <a:gridCol w="2264063"/>
                <a:gridCol w="2064713"/>
              </a:tblGrid>
              <a:tr h="355600">
                <a:tc>
                  <a:txBody>
                    <a:bodyPr/>
                    <a:lstStyle/>
                    <a:p>
                      <a:pPr marL="0" marR="0" algn="ctr">
                        <a:lnSpc>
                          <a:spcPct val="115000"/>
                        </a:lnSpc>
                        <a:spcBef>
                          <a:spcPts val="0"/>
                        </a:spcBef>
                        <a:spcAft>
                          <a:spcPts val="0"/>
                        </a:spcAft>
                      </a:pPr>
                      <a:r>
                        <a:rPr lang="en-GB" sz="1800" b="1" dirty="0">
                          <a:solidFill>
                            <a:srgbClr val="FF0000"/>
                          </a:solidFill>
                          <a:latin typeface="Calibri"/>
                          <a:ea typeface="Calibri"/>
                          <a:cs typeface="Times New Roman"/>
                        </a:rPr>
                        <a:t>Age</a:t>
                      </a:r>
                      <a:endParaRPr lang="en-US" sz="18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GB" sz="1800" b="1" dirty="0">
                          <a:solidFill>
                            <a:srgbClr val="FF0000"/>
                          </a:solidFill>
                          <a:latin typeface="Calibri"/>
                          <a:ea typeface="Calibri"/>
                          <a:cs typeface="Times New Roman"/>
                        </a:rPr>
                        <a:t>Number of persons in ‘000</a:t>
                      </a:r>
                      <a:endParaRPr lang="en-US" sz="18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GB" sz="1800" b="1">
                          <a:solidFill>
                            <a:srgbClr val="FF0000"/>
                          </a:solidFill>
                          <a:latin typeface="Calibri"/>
                          <a:ea typeface="Calibri"/>
                          <a:cs typeface="Times New Roman"/>
                        </a:rPr>
                        <a:t>Number of unemployed</a:t>
                      </a:r>
                      <a:endParaRPr lang="en-US" sz="18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355600">
                <a:tc>
                  <a:txBody>
                    <a:bodyPr/>
                    <a:lstStyle/>
                    <a:p>
                      <a:pPr marL="0" marR="0" algn="ctr">
                        <a:lnSpc>
                          <a:spcPct val="115000"/>
                        </a:lnSpc>
                        <a:spcBef>
                          <a:spcPts val="0"/>
                        </a:spcBef>
                        <a:spcAft>
                          <a:spcPts val="0"/>
                        </a:spcAft>
                      </a:pPr>
                      <a:r>
                        <a:rPr lang="en-GB" sz="1800" b="1">
                          <a:solidFill>
                            <a:srgbClr val="FF0000"/>
                          </a:solidFill>
                          <a:latin typeface="Calibri"/>
                          <a:ea typeface="Calibri"/>
                          <a:cs typeface="Times New Roman"/>
                        </a:rPr>
                        <a:t>20 – 30</a:t>
                      </a:r>
                      <a:endParaRPr lang="en-US" sz="18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800" b="1" dirty="0">
                          <a:solidFill>
                            <a:srgbClr val="FF0000"/>
                          </a:solidFill>
                          <a:latin typeface="Calibri"/>
                          <a:ea typeface="Calibri"/>
                          <a:cs typeface="Times New Roman"/>
                        </a:rPr>
                        <a:t>40</a:t>
                      </a:r>
                      <a:endParaRPr lang="en-US" sz="18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800" b="1">
                          <a:solidFill>
                            <a:srgbClr val="FF0000"/>
                          </a:solidFill>
                          <a:latin typeface="Calibri"/>
                          <a:ea typeface="Calibri"/>
                          <a:cs typeface="Times New Roman"/>
                        </a:rPr>
                        <a:t>400</a:t>
                      </a:r>
                      <a:endParaRPr lang="en-US" sz="18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a:txBody>
                    <a:bodyPr/>
                    <a:lstStyle/>
                    <a:p>
                      <a:pPr marL="0" marR="0" algn="ctr">
                        <a:lnSpc>
                          <a:spcPct val="115000"/>
                        </a:lnSpc>
                        <a:spcBef>
                          <a:spcPts val="0"/>
                        </a:spcBef>
                        <a:spcAft>
                          <a:spcPts val="0"/>
                        </a:spcAft>
                      </a:pPr>
                      <a:r>
                        <a:rPr lang="en-GB" sz="1800" b="1">
                          <a:solidFill>
                            <a:srgbClr val="FF0000"/>
                          </a:solidFill>
                          <a:latin typeface="Calibri"/>
                          <a:ea typeface="Calibri"/>
                          <a:cs typeface="Times New Roman"/>
                        </a:rPr>
                        <a:t>30 – 40</a:t>
                      </a:r>
                      <a:endParaRPr lang="en-US" sz="18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800" b="1" dirty="0">
                          <a:solidFill>
                            <a:srgbClr val="FF0000"/>
                          </a:solidFill>
                          <a:latin typeface="Calibri"/>
                          <a:ea typeface="Calibri"/>
                          <a:cs typeface="Times New Roman"/>
                        </a:rPr>
                        <a:t>55</a:t>
                      </a:r>
                      <a:endParaRPr lang="en-US" sz="18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800" b="1" dirty="0">
                          <a:solidFill>
                            <a:srgbClr val="FF0000"/>
                          </a:solidFill>
                          <a:latin typeface="Calibri"/>
                          <a:ea typeface="Calibri"/>
                          <a:cs typeface="Times New Roman"/>
                        </a:rPr>
                        <a:t>1100</a:t>
                      </a:r>
                      <a:endParaRPr lang="en-US" sz="18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a:txBody>
                    <a:bodyPr/>
                    <a:lstStyle/>
                    <a:p>
                      <a:pPr marL="0" marR="0" algn="ctr">
                        <a:lnSpc>
                          <a:spcPct val="115000"/>
                        </a:lnSpc>
                        <a:spcBef>
                          <a:spcPts val="0"/>
                        </a:spcBef>
                        <a:spcAft>
                          <a:spcPts val="0"/>
                        </a:spcAft>
                      </a:pPr>
                      <a:r>
                        <a:rPr lang="en-GB" sz="1800" b="1">
                          <a:solidFill>
                            <a:srgbClr val="FF0000"/>
                          </a:solidFill>
                          <a:latin typeface="Calibri"/>
                          <a:ea typeface="Calibri"/>
                          <a:cs typeface="Times New Roman"/>
                        </a:rPr>
                        <a:t>40 – 50</a:t>
                      </a:r>
                      <a:endParaRPr lang="en-US" sz="18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800" b="1">
                          <a:solidFill>
                            <a:srgbClr val="FF0000"/>
                          </a:solidFill>
                          <a:latin typeface="Calibri"/>
                          <a:ea typeface="Calibri"/>
                          <a:cs typeface="Times New Roman"/>
                        </a:rPr>
                        <a:t>32</a:t>
                      </a:r>
                      <a:endParaRPr lang="en-US" sz="18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800" b="1" dirty="0">
                          <a:solidFill>
                            <a:srgbClr val="FF0000"/>
                          </a:solidFill>
                          <a:latin typeface="Calibri"/>
                          <a:ea typeface="Calibri"/>
                          <a:cs typeface="Times New Roman"/>
                        </a:rPr>
                        <a:t>960</a:t>
                      </a:r>
                      <a:endParaRPr lang="en-US" sz="18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a:txBody>
                    <a:bodyPr/>
                    <a:lstStyle/>
                    <a:p>
                      <a:pPr marL="0" marR="0" algn="ctr">
                        <a:lnSpc>
                          <a:spcPct val="115000"/>
                        </a:lnSpc>
                        <a:spcBef>
                          <a:spcPts val="0"/>
                        </a:spcBef>
                        <a:spcAft>
                          <a:spcPts val="0"/>
                        </a:spcAft>
                      </a:pPr>
                      <a:r>
                        <a:rPr lang="en-GB" sz="1800" b="1">
                          <a:solidFill>
                            <a:srgbClr val="FF0000"/>
                          </a:solidFill>
                          <a:latin typeface="Calibri"/>
                          <a:ea typeface="Calibri"/>
                          <a:cs typeface="Times New Roman"/>
                        </a:rPr>
                        <a:t>50 - 60</a:t>
                      </a:r>
                      <a:endParaRPr lang="en-US" sz="18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800" b="1">
                          <a:solidFill>
                            <a:srgbClr val="FF0000"/>
                          </a:solidFill>
                          <a:latin typeface="Calibri"/>
                          <a:ea typeface="Calibri"/>
                          <a:cs typeface="Times New Roman"/>
                        </a:rPr>
                        <a:t>20</a:t>
                      </a:r>
                      <a:endParaRPr lang="en-US" sz="18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800" b="1" dirty="0">
                          <a:solidFill>
                            <a:srgbClr val="FF0000"/>
                          </a:solidFill>
                          <a:latin typeface="Calibri"/>
                          <a:ea typeface="Calibri"/>
                          <a:cs typeface="Times New Roman"/>
                        </a:rPr>
                        <a:t>1600</a:t>
                      </a:r>
                      <a:endParaRPr lang="en-US" sz="18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a:txBody>
                    <a:bodyPr/>
                    <a:lstStyle/>
                    <a:p>
                      <a:pPr marL="0" marR="0" algn="ctr">
                        <a:lnSpc>
                          <a:spcPct val="115000"/>
                        </a:lnSpc>
                        <a:spcBef>
                          <a:spcPts val="0"/>
                        </a:spcBef>
                        <a:spcAft>
                          <a:spcPts val="0"/>
                        </a:spcAft>
                      </a:pPr>
                      <a:r>
                        <a:rPr lang="en-GB" sz="1800" b="1">
                          <a:solidFill>
                            <a:srgbClr val="FF0000"/>
                          </a:solidFill>
                          <a:latin typeface="Calibri"/>
                          <a:ea typeface="Calibri"/>
                          <a:cs typeface="Times New Roman"/>
                        </a:rPr>
                        <a:t>60 – 70</a:t>
                      </a:r>
                      <a:endParaRPr lang="en-US" sz="18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800" b="1">
                          <a:solidFill>
                            <a:srgbClr val="FF0000"/>
                          </a:solidFill>
                          <a:latin typeface="Calibri"/>
                          <a:ea typeface="Calibri"/>
                          <a:cs typeface="Times New Roman"/>
                        </a:rPr>
                        <a:t>8</a:t>
                      </a:r>
                      <a:endParaRPr lang="en-US" sz="1800" b="1">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1800" b="1" dirty="0">
                          <a:solidFill>
                            <a:srgbClr val="FF0000"/>
                          </a:solidFill>
                          <a:latin typeface="Calibri"/>
                          <a:ea typeface="Calibri"/>
                          <a:cs typeface="Times New Roman"/>
                        </a:rPr>
                        <a:t>1600</a:t>
                      </a:r>
                      <a:endParaRPr lang="en-US" sz="1800" b="1" dirty="0">
                        <a:solidFill>
                          <a:srgbClr val="FF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8200" y="9144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7.7	Correlation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3" name="Picture 12"/>
          <p:cNvPicPr/>
          <p:nvPr/>
        </p:nvPicPr>
        <p:blipFill>
          <a:blip r:embed="rId2" cstate="print"/>
          <a:srcRect/>
          <a:stretch>
            <a:fillRect/>
          </a:stretch>
        </p:blipFill>
        <p:spPr bwMode="auto">
          <a:xfrm>
            <a:off x="838200" y="1447800"/>
            <a:ext cx="7315200" cy="2438400"/>
          </a:xfrm>
          <a:prstGeom prst="rect">
            <a:avLst/>
          </a:prstGeom>
          <a:noFill/>
          <a:ln w="9525">
            <a:noFill/>
            <a:miter lim="800000"/>
            <a:headEnd/>
            <a:tailEnd/>
          </a:ln>
        </p:spPr>
      </p:pic>
      <p:sp>
        <p:nvSpPr>
          <p:cNvPr id="90113" name="Rectangle 1"/>
          <p:cNvSpPr>
            <a:spLocks noChangeArrowheads="1"/>
          </p:cNvSpPr>
          <p:nvPr/>
        </p:nvSpPr>
        <p:spPr bwMode="auto">
          <a:xfrm>
            <a:off x="838200" y="4069140"/>
            <a:ext cx="73152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ts val="600"/>
              </a:spcBef>
              <a:spcAft>
                <a:spcPts val="600"/>
              </a:spcAft>
              <a:buClrTx/>
              <a:buSzTx/>
              <a:buFontTx/>
              <a:buNone/>
              <a:tabLst/>
            </a:pPr>
            <a:r>
              <a:rPr kumimoji="0" lang="en-GB" sz="2400" b="1" i="1"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The Pearson coefficient of correlation between the mid-values of the age-groups and the percentage of unemployed in different age – constituents is approximately, 0.886.</a:t>
            </a:r>
            <a:endParaRPr kumimoji="0" lang="en-GB" sz="40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41" name="Rectangle 1"/>
          <p:cNvSpPr>
            <a:spLocks noChangeArrowheads="1"/>
          </p:cNvSpPr>
          <p:nvPr/>
        </p:nvSpPr>
        <p:spPr bwMode="auto">
          <a:xfrm>
            <a:off x="914400" y="1517050"/>
            <a:ext cx="7315200" cy="43858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Correlation denotes the association between two quantitative variables. </a:t>
            </a:r>
          </a:p>
          <a:p>
            <a:pPr marL="457200" marR="0" lvl="0" indent="-457200" algn="just" defTabSz="914400" rtl="0" eaLnBrk="1" fontAlgn="base" latinLnBrk="0" hangingPunct="1">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Regression involves estimating the best equation to summarize the association. </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The degree of association is measured by a correlation coefficient, denoted by r. It is sometimes called Pearson's correlation coefficient after its originator and is a measure of linear association. </a:t>
            </a: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If a curved line is needed to express the relationship, other and more complicated measures of correlation must be used between the two variables. </a:t>
            </a:r>
            <a:endParaRPr kumimoji="0" lang="en-GB"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41" name="Rectangle 1"/>
          <p:cNvSpPr>
            <a:spLocks noChangeArrowheads="1"/>
          </p:cNvSpPr>
          <p:nvPr/>
        </p:nvSpPr>
        <p:spPr bwMode="auto">
          <a:xfrm>
            <a:off x="914400" y="1545372"/>
            <a:ext cx="73152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Correlation describes the strength of an association between two variables, and is completely symmetrical, the correlation between A and B is the same as the correlation between B and A. </a:t>
            </a: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However, if the two variables are related, it means that when one changes by a certain amount the other changes on an average by a certain amount. </a:t>
            </a:r>
          </a:p>
          <a:p>
            <a:pPr marL="457200" marR="0" lvl="0" indent="-457200" algn="just" defTabSz="914400" rtl="0" eaLnBrk="0" fontAlgn="base" latinLnBrk="0" hangingPunct="0">
              <a:lnSpc>
                <a:spcPct val="100000"/>
              </a:lnSpc>
              <a:spcBef>
                <a:spcPts val="600"/>
              </a:spcBef>
              <a:spcAft>
                <a:spcPts val="6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If y represents the dependent variable and x the independent variable, this relationship is described as the regression of y on x.</a:t>
            </a:r>
            <a:endParaRPr kumimoji="0" lang="en-US"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41" name="Rectangle 1"/>
          <p:cNvSpPr>
            <a:spLocks noChangeArrowheads="1"/>
          </p:cNvSpPr>
          <p:nvPr/>
        </p:nvSpPr>
        <p:spPr bwMode="auto">
          <a:xfrm>
            <a:off x="914400" y="1524000"/>
            <a:ext cx="7315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The regression equation representing how much y changes with any given change of x can be used to construct a regression line on a scatter diagram, and in the simplest case this is assumed to be a straight line. </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The direction in which the line slopes depends on whether the correlation is positive or negative. </a:t>
            </a:r>
          </a:p>
          <a:p>
            <a:pPr marL="45720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When the two sets of observations increase or decrease together (positive) the line slopes upwards them left to right; when one set decreases as the other increases the line slopes downwards from left to right.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41" name="Rectangle 1"/>
          <p:cNvSpPr>
            <a:spLocks noChangeArrowheads="1"/>
          </p:cNvSpPr>
          <p:nvPr/>
        </p:nvSpPr>
        <p:spPr bwMode="auto">
          <a:xfrm>
            <a:off x="914400" y="1402377"/>
            <a:ext cx="73152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As the line must be straight, it will probably pass through few, if any, of the dots. </a:t>
            </a: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Given that the association is well described by a straight line we have to define two features of the line if we are to place it correctly on the diagram. </a:t>
            </a: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First one is its distance from the baseline and the other being its slope. </a:t>
            </a: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This is explained in the following regression equation, 	y = a + </a:t>
            </a:r>
            <a:r>
              <a:rPr kumimoji="0" lang="en-GB" sz="2400" b="1" i="0" u="none" strike="noStrike" cap="none" normalizeH="0" baseline="0" dirty="0" err="1" smtClean="0">
                <a:ln>
                  <a:noFill/>
                </a:ln>
                <a:solidFill>
                  <a:schemeClr val="tx1"/>
                </a:solidFill>
                <a:effectLst/>
                <a:ea typeface="Calibri" pitchFamily="34" charset="0"/>
                <a:cs typeface="Times New Roman" pitchFamily="18" charset="0"/>
              </a:rPr>
              <a:t>bx</a:t>
            </a:r>
            <a:endParaRPr kumimoji="0" lang="en-GB" sz="2400" b="1" i="0" u="none" strike="noStrike" cap="none" normalizeH="0" baseline="0" dirty="0" smtClean="0">
              <a:ln>
                <a:noFill/>
              </a:ln>
              <a:solidFill>
                <a:schemeClr val="tx1"/>
              </a:solidFill>
              <a:effectLst/>
              <a:ea typeface="Calibri" pitchFamily="34" charset="0"/>
              <a:cs typeface="Times New Roman" pitchFamily="18" charset="0"/>
            </a:endParaRP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Regression equation enables us to predict y from x and gives us a better summary of the relationship between the two variables. </a:t>
            </a:r>
            <a:endParaRPr kumimoji="0" lang="en-GB"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69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41" name="Rectangle 1"/>
          <p:cNvSpPr>
            <a:spLocks noChangeArrowheads="1"/>
          </p:cNvSpPr>
          <p:nvPr/>
        </p:nvSpPr>
        <p:spPr bwMode="auto">
          <a:xfrm>
            <a:off x="914400" y="1524000"/>
            <a:ext cx="7315200" cy="46474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00050" indent="-400050" algn="just">
              <a:buFont typeface="Wingdings" pitchFamily="2" charset="2"/>
              <a:buChar char="Ø"/>
            </a:pPr>
            <a:r>
              <a:rPr lang="en-US" sz="2400" b="1" dirty="0" smtClean="0"/>
              <a:t>R includes a variety of tools for complex modeling, among them:</a:t>
            </a:r>
          </a:p>
          <a:p>
            <a:pPr marL="914400" lvl="1" indent="-457200" algn="just">
              <a:buFont typeface="+mj-lt"/>
              <a:buAutoNum type="arabicPeriod"/>
            </a:pPr>
            <a:r>
              <a:rPr lang="en-US" sz="2000" b="1" i="1" dirty="0" err="1" smtClean="0">
                <a:solidFill>
                  <a:srgbClr val="FF0000"/>
                </a:solidFill>
              </a:rPr>
              <a:t>glm</a:t>
            </a:r>
            <a:r>
              <a:rPr lang="en-US" sz="2000" b="1" i="1" dirty="0" smtClean="0">
                <a:solidFill>
                  <a:srgbClr val="FF0000"/>
                </a:solidFill>
              </a:rPr>
              <a:t>() for generalized linear models</a:t>
            </a:r>
          </a:p>
          <a:p>
            <a:pPr marL="914400" lvl="1" indent="-457200" algn="just">
              <a:buFont typeface="+mj-lt"/>
              <a:buAutoNum type="arabicPeriod"/>
            </a:pPr>
            <a:r>
              <a:rPr lang="en-US" sz="2000" b="1" i="1" dirty="0" err="1" smtClean="0">
                <a:solidFill>
                  <a:srgbClr val="FF0000"/>
                </a:solidFill>
              </a:rPr>
              <a:t>gam</a:t>
            </a:r>
            <a:r>
              <a:rPr lang="en-US" sz="2000" b="1" i="1" dirty="0" smtClean="0">
                <a:solidFill>
                  <a:srgbClr val="FF0000"/>
                </a:solidFill>
              </a:rPr>
              <a:t>() for generalized additive models</a:t>
            </a:r>
          </a:p>
          <a:p>
            <a:pPr marL="914400" lvl="1" indent="-457200" algn="just">
              <a:buFont typeface="+mj-lt"/>
              <a:buAutoNum type="arabicPeriod"/>
            </a:pPr>
            <a:r>
              <a:rPr lang="en-US" sz="2000" b="1" i="1" dirty="0" err="1" smtClean="0">
                <a:solidFill>
                  <a:srgbClr val="FF0000"/>
                </a:solidFill>
              </a:rPr>
              <a:t>lme</a:t>
            </a:r>
            <a:r>
              <a:rPr lang="en-US" sz="2000" b="1" i="1" dirty="0" smtClean="0">
                <a:solidFill>
                  <a:srgbClr val="FF0000"/>
                </a:solidFill>
              </a:rPr>
              <a:t>() and </a:t>
            </a:r>
            <a:r>
              <a:rPr lang="en-US" sz="2000" b="1" i="1" dirty="0" err="1" smtClean="0">
                <a:solidFill>
                  <a:srgbClr val="FF0000"/>
                </a:solidFill>
              </a:rPr>
              <a:t>lmer</a:t>
            </a:r>
            <a:r>
              <a:rPr lang="en-US" sz="2000" b="1" i="1" dirty="0" smtClean="0">
                <a:solidFill>
                  <a:srgbClr val="FF0000"/>
                </a:solidFill>
              </a:rPr>
              <a:t>() for linear mixed-effects models</a:t>
            </a:r>
          </a:p>
          <a:p>
            <a:pPr marL="914400" lvl="1" indent="-457200" algn="just">
              <a:buFont typeface="+mj-lt"/>
              <a:buAutoNum type="arabicPeriod"/>
            </a:pPr>
            <a:r>
              <a:rPr lang="en-US" sz="2000" b="1" i="1" dirty="0" err="1" smtClean="0">
                <a:solidFill>
                  <a:srgbClr val="FF0000"/>
                </a:solidFill>
              </a:rPr>
              <a:t>nls</a:t>
            </a:r>
            <a:r>
              <a:rPr lang="en-US" sz="2000" b="1" i="1" dirty="0" smtClean="0">
                <a:solidFill>
                  <a:srgbClr val="FF0000"/>
                </a:solidFill>
              </a:rPr>
              <a:t>() and </a:t>
            </a:r>
            <a:r>
              <a:rPr lang="en-US" sz="2000" b="1" i="1" dirty="0" err="1" smtClean="0">
                <a:solidFill>
                  <a:srgbClr val="FF0000"/>
                </a:solidFill>
              </a:rPr>
              <a:t>nlme</a:t>
            </a:r>
            <a:r>
              <a:rPr lang="en-US" sz="2000" b="1" i="1" dirty="0" smtClean="0">
                <a:solidFill>
                  <a:srgbClr val="FF0000"/>
                </a:solidFill>
              </a:rPr>
              <a:t>() for nonlinear models</a:t>
            </a:r>
          </a:p>
          <a:p>
            <a:pPr marL="400050" indent="-400050" algn="just">
              <a:buFont typeface="Wingdings" pitchFamily="2" charset="2"/>
              <a:buChar char="Ø"/>
            </a:pPr>
            <a:r>
              <a:rPr lang="en-US" sz="2400" b="1" dirty="0" smtClean="0"/>
              <a:t>R functions such as </a:t>
            </a:r>
            <a:r>
              <a:rPr lang="en-US" sz="2400" b="1" dirty="0" err="1" smtClean="0"/>
              <a:t>aov</a:t>
            </a:r>
            <a:r>
              <a:rPr lang="en-US" sz="2400" b="1" dirty="0" smtClean="0"/>
              <a:t>(), lm() use a formula interface to specify the variables to be included in the analysis. </a:t>
            </a:r>
          </a:p>
          <a:p>
            <a:pPr marL="400050" indent="-400050" algn="just">
              <a:buFont typeface="Wingdings" pitchFamily="2" charset="2"/>
              <a:buChar char="Ø"/>
            </a:pPr>
            <a:r>
              <a:rPr lang="en-US" sz="2400" b="1" dirty="0" smtClean="0"/>
              <a:t>The formula determines the model that will be built and tested by the R procedure. The basic format of such a formula is </a:t>
            </a:r>
          </a:p>
          <a:p>
            <a:pPr marL="400050" indent="-400050" algn="just"/>
            <a:r>
              <a:rPr lang="en-US" sz="2400" b="1" dirty="0" smtClean="0"/>
              <a:t>	Response variable ~ explanatory variables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914400" y="1524000"/>
            <a:ext cx="7315200" cy="4598695"/>
          </a:xfrm>
          <a:prstGeom prst="rect">
            <a:avLst/>
          </a:prstGeom>
        </p:spPr>
        <p:txBody>
          <a:bodyPr wrap="square">
            <a:spAutoFit/>
          </a:bodyPr>
          <a:lstStyle/>
          <a:p>
            <a:pPr marL="457200" indent="-457200" algn="just">
              <a:spcBef>
                <a:spcPts val="200"/>
              </a:spcBef>
              <a:spcAft>
                <a:spcPts val="200"/>
              </a:spcAft>
            </a:pPr>
            <a:r>
              <a:rPr lang="en-US" sz="2400" b="1" dirty="0" smtClean="0"/>
              <a:t>Steps in hypothesis testing – continued</a:t>
            </a:r>
          </a:p>
          <a:p>
            <a:pPr marL="457200" indent="-457200" algn="just">
              <a:spcBef>
                <a:spcPts val="200"/>
              </a:spcBef>
              <a:spcAft>
                <a:spcPts val="200"/>
              </a:spcAft>
            </a:pPr>
            <a:endParaRPr lang="en-US" sz="1050" b="1" dirty="0" smtClean="0"/>
          </a:p>
          <a:p>
            <a:pPr marL="457200" indent="-457200" algn="just">
              <a:spcBef>
                <a:spcPts val="200"/>
              </a:spcBef>
              <a:spcAft>
                <a:spcPts val="200"/>
              </a:spcAft>
            </a:pPr>
            <a:r>
              <a:rPr lang="en-US" sz="2400" b="1" dirty="0" smtClean="0"/>
              <a:t>Step 3 Compute p value and conclude</a:t>
            </a:r>
          </a:p>
          <a:p>
            <a:pPr marL="457200" indent="-457200" algn="just">
              <a:spcBef>
                <a:spcPts val="600"/>
              </a:spcBef>
              <a:spcAft>
                <a:spcPts val="600"/>
              </a:spcAft>
              <a:buFont typeface="Wingdings" pitchFamily="2" charset="2"/>
              <a:buChar char="Ø"/>
            </a:pPr>
            <a:r>
              <a:rPr lang="en-US" sz="2400" b="1" dirty="0" smtClean="0"/>
              <a:t>The test statistic is converted to a conditional probability, p-value. This answers the question, "if the null hypothesis were true, what is the probability of observing the current data or data is more extreme?”</a:t>
            </a:r>
          </a:p>
          <a:p>
            <a:pPr marL="457200" indent="-457200" algn="just">
              <a:buFont typeface="Wingdings" pitchFamily="2" charset="2"/>
              <a:buChar char="Ø"/>
            </a:pPr>
            <a:r>
              <a:rPr lang="en-US" sz="2400" b="1" dirty="0" smtClean="0"/>
              <a:t>When p-value is =&lt; 0.05, the observed difference is significant.</a:t>
            </a:r>
          </a:p>
          <a:p>
            <a:pPr marL="457200" indent="-457200" algn="just">
              <a:buFont typeface="Wingdings" pitchFamily="2" charset="2"/>
              <a:buChar char="Ø"/>
            </a:pPr>
            <a:r>
              <a:rPr lang="en-US" sz="2400" b="1" dirty="0" smtClean="0"/>
              <a:t>When p-value is =&lt; 0.01, the observed difference is highly significant.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41" name="Rectangle 1"/>
          <p:cNvSpPr>
            <a:spLocks noChangeArrowheads="1"/>
          </p:cNvSpPr>
          <p:nvPr/>
        </p:nvSpPr>
        <p:spPr bwMode="auto">
          <a:xfrm>
            <a:off x="914400" y="1571685"/>
            <a:ext cx="7315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00050" indent="-400050" algn="just">
              <a:buFont typeface="Wingdings" pitchFamily="2" charset="2"/>
              <a:buChar char="Ø"/>
            </a:pPr>
            <a:r>
              <a:rPr lang="en-US" sz="2400" b="1" dirty="0" smtClean="0"/>
              <a:t>The tilde should be read “is modeled by” or “is modeled as a function of”.</a:t>
            </a:r>
          </a:p>
          <a:p>
            <a:pPr marL="400050" indent="-400050" algn="just">
              <a:buFont typeface="Wingdings" pitchFamily="2" charset="2"/>
              <a:buChar char="Ø"/>
            </a:pPr>
            <a:r>
              <a:rPr lang="en-US" sz="2400" b="1" dirty="0" smtClean="0"/>
              <a:t>A basic regression analysis would be formulated this way:</a:t>
            </a:r>
          </a:p>
          <a:p>
            <a:pPr marL="400050" indent="-400050" algn="just"/>
            <a:r>
              <a:rPr lang="en-US" sz="2400" b="1" dirty="0" smtClean="0"/>
              <a:t>	y ~ x</a:t>
            </a:r>
          </a:p>
          <a:p>
            <a:pPr marL="400050" indent="-400050" algn="just">
              <a:buFont typeface="Wingdings" pitchFamily="2" charset="2"/>
              <a:buChar char="Ø"/>
            </a:pPr>
            <a:r>
              <a:rPr lang="en-US" sz="2400" b="1" dirty="0" smtClean="0"/>
              <a:t>… where “x” is the explanatory variable or IV and “y” is the response variable or DV. Additional variables would be added in as follows:</a:t>
            </a:r>
          </a:p>
          <a:p>
            <a:pPr marL="400050" indent="-400050" algn="just">
              <a:buFont typeface="Wingdings" pitchFamily="2" charset="2"/>
              <a:buChar char="Ø"/>
            </a:pPr>
            <a:r>
              <a:rPr lang="en-US" sz="2400" b="1" dirty="0" smtClean="0"/>
              <a:t>y ~ x + z  which would make this z multiple regression with two predictors. </a:t>
            </a:r>
          </a:p>
          <a:p>
            <a:pPr marL="400050" indent="-400050" algn="just">
              <a:buFont typeface="Wingdings" pitchFamily="2" charset="2"/>
              <a:buChar char="Ø"/>
            </a:pPr>
            <a:r>
              <a:rPr lang="en-US" sz="2400" b="1" dirty="0" smtClean="0"/>
              <a:t>Meaning of the symbols used in the formula is given below:</a:t>
            </a:r>
            <a:endParaRPr lang="en-US" sz="24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5234" name="Rectangle 2"/>
          <p:cNvSpPr>
            <a:spLocks noChangeArrowheads="1"/>
          </p:cNvSpPr>
          <p:nvPr/>
        </p:nvSpPr>
        <p:spPr bwMode="auto">
          <a:xfrm>
            <a:off x="914400" y="1371600"/>
            <a:ext cx="7239000" cy="24468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GB" sz="2400" b="1" i="0" u="none" strike="noStrike" cap="none" normalizeH="0" baseline="0" dirty="0" smtClean="0">
                <a:ln>
                  <a:noFill/>
                </a:ln>
                <a:solidFill>
                  <a:schemeClr val="tx1"/>
                </a:solidFill>
                <a:effectLst/>
                <a:ea typeface="Calibri" pitchFamily="34" charset="0"/>
                <a:cs typeface="Times New Roman" pitchFamily="18" charset="0"/>
              </a:rPr>
              <a:t>Example - Find the regression equation between Y1 and X1,X2,X3,X4</a:t>
            </a:r>
            <a:endParaRPr kumimoji="0" lang="en-US" sz="2400" b="1" i="0" u="none" strike="noStrike" cap="none" normalizeH="0" baseline="0" dirty="0" smtClean="0">
              <a:ln>
                <a:noFill/>
              </a:ln>
              <a:solidFill>
                <a:schemeClr val="tx1"/>
              </a:solidFill>
              <a:effectLst/>
              <a:cs typeface="Arial" pitchFamily="34" charset="0"/>
            </a:endParaRPr>
          </a:p>
          <a:p>
            <a:pPr marL="400050" marR="0" lvl="0" indent="-40005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GB" sz="2000" b="1" i="0" u="none" strike="noStrike" cap="none" normalizeH="0" baseline="0" dirty="0" smtClean="0">
                <a:ln>
                  <a:noFill/>
                </a:ln>
                <a:solidFill>
                  <a:schemeClr val="tx1"/>
                </a:solidFill>
                <a:effectLst/>
                <a:ea typeface="Calibri" pitchFamily="34" charset="0"/>
                <a:cs typeface="Times New Roman" pitchFamily="18" charset="0"/>
              </a:rPr>
              <a:t>Y1 is a measure of success in graduate school</a:t>
            </a:r>
            <a:endParaRPr kumimoji="0" lang="en-US" sz="2000" b="1" i="0" u="none" strike="noStrike" cap="none" normalizeH="0" baseline="0" dirty="0" smtClean="0">
              <a:ln>
                <a:noFill/>
              </a:ln>
              <a:solidFill>
                <a:schemeClr val="tx1"/>
              </a:solidFill>
              <a:effectLst/>
              <a:cs typeface="Arial" pitchFamily="34" charset="0"/>
            </a:endParaRPr>
          </a:p>
          <a:p>
            <a:pPr marL="400050" marR="0" lvl="0" indent="-40005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GB" sz="2000" b="1" i="0" u="none" strike="noStrike" cap="none" normalizeH="0" baseline="0" dirty="0" smtClean="0">
                <a:ln>
                  <a:noFill/>
                </a:ln>
                <a:solidFill>
                  <a:schemeClr val="tx1"/>
                </a:solidFill>
                <a:effectLst/>
                <a:ea typeface="Calibri" pitchFamily="34" charset="0"/>
                <a:cs typeface="Times New Roman" pitchFamily="18" charset="0"/>
              </a:rPr>
              <a:t>X1 is a measure of intellectual ability</a:t>
            </a:r>
            <a:endParaRPr kumimoji="0" lang="en-US" sz="2000" b="1" i="0" u="none" strike="noStrike" cap="none" normalizeH="0" baseline="0" dirty="0" smtClean="0">
              <a:ln>
                <a:noFill/>
              </a:ln>
              <a:solidFill>
                <a:schemeClr val="tx1"/>
              </a:solidFill>
              <a:effectLst/>
              <a:cs typeface="Arial" pitchFamily="34" charset="0"/>
            </a:endParaRPr>
          </a:p>
          <a:p>
            <a:pPr marL="400050" marR="0" lvl="0" indent="-40005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GB" sz="2000" b="1" i="0" u="none" strike="noStrike" cap="none" normalizeH="0" baseline="0" dirty="0" smtClean="0">
                <a:ln>
                  <a:noFill/>
                </a:ln>
                <a:solidFill>
                  <a:schemeClr val="tx1"/>
                </a:solidFill>
                <a:effectLst/>
                <a:ea typeface="Calibri" pitchFamily="34" charset="0"/>
                <a:cs typeface="Times New Roman" pitchFamily="18" charset="0"/>
              </a:rPr>
              <a:t>X2 is a measure of work ethic</a:t>
            </a:r>
            <a:endParaRPr kumimoji="0" lang="en-US" sz="2000" b="1" i="0" u="none" strike="noStrike" cap="none" normalizeH="0" baseline="0" dirty="0" smtClean="0">
              <a:ln>
                <a:noFill/>
              </a:ln>
              <a:solidFill>
                <a:schemeClr val="tx1"/>
              </a:solidFill>
              <a:effectLst/>
              <a:cs typeface="Arial" pitchFamily="34" charset="0"/>
            </a:endParaRPr>
          </a:p>
          <a:p>
            <a:pPr marL="400050" marR="0" lvl="0" indent="-40005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GB" sz="2000" b="1" i="0" u="none" strike="noStrike" cap="none" normalizeH="0" baseline="0" dirty="0" smtClean="0">
                <a:ln>
                  <a:noFill/>
                </a:ln>
                <a:solidFill>
                  <a:schemeClr val="tx1"/>
                </a:solidFill>
                <a:effectLst/>
                <a:ea typeface="Calibri" pitchFamily="34" charset="0"/>
                <a:cs typeface="Times New Roman" pitchFamily="18" charset="0"/>
              </a:rPr>
              <a:t>X3 is a second measure of intellectual ability</a:t>
            </a:r>
            <a:endParaRPr kumimoji="0" lang="en-US" sz="2000" b="1" i="0" u="none" strike="noStrike" cap="none" normalizeH="0" baseline="0" dirty="0" smtClean="0">
              <a:ln>
                <a:noFill/>
              </a:ln>
              <a:solidFill>
                <a:schemeClr val="tx1"/>
              </a:solidFill>
              <a:effectLst/>
              <a:cs typeface="Arial" pitchFamily="34" charset="0"/>
            </a:endParaRPr>
          </a:p>
          <a:p>
            <a:pPr marL="400050" marR="0" lvl="0" indent="-40005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GB" sz="2000" b="1" i="0" u="none" strike="noStrike" cap="none" normalizeH="0" baseline="0" dirty="0" smtClean="0">
                <a:ln>
                  <a:noFill/>
                </a:ln>
                <a:solidFill>
                  <a:schemeClr val="tx1"/>
                </a:solidFill>
                <a:effectLst/>
                <a:ea typeface="Calibri" pitchFamily="34" charset="0"/>
                <a:cs typeface="Times New Roman" pitchFamily="18" charset="0"/>
              </a:rPr>
              <a:t>X4 is a measure of spatial ability</a:t>
            </a:r>
            <a:endParaRPr kumimoji="0" lang="en-GB" sz="2000" b="1" i="0" u="none" strike="noStrike" cap="none" normalizeH="0" baseline="0" dirty="0" smtClean="0">
              <a:ln>
                <a:noFill/>
              </a:ln>
              <a:solidFill>
                <a:schemeClr val="tx1"/>
              </a:solidFill>
              <a:effectLst/>
              <a:cs typeface="Arial" pitchFamily="34" charset="0"/>
            </a:endParaRPr>
          </a:p>
        </p:txBody>
      </p:sp>
      <p:graphicFrame>
        <p:nvGraphicFramePr>
          <p:cNvPr id="16" name="Table 15"/>
          <p:cNvGraphicFramePr>
            <a:graphicFrameLocks noGrp="1"/>
          </p:cNvGraphicFramePr>
          <p:nvPr/>
        </p:nvGraphicFramePr>
        <p:xfrm>
          <a:off x="1600204" y="3886200"/>
          <a:ext cx="5638796" cy="2209476"/>
        </p:xfrm>
        <a:graphic>
          <a:graphicData uri="http://schemas.openxmlformats.org/drawingml/2006/table">
            <a:tbl>
              <a:tblPr firstRow="1" bandRow="1">
                <a:tableStyleId>{5C22544A-7EE6-4342-B048-85BDC9FD1C3A}</a:tableStyleId>
              </a:tblPr>
              <a:tblGrid>
                <a:gridCol w="430596"/>
                <a:gridCol w="594638"/>
                <a:gridCol w="512618"/>
                <a:gridCol w="512618"/>
                <a:gridCol w="512618"/>
                <a:gridCol w="512618"/>
                <a:gridCol w="512618"/>
                <a:gridCol w="512618"/>
                <a:gridCol w="512618"/>
                <a:gridCol w="512618"/>
                <a:gridCol w="512618"/>
              </a:tblGrid>
              <a:tr h="293386">
                <a:tc>
                  <a:txBody>
                    <a:bodyPr/>
                    <a:lstStyle/>
                    <a:p>
                      <a:r>
                        <a:rPr lang="en-US" sz="1400" b="1" dirty="0" smtClean="0">
                          <a:solidFill>
                            <a:srgbClr val="FF0000"/>
                          </a:solidFill>
                        </a:rPr>
                        <a:t>Y1</a:t>
                      </a:r>
                      <a:endParaRPr lang="en-US" sz="1400" b="1" dirty="0">
                        <a:solidFill>
                          <a:srgbClr val="FF0000"/>
                        </a:solidFill>
                      </a:endParaRPr>
                    </a:p>
                  </a:txBody>
                  <a:tcPr/>
                </a:tc>
                <a:tc>
                  <a:txBody>
                    <a:bodyPr/>
                    <a:lstStyle/>
                    <a:p>
                      <a:r>
                        <a:rPr lang="en-US" sz="1400" b="1" dirty="0" smtClean="0"/>
                        <a:t>125</a:t>
                      </a:r>
                      <a:endParaRPr lang="en-US" sz="1400" b="1" dirty="0"/>
                    </a:p>
                  </a:txBody>
                  <a:tcPr/>
                </a:tc>
                <a:tc>
                  <a:txBody>
                    <a:bodyPr/>
                    <a:lstStyle/>
                    <a:p>
                      <a:r>
                        <a:rPr lang="en-US" sz="1400" b="1" dirty="0" smtClean="0"/>
                        <a:t>158</a:t>
                      </a:r>
                      <a:endParaRPr lang="en-US" sz="1400" b="1" dirty="0"/>
                    </a:p>
                  </a:txBody>
                  <a:tcPr/>
                </a:tc>
                <a:tc>
                  <a:txBody>
                    <a:bodyPr/>
                    <a:lstStyle/>
                    <a:p>
                      <a:r>
                        <a:rPr lang="en-US" sz="1400" b="1" dirty="0" smtClean="0"/>
                        <a:t>207</a:t>
                      </a:r>
                      <a:endParaRPr lang="en-US" sz="1400" b="1" dirty="0"/>
                    </a:p>
                  </a:txBody>
                  <a:tcPr/>
                </a:tc>
                <a:tc>
                  <a:txBody>
                    <a:bodyPr/>
                    <a:lstStyle/>
                    <a:p>
                      <a:r>
                        <a:rPr lang="en-US" sz="1400" b="1" dirty="0" smtClean="0"/>
                        <a:t>182</a:t>
                      </a:r>
                      <a:endParaRPr lang="en-US" sz="1400" b="1" dirty="0"/>
                    </a:p>
                  </a:txBody>
                  <a:tcPr/>
                </a:tc>
                <a:tc>
                  <a:txBody>
                    <a:bodyPr/>
                    <a:lstStyle/>
                    <a:p>
                      <a:r>
                        <a:rPr lang="en-US" sz="1400" b="1" dirty="0" smtClean="0"/>
                        <a:t>196</a:t>
                      </a:r>
                      <a:endParaRPr lang="en-US" sz="1400" b="1" dirty="0"/>
                    </a:p>
                  </a:txBody>
                  <a:tcPr/>
                </a:tc>
                <a:tc>
                  <a:txBody>
                    <a:bodyPr/>
                    <a:lstStyle/>
                    <a:p>
                      <a:r>
                        <a:rPr lang="en-US" sz="1400" b="1" dirty="0" smtClean="0"/>
                        <a:t>175</a:t>
                      </a:r>
                      <a:endParaRPr lang="en-US" sz="1400" b="1" dirty="0"/>
                    </a:p>
                  </a:txBody>
                  <a:tcPr/>
                </a:tc>
                <a:tc>
                  <a:txBody>
                    <a:bodyPr/>
                    <a:lstStyle/>
                    <a:p>
                      <a:r>
                        <a:rPr lang="en-US" sz="1400" b="1" dirty="0" smtClean="0"/>
                        <a:t>145</a:t>
                      </a:r>
                      <a:endParaRPr lang="en-US" sz="1400" b="1" dirty="0"/>
                    </a:p>
                  </a:txBody>
                  <a:tcPr/>
                </a:tc>
                <a:tc>
                  <a:txBody>
                    <a:bodyPr/>
                    <a:lstStyle/>
                    <a:p>
                      <a:r>
                        <a:rPr lang="en-US" sz="1400" b="1" dirty="0" smtClean="0"/>
                        <a:t>144</a:t>
                      </a:r>
                      <a:endParaRPr lang="en-US" sz="1400" b="1" dirty="0"/>
                    </a:p>
                  </a:txBody>
                  <a:tcPr/>
                </a:tc>
                <a:tc>
                  <a:txBody>
                    <a:bodyPr/>
                    <a:lstStyle/>
                    <a:p>
                      <a:r>
                        <a:rPr lang="en-US" sz="1400" b="1" dirty="0" smtClean="0"/>
                        <a:t>160</a:t>
                      </a:r>
                      <a:endParaRPr lang="en-US" sz="1400" b="1" dirty="0"/>
                    </a:p>
                  </a:txBody>
                  <a:tcPr/>
                </a:tc>
                <a:tc>
                  <a:txBody>
                    <a:bodyPr/>
                    <a:lstStyle/>
                    <a:p>
                      <a:r>
                        <a:rPr lang="en-US" sz="1400" b="1" dirty="0" smtClean="0"/>
                        <a:t>175</a:t>
                      </a:r>
                      <a:endParaRPr lang="en-US" sz="1400" b="1" dirty="0"/>
                    </a:p>
                  </a:txBody>
                  <a:tcPr/>
                </a:tc>
              </a:tr>
              <a:tr h="293386">
                <a:tc>
                  <a:txBody>
                    <a:bodyPr/>
                    <a:lstStyle/>
                    <a:p>
                      <a:endParaRPr lang="en-US" sz="1400" b="1" dirty="0">
                        <a:solidFill>
                          <a:srgbClr val="FF0000"/>
                        </a:solidFill>
                      </a:endParaRPr>
                    </a:p>
                  </a:txBody>
                  <a:tcPr/>
                </a:tc>
                <a:tc>
                  <a:txBody>
                    <a:bodyPr/>
                    <a:lstStyle/>
                    <a:p>
                      <a:r>
                        <a:rPr lang="en-US" sz="1400" b="1" dirty="0" smtClean="0"/>
                        <a:t>151</a:t>
                      </a:r>
                      <a:endParaRPr lang="en-US" sz="1400" b="1" dirty="0"/>
                    </a:p>
                  </a:txBody>
                  <a:tcPr/>
                </a:tc>
                <a:tc>
                  <a:txBody>
                    <a:bodyPr/>
                    <a:lstStyle/>
                    <a:p>
                      <a:r>
                        <a:rPr lang="en-US" sz="1400" b="1" dirty="0" smtClean="0"/>
                        <a:t>161</a:t>
                      </a:r>
                      <a:endParaRPr lang="en-US" sz="1400" b="1" dirty="0"/>
                    </a:p>
                  </a:txBody>
                  <a:tcPr/>
                </a:tc>
                <a:tc>
                  <a:txBody>
                    <a:bodyPr/>
                    <a:lstStyle/>
                    <a:p>
                      <a:r>
                        <a:rPr lang="en-US" sz="1400" b="1" dirty="0" smtClean="0"/>
                        <a:t>200</a:t>
                      </a:r>
                      <a:endParaRPr lang="en-US" sz="1400" b="1" dirty="0"/>
                    </a:p>
                  </a:txBody>
                  <a:tcPr/>
                </a:tc>
                <a:tc>
                  <a:txBody>
                    <a:bodyPr/>
                    <a:lstStyle/>
                    <a:p>
                      <a:r>
                        <a:rPr lang="en-US" sz="1400" b="1" dirty="0" smtClean="0"/>
                        <a:t>173</a:t>
                      </a:r>
                      <a:endParaRPr lang="en-US" sz="1400" b="1" dirty="0"/>
                    </a:p>
                  </a:txBody>
                  <a:tcPr/>
                </a:tc>
                <a:tc>
                  <a:txBody>
                    <a:bodyPr/>
                    <a:lstStyle/>
                    <a:p>
                      <a:r>
                        <a:rPr lang="en-US" sz="1400" b="1" dirty="0" smtClean="0"/>
                        <a:t>175</a:t>
                      </a:r>
                      <a:endParaRPr lang="en-US" sz="1400" b="1" dirty="0"/>
                    </a:p>
                  </a:txBody>
                  <a:tcPr/>
                </a:tc>
                <a:tc>
                  <a:txBody>
                    <a:bodyPr/>
                    <a:lstStyle/>
                    <a:p>
                      <a:r>
                        <a:rPr lang="en-US" sz="1400" b="1" dirty="0" smtClean="0"/>
                        <a:t>162</a:t>
                      </a:r>
                      <a:endParaRPr lang="en-US" sz="1400" b="1" dirty="0"/>
                    </a:p>
                  </a:txBody>
                  <a:tcPr/>
                </a:tc>
                <a:tc>
                  <a:txBody>
                    <a:bodyPr/>
                    <a:lstStyle/>
                    <a:p>
                      <a:r>
                        <a:rPr lang="en-US" sz="1400" b="1" dirty="0" smtClean="0"/>
                        <a:t>155</a:t>
                      </a:r>
                      <a:endParaRPr lang="en-US" sz="1400" b="1" dirty="0"/>
                    </a:p>
                  </a:txBody>
                  <a:tcPr/>
                </a:tc>
                <a:tc>
                  <a:txBody>
                    <a:bodyPr/>
                    <a:lstStyle/>
                    <a:p>
                      <a:r>
                        <a:rPr lang="en-US" sz="1400" b="1" dirty="0" smtClean="0"/>
                        <a:t>230</a:t>
                      </a:r>
                      <a:endParaRPr lang="en-US" sz="1400" b="1" dirty="0"/>
                    </a:p>
                  </a:txBody>
                  <a:tcPr/>
                </a:tc>
                <a:tc>
                  <a:txBody>
                    <a:bodyPr/>
                    <a:lstStyle/>
                    <a:p>
                      <a:r>
                        <a:rPr lang="en-US" sz="1400" b="1" dirty="0" smtClean="0"/>
                        <a:t>162</a:t>
                      </a:r>
                      <a:endParaRPr lang="en-US" sz="1400" b="1" dirty="0"/>
                    </a:p>
                  </a:txBody>
                  <a:tcPr/>
                </a:tc>
                <a:tc>
                  <a:txBody>
                    <a:bodyPr/>
                    <a:lstStyle/>
                    <a:p>
                      <a:r>
                        <a:rPr lang="en-US" sz="1400" b="1" dirty="0" smtClean="0"/>
                        <a:t>153</a:t>
                      </a:r>
                      <a:endParaRPr lang="en-US" sz="1400" b="1" dirty="0"/>
                    </a:p>
                  </a:txBody>
                  <a:tcPr/>
                </a:tc>
              </a:tr>
              <a:tr h="361869">
                <a:tc>
                  <a:txBody>
                    <a:bodyPr/>
                    <a:lstStyle/>
                    <a:p>
                      <a:r>
                        <a:rPr lang="en-US" sz="1400" b="1" dirty="0" smtClean="0"/>
                        <a:t>X1</a:t>
                      </a:r>
                      <a:endParaRPr lang="en-US" sz="1400" b="1" dirty="0"/>
                    </a:p>
                  </a:txBody>
                  <a:tcPr/>
                </a:tc>
                <a:tc>
                  <a:txBody>
                    <a:bodyPr/>
                    <a:lstStyle/>
                    <a:p>
                      <a:r>
                        <a:rPr lang="en-US" sz="1400" b="1" dirty="0" smtClean="0"/>
                        <a:t>13</a:t>
                      </a:r>
                      <a:endParaRPr lang="en-US" sz="1400" b="1" dirty="0"/>
                    </a:p>
                  </a:txBody>
                  <a:tcPr/>
                </a:tc>
                <a:tc>
                  <a:txBody>
                    <a:bodyPr/>
                    <a:lstStyle/>
                    <a:p>
                      <a:r>
                        <a:rPr lang="en-US" sz="1400" b="1" dirty="0" smtClean="0"/>
                        <a:t>39</a:t>
                      </a:r>
                      <a:endParaRPr lang="en-US" sz="1400" b="1" dirty="0"/>
                    </a:p>
                  </a:txBody>
                  <a:tcPr/>
                </a:tc>
                <a:tc>
                  <a:txBody>
                    <a:bodyPr/>
                    <a:lstStyle/>
                    <a:p>
                      <a:r>
                        <a:rPr lang="en-US" sz="1400" b="1" dirty="0" smtClean="0"/>
                        <a:t>52</a:t>
                      </a:r>
                      <a:endParaRPr lang="en-US" sz="1400" b="1" dirty="0"/>
                    </a:p>
                  </a:txBody>
                  <a:tcPr/>
                </a:tc>
                <a:tc>
                  <a:txBody>
                    <a:bodyPr/>
                    <a:lstStyle/>
                    <a:p>
                      <a:r>
                        <a:rPr lang="en-US" sz="1400" b="1" dirty="0" smtClean="0"/>
                        <a:t>29</a:t>
                      </a:r>
                      <a:endParaRPr lang="en-US" sz="1400" b="1" dirty="0"/>
                    </a:p>
                  </a:txBody>
                  <a:tcPr/>
                </a:tc>
                <a:tc>
                  <a:txBody>
                    <a:bodyPr/>
                    <a:lstStyle/>
                    <a:p>
                      <a:r>
                        <a:rPr lang="en-US" sz="1400" b="1" dirty="0" smtClean="0"/>
                        <a:t>50</a:t>
                      </a:r>
                      <a:endParaRPr lang="en-US" sz="1400" b="1" dirty="0"/>
                    </a:p>
                  </a:txBody>
                  <a:tcPr/>
                </a:tc>
                <a:tc>
                  <a:txBody>
                    <a:bodyPr/>
                    <a:lstStyle/>
                    <a:p>
                      <a:r>
                        <a:rPr lang="en-US" sz="1400" b="1" dirty="0" smtClean="0"/>
                        <a:t>64</a:t>
                      </a:r>
                      <a:endParaRPr lang="en-US" sz="1400" b="1" dirty="0"/>
                    </a:p>
                  </a:txBody>
                  <a:tcPr/>
                </a:tc>
                <a:tc>
                  <a:txBody>
                    <a:bodyPr/>
                    <a:lstStyle/>
                    <a:p>
                      <a:r>
                        <a:rPr lang="en-US" sz="1400" b="1" dirty="0" smtClean="0"/>
                        <a:t>11</a:t>
                      </a:r>
                      <a:endParaRPr lang="en-US" sz="1400" b="1" dirty="0"/>
                    </a:p>
                  </a:txBody>
                  <a:tcPr/>
                </a:tc>
                <a:tc>
                  <a:txBody>
                    <a:bodyPr/>
                    <a:lstStyle/>
                    <a:p>
                      <a:r>
                        <a:rPr lang="en-US" sz="1400" b="1" dirty="0" smtClean="0"/>
                        <a:t>22</a:t>
                      </a:r>
                      <a:endParaRPr lang="en-US" sz="1400" b="1" dirty="0"/>
                    </a:p>
                  </a:txBody>
                  <a:tcPr/>
                </a:tc>
                <a:tc>
                  <a:txBody>
                    <a:bodyPr/>
                    <a:lstStyle/>
                    <a:p>
                      <a:r>
                        <a:rPr lang="en-US" sz="1400" b="1" dirty="0" smtClean="0"/>
                        <a:t>30</a:t>
                      </a:r>
                      <a:endParaRPr lang="en-US" sz="1400" b="1" dirty="0"/>
                    </a:p>
                  </a:txBody>
                  <a:tcPr/>
                </a:tc>
                <a:tc>
                  <a:txBody>
                    <a:bodyPr/>
                    <a:lstStyle/>
                    <a:p>
                      <a:r>
                        <a:rPr lang="en-US" sz="1400" b="1" dirty="0" smtClean="0"/>
                        <a:t>51</a:t>
                      </a:r>
                      <a:endParaRPr lang="en-US" sz="1400" b="1" dirty="0"/>
                    </a:p>
                  </a:txBody>
                  <a:tcPr/>
                </a:tc>
              </a:tr>
              <a:tr h="361869">
                <a:tc>
                  <a:txBody>
                    <a:bodyPr/>
                    <a:lstStyle/>
                    <a:p>
                      <a:endParaRPr lang="en-US" sz="1400" b="1" dirty="0"/>
                    </a:p>
                  </a:txBody>
                  <a:tcPr/>
                </a:tc>
                <a:tc>
                  <a:txBody>
                    <a:bodyPr/>
                    <a:lstStyle/>
                    <a:p>
                      <a:r>
                        <a:rPr lang="en-US" sz="1400" b="1" dirty="0" smtClean="0"/>
                        <a:t>27</a:t>
                      </a:r>
                      <a:endParaRPr lang="en-US" sz="1400" b="1" dirty="0"/>
                    </a:p>
                  </a:txBody>
                  <a:tcPr/>
                </a:tc>
                <a:tc>
                  <a:txBody>
                    <a:bodyPr/>
                    <a:lstStyle/>
                    <a:p>
                      <a:r>
                        <a:rPr lang="en-US" sz="1400" b="1" dirty="0" smtClean="0"/>
                        <a:t>41</a:t>
                      </a:r>
                      <a:endParaRPr lang="en-US" sz="1400" b="1" dirty="0"/>
                    </a:p>
                  </a:txBody>
                  <a:tcPr/>
                </a:tc>
                <a:tc>
                  <a:txBody>
                    <a:bodyPr/>
                    <a:lstStyle/>
                    <a:p>
                      <a:r>
                        <a:rPr lang="en-US" sz="1400" b="1" dirty="0" smtClean="0"/>
                        <a:t>51</a:t>
                      </a:r>
                      <a:endParaRPr lang="en-US" sz="1400" b="1" dirty="0"/>
                    </a:p>
                  </a:txBody>
                  <a:tcPr/>
                </a:tc>
                <a:tc>
                  <a:txBody>
                    <a:bodyPr/>
                    <a:lstStyle/>
                    <a:p>
                      <a:r>
                        <a:rPr lang="en-US" sz="1400" b="1" dirty="0" smtClean="0"/>
                        <a:t>37</a:t>
                      </a:r>
                      <a:endParaRPr lang="en-US" sz="1400" b="1" dirty="0"/>
                    </a:p>
                  </a:txBody>
                  <a:tcPr/>
                </a:tc>
                <a:tc>
                  <a:txBody>
                    <a:bodyPr/>
                    <a:lstStyle/>
                    <a:p>
                      <a:r>
                        <a:rPr lang="en-US" sz="1400" b="1" dirty="0" smtClean="0"/>
                        <a:t>23</a:t>
                      </a:r>
                      <a:endParaRPr lang="en-US" sz="1400" b="1" dirty="0"/>
                    </a:p>
                  </a:txBody>
                  <a:tcPr/>
                </a:tc>
                <a:tc>
                  <a:txBody>
                    <a:bodyPr/>
                    <a:lstStyle/>
                    <a:p>
                      <a:r>
                        <a:rPr lang="en-US" sz="1400" b="1" dirty="0" smtClean="0"/>
                        <a:t>43</a:t>
                      </a:r>
                      <a:endParaRPr lang="en-US" sz="1400" b="1" dirty="0"/>
                    </a:p>
                  </a:txBody>
                  <a:tcPr/>
                </a:tc>
                <a:tc>
                  <a:txBody>
                    <a:bodyPr/>
                    <a:lstStyle/>
                    <a:p>
                      <a:r>
                        <a:rPr lang="en-US" sz="1400" b="1" dirty="0" smtClean="0"/>
                        <a:t>38</a:t>
                      </a:r>
                      <a:endParaRPr lang="en-US" sz="1400" b="1" dirty="0"/>
                    </a:p>
                  </a:txBody>
                  <a:tcPr/>
                </a:tc>
                <a:tc>
                  <a:txBody>
                    <a:bodyPr/>
                    <a:lstStyle/>
                    <a:p>
                      <a:r>
                        <a:rPr lang="en-US" sz="1400" b="1" dirty="0" smtClean="0"/>
                        <a:t>62</a:t>
                      </a:r>
                      <a:endParaRPr lang="en-US" sz="1400" b="1" dirty="0"/>
                    </a:p>
                  </a:txBody>
                  <a:tcPr/>
                </a:tc>
                <a:tc>
                  <a:txBody>
                    <a:bodyPr/>
                    <a:lstStyle/>
                    <a:p>
                      <a:r>
                        <a:rPr lang="en-US" sz="1400" b="1" dirty="0" smtClean="0"/>
                        <a:t>28</a:t>
                      </a:r>
                      <a:endParaRPr lang="en-US" sz="1400" b="1" dirty="0"/>
                    </a:p>
                  </a:txBody>
                  <a:tcPr/>
                </a:tc>
                <a:tc>
                  <a:txBody>
                    <a:bodyPr/>
                    <a:lstStyle/>
                    <a:p>
                      <a:r>
                        <a:rPr lang="en-US" sz="1400" b="1" dirty="0" smtClean="0"/>
                        <a:t>30</a:t>
                      </a:r>
                      <a:endParaRPr lang="en-US" sz="1400" b="1" dirty="0"/>
                    </a:p>
                  </a:txBody>
                  <a:tcPr/>
                </a:tc>
              </a:tr>
              <a:tr h="438069">
                <a:tc>
                  <a:txBody>
                    <a:bodyPr/>
                    <a:lstStyle/>
                    <a:p>
                      <a:r>
                        <a:rPr lang="en-US" sz="1400" b="1" dirty="0" smtClean="0"/>
                        <a:t>X2</a:t>
                      </a:r>
                      <a:endParaRPr lang="en-US" sz="1400" b="1" dirty="0"/>
                    </a:p>
                  </a:txBody>
                  <a:tcPr/>
                </a:tc>
                <a:tc>
                  <a:txBody>
                    <a:bodyPr/>
                    <a:lstStyle/>
                    <a:p>
                      <a:r>
                        <a:rPr lang="en-US" sz="1400" b="1" dirty="0" smtClean="0"/>
                        <a:t>18</a:t>
                      </a:r>
                      <a:endParaRPr lang="en-US" sz="1400" b="1" dirty="0"/>
                    </a:p>
                  </a:txBody>
                  <a:tcPr/>
                </a:tc>
                <a:tc>
                  <a:txBody>
                    <a:bodyPr/>
                    <a:lstStyle/>
                    <a:p>
                      <a:r>
                        <a:rPr lang="en-US" sz="1400" b="1" dirty="0" smtClean="0"/>
                        <a:t>18</a:t>
                      </a:r>
                      <a:endParaRPr lang="en-US" sz="1400" b="1" dirty="0"/>
                    </a:p>
                  </a:txBody>
                  <a:tcPr/>
                </a:tc>
                <a:tc>
                  <a:txBody>
                    <a:bodyPr/>
                    <a:lstStyle/>
                    <a:p>
                      <a:r>
                        <a:rPr lang="en-US" sz="1400" b="1" dirty="0" smtClean="0"/>
                        <a:t>50</a:t>
                      </a:r>
                      <a:endParaRPr lang="en-US" sz="1400" b="1" dirty="0"/>
                    </a:p>
                  </a:txBody>
                  <a:tcPr/>
                </a:tc>
                <a:tc>
                  <a:txBody>
                    <a:bodyPr/>
                    <a:lstStyle/>
                    <a:p>
                      <a:r>
                        <a:rPr lang="en-US" sz="1400" b="1" dirty="0" smtClean="0"/>
                        <a:t>43</a:t>
                      </a:r>
                      <a:endParaRPr lang="en-US" sz="1400" b="1" dirty="0"/>
                    </a:p>
                  </a:txBody>
                  <a:tcPr/>
                </a:tc>
                <a:tc>
                  <a:txBody>
                    <a:bodyPr/>
                    <a:lstStyle/>
                    <a:p>
                      <a:r>
                        <a:rPr lang="en-US" sz="1400" b="1" dirty="0" smtClean="0"/>
                        <a:t>37</a:t>
                      </a:r>
                      <a:endParaRPr lang="en-US" sz="1400" b="1" dirty="0"/>
                    </a:p>
                  </a:txBody>
                  <a:tcPr/>
                </a:tc>
                <a:tc>
                  <a:txBody>
                    <a:bodyPr/>
                    <a:lstStyle/>
                    <a:p>
                      <a:r>
                        <a:rPr lang="en-US" sz="1400" b="1" dirty="0" smtClean="0"/>
                        <a:t>19</a:t>
                      </a:r>
                      <a:endParaRPr lang="en-US" sz="1400" b="1" dirty="0"/>
                    </a:p>
                  </a:txBody>
                  <a:tcPr/>
                </a:tc>
                <a:tc>
                  <a:txBody>
                    <a:bodyPr/>
                    <a:lstStyle/>
                    <a:p>
                      <a:r>
                        <a:rPr lang="en-US" sz="1400" b="1" dirty="0" smtClean="0"/>
                        <a:t>27</a:t>
                      </a:r>
                      <a:endParaRPr lang="en-US" sz="1400" b="1" dirty="0"/>
                    </a:p>
                  </a:txBody>
                  <a:tcPr/>
                </a:tc>
                <a:tc>
                  <a:txBody>
                    <a:bodyPr/>
                    <a:lstStyle/>
                    <a:p>
                      <a:r>
                        <a:rPr lang="en-US" sz="1400" b="1" dirty="0" smtClean="0"/>
                        <a:t>23</a:t>
                      </a:r>
                      <a:endParaRPr lang="en-US" sz="1400" b="1" dirty="0"/>
                    </a:p>
                  </a:txBody>
                  <a:tcPr/>
                </a:tc>
                <a:tc>
                  <a:txBody>
                    <a:bodyPr/>
                    <a:lstStyle/>
                    <a:p>
                      <a:r>
                        <a:rPr lang="en-US" sz="1400" b="1" dirty="0" smtClean="0"/>
                        <a:t>18</a:t>
                      </a:r>
                      <a:endParaRPr lang="en-US" sz="1400" b="1" dirty="0"/>
                    </a:p>
                  </a:txBody>
                  <a:tcPr/>
                </a:tc>
                <a:tc>
                  <a:txBody>
                    <a:bodyPr/>
                    <a:lstStyle/>
                    <a:p>
                      <a:r>
                        <a:rPr lang="en-US" sz="1400" b="1" dirty="0" smtClean="0"/>
                        <a:t>11</a:t>
                      </a:r>
                      <a:endParaRPr lang="en-US" sz="1400" b="1" dirty="0"/>
                    </a:p>
                  </a:txBody>
                  <a:tcPr/>
                </a:tc>
              </a:tr>
              <a:tr h="438069">
                <a:tc>
                  <a:txBody>
                    <a:bodyPr/>
                    <a:lstStyle/>
                    <a:p>
                      <a:endParaRPr lang="en-US" sz="1400" b="1" dirty="0"/>
                    </a:p>
                  </a:txBody>
                  <a:tcPr/>
                </a:tc>
                <a:tc>
                  <a:txBody>
                    <a:bodyPr/>
                    <a:lstStyle/>
                    <a:p>
                      <a:r>
                        <a:rPr lang="en-US" sz="1400" b="1" dirty="0" smtClean="0"/>
                        <a:t>15</a:t>
                      </a:r>
                      <a:endParaRPr lang="en-US" sz="1400" b="1" dirty="0"/>
                    </a:p>
                  </a:txBody>
                  <a:tcPr/>
                </a:tc>
                <a:tc>
                  <a:txBody>
                    <a:bodyPr/>
                    <a:lstStyle/>
                    <a:p>
                      <a:r>
                        <a:rPr lang="en-US" sz="1400" b="1" dirty="0" smtClean="0"/>
                        <a:t>22</a:t>
                      </a:r>
                      <a:endParaRPr lang="en-US" sz="1400" b="1" dirty="0"/>
                    </a:p>
                  </a:txBody>
                  <a:tcPr/>
                </a:tc>
                <a:tc>
                  <a:txBody>
                    <a:bodyPr/>
                    <a:lstStyle/>
                    <a:p>
                      <a:r>
                        <a:rPr lang="en-US" sz="1400" b="1" dirty="0" smtClean="0"/>
                        <a:t>52</a:t>
                      </a:r>
                      <a:endParaRPr lang="en-US" sz="1400" b="1" dirty="0"/>
                    </a:p>
                  </a:txBody>
                  <a:tcPr/>
                </a:tc>
                <a:tc>
                  <a:txBody>
                    <a:bodyPr/>
                    <a:lstStyle/>
                    <a:p>
                      <a:r>
                        <a:rPr lang="en-US" sz="1400" b="1" dirty="0" smtClean="0"/>
                        <a:t>36</a:t>
                      </a:r>
                      <a:endParaRPr lang="en-US" sz="1400" b="1" dirty="0"/>
                    </a:p>
                  </a:txBody>
                  <a:tcPr/>
                </a:tc>
                <a:tc>
                  <a:txBody>
                    <a:bodyPr/>
                    <a:lstStyle/>
                    <a:p>
                      <a:r>
                        <a:rPr lang="en-US" sz="1400" b="1" dirty="0" smtClean="0"/>
                        <a:t>48</a:t>
                      </a:r>
                      <a:endParaRPr lang="en-US" sz="1400" b="1" dirty="0"/>
                    </a:p>
                  </a:txBody>
                  <a:tcPr/>
                </a:tc>
                <a:tc>
                  <a:txBody>
                    <a:bodyPr/>
                    <a:lstStyle/>
                    <a:p>
                      <a:r>
                        <a:rPr lang="en-US" sz="1400" b="1" dirty="0" smtClean="0"/>
                        <a:t>15</a:t>
                      </a:r>
                      <a:endParaRPr lang="en-US" sz="1400" b="1" dirty="0"/>
                    </a:p>
                  </a:txBody>
                  <a:tcPr/>
                </a:tc>
                <a:tc>
                  <a:txBody>
                    <a:bodyPr/>
                    <a:lstStyle/>
                    <a:p>
                      <a:r>
                        <a:rPr lang="en-US" sz="1400" b="1" dirty="0" smtClean="0"/>
                        <a:t>19</a:t>
                      </a:r>
                      <a:endParaRPr lang="en-US" sz="1400" b="1" dirty="0"/>
                    </a:p>
                  </a:txBody>
                  <a:tcPr/>
                </a:tc>
                <a:tc>
                  <a:txBody>
                    <a:bodyPr/>
                    <a:lstStyle/>
                    <a:p>
                      <a:r>
                        <a:rPr lang="en-US" sz="1400" b="1" dirty="0" smtClean="0"/>
                        <a:t>56</a:t>
                      </a:r>
                      <a:endParaRPr lang="en-US" sz="1400" b="1" dirty="0"/>
                    </a:p>
                  </a:txBody>
                  <a:tcPr/>
                </a:tc>
                <a:tc>
                  <a:txBody>
                    <a:bodyPr/>
                    <a:lstStyle/>
                    <a:p>
                      <a:r>
                        <a:rPr lang="en-US" sz="1400" b="1" dirty="0" smtClean="0"/>
                        <a:t>30</a:t>
                      </a:r>
                      <a:endParaRPr lang="en-US" sz="1400" b="1" dirty="0"/>
                    </a:p>
                  </a:txBody>
                  <a:tcPr/>
                </a:tc>
                <a:tc>
                  <a:txBody>
                    <a:bodyPr/>
                    <a:lstStyle/>
                    <a:p>
                      <a:r>
                        <a:rPr lang="en-US" sz="1400" b="1" dirty="0" smtClean="0"/>
                        <a:t>25</a:t>
                      </a:r>
                      <a:endParaRPr lang="en-US" sz="1400" b="1" dirty="0"/>
                    </a:p>
                  </a:txBody>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graphicFrame>
        <p:nvGraphicFramePr>
          <p:cNvPr id="11" name="Table 10"/>
          <p:cNvGraphicFramePr>
            <a:graphicFrameLocks noGrp="1"/>
          </p:cNvGraphicFramePr>
          <p:nvPr/>
        </p:nvGraphicFramePr>
        <p:xfrm>
          <a:off x="1524004" y="1524324"/>
          <a:ext cx="5638796" cy="1219200"/>
        </p:xfrm>
        <a:graphic>
          <a:graphicData uri="http://schemas.openxmlformats.org/drawingml/2006/table">
            <a:tbl>
              <a:tblPr firstRow="1" bandRow="1">
                <a:tableStyleId>{5C22544A-7EE6-4342-B048-85BDC9FD1C3A}</a:tableStyleId>
              </a:tblPr>
              <a:tblGrid>
                <a:gridCol w="430596"/>
                <a:gridCol w="594638"/>
                <a:gridCol w="512618"/>
                <a:gridCol w="512618"/>
                <a:gridCol w="512618"/>
                <a:gridCol w="512618"/>
                <a:gridCol w="512618"/>
                <a:gridCol w="512618"/>
                <a:gridCol w="512618"/>
                <a:gridCol w="512618"/>
                <a:gridCol w="512618"/>
              </a:tblGrid>
              <a:tr h="293386">
                <a:tc>
                  <a:txBody>
                    <a:bodyPr/>
                    <a:lstStyle/>
                    <a:p>
                      <a:r>
                        <a:rPr lang="en-US" sz="1400" b="1" dirty="0" smtClean="0"/>
                        <a:t>X3</a:t>
                      </a:r>
                      <a:endParaRPr lang="en-US" sz="1400" b="1" dirty="0"/>
                    </a:p>
                  </a:txBody>
                  <a:tcPr/>
                </a:tc>
                <a:tc>
                  <a:txBody>
                    <a:bodyPr/>
                    <a:lstStyle/>
                    <a:p>
                      <a:r>
                        <a:rPr lang="en-US" sz="1400" b="1" dirty="0" smtClean="0"/>
                        <a:t>25</a:t>
                      </a:r>
                      <a:endParaRPr lang="en-US" sz="1400" b="1" dirty="0"/>
                    </a:p>
                  </a:txBody>
                  <a:tcPr/>
                </a:tc>
                <a:tc>
                  <a:txBody>
                    <a:bodyPr/>
                    <a:lstStyle/>
                    <a:p>
                      <a:r>
                        <a:rPr lang="en-US" sz="1400" b="1" dirty="0" smtClean="0"/>
                        <a:t>59</a:t>
                      </a:r>
                      <a:endParaRPr lang="en-US" sz="1400" b="1" dirty="0"/>
                    </a:p>
                  </a:txBody>
                  <a:tcPr/>
                </a:tc>
                <a:tc>
                  <a:txBody>
                    <a:bodyPr/>
                    <a:lstStyle/>
                    <a:p>
                      <a:r>
                        <a:rPr lang="en-US" sz="1400" b="1" dirty="0" smtClean="0"/>
                        <a:t>62</a:t>
                      </a:r>
                      <a:endParaRPr lang="en-US" sz="1400" b="1" dirty="0"/>
                    </a:p>
                  </a:txBody>
                  <a:tcPr/>
                </a:tc>
                <a:tc>
                  <a:txBody>
                    <a:bodyPr/>
                    <a:lstStyle/>
                    <a:p>
                      <a:r>
                        <a:rPr lang="en-US" sz="1400" b="1" dirty="0" smtClean="0"/>
                        <a:t>50</a:t>
                      </a:r>
                      <a:endParaRPr lang="en-US" sz="1400" b="1" dirty="0"/>
                    </a:p>
                  </a:txBody>
                  <a:tcPr/>
                </a:tc>
                <a:tc>
                  <a:txBody>
                    <a:bodyPr/>
                    <a:lstStyle/>
                    <a:p>
                      <a:r>
                        <a:rPr lang="en-US" sz="1400" b="1" dirty="0" smtClean="0"/>
                        <a:t>65</a:t>
                      </a:r>
                      <a:endParaRPr lang="en-US" sz="1400" b="1" dirty="0"/>
                    </a:p>
                  </a:txBody>
                  <a:tcPr/>
                </a:tc>
                <a:tc>
                  <a:txBody>
                    <a:bodyPr/>
                    <a:lstStyle/>
                    <a:p>
                      <a:r>
                        <a:rPr lang="en-US" sz="1400" b="1" dirty="0" smtClean="0"/>
                        <a:t>79</a:t>
                      </a:r>
                      <a:endParaRPr lang="en-US" sz="1400" b="1" dirty="0"/>
                    </a:p>
                  </a:txBody>
                  <a:tcPr/>
                </a:tc>
                <a:tc>
                  <a:txBody>
                    <a:bodyPr/>
                    <a:lstStyle/>
                    <a:p>
                      <a:r>
                        <a:rPr lang="en-US" sz="1400" b="1" dirty="0" smtClean="0"/>
                        <a:t>17</a:t>
                      </a:r>
                      <a:endParaRPr lang="en-US" sz="1400" b="1" dirty="0"/>
                    </a:p>
                  </a:txBody>
                  <a:tcPr/>
                </a:tc>
                <a:tc>
                  <a:txBody>
                    <a:bodyPr/>
                    <a:lstStyle/>
                    <a:p>
                      <a:r>
                        <a:rPr lang="en-US" sz="1400" b="1" dirty="0" smtClean="0"/>
                        <a:t>31</a:t>
                      </a:r>
                      <a:endParaRPr lang="en-US" sz="1400" b="1" dirty="0"/>
                    </a:p>
                  </a:txBody>
                  <a:tcPr/>
                </a:tc>
                <a:tc>
                  <a:txBody>
                    <a:bodyPr/>
                    <a:lstStyle/>
                    <a:p>
                      <a:r>
                        <a:rPr lang="en-US" sz="1400" b="1" dirty="0" smtClean="0"/>
                        <a:t>34</a:t>
                      </a:r>
                      <a:endParaRPr lang="en-US" sz="1400" b="1" dirty="0"/>
                    </a:p>
                  </a:txBody>
                  <a:tcPr/>
                </a:tc>
                <a:tc>
                  <a:txBody>
                    <a:bodyPr/>
                    <a:lstStyle/>
                    <a:p>
                      <a:r>
                        <a:rPr lang="en-US" sz="1400" b="1" dirty="0" smtClean="0"/>
                        <a:t>58</a:t>
                      </a:r>
                      <a:endParaRPr lang="en-US" sz="1400" b="1" dirty="0"/>
                    </a:p>
                  </a:txBody>
                  <a:tcPr/>
                </a:tc>
              </a:tr>
              <a:tr h="293386">
                <a:tc>
                  <a:txBody>
                    <a:bodyPr/>
                    <a:lstStyle/>
                    <a:p>
                      <a:endParaRPr lang="en-US" sz="1400" b="1" dirty="0"/>
                    </a:p>
                  </a:txBody>
                  <a:tcPr/>
                </a:tc>
                <a:tc>
                  <a:txBody>
                    <a:bodyPr/>
                    <a:lstStyle/>
                    <a:p>
                      <a:r>
                        <a:rPr lang="en-US" sz="1400" b="1" dirty="0" smtClean="0"/>
                        <a:t>29</a:t>
                      </a:r>
                      <a:endParaRPr lang="en-US" sz="1400" b="1" dirty="0"/>
                    </a:p>
                  </a:txBody>
                  <a:tcPr/>
                </a:tc>
                <a:tc>
                  <a:txBody>
                    <a:bodyPr/>
                    <a:lstStyle/>
                    <a:p>
                      <a:r>
                        <a:rPr lang="en-US" sz="1400" b="1" dirty="0" smtClean="0"/>
                        <a:t>53</a:t>
                      </a:r>
                      <a:endParaRPr lang="en-US" sz="1400" b="1" dirty="0"/>
                    </a:p>
                  </a:txBody>
                  <a:tcPr/>
                </a:tc>
                <a:tc>
                  <a:txBody>
                    <a:bodyPr/>
                    <a:lstStyle/>
                    <a:p>
                      <a:r>
                        <a:rPr lang="en-US" sz="1400" b="1" dirty="0" smtClean="0"/>
                        <a:t>75</a:t>
                      </a:r>
                      <a:endParaRPr lang="en-US" sz="1400" b="1" dirty="0"/>
                    </a:p>
                  </a:txBody>
                  <a:tcPr/>
                </a:tc>
                <a:tc>
                  <a:txBody>
                    <a:bodyPr/>
                    <a:lstStyle/>
                    <a:p>
                      <a:r>
                        <a:rPr lang="en-US" sz="1400" b="1" dirty="0" smtClean="0"/>
                        <a:t>44</a:t>
                      </a:r>
                      <a:endParaRPr lang="en-US" sz="1400" b="1" dirty="0"/>
                    </a:p>
                  </a:txBody>
                  <a:tcPr/>
                </a:tc>
                <a:tc>
                  <a:txBody>
                    <a:bodyPr/>
                    <a:lstStyle/>
                    <a:p>
                      <a:r>
                        <a:rPr lang="en-US" sz="1400" b="1" dirty="0" smtClean="0"/>
                        <a:t>27</a:t>
                      </a:r>
                      <a:endParaRPr lang="en-US" sz="1400" b="1" dirty="0"/>
                    </a:p>
                  </a:txBody>
                  <a:tcPr/>
                </a:tc>
                <a:tc>
                  <a:txBody>
                    <a:bodyPr/>
                    <a:lstStyle/>
                    <a:p>
                      <a:r>
                        <a:rPr lang="en-US" sz="1400" b="1" dirty="0" smtClean="0"/>
                        <a:t>65</a:t>
                      </a:r>
                      <a:endParaRPr lang="en-US" sz="1400" b="1" dirty="0"/>
                    </a:p>
                  </a:txBody>
                  <a:tcPr/>
                </a:tc>
                <a:tc>
                  <a:txBody>
                    <a:bodyPr/>
                    <a:lstStyle/>
                    <a:p>
                      <a:r>
                        <a:rPr lang="en-US" sz="1400" b="1" dirty="0" smtClean="0"/>
                        <a:t>62</a:t>
                      </a:r>
                      <a:endParaRPr lang="en-US" sz="1400" b="1" dirty="0"/>
                    </a:p>
                  </a:txBody>
                  <a:tcPr/>
                </a:tc>
                <a:tc>
                  <a:txBody>
                    <a:bodyPr/>
                    <a:lstStyle/>
                    <a:p>
                      <a:r>
                        <a:rPr lang="en-US" sz="1400" b="1" dirty="0" smtClean="0"/>
                        <a:t>75</a:t>
                      </a:r>
                      <a:endParaRPr lang="en-US" sz="1400" b="1" dirty="0"/>
                    </a:p>
                  </a:txBody>
                  <a:tcPr/>
                </a:tc>
                <a:tc>
                  <a:txBody>
                    <a:bodyPr/>
                    <a:lstStyle/>
                    <a:p>
                      <a:r>
                        <a:rPr lang="en-US" sz="1400" b="1" dirty="0" smtClean="0"/>
                        <a:t>36</a:t>
                      </a:r>
                      <a:endParaRPr lang="en-US" sz="1400" b="1" dirty="0"/>
                    </a:p>
                  </a:txBody>
                  <a:tcPr/>
                </a:tc>
                <a:tc>
                  <a:txBody>
                    <a:bodyPr/>
                    <a:lstStyle/>
                    <a:p>
                      <a:r>
                        <a:rPr lang="en-US" sz="1400" b="1" dirty="0" smtClean="0"/>
                        <a:t>41</a:t>
                      </a:r>
                      <a:endParaRPr lang="en-US" sz="1400" b="1" dirty="0"/>
                    </a:p>
                  </a:txBody>
                  <a:tcPr/>
                </a:tc>
              </a:tr>
              <a:tr h="293386">
                <a:tc>
                  <a:txBody>
                    <a:bodyPr/>
                    <a:lstStyle/>
                    <a:p>
                      <a:r>
                        <a:rPr lang="en-US" sz="1400" b="1" dirty="0" smtClean="0"/>
                        <a:t>X4</a:t>
                      </a:r>
                      <a:endParaRPr lang="en-US" sz="1400" b="1" dirty="0"/>
                    </a:p>
                  </a:txBody>
                  <a:tcPr/>
                </a:tc>
                <a:tc>
                  <a:txBody>
                    <a:bodyPr/>
                    <a:lstStyle/>
                    <a:p>
                      <a:r>
                        <a:rPr lang="en-US" sz="1400" b="1" dirty="0" smtClean="0"/>
                        <a:t>11</a:t>
                      </a:r>
                      <a:endParaRPr lang="en-US" sz="1400" b="1" dirty="0"/>
                    </a:p>
                  </a:txBody>
                  <a:tcPr/>
                </a:tc>
                <a:tc>
                  <a:txBody>
                    <a:bodyPr/>
                    <a:lstStyle/>
                    <a:p>
                      <a:r>
                        <a:rPr lang="en-US" sz="1400" b="1" dirty="0" smtClean="0"/>
                        <a:t>30</a:t>
                      </a:r>
                      <a:endParaRPr lang="en-US" sz="1400" b="1" dirty="0"/>
                    </a:p>
                  </a:txBody>
                  <a:tcPr/>
                </a:tc>
                <a:tc>
                  <a:txBody>
                    <a:bodyPr/>
                    <a:lstStyle/>
                    <a:p>
                      <a:r>
                        <a:rPr lang="en-US" sz="1400" b="1" dirty="0" smtClean="0"/>
                        <a:t>53</a:t>
                      </a:r>
                      <a:endParaRPr lang="en-US" sz="1400" b="1" dirty="0"/>
                    </a:p>
                  </a:txBody>
                  <a:tcPr/>
                </a:tc>
                <a:tc>
                  <a:txBody>
                    <a:bodyPr/>
                    <a:lstStyle/>
                    <a:p>
                      <a:r>
                        <a:rPr lang="en-US" sz="1400" b="1" dirty="0" smtClean="0"/>
                        <a:t>29</a:t>
                      </a:r>
                      <a:endParaRPr lang="en-US" sz="1400" b="1" dirty="0"/>
                    </a:p>
                  </a:txBody>
                  <a:tcPr/>
                </a:tc>
                <a:tc>
                  <a:txBody>
                    <a:bodyPr/>
                    <a:lstStyle/>
                    <a:p>
                      <a:r>
                        <a:rPr lang="en-US" sz="1400" b="1" dirty="0" smtClean="0"/>
                        <a:t>56</a:t>
                      </a:r>
                      <a:endParaRPr lang="en-US" sz="1400" b="1" dirty="0"/>
                    </a:p>
                  </a:txBody>
                  <a:tcPr/>
                </a:tc>
                <a:tc>
                  <a:txBody>
                    <a:bodyPr/>
                    <a:lstStyle/>
                    <a:p>
                      <a:r>
                        <a:rPr lang="en-US" sz="1400" b="1" dirty="0" smtClean="0"/>
                        <a:t>49</a:t>
                      </a:r>
                      <a:endParaRPr lang="en-US" sz="1400" b="1" dirty="0"/>
                    </a:p>
                  </a:txBody>
                  <a:tcPr/>
                </a:tc>
                <a:tc>
                  <a:txBody>
                    <a:bodyPr/>
                    <a:lstStyle/>
                    <a:p>
                      <a:r>
                        <a:rPr lang="en-US" sz="1400" b="1" dirty="0" smtClean="0"/>
                        <a:t>14</a:t>
                      </a:r>
                      <a:endParaRPr lang="en-US" sz="1400" b="1" dirty="0"/>
                    </a:p>
                  </a:txBody>
                  <a:tcPr/>
                </a:tc>
                <a:tc>
                  <a:txBody>
                    <a:bodyPr/>
                    <a:lstStyle/>
                    <a:p>
                      <a:r>
                        <a:rPr lang="en-US" sz="1400" b="1" dirty="0" smtClean="0"/>
                        <a:t>17</a:t>
                      </a:r>
                      <a:endParaRPr lang="en-US" sz="1400" b="1" dirty="0"/>
                    </a:p>
                  </a:txBody>
                  <a:tcPr/>
                </a:tc>
                <a:tc>
                  <a:txBody>
                    <a:bodyPr/>
                    <a:lstStyle/>
                    <a:p>
                      <a:r>
                        <a:rPr lang="en-US" sz="1400" b="1" dirty="0" smtClean="0"/>
                        <a:t>22</a:t>
                      </a:r>
                      <a:endParaRPr lang="en-US" sz="1400" b="1" dirty="0"/>
                    </a:p>
                  </a:txBody>
                  <a:tcPr/>
                </a:tc>
                <a:tc>
                  <a:txBody>
                    <a:bodyPr/>
                    <a:lstStyle/>
                    <a:p>
                      <a:r>
                        <a:rPr lang="en-US" sz="1400" b="1" dirty="0" smtClean="0"/>
                        <a:t>40</a:t>
                      </a:r>
                      <a:endParaRPr lang="en-US" sz="1400" b="1" dirty="0"/>
                    </a:p>
                  </a:txBody>
                  <a:tcPr/>
                </a:tc>
              </a:tr>
              <a:tr h="293386">
                <a:tc>
                  <a:txBody>
                    <a:bodyPr/>
                    <a:lstStyle/>
                    <a:p>
                      <a:endParaRPr lang="en-US" sz="1400" b="1" dirty="0"/>
                    </a:p>
                  </a:txBody>
                  <a:tcPr/>
                </a:tc>
                <a:tc>
                  <a:txBody>
                    <a:bodyPr/>
                    <a:lstStyle/>
                    <a:p>
                      <a:r>
                        <a:rPr lang="en-US" sz="1400" b="1" dirty="0" smtClean="0"/>
                        <a:t>31</a:t>
                      </a:r>
                      <a:endParaRPr lang="en-US" sz="1400" b="1" dirty="0"/>
                    </a:p>
                  </a:txBody>
                  <a:tcPr/>
                </a:tc>
                <a:tc>
                  <a:txBody>
                    <a:bodyPr/>
                    <a:lstStyle/>
                    <a:p>
                      <a:r>
                        <a:rPr lang="en-US" sz="1400" b="1" dirty="0" smtClean="0"/>
                        <a:t>39</a:t>
                      </a:r>
                      <a:endParaRPr lang="en-US" sz="1400" b="1" dirty="0"/>
                    </a:p>
                  </a:txBody>
                  <a:tcPr/>
                </a:tc>
                <a:tc>
                  <a:txBody>
                    <a:bodyPr/>
                    <a:lstStyle/>
                    <a:p>
                      <a:r>
                        <a:rPr lang="en-US" sz="1400" b="1" dirty="0" smtClean="0"/>
                        <a:t>36</a:t>
                      </a:r>
                      <a:endParaRPr lang="en-US" sz="1400" b="1" dirty="0"/>
                    </a:p>
                  </a:txBody>
                  <a:tcPr/>
                </a:tc>
                <a:tc>
                  <a:txBody>
                    <a:bodyPr/>
                    <a:lstStyle/>
                    <a:p>
                      <a:r>
                        <a:rPr lang="en-US" sz="1400" b="1" dirty="0" smtClean="0"/>
                        <a:t>27</a:t>
                      </a:r>
                      <a:endParaRPr lang="en-US" sz="1400" b="1" dirty="0"/>
                    </a:p>
                  </a:txBody>
                  <a:tcPr/>
                </a:tc>
                <a:tc>
                  <a:txBody>
                    <a:bodyPr/>
                    <a:lstStyle/>
                    <a:p>
                      <a:r>
                        <a:rPr lang="en-US" sz="1400" b="1" dirty="0" smtClean="0"/>
                        <a:t>20</a:t>
                      </a:r>
                      <a:endParaRPr lang="en-US" sz="1400" b="1" dirty="0"/>
                    </a:p>
                  </a:txBody>
                  <a:tcPr/>
                </a:tc>
                <a:tc>
                  <a:txBody>
                    <a:bodyPr/>
                    <a:lstStyle/>
                    <a:p>
                      <a:r>
                        <a:rPr lang="en-US" sz="1400" b="1" dirty="0" smtClean="0"/>
                        <a:t>36</a:t>
                      </a:r>
                      <a:endParaRPr lang="en-US" sz="1400" b="1" dirty="0"/>
                    </a:p>
                  </a:txBody>
                  <a:tcPr/>
                </a:tc>
                <a:tc>
                  <a:txBody>
                    <a:bodyPr/>
                    <a:lstStyle/>
                    <a:p>
                      <a:r>
                        <a:rPr lang="en-US" sz="1400" b="1" dirty="0" smtClean="0"/>
                        <a:t>37</a:t>
                      </a:r>
                      <a:endParaRPr lang="en-US" sz="1400" b="1" dirty="0"/>
                    </a:p>
                  </a:txBody>
                  <a:tcPr/>
                </a:tc>
                <a:tc>
                  <a:txBody>
                    <a:bodyPr/>
                    <a:lstStyle/>
                    <a:p>
                      <a:r>
                        <a:rPr lang="en-US" sz="1400" b="1" dirty="0" smtClean="0"/>
                        <a:t>50</a:t>
                      </a:r>
                      <a:endParaRPr lang="en-US" sz="1400" b="1" dirty="0"/>
                    </a:p>
                  </a:txBody>
                  <a:tcPr/>
                </a:tc>
                <a:tc>
                  <a:txBody>
                    <a:bodyPr/>
                    <a:lstStyle/>
                    <a:p>
                      <a:r>
                        <a:rPr lang="en-US" sz="1400" b="1" dirty="0" smtClean="0"/>
                        <a:t>20</a:t>
                      </a:r>
                      <a:endParaRPr lang="en-US" sz="1400" b="1" dirty="0"/>
                    </a:p>
                  </a:txBody>
                  <a:tcPr/>
                </a:tc>
                <a:tc>
                  <a:txBody>
                    <a:bodyPr/>
                    <a:lstStyle/>
                    <a:p>
                      <a:r>
                        <a:rPr lang="en-US" sz="1400" b="1" dirty="0" smtClean="0"/>
                        <a:t>33</a:t>
                      </a:r>
                      <a:endParaRPr lang="en-US" sz="1400" b="1" dirty="0"/>
                    </a:p>
                  </a:txBody>
                  <a:tcPr/>
                </a:tc>
              </a:tr>
            </a:tbl>
          </a:graphicData>
        </a:graphic>
      </p:graphicFrame>
      <p:grpSp>
        <p:nvGrpSpPr>
          <p:cNvPr id="16" name="Group 15"/>
          <p:cNvGrpSpPr/>
          <p:nvPr/>
        </p:nvGrpSpPr>
        <p:grpSpPr>
          <a:xfrm>
            <a:off x="990600" y="2971800"/>
            <a:ext cx="7162800" cy="1256255"/>
            <a:chOff x="990600" y="2971800"/>
            <a:chExt cx="7162800" cy="1256255"/>
          </a:xfrm>
        </p:grpSpPr>
        <p:pic>
          <p:nvPicPr>
            <p:cNvPr id="98306" name="Picture 2"/>
            <p:cNvPicPr>
              <a:picLocks noChangeAspect="1" noChangeArrowheads="1"/>
            </p:cNvPicPr>
            <p:nvPr/>
          </p:nvPicPr>
          <p:blipFill>
            <a:blip r:embed="rId2" cstate="print"/>
            <a:srcRect/>
            <a:stretch>
              <a:fillRect/>
            </a:stretch>
          </p:blipFill>
          <p:spPr bwMode="auto">
            <a:xfrm>
              <a:off x="990600" y="3352800"/>
              <a:ext cx="7162800" cy="875255"/>
            </a:xfrm>
            <a:prstGeom prst="rect">
              <a:avLst/>
            </a:prstGeom>
            <a:noFill/>
            <a:ln w="9525">
              <a:noFill/>
              <a:miter lim="800000"/>
              <a:headEnd/>
              <a:tailEnd/>
            </a:ln>
          </p:spPr>
        </p:pic>
        <p:pic>
          <p:nvPicPr>
            <p:cNvPr id="98307" name="Picture 3"/>
            <p:cNvPicPr>
              <a:picLocks noChangeAspect="1" noChangeArrowheads="1"/>
            </p:cNvPicPr>
            <p:nvPr/>
          </p:nvPicPr>
          <p:blipFill>
            <a:blip r:embed="rId3" cstate="print"/>
            <a:srcRect/>
            <a:stretch>
              <a:fillRect/>
            </a:stretch>
          </p:blipFill>
          <p:spPr bwMode="auto">
            <a:xfrm>
              <a:off x="990600" y="2971800"/>
              <a:ext cx="4162425" cy="40005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99330" name="Picture 2"/>
          <p:cNvPicPr>
            <a:picLocks noChangeAspect="1" noChangeArrowheads="1"/>
          </p:cNvPicPr>
          <p:nvPr/>
        </p:nvPicPr>
        <p:blipFill>
          <a:blip r:embed="rId2" cstate="print"/>
          <a:srcRect/>
          <a:stretch>
            <a:fillRect/>
          </a:stretch>
        </p:blipFill>
        <p:spPr bwMode="auto">
          <a:xfrm>
            <a:off x="914400" y="1637702"/>
            <a:ext cx="7315200" cy="3600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62000"/>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2049" name="Rectangle 1"/>
          <p:cNvSpPr>
            <a:spLocks noChangeArrowheads="1"/>
          </p:cNvSpPr>
          <p:nvPr/>
        </p:nvSpPr>
        <p:spPr bwMode="auto">
          <a:xfrm>
            <a:off x="914400" y="1390992"/>
            <a:ext cx="7315200" cy="50860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GB" sz="2400" b="1" i="0" u="none" strike="noStrike" cap="none" normalizeH="0" baseline="0" dirty="0" smtClean="0">
                <a:ln>
                  <a:noFill/>
                </a:ln>
                <a:solidFill>
                  <a:srgbClr val="17365D"/>
                </a:solidFill>
                <a:effectLst/>
                <a:latin typeface="Calibri" pitchFamily="34" charset="0"/>
                <a:ea typeface="Calibri" pitchFamily="34" charset="0"/>
                <a:cs typeface="Times New Roman" pitchFamily="18" charset="0"/>
              </a:rPr>
              <a:t>By use of the logistic regression equation of vehicle transmission in the data set </a:t>
            </a:r>
            <a:r>
              <a:rPr kumimoji="0" lang="en-GB" sz="2400" b="1" i="0" u="none" strike="noStrike" cap="none" normalizeH="0" baseline="0" dirty="0" err="1" smtClean="0">
                <a:ln>
                  <a:noFill/>
                </a:ln>
                <a:solidFill>
                  <a:srgbClr val="17365D"/>
                </a:solidFill>
                <a:effectLst/>
                <a:latin typeface="Calibri" pitchFamily="34" charset="0"/>
                <a:ea typeface="Calibri" pitchFamily="34" charset="0"/>
                <a:cs typeface="Times New Roman" pitchFamily="18" charset="0"/>
              </a:rPr>
              <a:t>mtcars</a:t>
            </a:r>
            <a:r>
              <a:rPr kumimoji="0" lang="en-GB" sz="2400" b="1" i="0" u="none" strike="noStrike" cap="none" normalizeH="0" baseline="0" dirty="0" smtClean="0">
                <a:ln>
                  <a:noFill/>
                </a:ln>
                <a:solidFill>
                  <a:srgbClr val="17365D"/>
                </a:solidFill>
                <a:effectLst/>
                <a:latin typeface="Calibri" pitchFamily="34" charset="0"/>
                <a:ea typeface="Calibri" pitchFamily="34" charset="0"/>
                <a:cs typeface="Times New Roman" pitchFamily="18" charset="0"/>
              </a:rPr>
              <a:t>, estimate the probability of a vehicle being fitted with a manual transmission if it has a 120 hp engine and weights 2800 lbs.</a:t>
            </a:r>
          </a:p>
          <a:p>
            <a:pPr marL="457200" marR="0" lvl="0" indent="-457200" algn="just" defTabSz="914400" rtl="0" eaLnBrk="1" fontAlgn="base" latinLnBrk="0" hangingPunct="1">
              <a:lnSpc>
                <a:spcPct val="100000"/>
              </a:lnSpc>
              <a:spcBef>
                <a:spcPct val="0"/>
              </a:spcBef>
              <a:spcAft>
                <a:spcPct val="0"/>
              </a:spcAft>
              <a:buClrTx/>
              <a:buSzTx/>
              <a:tabLst/>
            </a:pPr>
            <a:endParaRPr lang="en-GB" sz="1000" b="1" dirty="0" smtClean="0">
              <a:solidFill>
                <a:srgbClr val="17365D"/>
              </a:solidFill>
              <a:latin typeface="Calibri" pitchFamily="34" charset="0"/>
              <a:ea typeface="Calibri" pitchFamily="34" charset="0"/>
              <a:cs typeface="Times New Roman" pitchFamily="18" charset="0"/>
            </a:endParaRPr>
          </a:p>
          <a:p>
            <a:pPr marL="457200" marR="0" lvl="0" indent="-457200" algn="just" defTabSz="914400" rtl="0" eaLnBrk="1" fontAlgn="base" latinLnBrk="0" hangingPunct="1">
              <a:lnSpc>
                <a:spcPct val="100000"/>
              </a:lnSpc>
              <a:spcBef>
                <a:spcPct val="0"/>
              </a:spcBef>
              <a:spcAft>
                <a:spcPct val="0"/>
              </a:spcAft>
              <a:buClrTx/>
              <a:buSzTx/>
              <a:tabLst/>
            </a:pPr>
            <a:r>
              <a:rPr lang="en-GB" sz="2400" b="1" dirty="0" smtClean="0">
                <a:solidFill>
                  <a:srgbClr val="17365D"/>
                </a:solidFill>
                <a:latin typeface="Calibri" pitchFamily="34" charset="0"/>
                <a:ea typeface="Calibri" pitchFamily="34" charset="0"/>
                <a:cs typeface="Times New Roman" pitchFamily="18" charset="0"/>
              </a:rPr>
              <a:t>Solution</a:t>
            </a:r>
          </a:p>
          <a:p>
            <a:pPr marL="457200" marR="0" lvl="0" indent="-457200" algn="just" defTabSz="914400" rtl="0" eaLnBrk="1" fontAlgn="base" latinLnBrk="0" hangingPunct="1">
              <a:lnSpc>
                <a:spcPct val="100000"/>
              </a:lnSpc>
              <a:spcBef>
                <a:spcPct val="0"/>
              </a:spcBef>
              <a:spcAft>
                <a:spcPct val="0"/>
              </a:spcAft>
              <a:buClrTx/>
              <a:buSzTx/>
              <a:tabLst/>
            </a:pPr>
            <a:endParaRPr kumimoji="0" lang="en-GB" sz="1000" b="1" i="0" u="none" strike="noStrike" cap="none" normalizeH="0" baseline="0" dirty="0" smtClean="0">
              <a:ln>
                <a:noFill/>
              </a:ln>
              <a:solidFill>
                <a:srgbClr val="17365D"/>
              </a:solidFill>
              <a:effectLst/>
              <a:latin typeface="Calibri" pitchFamily="34" charset="0"/>
              <a:ea typeface="Calibri" pitchFamily="34" charset="0"/>
              <a:cs typeface="Times New Roman" pitchFamily="18" charset="0"/>
            </a:endParaRPr>
          </a:p>
          <a:p>
            <a:pPr marL="457200" indent="-457200" algn="just" fontAlgn="base">
              <a:spcBef>
                <a:spcPct val="0"/>
              </a:spcBef>
              <a:spcAft>
                <a:spcPct val="0"/>
              </a:spcAft>
              <a:buFont typeface="Wingdings" pitchFamily="2" charset="2"/>
              <a:buChar char="Ø"/>
            </a:pPr>
            <a:r>
              <a:rPr lang="en-GB" sz="2400" b="1" dirty="0" smtClean="0"/>
              <a:t>We apply the function </a:t>
            </a:r>
            <a:r>
              <a:rPr lang="en-GB" sz="2400" b="1" dirty="0" err="1" smtClean="0"/>
              <a:t>glm</a:t>
            </a:r>
            <a:r>
              <a:rPr lang="en-GB" sz="2400" b="1" dirty="0" smtClean="0"/>
              <a:t> to a formula that describes the transmission type (am) by the horsepower (hp) and weight (wt). This creates a generalized linear model (GLM) in the binomial family.</a:t>
            </a:r>
            <a:endParaRPr lang="en-US" sz="2400" b="1" dirty="0" smtClean="0"/>
          </a:p>
          <a:p>
            <a:pPr marL="45720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GB" sz="40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grpSp>
        <p:nvGrpSpPr>
          <p:cNvPr id="17" name="Group 16"/>
          <p:cNvGrpSpPr/>
          <p:nvPr/>
        </p:nvGrpSpPr>
        <p:grpSpPr>
          <a:xfrm>
            <a:off x="914400" y="2934543"/>
            <a:ext cx="7315200" cy="3237657"/>
            <a:chOff x="914400" y="2209800"/>
            <a:chExt cx="7315200" cy="3237657"/>
          </a:xfrm>
        </p:grpSpPr>
        <p:pic>
          <p:nvPicPr>
            <p:cNvPr id="1027" name="Picture 3"/>
            <p:cNvPicPr>
              <a:picLocks noChangeAspect="1" noChangeArrowheads="1"/>
            </p:cNvPicPr>
            <p:nvPr/>
          </p:nvPicPr>
          <p:blipFill>
            <a:blip r:embed="rId2" cstate="print"/>
            <a:srcRect/>
            <a:stretch>
              <a:fillRect/>
            </a:stretch>
          </p:blipFill>
          <p:spPr bwMode="auto">
            <a:xfrm>
              <a:off x="914400" y="2209800"/>
              <a:ext cx="7315200" cy="202565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914400" y="4218444"/>
              <a:ext cx="7315200" cy="1229013"/>
            </a:xfrm>
            <a:prstGeom prst="rect">
              <a:avLst/>
            </a:prstGeom>
            <a:noFill/>
            <a:ln w="9525">
              <a:noFill/>
              <a:miter lim="800000"/>
              <a:headEnd/>
              <a:tailEnd/>
            </a:ln>
          </p:spPr>
        </p:pic>
      </p:grpSp>
      <p:sp>
        <p:nvSpPr>
          <p:cNvPr id="18" name="Rectangle 17"/>
          <p:cNvSpPr/>
          <p:nvPr/>
        </p:nvSpPr>
        <p:spPr>
          <a:xfrm>
            <a:off x="914400" y="1325940"/>
            <a:ext cx="7315200" cy="1569660"/>
          </a:xfrm>
          <a:prstGeom prst="rect">
            <a:avLst/>
          </a:prstGeom>
        </p:spPr>
        <p:txBody>
          <a:bodyPr wrap="square">
            <a:spAutoFit/>
          </a:bodyPr>
          <a:lstStyle/>
          <a:p>
            <a:pPr marL="457200" indent="-457200" algn="just">
              <a:buFont typeface="Wingdings" pitchFamily="2" charset="2"/>
              <a:buChar char="Ø"/>
            </a:pPr>
            <a:r>
              <a:rPr lang="en-GB" sz="2400" b="1" dirty="0" smtClean="0">
                <a:solidFill>
                  <a:srgbClr val="17365D"/>
                </a:solidFill>
                <a:ea typeface="Calibri" pitchFamily="34" charset="0"/>
                <a:cs typeface="Times New Roman" pitchFamily="18" charset="0"/>
              </a:rPr>
              <a:t>Now we apply the function predict to the generalized linear model am.glm along with </a:t>
            </a:r>
            <a:r>
              <a:rPr lang="en-GB" sz="2400" b="1" dirty="0" err="1" smtClean="0">
                <a:solidFill>
                  <a:srgbClr val="17365D"/>
                </a:solidFill>
                <a:ea typeface="Calibri" pitchFamily="34" charset="0"/>
                <a:cs typeface="Times New Roman" pitchFamily="18" charset="0"/>
              </a:rPr>
              <a:t>mydf</a:t>
            </a:r>
            <a:r>
              <a:rPr lang="en-GB" sz="2400" b="1" dirty="0" smtClean="0">
                <a:solidFill>
                  <a:srgbClr val="17365D"/>
                </a:solidFill>
                <a:ea typeface="Calibri" pitchFamily="34" charset="0"/>
                <a:cs typeface="Times New Roman" pitchFamily="18" charset="0"/>
              </a:rPr>
              <a:t>. We will have to select </a:t>
            </a:r>
            <a:r>
              <a:rPr lang="en-GB" sz="2400" b="1" i="1" dirty="0" smtClean="0">
                <a:solidFill>
                  <a:srgbClr val="17365D"/>
                </a:solidFill>
                <a:ea typeface="Calibri" pitchFamily="34" charset="0"/>
                <a:cs typeface="Times New Roman" pitchFamily="18" charset="0"/>
              </a:rPr>
              <a:t>response</a:t>
            </a:r>
            <a:r>
              <a:rPr lang="en-GB" sz="2400" b="1" dirty="0" smtClean="0">
                <a:solidFill>
                  <a:srgbClr val="17365D"/>
                </a:solidFill>
                <a:ea typeface="Calibri" pitchFamily="34" charset="0"/>
                <a:cs typeface="Times New Roman" pitchFamily="18" charset="0"/>
              </a:rPr>
              <a:t> prediction type in order to obtain the predicted probability.</a:t>
            </a:r>
            <a:endParaRPr lang="en-US" sz="2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401" name="Rectangle 1"/>
          <p:cNvSpPr>
            <a:spLocks noChangeArrowheads="1"/>
          </p:cNvSpPr>
          <p:nvPr/>
        </p:nvSpPr>
        <p:spPr bwMode="auto">
          <a:xfrm>
            <a:off x="914400" y="1710184"/>
            <a:ext cx="7315200" cy="43858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300"/>
              </a:spcBef>
              <a:spcAft>
                <a:spcPts val="300"/>
              </a:spcAft>
              <a:buClrTx/>
              <a:buSzTx/>
              <a:buFont typeface="Wingdings" pitchFamily="2" charset="2"/>
              <a:buChar char="Ø"/>
              <a:tabLst>
                <a:tab pos="342900" algn="l"/>
                <a:tab pos="457200" algn="l"/>
              </a:tabLst>
            </a:pPr>
            <a:r>
              <a:rPr kumimoji="0" lang="en-GB" sz="2400" b="1" i="0" u="none" strike="noStrike" cap="none" normalizeH="0" baseline="0" dirty="0" smtClean="0">
                <a:ln>
                  <a:noFill/>
                </a:ln>
                <a:solidFill>
                  <a:srgbClr val="17365D"/>
                </a:solidFill>
                <a:effectLst/>
                <a:ea typeface="Calibri" pitchFamily="34" charset="0"/>
                <a:cs typeface="Times New Roman" pitchFamily="18" charset="0"/>
              </a:rPr>
              <a:t>We use the logistic regression equation to predict the probability of a dependent variable taking the dichotomy values 0 or 1. </a:t>
            </a:r>
          </a:p>
          <a:p>
            <a:pPr marL="457200" marR="0" lvl="0" indent="-457200" algn="just" defTabSz="914400" rtl="0" eaLnBrk="1" fontAlgn="base" latinLnBrk="0" hangingPunct="1">
              <a:lnSpc>
                <a:spcPct val="100000"/>
              </a:lnSpc>
              <a:spcBef>
                <a:spcPts val="300"/>
              </a:spcBef>
              <a:spcAft>
                <a:spcPts val="300"/>
              </a:spcAft>
              <a:buClrTx/>
              <a:buSzTx/>
              <a:buFont typeface="Wingdings" pitchFamily="2" charset="2"/>
              <a:buChar char="Ø"/>
              <a:tabLst>
                <a:tab pos="342900" algn="l"/>
                <a:tab pos="457200" algn="l"/>
              </a:tabLst>
            </a:pPr>
            <a:r>
              <a:rPr kumimoji="0" lang="en-GB" sz="2400" b="1" i="0" u="none" strike="noStrike" cap="none" normalizeH="0" baseline="0" dirty="0" smtClean="0">
                <a:ln>
                  <a:noFill/>
                </a:ln>
                <a:solidFill>
                  <a:srgbClr val="17365D"/>
                </a:solidFill>
                <a:effectLst/>
                <a:ea typeface="Calibri" pitchFamily="34" charset="0"/>
                <a:cs typeface="Times New Roman" pitchFamily="18" charset="0"/>
              </a:rPr>
              <a:t>Suppose x</a:t>
            </a:r>
            <a:r>
              <a:rPr kumimoji="0" lang="en-GB" sz="2400" b="1" i="0" u="none" strike="noStrike" cap="none" normalizeH="0" baseline="-30000" dirty="0" smtClean="0">
                <a:ln>
                  <a:noFill/>
                </a:ln>
                <a:solidFill>
                  <a:srgbClr val="17365D"/>
                </a:solidFill>
                <a:effectLst/>
                <a:ea typeface="Calibri" pitchFamily="34" charset="0"/>
                <a:cs typeface="Times New Roman" pitchFamily="18" charset="0"/>
              </a:rPr>
              <a:t>1</a:t>
            </a:r>
            <a:r>
              <a:rPr kumimoji="0" lang="en-GB" sz="2400" b="1" i="0" u="none" strike="noStrike" cap="none" normalizeH="0" baseline="0" dirty="0" smtClean="0">
                <a:ln>
                  <a:noFill/>
                </a:ln>
                <a:solidFill>
                  <a:srgbClr val="17365D"/>
                </a:solidFill>
                <a:effectLst/>
                <a:ea typeface="Calibri" pitchFamily="34" charset="0"/>
                <a:cs typeface="Times New Roman" pitchFamily="18" charset="0"/>
              </a:rPr>
              <a:t>,x</a:t>
            </a:r>
            <a:r>
              <a:rPr kumimoji="0" lang="en-GB" sz="2400" b="1" i="0" u="none" strike="noStrike" cap="none" normalizeH="0" baseline="-30000" dirty="0" smtClean="0">
                <a:ln>
                  <a:noFill/>
                </a:ln>
                <a:solidFill>
                  <a:srgbClr val="17365D"/>
                </a:solidFill>
                <a:effectLst/>
                <a:ea typeface="Calibri" pitchFamily="34" charset="0"/>
                <a:cs typeface="Times New Roman" pitchFamily="18" charset="0"/>
              </a:rPr>
              <a:t>2</a:t>
            </a:r>
            <a:r>
              <a:rPr kumimoji="0" lang="en-GB" sz="2400" b="1" i="0" u="none" strike="noStrike" cap="none" normalizeH="0" baseline="0" dirty="0" smtClean="0">
                <a:ln>
                  <a:noFill/>
                </a:ln>
                <a:solidFill>
                  <a:srgbClr val="17365D"/>
                </a:solidFill>
                <a:effectLst/>
                <a:ea typeface="Calibri" pitchFamily="34" charset="0"/>
                <a:cs typeface="Times New Roman" pitchFamily="18" charset="0"/>
              </a:rPr>
              <a:t>,...</a:t>
            </a:r>
            <a:r>
              <a:rPr kumimoji="0" lang="en-GB" sz="2400" b="1" i="0" u="none" strike="noStrike" cap="none" normalizeH="0" baseline="0" dirty="0" err="1" smtClean="0">
                <a:ln>
                  <a:noFill/>
                </a:ln>
                <a:solidFill>
                  <a:srgbClr val="17365D"/>
                </a:solidFill>
                <a:effectLst/>
                <a:ea typeface="Calibri" pitchFamily="34" charset="0"/>
                <a:cs typeface="Times New Roman" pitchFamily="18" charset="0"/>
              </a:rPr>
              <a:t>x</a:t>
            </a:r>
            <a:r>
              <a:rPr kumimoji="0" lang="en-GB" sz="2400" b="1" i="0" u="none" strike="noStrike" cap="none" normalizeH="0" baseline="-30000" dirty="0" err="1" smtClean="0">
                <a:ln>
                  <a:noFill/>
                </a:ln>
                <a:solidFill>
                  <a:srgbClr val="17365D"/>
                </a:solidFill>
                <a:effectLst/>
                <a:ea typeface="Calibri" pitchFamily="34" charset="0"/>
                <a:cs typeface="Times New Roman" pitchFamily="18" charset="0"/>
              </a:rPr>
              <a:t>p</a:t>
            </a:r>
            <a:r>
              <a:rPr kumimoji="0" lang="en-GB" sz="2400" b="1" i="0" u="none" strike="noStrike" cap="none" normalizeH="0" baseline="0" dirty="0" smtClean="0">
                <a:ln>
                  <a:noFill/>
                </a:ln>
                <a:solidFill>
                  <a:srgbClr val="17365D"/>
                </a:solidFill>
                <a:effectLst/>
                <a:ea typeface="Calibri" pitchFamily="34" charset="0"/>
                <a:cs typeface="Times New Roman" pitchFamily="18" charset="0"/>
              </a:rPr>
              <a:t> are independent variables, </a:t>
            </a:r>
            <a:r>
              <a:rPr kumimoji="0" lang="en-GB" sz="2400" b="1" i="0" u="none" strike="noStrike" cap="none" normalizeH="0" baseline="0" dirty="0" smtClean="0">
                <a:ln>
                  <a:noFill/>
                </a:ln>
                <a:solidFill>
                  <a:srgbClr val="17365D"/>
                </a:solidFill>
                <a:effectLst/>
                <a:ea typeface="Calibri" pitchFamily="34" charset="0"/>
                <a:cs typeface="Calibri" pitchFamily="34" charset="0"/>
              </a:rPr>
              <a:t>α</a:t>
            </a:r>
            <a:r>
              <a:rPr kumimoji="0" lang="en-GB" sz="2400" b="1" i="0" u="none" strike="noStrike" cap="none" normalizeH="0" baseline="0" dirty="0" smtClean="0">
                <a:ln>
                  <a:noFill/>
                </a:ln>
                <a:solidFill>
                  <a:srgbClr val="17365D"/>
                </a:solidFill>
                <a:effectLst/>
                <a:ea typeface="Calibri" pitchFamily="34" charset="0"/>
                <a:cs typeface="Times New Roman" pitchFamily="18" charset="0"/>
              </a:rPr>
              <a:t> and </a:t>
            </a:r>
            <a:r>
              <a:rPr kumimoji="0" lang="en-GB" sz="2400" b="1" i="0" u="none" strike="noStrike" cap="none" normalizeH="0" baseline="0" dirty="0" err="1" smtClean="0">
                <a:ln>
                  <a:noFill/>
                </a:ln>
                <a:solidFill>
                  <a:srgbClr val="17365D"/>
                </a:solidFill>
                <a:effectLst/>
                <a:ea typeface="Calibri" pitchFamily="34" charset="0"/>
                <a:cs typeface="Calibri" pitchFamily="34" charset="0"/>
              </a:rPr>
              <a:t>β</a:t>
            </a:r>
            <a:r>
              <a:rPr kumimoji="0" lang="en-GB" sz="2400" b="1" i="0" u="none" strike="noStrike" cap="none" normalizeH="0" baseline="-30000" dirty="0" err="1" smtClean="0">
                <a:ln>
                  <a:noFill/>
                </a:ln>
                <a:solidFill>
                  <a:srgbClr val="17365D"/>
                </a:solidFill>
                <a:effectLst/>
                <a:ea typeface="Calibri" pitchFamily="34" charset="0"/>
                <a:cs typeface="Times New Roman" pitchFamily="18" charset="0"/>
              </a:rPr>
              <a:t>k</a:t>
            </a:r>
            <a:r>
              <a:rPr kumimoji="0" lang="en-GB" sz="2400" b="1" i="0" u="none" strike="noStrike" cap="none" normalizeH="0" baseline="0" dirty="0" smtClean="0">
                <a:ln>
                  <a:noFill/>
                </a:ln>
                <a:solidFill>
                  <a:srgbClr val="17365D"/>
                </a:solidFill>
                <a:effectLst/>
                <a:ea typeface="Calibri" pitchFamily="34" charset="0"/>
                <a:cs typeface="Times New Roman" pitchFamily="18" charset="0"/>
              </a:rPr>
              <a:t> (k=1,2,...p) are parameters, and E(y) is the expected value of the dependent variable y, then the logistic regression equation is:</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300"/>
              </a:spcBef>
              <a:spcAft>
                <a:spcPts val="300"/>
              </a:spcAft>
              <a:buClrTx/>
              <a:buSzTx/>
              <a:tabLst>
                <a:tab pos="342900" algn="l"/>
                <a:tab pos="457200" algn="l"/>
              </a:tabLst>
            </a:pPr>
            <a:r>
              <a:rPr kumimoji="0" lang="en-GB" sz="2400" b="1" i="0" u="none" strike="noStrike" cap="none" normalizeH="0" baseline="0" dirty="0" smtClean="0">
                <a:ln>
                  <a:noFill/>
                </a:ln>
                <a:solidFill>
                  <a:srgbClr val="17365D"/>
                </a:solidFill>
                <a:effectLst/>
                <a:ea typeface="Calibri" pitchFamily="34" charset="0"/>
                <a:cs typeface="Times New Roman" pitchFamily="18" charset="0"/>
              </a:rPr>
              <a:t>	  E(y) = 1 / ( 1 + e</a:t>
            </a:r>
            <a:r>
              <a:rPr kumimoji="0" lang="en-GB" sz="2400" b="1" i="0" u="none" strike="noStrike" cap="none" normalizeH="0" baseline="30000" dirty="0" smtClean="0">
                <a:ln>
                  <a:noFill/>
                </a:ln>
                <a:solidFill>
                  <a:srgbClr val="17365D"/>
                </a:solidFill>
                <a:effectLst/>
                <a:ea typeface="Calibri" pitchFamily="34" charset="0"/>
                <a:cs typeface="Times New Roman" pitchFamily="18" charset="0"/>
              </a:rPr>
              <a:t>-(</a:t>
            </a:r>
            <a:r>
              <a:rPr kumimoji="0" lang="en-GB" sz="2400" b="1" i="0" u="none" strike="noStrike" cap="none" normalizeH="0" baseline="30000" dirty="0" smtClean="0">
                <a:ln>
                  <a:noFill/>
                </a:ln>
                <a:solidFill>
                  <a:srgbClr val="17365D"/>
                </a:solidFill>
                <a:effectLst/>
                <a:ea typeface="Calibri" pitchFamily="34" charset="0"/>
                <a:cs typeface="Calibri" pitchFamily="34" charset="0"/>
              </a:rPr>
              <a:t>α</a:t>
            </a:r>
            <a:r>
              <a:rPr kumimoji="0" lang="en-GB" sz="2400" b="1" i="0" u="none" strike="noStrike" cap="none" normalizeH="0" baseline="30000" dirty="0" smtClean="0">
                <a:ln>
                  <a:noFill/>
                </a:ln>
                <a:solidFill>
                  <a:srgbClr val="17365D"/>
                </a:solidFill>
                <a:effectLst/>
                <a:ea typeface="Calibri" pitchFamily="34" charset="0"/>
                <a:cs typeface="Times New Roman" pitchFamily="18" charset="0"/>
              </a:rPr>
              <a:t> + </a:t>
            </a:r>
            <a:r>
              <a:rPr kumimoji="0" lang="en-GB" sz="2400" b="1" i="0" u="none" strike="noStrike" cap="none" normalizeH="0" baseline="30000" dirty="0" smtClean="0">
                <a:ln>
                  <a:noFill/>
                </a:ln>
                <a:solidFill>
                  <a:srgbClr val="17365D"/>
                </a:solidFill>
                <a:effectLst/>
                <a:ea typeface="Calibri" pitchFamily="34" charset="0"/>
                <a:cs typeface="Calibri" pitchFamily="34" charset="0"/>
              </a:rPr>
              <a:t>∑</a:t>
            </a:r>
            <a:r>
              <a:rPr kumimoji="0" lang="en-GB" sz="2400" b="1" i="0" u="none" strike="noStrike" cap="none" normalizeH="0" baseline="30000" dirty="0" err="1" smtClean="0">
                <a:ln>
                  <a:noFill/>
                </a:ln>
                <a:solidFill>
                  <a:srgbClr val="17365D"/>
                </a:solidFill>
                <a:effectLst/>
                <a:ea typeface="Calibri" pitchFamily="34" charset="0"/>
                <a:cs typeface="Calibri" pitchFamily="34" charset="0"/>
              </a:rPr>
              <a:t>β</a:t>
            </a:r>
            <a:r>
              <a:rPr kumimoji="0" lang="en-GB" sz="2400" b="1" i="0" u="none" strike="noStrike" cap="none" normalizeH="0" baseline="-30000" dirty="0" err="1" smtClean="0">
                <a:ln>
                  <a:noFill/>
                </a:ln>
                <a:solidFill>
                  <a:srgbClr val="17365D"/>
                </a:solidFill>
                <a:effectLst/>
                <a:ea typeface="Calibri" pitchFamily="34" charset="0"/>
                <a:cs typeface="Times New Roman" pitchFamily="18" charset="0"/>
              </a:rPr>
              <a:t>k</a:t>
            </a:r>
            <a:r>
              <a:rPr kumimoji="0" lang="en-GB" sz="2400" b="1" i="0" u="none" strike="noStrike" cap="none" normalizeH="0" baseline="30000" dirty="0" err="1" smtClean="0">
                <a:ln>
                  <a:noFill/>
                </a:ln>
                <a:solidFill>
                  <a:srgbClr val="17365D"/>
                </a:solidFill>
                <a:effectLst/>
                <a:ea typeface="Calibri" pitchFamily="34" charset="0"/>
                <a:cs typeface="Times New Roman" pitchFamily="18" charset="0"/>
              </a:rPr>
              <a:t>x</a:t>
            </a:r>
            <a:r>
              <a:rPr kumimoji="0" lang="en-GB" sz="2400" b="1" i="0" u="none" strike="noStrike" cap="none" normalizeH="0" baseline="-30000" dirty="0" err="1" smtClean="0">
                <a:ln>
                  <a:noFill/>
                </a:ln>
                <a:solidFill>
                  <a:srgbClr val="17365D"/>
                </a:solidFill>
                <a:effectLst/>
                <a:ea typeface="Calibri" pitchFamily="34" charset="0"/>
                <a:cs typeface="Times New Roman" pitchFamily="18" charset="0"/>
              </a:rPr>
              <a:t>k</a:t>
            </a:r>
            <a:r>
              <a:rPr kumimoji="0" lang="en-GB" sz="2400" b="1" i="0" u="none" strike="noStrike" cap="none" normalizeH="0" baseline="30000" dirty="0" smtClean="0">
                <a:ln>
                  <a:noFill/>
                </a:ln>
                <a:solidFill>
                  <a:srgbClr val="17365D"/>
                </a:solidFill>
                <a:effectLst/>
                <a:ea typeface="Calibri" pitchFamily="34" charset="0"/>
                <a:cs typeface="Times New Roman" pitchFamily="18" charset="0"/>
              </a:rPr>
              <a:t>)</a:t>
            </a:r>
            <a:r>
              <a:rPr kumimoji="0" lang="en-GB" sz="2400" b="1" i="0" u="none" strike="noStrike" cap="none" normalizeH="0" baseline="0" dirty="0" smtClean="0">
                <a:ln>
                  <a:noFill/>
                </a:ln>
                <a:solidFill>
                  <a:srgbClr val="17365D"/>
                </a:solidFill>
                <a:effectLst/>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300"/>
              </a:spcBef>
              <a:spcAft>
                <a:spcPts val="300"/>
              </a:spcAft>
              <a:buClrTx/>
              <a:buSzTx/>
              <a:buFont typeface="Wingdings" pitchFamily="2" charset="2"/>
              <a:buChar char="Ø"/>
              <a:tabLst>
                <a:tab pos="342900" algn="l"/>
                <a:tab pos="457200" algn="l"/>
              </a:tabLst>
            </a:pPr>
            <a:r>
              <a:rPr kumimoji="0" lang="en-GB" sz="2400" b="1" i="0" u="none" strike="noStrike" cap="none" normalizeH="0" baseline="0" dirty="0" smtClean="0">
                <a:ln>
                  <a:noFill/>
                </a:ln>
                <a:solidFill>
                  <a:srgbClr val="17365D"/>
                </a:solidFill>
                <a:effectLst/>
                <a:ea typeface="Calibri" pitchFamily="34" charset="0"/>
                <a:cs typeface="Times New Roman" pitchFamily="18" charset="0"/>
              </a:rPr>
              <a:t>For example, in the built-in data set </a:t>
            </a:r>
            <a:r>
              <a:rPr kumimoji="0" lang="en-GB" sz="2400" b="1" i="0" u="none" strike="noStrike" cap="none" normalizeH="0" baseline="0" dirty="0" err="1" smtClean="0">
                <a:ln>
                  <a:noFill/>
                </a:ln>
                <a:solidFill>
                  <a:srgbClr val="17365D"/>
                </a:solidFill>
                <a:effectLst/>
                <a:ea typeface="Calibri" pitchFamily="34" charset="0"/>
                <a:cs typeface="Times New Roman" pitchFamily="18" charset="0"/>
              </a:rPr>
              <a:t>mtcars</a:t>
            </a:r>
            <a:r>
              <a:rPr kumimoji="0" lang="en-GB" sz="2400" b="1" i="0" u="none" strike="noStrike" cap="none" normalizeH="0" baseline="0" dirty="0" smtClean="0">
                <a:ln>
                  <a:noFill/>
                </a:ln>
                <a:solidFill>
                  <a:srgbClr val="17365D"/>
                </a:solidFill>
                <a:effectLst/>
                <a:ea typeface="Calibri" pitchFamily="34" charset="0"/>
                <a:cs typeface="Times New Roman" pitchFamily="18" charset="0"/>
              </a:rPr>
              <a:t>, the data column am represents the transmission type of the automobile model (0 = automatic, 1 = manual). </a:t>
            </a:r>
            <a:endParaRPr kumimoji="0" lang="en-GB"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77</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7.8	Regression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02401" name="Rectangle 1"/>
          <p:cNvSpPr>
            <a:spLocks noChangeArrowheads="1"/>
          </p:cNvSpPr>
          <p:nvPr/>
        </p:nvSpPr>
        <p:spPr bwMode="auto">
          <a:xfrm>
            <a:off x="914400" y="1944231"/>
            <a:ext cx="73152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ts val="600"/>
              </a:spcBef>
              <a:spcAft>
                <a:spcPts val="600"/>
              </a:spcAft>
              <a:buClrTx/>
              <a:buSzTx/>
              <a:buFont typeface="Wingdings" pitchFamily="2" charset="2"/>
              <a:buChar char="Ø"/>
              <a:tabLst>
                <a:tab pos="342900" algn="l"/>
                <a:tab pos="457200" algn="l"/>
              </a:tabLst>
            </a:pPr>
            <a:r>
              <a:rPr kumimoji="0" lang="en-GB" sz="2400" b="1" i="0" u="none" strike="noStrike" cap="none" normalizeH="0" baseline="0" dirty="0" smtClean="0">
                <a:ln>
                  <a:noFill/>
                </a:ln>
                <a:solidFill>
                  <a:srgbClr val="17365D"/>
                </a:solidFill>
                <a:effectLst/>
                <a:ea typeface="Calibri" pitchFamily="34" charset="0"/>
                <a:cs typeface="Times New Roman" pitchFamily="18" charset="0"/>
              </a:rPr>
              <a:t>With the logistic regression equation, we can model the probability of a manual transmission in a vehicle based on its engine horsepower and weight data.</a:t>
            </a:r>
            <a:endParaRPr kumimoji="0" lang="en-US" sz="2400" b="1" i="0" u="none" strike="noStrike" cap="none" normalizeH="0" baseline="0" dirty="0" smtClean="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ts val="600"/>
              </a:spcBef>
              <a:spcAft>
                <a:spcPts val="600"/>
              </a:spcAft>
              <a:buClrTx/>
              <a:buSzTx/>
              <a:tabLst>
                <a:tab pos="342900" algn="l"/>
                <a:tab pos="457200" algn="l"/>
              </a:tabLst>
            </a:pPr>
            <a:r>
              <a:rPr kumimoji="0" lang="en-GB" sz="2400" b="1" i="0" u="none" strike="noStrike" cap="none" normalizeH="0" baseline="0" dirty="0" smtClean="0">
                <a:ln>
                  <a:noFill/>
                </a:ln>
                <a:solidFill>
                  <a:srgbClr val="17365D"/>
                </a:solidFill>
                <a:effectLst/>
                <a:ea typeface="Calibri" pitchFamily="34" charset="0"/>
                <a:cs typeface="Times New Roman" pitchFamily="18" charset="0"/>
              </a:rPr>
              <a:t>	  P(Manual Transmission) </a:t>
            </a:r>
          </a:p>
          <a:p>
            <a:pPr marL="457200" marR="0" lvl="0" indent="-457200" algn="just" defTabSz="914400" rtl="0" eaLnBrk="0" fontAlgn="base" latinLnBrk="0" hangingPunct="0">
              <a:lnSpc>
                <a:spcPct val="100000"/>
              </a:lnSpc>
              <a:spcBef>
                <a:spcPts val="600"/>
              </a:spcBef>
              <a:spcAft>
                <a:spcPts val="600"/>
              </a:spcAft>
              <a:buClrTx/>
              <a:buSzTx/>
              <a:tabLst>
                <a:tab pos="342900" algn="l"/>
                <a:tab pos="457200" algn="l"/>
              </a:tabLst>
            </a:pPr>
            <a:r>
              <a:rPr lang="en-GB" sz="2400" b="1" dirty="0" smtClean="0">
                <a:solidFill>
                  <a:srgbClr val="17365D"/>
                </a:solidFill>
                <a:ea typeface="Calibri" pitchFamily="34" charset="0"/>
                <a:cs typeface="Times New Roman" pitchFamily="18" charset="0"/>
              </a:rPr>
              <a:t>	  </a:t>
            </a:r>
            <a:r>
              <a:rPr kumimoji="0" lang="en-GB" sz="2400" b="1" i="0" u="none" strike="noStrike" cap="none" normalizeH="0" baseline="0" dirty="0" smtClean="0">
                <a:ln>
                  <a:noFill/>
                </a:ln>
                <a:solidFill>
                  <a:srgbClr val="17365D"/>
                </a:solidFill>
                <a:effectLst/>
                <a:ea typeface="Calibri" pitchFamily="34" charset="0"/>
                <a:cs typeface="Times New Roman" pitchFamily="18" charset="0"/>
              </a:rPr>
              <a:t>= 1 / ( 1 + e</a:t>
            </a:r>
            <a:r>
              <a:rPr kumimoji="0" lang="en-GB" sz="2400" b="1" i="0" u="none" strike="noStrike" cap="none" normalizeH="0" baseline="30000" dirty="0" smtClean="0">
                <a:ln>
                  <a:noFill/>
                </a:ln>
                <a:solidFill>
                  <a:srgbClr val="17365D"/>
                </a:solidFill>
                <a:effectLst/>
                <a:ea typeface="Calibri" pitchFamily="34" charset="0"/>
                <a:cs typeface="Times New Roman" pitchFamily="18" charset="0"/>
              </a:rPr>
              <a:t>-(</a:t>
            </a:r>
            <a:r>
              <a:rPr kumimoji="0" lang="en-GB" sz="2400" b="1" i="0" u="none" strike="noStrike" cap="none" normalizeH="0" baseline="30000" dirty="0" smtClean="0">
                <a:ln>
                  <a:noFill/>
                </a:ln>
                <a:solidFill>
                  <a:srgbClr val="17365D"/>
                </a:solidFill>
                <a:effectLst/>
                <a:ea typeface="Calibri" pitchFamily="34" charset="0"/>
                <a:cs typeface="Calibri" pitchFamily="34" charset="0"/>
              </a:rPr>
              <a:t>α</a:t>
            </a:r>
            <a:r>
              <a:rPr kumimoji="0" lang="en-GB" sz="2400" b="1" i="0" u="none" strike="noStrike" cap="none" normalizeH="0" baseline="30000" dirty="0" smtClean="0">
                <a:ln>
                  <a:noFill/>
                </a:ln>
                <a:solidFill>
                  <a:srgbClr val="17365D"/>
                </a:solidFill>
                <a:effectLst/>
                <a:ea typeface="Calibri" pitchFamily="34" charset="0"/>
                <a:cs typeface="Times New Roman" pitchFamily="18" charset="0"/>
              </a:rPr>
              <a:t> + </a:t>
            </a:r>
            <a:r>
              <a:rPr kumimoji="0" lang="en-GB" sz="2400" b="1" i="0" u="none" strike="noStrike" cap="none" normalizeH="0" baseline="30000" dirty="0" smtClean="0">
                <a:ln>
                  <a:noFill/>
                </a:ln>
                <a:solidFill>
                  <a:srgbClr val="17365D"/>
                </a:solidFill>
                <a:effectLst/>
                <a:ea typeface="Calibri" pitchFamily="34" charset="0"/>
                <a:cs typeface="Calibri" pitchFamily="34" charset="0"/>
              </a:rPr>
              <a:t>β</a:t>
            </a:r>
            <a:r>
              <a:rPr kumimoji="0" lang="en-GB" sz="2400" b="1" i="0" u="none" strike="noStrike" cap="none" normalizeH="0" baseline="-30000" dirty="0" smtClean="0">
                <a:ln>
                  <a:noFill/>
                </a:ln>
                <a:solidFill>
                  <a:srgbClr val="17365D"/>
                </a:solidFill>
                <a:effectLst/>
                <a:ea typeface="Calibri" pitchFamily="34" charset="0"/>
                <a:cs typeface="Calibri" pitchFamily="34" charset="0"/>
              </a:rPr>
              <a:t>1</a:t>
            </a:r>
            <a:r>
              <a:rPr kumimoji="0" lang="en-GB" sz="2400" b="1" i="0" u="none" strike="noStrike" cap="none" normalizeH="0" baseline="30000" dirty="0" smtClean="0">
                <a:ln>
                  <a:noFill/>
                </a:ln>
                <a:solidFill>
                  <a:srgbClr val="17365D"/>
                </a:solidFill>
                <a:effectLst/>
                <a:ea typeface="Calibri" pitchFamily="34" charset="0"/>
                <a:cs typeface="Calibri" pitchFamily="34" charset="0"/>
              </a:rPr>
              <a:t>* horse power + β</a:t>
            </a:r>
            <a:r>
              <a:rPr kumimoji="0" lang="en-GB" sz="2400" b="1" i="0" u="none" strike="noStrike" cap="none" normalizeH="0" baseline="-30000" dirty="0" smtClean="0">
                <a:ln>
                  <a:noFill/>
                </a:ln>
                <a:solidFill>
                  <a:srgbClr val="17365D"/>
                </a:solidFill>
                <a:effectLst/>
                <a:ea typeface="Calibri" pitchFamily="34" charset="0"/>
                <a:cs typeface="Calibri" pitchFamily="34" charset="0"/>
              </a:rPr>
              <a:t>2</a:t>
            </a:r>
            <a:r>
              <a:rPr kumimoji="0" lang="en-GB" sz="2400" b="1" i="0" u="none" strike="noStrike" cap="none" normalizeH="0" baseline="30000" dirty="0" smtClean="0">
                <a:ln>
                  <a:noFill/>
                </a:ln>
                <a:solidFill>
                  <a:srgbClr val="17365D"/>
                </a:solidFill>
                <a:effectLst/>
                <a:ea typeface="Calibri" pitchFamily="34" charset="0"/>
                <a:cs typeface="Calibri" pitchFamily="34" charset="0"/>
              </a:rPr>
              <a:t>*weight</a:t>
            </a:r>
            <a:r>
              <a:rPr kumimoji="0" lang="en-GB" sz="2400" b="1" i="0" u="none" strike="noStrike" cap="none" normalizeH="0" baseline="30000" dirty="0" smtClean="0">
                <a:ln>
                  <a:noFill/>
                </a:ln>
                <a:solidFill>
                  <a:srgbClr val="17365D"/>
                </a:solidFill>
                <a:effectLst/>
                <a:ea typeface="Calibri" pitchFamily="34" charset="0"/>
                <a:cs typeface="Times New Roman" pitchFamily="18" charset="0"/>
              </a:rPr>
              <a:t>)</a:t>
            </a:r>
            <a:r>
              <a:rPr kumimoji="0" lang="en-GB" sz="2400" b="1" i="0" u="none" strike="noStrike" cap="none" normalizeH="0" baseline="0" dirty="0" smtClean="0">
                <a:ln>
                  <a:noFill/>
                </a:ln>
                <a:solidFill>
                  <a:srgbClr val="17365D"/>
                </a:solidFill>
                <a:effectLst/>
                <a:ea typeface="Calibri" pitchFamily="34" charset="0"/>
                <a:cs typeface="Times New Roman" pitchFamily="18" charset="0"/>
              </a:rPr>
              <a:t>)</a:t>
            </a:r>
            <a:endParaRPr kumimoji="0" lang="en-GB" sz="2400" b="1"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7.9	Clustering  </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1371600"/>
            <a:ext cx="7239000" cy="1200329"/>
          </a:xfrm>
          <a:prstGeom prst="rect">
            <a:avLst/>
          </a:prstGeom>
        </p:spPr>
        <p:txBody>
          <a:bodyPr wrap="square">
            <a:spAutoFit/>
          </a:bodyPr>
          <a:lstStyle/>
          <a:p>
            <a:pPr marL="457200" indent="-457200" algn="just">
              <a:buFont typeface="Wingdings" pitchFamily="2" charset="2"/>
              <a:buChar char="Ø"/>
            </a:pPr>
            <a:r>
              <a:rPr lang="en-GB" sz="2400" b="1" dirty="0" smtClean="0"/>
              <a:t>Consider the following data set consisting of the scores of two variables on each of seven individuals:</a:t>
            </a:r>
            <a:endParaRPr lang="en-US" sz="2400" b="1" dirty="0"/>
          </a:p>
        </p:txBody>
      </p:sp>
      <p:graphicFrame>
        <p:nvGraphicFramePr>
          <p:cNvPr id="13" name="Table 12"/>
          <p:cNvGraphicFramePr>
            <a:graphicFrameLocks noGrp="1"/>
          </p:cNvGraphicFramePr>
          <p:nvPr/>
        </p:nvGraphicFramePr>
        <p:xfrm>
          <a:off x="1600200" y="2667000"/>
          <a:ext cx="4953000" cy="2804160"/>
        </p:xfrm>
        <a:graphic>
          <a:graphicData uri="http://schemas.openxmlformats.org/drawingml/2006/table">
            <a:tbl>
              <a:tblPr/>
              <a:tblGrid>
                <a:gridCol w="1752600"/>
                <a:gridCol w="1981200"/>
                <a:gridCol w="1219200"/>
              </a:tblGrid>
              <a:tr h="226646">
                <a:tc>
                  <a:txBody>
                    <a:bodyPr/>
                    <a:lstStyle/>
                    <a:p>
                      <a:pPr marL="0" marR="0" algn="ctr">
                        <a:lnSpc>
                          <a:spcPct val="115000"/>
                        </a:lnSpc>
                        <a:spcBef>
                          <a:spcPts val="0"/>
                        </a:spcBef>
                        <a:spcAft>
                          <a:spcPts val="0"/>
                        </a:spcAft>
                      </a:pPr>
                      <a:r>
                        <a:rPr lang="en-GB" sz="2000" b="1" dirty="0">
                          <a:latin typeface="Calibri"/>
                          <a:ea typeface="Calibri"/>
                          <a:cs typeface="Times New Roman"/>
                        </a:rPr>
                        <a:t>Subject</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GB" sz="2000" b="1" dirty="0">
                          <a:latin typeface="Calibri"/>
                          <a:ea typeface="Calibri"/>
                          <a:cs typeface="Times New Roman"/>
                        </a:rPr>
                        <a:t>A</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GB" sz="2000" b="1">
                          <a:latin typeface="Calibri"/>
                          <a:ea typeface="Calibri"/>
                          <a:cs typeface="Times New Roman"/>
                        </a:rPr>
                        <a:t>B</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40763">
                <a:tc>
                  <a:txBody>
                    <a:bodyPr/>
                    <a:lstStyle/>
                    <a:p>
                      <a:pPr marL="0" marR="0" algn="ctr">
                        <a:lnSpc>
                          <a:spcPct val="115000"/>
                        </a:lnSpc>
                        <a:spcBef>
                          <a:spcPts val="0"/>
                        </a:spcBef>
                        <a:spcAft>
                          <a:spcPts val="0"/>
                        </a:spcAft>
                      </a:pPr>
                      <a:r>
                        <a:rPr lang="en-GB" sz="2000" b="1" dirty="0">
                          <a:latin typeface="Calibri"/>
                          <a:ea typeface="Calibri"/>
                          <a:cs typeface="Times New Roman"/>
                        </a:rPr>
                        <a:t>1</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dirty="0">
                          <a:latin typeface="Calibri"/>
                          <a:ea typeface="Calibri"/>
                          <a:cs typeface="Times New Roman"/>
                        </a:rPr>
                        <a:t>1.0</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1.0</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763">
                <a:tc>
                  <a:txBody>
                    <a:bodyPr/>
                    <a:lstStyle/>
                    <a:p>
                      <a:pPr marL="0" marR="0" algn="ctr">
                        <a:lnSpc>
                          <a:spcPct val="115000"/>
                        </a:lnSpc>
                        <a:spcBef>
                          <a:spcPts val="0"/>
                        </a:spcBef>
                        <a:spcAft>
                          <a:spcPts val="0"/>
                        </a:spcAft>
                      </a:pPr>
                      <a:r>
                        <a:rPr lang="en-GB" sz="2000" b="1">
                          <a:latin typeface="Calibri"/>
                          <a:ea typeface="Calibri"/>
                          <a:cs typeface="Times New Roman"/>
                        </a:rPr>
                        <a:t>2</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1.5</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2.0</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30">
                <a:tc>
                  <a:txBody>
                    <a:bodyPr/>
                    <a:lstStyle/>
                    <a:p>
                      <a:pPr marL="0" marR="0" algn="ctr">
                        <a:lnSpc>
                          <a:spcPct val="115000"/>
                        </a:lnSpc>
                        <a:spcBef>
                          <a:spcPts val="0"/>
                        </a:spcBef>
                        <a:spcAft>
                          <a:spcPts val="0"/>
                        </a:spcAft>
                      </a:pPr>
                      <a:r>
                        <a:rPr lang="en-GB" sz="2000" b="1">
                          <a:latin typeface="Calibri"/>
                          <a:ea typeface="Calibri"/>
                          <a:cs typeface="Times New Roman"/>
                        </a:rPr>
                        <a:t>3</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dirty="0">
                          <a:latin typeface="Calibri"/>
                          <a:ea typeface="Calibri"/>
                          <a:cs typeface="Times New Roman"/>
                        </a:rPr>
                        <a:t>3.0</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dirty="0">
                          <a:latin typeface="Calibri"/>
                          <a:ea typeface="Calibri"/>
                          <a:cs typeface="Times New Roman"/>
                        </a:rPr>
                        <a:t>4.0</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763">
                <a:tc>
                  <a:txBody>
                    <a:bodyPr/>
                    <a:lstStyle/>
                    <a:p>
                      <a:pPr marL="0" marR="0" algn="ctr">
                        <a:lnSpc>
                          <a:spcPct val="115000"/>
                        </a:lnSpc>
                        <a:spcBef>
                          <a:spcPts val="0"/>
                        </a:spcBef>
                        <a:spcAft>
                          <a:spcPts val="0"/>
                        </a:spcAft>
                      </a:pPr>
                      <a:r>
                        <a:rPr lang="en-GB" sz="2000" b="1">
                          <a:latin typeface="Calibri"/>
                          <a:ea typeface="Calibri"/>
                          <a:cs typeface="Times New Roman"/>
                        </a:rPr>
                        <a:t>4</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5.0</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7.0</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763">
                <a:tc>
                  <a:txBody>
                    <a:bodyPr/>
                    <a:lstStyle/>
                    <a:p>
                      <a:pPr marL="0" marR="0" algn="ctr">
                        <a:lnSpc>
                          <a:spcPct val="115000"/>
                        </a:lnSpc>
                        <a:spcBef>
                          <a:spcPts val="0"/>
                        </a:spcBef>
                        <a:spcAft>
                          <a:spcPts val="0"/>
                        </a:spcAft>
                      </a:pPr>
                      <a:r>
                        <a:rPr lang="en-GB" sz="2000" b="1">
                          <a:latin typeface="Calibri"/>
                          <a:ea typeface="Calibri"/>
                          <a:cs typeface="Times New Roman"/>
                        </a:rPr>
                        <a:t>5</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3.5</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5.0</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763">
                <a:tc>
                  <a:txBody>
                    <a:bodyPr/>
                    <a:lstStyle/>
                    <a:p>
                      <a:pPr marL="0" marR="0" algn="ctr">
                        <a:lnSpc>
                          <a:spcPct val="115000"/>
                        </a:lnSpc>
                        <a:spcBef>
                          <a:spcPts val="0"/>
                        </a:spcBef>
                        <a:spcAft>
                          <a:spcPts val="0"/>
                        </a:spcAft>
                      </a:pPr>
                      <a:r>
                        <a:rPr lang="en-GB" sz="2000" b="1">
                          <a:latin typeface="Calibri"/>
                          <a:ea typeface="Calibri"/>
                          <a:cs typeface="Times New Roman"/>
                        </a:rPr>
                        <a:t>6</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4.5</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5.0</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763">
                <a:tc>
                  <a:txBody>
                    <a:bodyPr/>
                    <a:lstStyle/>
                    <a:p>
                      <a:pPr marL="0" marR="0" algn="ctr">
                        <a:lnSpc>
                          <a:spcPct val="115000"/>
                        </a:lnSpc>
                        <a:spcBef>
                          <a:spcPts val="0"/>
                        </a:spcBef>
                        <a:spcAft>
                          <a:spcPts val="0"/>
                        </a:spcAft>
                      </a:pPr>
                      <a:r>
                        <a:rPr lang="en-GB" sz="2000" b="1">
                          <a:latin typeface="Calibri"/>
                          <a:ea typeface="Calibri"/>
                          <a:cs typeface="Times New Roman"/>
                        </a:rPr>
                        <a:t>7</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a:latin typeface="Calibri"/>
                          <a:ea typeface="Calibri"/>
                          <a:cs typeface="Times New Roman"/>
                        </a:rPr>
                        <a:t>3.5</a:t>
                      </a:r>
                      <a:endParaRPr lang="en-US" sz="20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dirty="0">
                          <a:latin typeface="Calibri"/>
                          <a:ea typeface="Calibri"/>
                          <a:cs typeface="Times New Roman"/>
                        </a:rPr>
                        <a:t>4.5</a:t>
                      </a:r>
                      <a:endParaRPr lang="en-US" sz="20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79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90600" y="786825"/>
            <a:ext cx="7239000" cy="584775"/>
          </a:xfrm>
          <a:prstGeom prst="rect">
            <a:avLst/>
          </a:prstGeom>
        </p:spPr>
        <p:txBody>
          <a:bodyPr wrap="square">
            <a:spAutoFit/>
          </a:bodyPr>
          <a:lstStyle/>
          <a:p>
            <a:pPr lvl="1"/>
            <a:r>
              <a:rPr lang="en-US" sz="3200" b="1" dirty="0" smtClean="0"/>
              <a:t>7.9	Clustering</a:t>
            </a:r>
            <a:r>
              <a:rPr lang="en-US" sz="2800" b="1" dirty="0" smtClean="0"/>
              <a:t>- continued</a:t>
            </a:r>
            <a:r>
              <a:rPr lang="en-US" sz="3200" b="1" dirty="0" smtClean="0"/>
              <a:t>  </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1" name="Picture 10"/>
          <p:cNvPicPr/>
          <p:nvPr/>
        </p:nvPicPr>
        <p:blipFill>
          <a:blip r:embed="rId2" cstate="print"/>
          <a:srcRect/>
          <a:stretch>
            <a:fillRect/>
          </a:stretch>
        </p:blipFill>
        <p:spPr bwMode="auto">
          <a:xfrm>
            <a:off x="1447800" y="1447800"/>
            <a:ext cx="63246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8</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1600200" y="1981200"/>
            <a:ext cx="5615469" cy="4191000"/>
          </a:xfrm>
          <a:prstGeom prst="rect">
            <a:avLst/>
          </a:prstGeom>
          <a:noFill/>
          <a:ln w="9525">
            <a:noFill/>
            <a:miter lim="800000"/>
            <a:headEnd/>
            <a:tailEnd/>
          </a:ln>
        </p:spPr>
      </p:pic>
      <p:sp>
        <p:nvSpPr>
          <p:cNvPr id="11" name="Rectangle 10"/>
          <p:cNvSpPr/>
          <p:nvPr/>
        </p:nvSpPr>
        <p:spPr>
          <a:xfrm>
            <a:off x="914400" y="1524000"/>
            <a:ext cx="7315200" cy="738664"/>
          </a:xfrm>
          <a:prstGeom prst="rect">
            <a:avLst/>
          </a:prstGeom>
        </p:spPr>
        <p:txBody>
          <a:bodyPr wrap="square">
            <a:spAutoFit/>
          </a:bodyPr>
          <a:lstStyle/>
          <a:p>
            <a:pPr marL="457200" indent="-457200" algn="just"/>
            <a:r>
              <a:rPr lang="en-US" sz="2400" b="1" dirty="0" smtClean="0"/>
              <a:t>Hypothesis testing – continued</a:t>
            </a:r>
          </a:p>
          <a:p>
            <a:r>
              <a:rPr lang="en-US" dirty="0" smtClean="0"/>
              <a:t> </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80</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90600" y="786825"/>
            <a:ext cx="7239000" cy="584775"/>
          </a:xfrm>
          <a:prstGeom prst="rect">
            <a:avLst/>
          </a:prstGeom>
        </p:spPr>
        <p:txBody>
          <a:bodyPr wrap="square">
            <a:spAutoFit/>
          </a:bodyPr>
          <a:lstStyle/>
          <a:p>
            <a:pPr lvl="1"/>
            <a:r>
              <a:rPr lang="en-US" sz="3200" b="1" dirty="0" smtClean="0"/>
              <a:t>7.9	Clustering</a:t>
            </a:r>
            <a:r>
              <a:rPr lang="en-US" sz="2800" b="1" dirty="0" smtClean="0"/>
              <a:t>- continued</a:t>
            </a:r>
            <a:r>
              <a:rPr lang="en-US" sz="3200" b="1" dirty="0" smtClean="0"/>
              <a:t>  </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pic>
        <p:nvPicPr>
          <p:cNvPr id="13" name="Picture 12"/>
          <p:cNvPicPr/>
          <p:nvPr/>
        </p:nvPicPr>
        <p:blipFill>
          <a:blip r:embed="rId2" cstate="print"/>
          <a:srcRect/>
          <a:stretch>
            <a:fillRect/>
          </a:stretch>
        </p:blipFill>
        <p:spPr bwMode="auto">
          <a:xfrm>
            <a:off x="1371600" y="1371600"/>
            <a:ext cx="6605698" cy="46697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81</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90600" y="786825"/>
            <a:ext cx="7239000" cy="584775"/>
          </a:xfrm>
          <a:prstGeom prst="rect">
            <a:avLst/>
          </a:prstGeom>
        </p:spPr>
        <p:txBody>
          <a:bodyPr wrap="square">
            <a:spAutoFit/>
          </a:bodyPr>
          <a:lstStyle/>
          <a:p>
            <a:pPr lvl="1"/>
            <a:r>
              <a:rPr lang="en-US" sz="3200" b="1" dirty="0" smtClean="0"/>
              <a:t>7.9	Clustering</a:t>
            </a:r>
            <a:r>
              <a:rPr lang="en-US" sz="2800" b="1" dirty="0" smtClean="0"/>
              <a:t>- continued</a:t>
            </a:r>
            <a:r>
              <a:rPr lang="en-US" sz="3200" b="1" dirty="0" smtClean="0"/>
              <a:t>  </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914400" y="1447799"/>
            <a:ext cx="7315200" cy="4755148"/>
          </a:xfrm>
          <a:prstGeom prst="rect">
            <a:avLst/>
          </a:prstGeom>
        </p:spPr>
        <p:txBody>
          <a:bodyPr wrap="square">
            <a:spAutoFit/>
          </a:bodyPr>
          <a:lstStyle/>
          <a:p>
            <a:pPr marL="457200" indent="-457200" algn="just">
              <a:spcBef>
                <a:spcPts val="300"/>
              </a:spcBef>
              <a:spcAft>
                <a:spcPts val="300"/>
              </a:spcAft>
              <a:buFont typeface="Wingdings" pitchFamily="2" charset="2"/>
              <a:buChar char="Ø"/>
            </a:pPr>
            <a:r>
              <a:rPr lang="en-GB" sz="2400" b="1" dirty="0" smtClean="0"/>
              <a:t>This is a prototype-based, </a:t>
            </a:r>
            <a:r>
              <a:rPr lang="en-GB" sz="2400" b="1" dirty="0" err="1" smtClean="0"/>
              <a:t>partitional</a:t>
            </a:r>
            <a:r>
              <a:rPr lang="en-GB" sz="2400" b="1" dirty="0" smtClean="0"/>
              <a:t> clustering technique that attempts find a number of specified clusters (k), which are presented by their </a:t>
            </a:r>
            <a:r>
              <a:rPr lang="en-GB" sz="2400" b="1" dirty="0" err="1" smtClean="0"/>
              <a:t>centroids</a:t>
            </a:r>
            <a:r>
              <a:rPr lang="en-GB" sz="2400" b="1" dirty="0" smtClean="0"/>
              <a:t> (mean).</a:t>
            </a:r>
            <a:endParaRPr lang="en-US" sz="2400" b="1" dirty="0" smtClean="0"/>
          </a:p>
          <a:p>
            <a:pPr marL="457200" indent="-457200" algn="just">
              <a:spcBef>
                <a:spcPts val="300"/>
              </a:spcBef>
              <a:spcAft>
                <a:spcPts val="300"/>
              </a:spcAft>
              <a:buFont typeface="Wingdings" pitchFamily="2" charset="2"/>
              <a:buChar char="Ø"/>
            </a:pPr>
            <a:r>
              <a:rPr lang="en-GB" sz="2400" b="1" dirty="0" smtClean="0"/>
              <a:t>K-means algorithm proceeds in such a way that the elements are assigned randomly to k clusters and the centroid (mean) is calculated for each cluster. </a:t>
            </a:r>
          </a:p>
          <a:p>
            <a:pPr marL="457200" indent="-457200" algn="just">
              <a:spcBef>
                <a:spcPts val="300"/>
              </a:spcBef>
              <a:spcAft>
                <a:spcPts val="300"/>
              </a:spcAft>
              <a:buFont typeface="Wingdings" pitchFamily="2" charset="2"/>
              <a:buChar char="Ø"/>
            </a:pPr>
            <a:r>
              <a:rPr lang="en-GB" sz="2400" b="1" dirty="0" smtClean="0"/>
              <a:t>In the next step, the elements are reassigned in such a  manner that it belongs to the cluster with closest centroid. </a:t>
            </a:r>
          </a:p>
          <a:p>
            <a:pPr marL="457200" indent="-457200" algn="just">
              <a:spcBef>
                <a:spcPts val="300"/>
              </a:spcBef>
              <a:spcAft>
                <a:spcPts val="300"/>
              </a:spcAft>
              <a:buFont typeface="Wingdings" pitchFamily="2" charset="2"/>
              <a:buChar char="Ø"/>
            </a:pPr>
            <a:r>
              <a:rPr lang="en-GB" sz="2400" b="1" dirty="0" smtClean="0"/>
              <a:t>This process is iterated until two consecutive steps end up in the same assignment of elements.  </a:t>
            </a:r>
            <a:endParaRPr lang="en-US" sz="2400" b="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82</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90600" y="786825"/>
            <a:ext cx="7239000" cy="584775"/>
          </a:xfrm>
          <a:prstGeom prst="rect">
            <a:avLst/>
          </a:prstGeom>
        </p:spPr>
        <p:txBody>
          <a:bodyPr wrap="square">
            <a:spAutoFit/>
          </a:bodyPr>
          <a:lstStyle/>
          <a:p>
            <a:pPr lvl="1"/>
            <a:r>
              <a:rPr lang="en-US" sz="3200" b="1" dirty="0" smtClean="0"/>
              <a:t>7.9	Clustering</a:t>
            </a:r>
            <a:r>
              <a:rPr lang="en-US" sz="2800" b="1" dirty="0" smtClean="0"/>
              <a:t>- continued</a:t>
            </a:r>
            <a:r>
              <a:rPr lang="en-US" sz="3200" b="1" dirty="0" smtClean="0"/>
              <a:t>  </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914400" y="1447799"/>
            <a:ext cx="7315200" cy="1718419"/>
          </a:xfrm>
          <a:prstGeom prst="rect">
            <a:avLst/>
          </a:prstGeom>
        </p:spPr>
        <p:txBody>
          <a:bodyPr wrap="square">
            <a:spAutoFit/>
          </a:bodyPr>
          <a:lstStyle/>
          <a:p>
            <a:pPr marL="457200" indent="-457200" algn="just">
              <a:buFont typeface="Wingdings" pitchFamily="2" charset="2"/>
              <a:buChar char="Ø"/>
            </a:pPr>
            <a:r>
              <a:rPr lang="en-GB" sz="2400" b="1" dirty="0" smtClean="0"/>
              <a:t>In R package, k-means clustering is done using the function </a:t>
            </a:r>
            <a:r>
              <a:rPr lang="en-GB" sz="2400" b="1" dirty="0" err="1" smtClean="0"/>
              <a:t>kmeans</a:t>
            </a:r>
            <a:r>
              <a:rPr lang="en-GB" sz="2400" b="1" dirty="0" smtClean="0"/>
              <a:t>().</a:t>
            </a:r>
          </a:p>
          <a:p>
            <a:pPr marL="457200" indent="-457200" algn="just"/>
            <a:r>
              <a:rPr lang="en-GB" sz="1600" dirty="0" smtClean="0"/>
              <a:t>	</a:t>
            </a:r>
            <a:r>
              <a:rPr lang="en-GB" i="1" dirty="0" err="1" smtClean="0">
                <a:solidFill>
                  <a:srgbClr val="FF0000"/>
                </a:solidFill>
              </a:rPr>
              <a:t>kmeans</a:t>
            </a:r>
            <a:r>
              <a:rPr lang="en-GB" i="1" dirty="0" smtClean="0">
                <a:solidFill>
                  <a:srgbClr val="FF0000"/>
                </a:solidFill>
              </a:rPr>
              <a:t>(x, </a:t>
            </a:r>
            <a:r>
              <a:rPr lang="en-GB" i="1" dirty="0" err="1" smtClean="0">
                <a:solidFill>
                  <a:srgbClr val="FF0000"/>
                </a:solidFill>
              </a:rPr>
              <a:t>centers</a:t>
            </a:r>
            <a:r>
              <a:rPr lang="en-GB" i="1" dirty="0" smtClean="0">
                <a:solidFill>
                  <a:srgbClr val="FF0000"/>
                </a:solidFill>
              </a:rPr>
              <a:t>, iter.max = 10, </a:t>
            </a:r>
            <a:r>
              <a:rPr lang="en-GB" i="1" dirty="0" err="1" smtClean="0">
                <a:solidFill>
                  <a:srgbClr val="FF0000"/>
                </a:solidFill>
              </a:rPr>
              <a:t>nstart</a:t>
            </a:r>
            <a:r>
              <a:rPr lang="en-GB" i="1" dirty="0" smtClean="0">
                <a:solidFill>
                  <a:srgbClr val="FF0000"/>
                </a:solidFill>
              </a:rPr>
              <a:t> = 1, algorithm = c(“</a:t>
            </a:r>
            <a:r>
              <a:rPr lang="en-GB" i="1" dirty="0" err="1" smtClean="0">
                <a:solidFill>
                  <a:srgbClr val="FF0000"/>
                </a:solidFill>
              </a:rPr>
              <a:t>Hartigan-Wong”,”Lloyd”,”Forgy”,”MacQueen</a:t>
            </a:r>
            <a:r>
              <a:rPr lang="en-GB" i="1" dirty="0" smtClean="0">
                <a:solidFill>
                  <a:srgbClr val="FF0000"/>
                </a:solidFill>
              </a:rPr>
              <a:t>”), trace= FALSE)</a:t>
            </a:r>
            <a:endParaRPr lang="en-GB" sz="1600" i="1" dirty="0" smtClean="0">
              <a:solidFill>
                <a:srgbClr val="FF0000"/>
              </a:solidFill>
            </a:endParaRPr>
          </a:p>
          <a:p>
            <a:pPr marL="457200" indent="-457200" algn="just">
              <a:spcBef>
                <a:spcPts val="200"/>
              </a:spcBef>
              <a:spcAft>
                <a:spcPts val="200"/>
              </a:spcAft>
            </a:pPr>
            <a:r>
              <a:rPr lang="en-GB" sz="2000" b="1" dirty="0" smtClean="0">
                <a:solidFill>
                  <a:srgbClr val="FF0000"/>
                </a:solidFill>
              </a:rPr>
              <a:t>Arguments</a:t>
            </a:r>
            <a:endParaRPr lang="en-US" sz="2400" b="1" dirty="0"/>
          </a:p>
        </p:txBody>
      </p:sp>
      <p:graphicFrame>
        <p:nvGraphicFramePr>
          <p:cNvPr id="13" name="Table 12"/>
          <p:cNvGraphicFramePr>
            <a:graphicFrameLocks noGrp="1"/>
          </p:cNvGraphicFramePr>
          <p:nvPr/>
        </p:nvGraphicFramePr>
        <p:xfrm>
          <a:off x="990601" y="3368040"/>
          <a:ext cx="7239000" cy="2804160"/>
        </p:xfrm>
        <a:graphic>
          <a:graphicData uri="http://schemas.openxmlformats.org/drawingml/2006/table">
            <a:tbl>
              <a:tblPr/>
              <a:tblGrid>
                <a:gridCol w="1112924"/>
                <a:gridCol w="6126076"/>
              </a:tblGrid>
              <a:tr h="0">
                <a:tc>
                  <a:txBody>
                    <a:bodyPr/>
                    <a:lstStyle/>
                    <a:p>
                      <a:pPr marL="0" marR="0" algn="just">
                        <a:lnSpc>
                          <a:spcPct val="115000"/>
                        </a:lnSpc>
                        <a:spcBef>
                          <a:spcPts val="0"/>
                        </a:spcBef>
                        <a:spcAft>
                          <a:spcPts val="0"/>
                        </a:spcAft>
                      </a:pPr>
                      <a:r>
                        <a:rPr lang="en-GB" sz="1600" b="1" dirty="0">
                          <a:latin typeface="Calibri"/>
                          <a:ea typeface="Calibri"/>
                          <a:cs typeface="Times New Roman"/>
                        </a:rPr>
                        <a:t>x</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1600" b="1" dirty="0">
                          <a:latin typeface="Calibri"/>
                          <a:ea typeface="Calibri"/>
                          <a:cs typeface="Times New Roman"/>
                        </a:rPr>
                        <a:t>Numeric matrix of data, or an object that can be coerced to such a matrix</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GB" sz="1600" b="1" dirty="0" err="1">
                          <a:latin typeface="Calibri"/>
                          <a:ea typeface="Calibri"/>
                          <a:cs typeface="Times New Roman"/>
                        </a:rPr>
                        <a:t>centers</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1600" b="1" dirty="0">
                          <a:latin typeface="Calibri"/>
                          <a:ea typeface="Calibri"/>
                          <a:cs typeface="Times New Roman"/>
                        </a:rPr>
                        <a:t>Either the number of clusters, say k or a set of initial (distinct) cluster </a:t>
                      </a:r>
                      <a:r>
                        <a:rPr lang="en-GB" sz="1600" b="1" dirty="0" err="1">
                          <a:latin typeface="Calibri"/>
                          <a:ea typeface="Calibri"/>
                          <a:cs typeface="Times New Roman"/>
                        </a:rPr>
                        <a:t>centers</a:t>
                      </a:r>
                      <a:r>
                        <a:rPr lang="en-GB" sz="1600" b="1" dirty="0">
                          <a:latin typeface="Calibri"/>
                          <a:ea typeface="Calibri"/>
                          <a:cs typeface="Times New Roman"/>
                        </a:rPr>
                        <a:t>. If a number, a random set of (distinct) rows in x is chosen as the initial </a:t>
                      </a:r>
                      <a:r>
                        <a:rPr lang="en-GB" sz="1600" b="1" dirty="0" err="1">
                          <a:latin typeface="Calibri"/>
                          <a:ea typeface="Calibri"/>
                          <a:cs typeface="Times New Roman"/>
                        </a:rPr>
                        <a:t>centers</a:t>
                      </a:r>
                      <a:r>
                        <a:rPr lang="en-GB" sz="1600" b="1" dirty="0">
                          <a:latin typeface="Calibri"/>
                          <a:ea typeface="Calibri"/>
                          <a:cs typeface="Times New Roman"/>
                        </a:rPr>
                        <a:t>.</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GB" sz="1600" b="1" dirty="0">
                          <a:latin typeface="Calibri"/>
                          <a:ea typeface="Calibri"/>
                          <a:cs typeface="Times New Roman"/>
                        </a:rPr>
                        <a:t>iter.max</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1600" b="1">
                          <a:latin typeface="Calibri"/>
                          <a:ea typeface="Calibri"/>
                          <a:cs typeface="Times New Roman"/>
                        </a:rPr>
                        <a:t>The maximum number of iterations allowed</a:t>
                      </a:r>
                      <a:endParaRPr lang="en-U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GB" sz="1600" b="1" dirty="0" err="1">
                          <a:latin typeface="Calibri"/>
                          <a:ea typeface="Calibri"/>
                          <a:cs typeface="Times New Roman"/>
                        </a:rPr>
                        <a:t>nstart</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1600" b="1" dirty="0">
                          <a:latin typeface="Calibri"/>
                          <a:ea typeface="Calibri"/>
                          <a:cs typeface="Times New Roman"/>
                        </a:rPr>
                        <a:t>If </a:t>
                      </a:r>
                      <a:r>
                        <a:rPr lang="en-GB" sz="1600" b="1" dirty="0" err="1">
                          <a:latin typeface="Calibri"/>
                          <a:ea typeface="Calibri"/>
                          <a:cs typeface="Times New Roman"/>
                        </a:rPr>
                        <a:t>centers</a:t>
                      </a:r>
                      <a:r>
                        <a:rPr lang="en-GB" sz="1600" b="1" dirty="0">
                          <a:latin typeface="Calibri"/>
                          <a:ea typeface="Calibri"/>
                          <a:cs typeface="Times New Roman"/>
                        </a:rPr>
                        <a:t> is a number, how many random set should be chosen</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GB" sz="1600" b="1" dirty="0" err="1">
                          <a:latin typeface="Calibri"/>
                          <a:ea typeface="Calibri"/>
                          <a:cs typeface="Times New Roman"/>
                        </a:rPr>
                        <a:t>Algothithm</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1600" b="1" dirty="0">
                          <a:latin typeface="Calibri"/>
                          <a:ea typeface="Calibri"/>
                          <a:cs typeface="Times New Roman"/>
                        </a:rPr>
                        <a:t>Determines the algorithm to be </a:t>
                      </a:r>
                      <a:r>
                        <a:rPr lang="en-GB" sz="1600" b="1" dirty="0" smtClean="0">
                          <a:latin typeface="Calibri"/>
                          <a:ea typeface="Calibri"/>
                          <a:cs typeface="Times New Roman"/>
                        </a:rPr>
                        <a:t>used. Default is </a:t>
                      </a:r>
                      <a:r>
                        <a:rPr lang="en-GB" sz="1600" b="1" dirty="0" err="1" smtClean="0">
                          <a:latin typeface="Calibri"/>
                          <a:ea typeface="Calibri"/>
                          <a:cs typeface="Times New Roman"/>
                        </a:rPr>
                        <a:t>Hartigan</a:t>
                      </a:r>
                      <a:r>
                        <a:rPr lang="en-GB" sz="1600" b="1" dirty="0" smtClean="0">
                          <a:latin typeface="Calibri"/>
                          <a:ea typeface="Calibri"/>
                          <a:cs typeface="Times New Roman"/>
                        </a:rPr>
                        <a:t>-Wong</a:t>
                      </a:r>
                      <a:r>
                        <a:rPr lang="en-GB" sz="1600" b="1" baseline="0" dirty="0" smtClean="0">
                          <a:latin typeface="Calibri"/>
                          <a:ea typeface="Calibri"/>
                          <a:cs typeface="Times New Roman"/>
                        </a:rPr>
                        <a:t> </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GB" sz="1600" b="1" dirty="0">
                          <a:latin typeface="Calibri"/>
                          <a:ea typeface="Calibri"/>
                          <a:cs typeface="Times New Roman"/>
                        </a:rPr>
                        <a:t>Trace</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GB" sz="1600" b="1" dirty="0">
                          <a:latin typeface="Calibri"/>
                          <a:ea typeface="Calibri"/>
                          <a:cs typeface="Times New Roman"/>
                        </a:rPr>
                        <a:t>A logical value which product the tracing information on the progress of the algorithm, if TRUE</a:t>
                      </a:r>
                      <a:endParaRPr lang="en-U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83</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7.9	Clustering  </a:t>
            </a:r>
            <a:r>
              <a:rPr lang="en-US" sz="20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1371600"/>
            <a:ext cx="7239000" cy="4801314"/>
          </a:xfrm>
          <a:prstGeom prst="rect">
            <a:avLst/>
          </a:prstGeom>
        </p:spPr>
        <p:txBody>
          <a:bodyPr wrap="square">
            <a:spAutoFit/>
          </a:bodyPr>
          <a:lstStyle/>
          <a:p>
            <a:pPr marL="457200" indent="-457200" algn="just">
              <a:buFont typeface="Wingdings" pitchFamily="2" charset="2"/>
              <a:buChar char="Ø"/>
            </a:pPr>
            <a:r>
              <a:rPr lang="en-GB" sz="2400" b="1" dirty="0" smtClean="0"/>
              <a:t>Clustering is the task of assigning a set of objects into groups (called clusters) so that the objects in the same cluster are more similar (in some sense or another) to each other than to those in other clusters.</a:t>
            </a:r>
          </a:p>
          <a:p>
            <a:pPr marL="457200" indent="-457200" algn="just">
              <a:buFont typeface="Wingdings" pitchFamily="2" charset="2"/>
              <a:buChar char="Ø"/>
            </a:pPr>
            <a:r>
              <a:rPr lang="en-GB" sz="2400" b="1" dirty="0" smtClean="0"/>
              <a:t>A cluster is therefore a collection of objects which are “similar” between them and are “dissimilar” to the objects belonging to other clusters. </a:t>
            </a:r>
          </a:p>
          <a:p>
            <a:pPr marL="457200" indent="-457200" algn="just">
              <a:spcBef>
                <a:spcPts val="600"/>
              </a:spcBef>
              <a:spcAft>
                <a:spcPts val="600"/>
              </a:spcAft>
              <a:buFont typeface="Wingdings" pitchFamily="2" charset="2"/>
              <a:buChar char="Ø"/>
            </a:pPr>
            <a:r>
              <a:rPr lang="en-GB" sz="2400" b="1" dirty="0" smtClean="0"/>
              <a:t>Clustering algorithms</a:t>
            </a:r>
          </a:p>
          <a:p>
            <a:pPr marL="914400" lvl="1" indent="-457200">
              <a:buFont typeface="Wingdings" pitchFamily="2" charset="2"/>
              <a:buChar char="§"/>
            </a:pPr>
            <a:r>
              <a:rPr lang="en-GB" sz="2000" b="1" dirty="0" smtClean="0"/>
              <a:t>Exclusive clustering</a:t>
            </a:r>
            <a:endParaRPr lang="en-US" sz="2000" b="1" dirty="0" smtClean="0"/>
          </a:p>
          <a:p>
            <a:pPr marL="914400" lvl="1" indent="-457200">
              <a:buFont typeface="Wingdings" pitchFamily="2" charset="2"/>
              <a:buChar char="§"/>
            </a:pPr>
            <a:r>
              <a:rPr lang="en-GB" sz="2000" b="1" dirty="0" smtClean="0"/>
              <a:t>Overlapping clustering</a:t>
            </a:r>
            <a:endParaRPr lang="en-US" sz="2000" b="1" dirty="0" smtClean="0"/>
          </a:p>
          <a:p>
            <a:pPr marL="914400" lvl="1" indent="-457200">
              <a:buFont typeface="Wingdings" pitchFamily="2" charset="2"/>
              <a:buChar char="§"/>
            </a:pPr>
            <a:r>
              <a:rPr lang="en-GB" sz="2000" b="1" dirty="0" smtClean="0"/>
              <a:t>Hierarchical clustering</a:t>
            </a:r>
            <a:endParaRPr lang="en-US" sz="2000" b="1" dirty="0" smtClean="0"/>
          </a:p>
          <a:p>
            <a:pPr marL="914400" lvl="1" indent="-457200">
              <a:buFont typeface="Wingdings" pitchFamily="2" charset="2"/>
              <a:buChar char="§"/>
            </a:pPr>
            <a:r>
              <a:rPr lang="en-GB" sz="2000" b="1" dirty="0" smtClean="0"/>
              <a:t>Probabilistic clustering</a:t>
            </a:r>
            <a:endParaRPr lang="en-US" sz="2400" b="1"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84</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7.9	Clustering </a:t>
            </a:r>
            <a:r>
              <a:rPr lang="en-US" sz="20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9" name="Rectangle 8"/>
          <p:cNvSpPr/>
          <p:nvPr/>
        </p:nvSpPr>
        <p:spPr>
          <a:xfrm>
            <a:off x="914400" y="1418272"/>
            <a:ext cx="7315200" cy="5416868"/>
          </a:xfrm>
          <a:prstGeom prst="rect">
            <a:avLst/>
          </a:prstGeom>
        </p:spPr>
        <p:txBody>
          <a:bodyPr wrap="square">
            <a:spAutoFit/>
          </a:bodyPr>
          <a:lstStyle/>
          <a:p>
            <a:pPr marL="457200" indent="-457200">
              <a:spcBef>
                <a:spcPts val="400"/>
              </a:spcBef>
              <a:spcAft>
                <a:spcPts val="400"/>
              </a:spcAft>
              <a:buFont typeface="Wingdings" pitchFamily="2" charset="2"/>
              <a:buChar char="Ø"/>
            </a:pPr>
            <a:r>
              <a:rPr lang="en-GB" sz="2400" b="1" dirty="0" smtClean="0"/>
              <a:t>The four most used clustering algorithms:</a:t>
            </a:r>
            <a:endParaRPr lang="en-US" sz="2400" dirty="0" smtClean="0"/>
          </a:p>
          <a:p>
            <a:pPr marL="914400" lvl="1" indent="-457200">
              <a:spcBef>
                <a:spcPts val="400"/>
              </a:spcBef>
              <a:spcAft>
                <a:spcPts val="400"/>
              </a:spcAft>
              <a:buFont typeface="Wingdings" pitchFamily="2" charset="2"/>
              <a:buChar char="§"/>
              <a:tabLst>
                <a:tab pos="457200" algn="l"/>
              </a:tabLst>
            </a:pPr>
            <a:r>
              <a:rPr lang="en-GB" sz="2000" b="1" i="1" dirty="0" smtClean="0"/>
              <a:t>K-means</a:t>
            </a:r>
            <a:endParaRPr lang="en-US" sz="2000" dirty="0" smtClean="0"/>
          </a:p>
          <a:p>
            <a:pPr marL="914400" lvl="1" indent="-457200">
              <a:spcBef>
                <a:spcPts val="400"/>
              </a:spcBef>
              <a:spcAft>
                <a:spcPts val="400"/>
              </a:spcAft>
              <a:buFont typeface="Wingdings" pitchFamily="2" charset="2"/>
              <a:buChar char="§"/>
              <a:tabLst>
                <a:tab pos="457200" algn="l"/>
              </a:tabLst>
            </a:pPr>
            <a:r>
              <a:rPr lang="en-GB" sz="2000" b="1" i="1" dirty="0" smtClean="0"/>
              <a:t>Fuzzy C-means</a:t>
            </a:r>
            <a:endParaRPr lang="en-US" sz="2000" dirty="0" smtClean="0"/>
          </a:p>
          <a:p>
            <a:pPr marL="914400" lvl="1" indent="-457200">
              <a:spcBef>
                <a:spcPts val="400"/>
              </a:spcBef>
              <a:spcAft>
                <a:spcPts val="400"/>
              </a:spcAft>
              <a:buFont typeface="Wingdings" pitchFamily="2" charset="2"/>
              <a:buChar char="§"/>
              <a:tabLst>
                <a:tab pos="457200" algn="l"/>
              </a:tabLst>
            </a:pPr>
            <a:r>
              <a:rPr lang="en-GB" sz="2000" b="1" i="1" dirty="0" smtClean="0"/>
              <a:t>Hierarchical clustering</a:t>
            </a:r>
            <a:endParaRPr lang="en-US" sz="2000" dirty="0" smtClean="0"/>
          </a:p>
          <a:p>
            <a:pPr marL="914400" lvl="1" indent="-457200">
              <a:spcBef>
                <a:spcPts val="400"/>
              </a:spcBef>
              <a:spcAft>
                <a:spcPts val="400"/>
              </a:spcAft>
              <a:buFont typeface="Wingdings" pitchFamily="2" charset="2"/>
              <a:buChar char="§"/>
              <a:tabLst>
                <a:tab pos="457200" algn="l"/>
              </a:tabLst>
            </a:pPr>
            <a:r>
              <a:rPr lang="en-GB" sz="2000" b="1" i="1" dirty="0" smtClean="0"/>
              <a:t>Mixture of Gaussians</a:t>
            </a:r>
            <a:endParaRPr lang="en-US" sz="2000" dirty="0" smtClean="0"/>
          </a:p>
          <a:p>
            <a:pPr marL="457200" indent="-457200" algn="just">
              <a:spcBef>
                <a:spcPts val="400"/>
              </a:spcBef>
              <a:spcAft>
                <a:spcPts val="400"/>
              </a:spcAft>
              <a:buFont typeface="Wingdings" pitchFamily="2" charset="2"/>
              <a:buChar char="Ø"/>
            </a:pPr>
            <a:r>
              <a:rPr lang="en-GB" sz="2400" b="1" dirty="0" smtClean="0"/>
              <a:t>Each of these algorithms belongs to one of the clustering types listed above. </a:t>
            </a:r>
          </a:p>
          <a:p>
            <a:pPr marL="457200" indent="-457200" algn="just">
              <a:spcBef>
                <a:spcPts val="400"/>
              </a:spcBef>
              <a:spcAft>
                <a:spcPts val="400"/>
              </a:spcAft>
              <a:buFont typeface="Wingdings" pitchFamily="2" charset="2"/>
              <a:buChar char="Ø"/>
            </a:pPr>
            <a:r>
              <a:rPr lang="en-GB" sz="2400" b="1" dirty="0" smtClean="0"/>
              <a:t>K-means is an exclusive clustering algorithm. Fuzzy C-means is an overlapping clustering algorithm. </a:t>
            </a:r>
          </a:p>
          <a:p>
            <a:pPr marL="457200" indent="-457200" algn="just">
              <a:spcBef>
                <a:spcPts val="400"/>
              </a:spcBef>
              <a:spcAft>
                <a:spcPts val="400"/>
              </a:spcAft>
              <a:buFont typeface="Wingdings" pitchFamily="2" charset="2"/>
              <a:buChar char="Ø"/>
            </a:pPr>
            <a:r>
              <a:rPr lang="en-GB" sz="2400" b="1" dirty="0" smtClean="0"/>
              <a:t>Hierarchical is obvious and lastly Mixture of Gaussian is a probabilistic clustering algorithm.</a:t>
            </a:r>
            <a:endParaRPr lang="en-US" sz="2400" b="1" dirty="0" smtClean="0"/>
          </a:p>
          <a:p>
            <a:pPr marL="457200" indent="-457200" algn="just">
              <a:buFont typeface="Wingdings" pitchFamily="2" charset="2"/>
              <a:buChar char="Ø"/>
            </a:pPr>
            <a:endParaRPr lang="en-US" sz="2400" b="1" dirty="0" smtClean="0"/>
          </a:p>
          <a:p>
            <a:pPr marL="457200" indent="-457200" algn="just">
              <a:buFont typeface="Wingdings" pitchFamily="2" charset="2"/>
              <a:buChar char="Ø"/>
            </a:pPr>
            <a:endParaRPr lang="en-US" sz="2400"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144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85</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1600200" y="1028485"/>
            <a:ext cx="6019800" cy="50675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19050">
            <a:no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0600" y="914400"/>
            <a:ext cx="7315200" cy="5254906"/>
          </a:xfrm>
          <a:ln w="28575">
            <a:solidFill>
              <a:schemeClr val="tx1"/>
            </a:solidFill>
          </a:ln>
        </p:spPr>
        <p:txBody>
          <a:bodyPr>
            <a:normAutofit/>
          </a:bodyPr>
          <a:lstStyle/>
          <a:p>
            <a:pPr algn="l">
              <a:buClr>
                <a:srgbClr val="FF0000"/>
              </a:buClr>
              <a:buSzPct val="150000"/>
            </a:pPr>
            <a:r>
              <a:rPr lang="en-US" sz="1800" dirty="0" smtClean="0">
                <a:ln w="12700">
                  <a:solidFill>
                    <a:schemeClr val="tx1"/>
                  </a:solidFill>
                </a:ln>
              </a:rPr>
              <a:t>             </a:t>
            </a:r>
            <a:endParaRPr lang="en-US" sz="1800" dirty="0">
              <a:ln w="12700">
                <a:solidFill>
                  <a:schemeClr val="tx1"/>
                </a:solidFill>
              </a:ln>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a:xfrm>
            <a:off x="7010400" y="6172200"/>
            <a:ext cx="2133600" cy="365125"/>
          </a:xfrm>
        </p:spPr>
        <p:txBody>
          <a:bodyPr/>
          <a:lstStyle/>
          <a:p>
            <a:fld id="{2180905E-7039-4E86-924A-0E3F63E3AE9A}" type="slidenum">
              <a:rPr lang="en-US" smtClean="0"/>
              <a:pPr/>
              <a:t>86</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9" name="Rectangle 8"/>
          <p:cNvSpPr/>
          <p:nvPr/>
        </p:nvSpPr>
        <p:spPr>
          <a:xfrm>
            <a:off x="990600" y="962085"/>
            <a:ext cx="7315200" cy="2669962"/>
          </a:xfrm>
          <a:prstGeom prst="rect">
            <a:avLst/>
          </a:prstGeom>
        </p:spPr>
        <p:txBody>
          <a:bodyPr wrap="square">
            <a:spAutoFit/>
          </a:bodyPr>
          <a:lstStyle/>
          <a:p>
            <a:pPr>
              <a:spcBef>
                <a:spcPts val="600"/>
              </a:spcBef>
              <a:spcAft>
                <a:spcPts val="300"/>
              </a:spcAft>
            </a:pPr>
            <a:r>
              <a:rPr lang="en-US" sz="2800" b="1" dirty="0" smtClean="0"/>
              <a:t>Activity 1:   </a:t>
            </a:r>
          </a:p>
          <a:p>
            <a:pPr>
              <a:spcBef>
                <a:spcPts val="600"/>
              </a:spcBef>
              <a:spcAft>
                <a:spcPts val="300"/>
              </a:spcAft>
            </a:pPr>
            <a:endParaRPr lang="en-US" sz="2800" b="1" dirty="0" smtClean="0"/>
          </a:p>
          <a:p>
            <a:pPr>
              <a:spcBef>
                <a:spcPts val="600"/>
              </a:spcBef>
              <a:spcAft>
                <a:spcPts val="300"/>
              </a:spcAft>
            </a:pPr>
            <a:endParaRPr lang="en-US" sz="2800" b="1" dirty="0" smtClean="0"/>
          </a:p>
          <a:p>
            <a:pPr>
              <a:spcBef>
                <a:spcPts val="600"/>
              </a:spcBef>
              <a:spcAft>
                <a:spcPts val="300"/>
              </a:spcAft>
            </a:pPr>
            <a:r>
              <a:rPr lang="en-US" sz="2800" b="1" dirty="0" smtClean="0"/>
              <a:t>	Read the file “U08_R_Exercises_v1.pdf“</a:t>
            </a:r>
          </a:p>
          <a:p>
            <a:pPr>
              <a:spcBef>
                <a:spcPts val="300"/>
              </a:spcBef>
              <a:spcAft>
                <a:spcPts val="300"/>
              </a:spcAft>
            </a:pPr>
            <a:endParaRPr lang="en-US" sz="28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4400" y="838200"/>
            <a:ext cx="7315200" cy="533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Date Placeholder 3"/>
          <p:cNvSpPr>
            <a:spLocks noGrp="1"/>
          </p:cNvSpPr>
          <p:nvPr>
            <p:ph type="dt" sz="half" idx="10"/>
          </p:nvPr>
        </p:nvSpPr>
        <p:spPr/>
        <p:txBody>
          <a:bodyPr/>
          <a:lstStyle/>
          <a:p>
            <a:fld id="{58E9B610-493F-472C-9F74-53DB4605C38E}" type="datetime1">
              <a:rPr lang="en-US" smtClean="0"/>
              <a:pPr/>
              <a:t>2/19/2015</a:t>
            </a:fld>
            <a:endParaRPr lang="en-US"/>
          </a:p>
        </p:txBody>
      </p:sp>
      <p:sp>
        <p:nvSpPr>
          <p:cNvPr id="5" name="Slide Number Placeholder 4"/>
          <p:cNvSpPr>
            <a:spLocks noGrp="1"/>
          </p:cNvSpPr>
          <p:nvPr>
            <p:ph type="sldNum" sz="quarter" idx="11"/>
          </p:nvPr>
        </p:nvSpPr>
        <p:spPr/>
        <p:txBody>
          <a:bodyPr/>
          <a:lstStyle/>
          <a:p>
            <a:fld id="{2180905E-7039-4E86-924A-0E3F63E3AE9A}" type="slidenum">
              <a:rPr lang="en-US" smtClean="0"/>
              <a:pPr/>
              <a:t>9</a:t>
            </a:fld>
            <a:endParaRPr lang="en-US"/>
          </a:p>
        </p:txBody>
      </p:sp>
      <p:sp>
        <p:nvSpPr>
          <p:cNvPr id="6" name="Footer Placeholder 5"/>
          <p:cNvSpPr>
            <a:spLocks noGrp="1"/>
          </p:cNvSpPr>
          <p:nvPr>
            <p:ph type="ftr" sz="quarter" idx="12"/>
          </p:nvPr>
        </p:nvSpPr>
        <p:spPr/>
        <p:txBody>
          <a:bodyPr/>
          <a:lstStyle/>
          <a:p>
            <a:r>
              <a:rPr lang="en-US" smtClean="0"/>
              <a:t>PVS</a:t>
            </a:r>
            <a:endParaRPr lang="en-US"/>
          </a:p>
        </p:txBody>
      </p:sp>
      <p:sp>
        <p:nvSpPr>
          <p:cNvPr id="7" name="Rectangle 6"/>
          <p:cNvSpPr/>
          <p:nvPr/>
        </p:nvSpPr>
        <p:spPr>
          <a:xfrm>
            <a:off x="914400" y="0"/>
            <a:ext cx="7315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786825"/>
            <a:ext cx="7239000" cy="584775"/>
          </a:xfrm>
          <a:prstGeom prst="rect">
            <a:avLst/>
          </a:prstGeom>
        </p:spPr>
        <p:txBody>
          <a:bodyPr wrap="square">
            <a:spAutoFit/>
          </a:bodyPr>
          <a:lstStyle/>
          <a:p>
            <a:pPr lvl="1"/>
            <a:r>
              <a:rPr lang="en-US" sz="3200" b="1" dirty="0" smtClean="0"/>
              <a:t>7.1	Hypothesis testing </a:t>
            </a:r>
            <a:r>
              <a:rPr lang="en-US" sz="2400" b="1" dirty="0" smtClean="0"/>
              <a:t>- continued</a:t>
            </a:r>
            <a:endParaRPr lang="en-US" sz="4800" b="1" dirty="0" smtClean="0"/>
          </a:p>
        </p:txBody>
      </p:sp>
      <p:sp>
        <p:nvSpPr>
          <p:cNvPr id="14" name="Title 1"/>
          <p:cNvSpPr>
            <a:spLocks noGrp="1"/>
          </p:cNvSpPr>
          <p:nvPr>
            <p:ph type="ctrTitle"/>
          </p:nvPr>
        </p:nvSpPr>
        <p:spPr>
          <a:xfrm>
            <a:off x="914400" y="0"/>
            <a:ext cx="7315200" cy="685800"/>
          </a:xfrm>
          <a:noFill/>
          <a:ln w="19050">
            <a:solidFill>
              <a:schemeClr val="tx1"/>
            </a:solidFill>
          </a:ln>
        </p:spPr>
        <p:txBody>
          <a:bodyPr>
            <a:normAutofit fontScale="90000"/>
          </a:bodyPr>
          <a:lstStyle/>
          <a:p>
            <a:pPr algn="l"/>
            <a:r>
              <a:rPr lang="en-US" dirty="0" smtClean="0">
                <a:ln w="12700">
                  <a:solidFill>
                    <a:schemeClr val="accent1">
                      <a:shade val="50000"/>
                      <a:alpha val="42000"/>
                    </a:schemeClr>
                  </a:solidFill>
                </a:ln>
                <a:effectLst>
                  <a:outerShdw blurRad="50800" dist="50800" dir="5400000" algn="ctr" rotWithShape="0">
                    <a:srgbClr val="000000">
                      <a:alpha val="54000"/>
                    </a:srgbClr>
                  </a:outerShdw>
                </a:effectLst>
              </a:rPr>
              <a:t>R Programming  Course</a:t>
            </a:r>
            <a:endParaRPr lang="en-US" dirty="0">
              <a:ln w="12700">
                <a:solidFill>
                  <a:schemeClr val="accent1">
                    <a:shade val="50000"/>
                    <a:alpha val="42000"/>
                  </a:schemeClr>
                </a:solidFill>
              </a:ln>
              <a:effectLst>
                <a:outerShdw blurRad="50800" dist="50800" dir="5400000" algn="ctr" rotWithShape="0">
                  <a:srgbClr val="000000">
                    <a:alpha val="54000"/>
                  </a:srgbClr>
                </a:outerShdw>
              </a:effectLst>
            </a:endParaRPr>
          </a:p>
        </p:txBody>
      </p:sp>
      <p:sp>
        <p:nvSpPr>
          <p:cNvPr id="11" name="Rectangle 10"/>
          <p:cNvSpPr/>
          <p:nvPr/>
        </p:nvSpPr>
        <p:spPr>
          <a:xfrm>
            <a:off x="914400" y="1600201"/>
            <a:ext cx="7315200" cy="4693593"/>
          </a:xfrm>
          <a:prstGeom prst="rect">
            <a:avLst/>
          </a:prstGeom>
        </p:spPr>
        <p:txBody>
          <a:bodyPr wrap="square">
            <a:spAutoFit/>
          </a:bodyPr>
          <a:lstStyle/>
          <a:p>
            <a:pPr algn="just"/>
            <a:r>
              <a:rPr lang="en-US" sz="2400" b="1" dirty="0" smtClean="0"/>
              <a:t>Solution:</a:t>
            </a:r>
          </a:p>
          <a:p>
            <a:pPr algn="just"/>
            <a:r>
              <a:rPr lang="en-US" sz="2400" b="1" dirty="0" smtClean="0"/>
              <a:t>Here the null hypothesis (H</a:t>
            </a:r>
            <a:r>
              <a:rPr lang="en-US" sz="2400" b="1" baseline="-25000" dirty="0" smtClean="0"/>
              <a:t>0</a:t>
            </a:r>
            <a:r>
              <a:rPr lang="en-US" sz="2400" b="1" dirty="0" smtClean="0"/>
              <a:t>) is </a:t>
            </a:r>
            <a:r>
              <a:rPr lang="en-GB" sz="2400" dirty="0" smtClean="0"/>
              <a:t>µ ≤ 2</a:t>
            </a:r>
          </a:p>
          <a:p>
            <a:pPr algn="just"/>
            <a:r>
              <a:rPr lang="en-GB" sz="2400" dirty="0" smtClean="0"/>
              <a:t>N = 35; sample mean = 2.1 gm; </a:t>
            </a:r>
          </a:p>
          <a:p>
            <a:pPr algn="just"/>
            <a:r>
              <a:rPr lang="en-GB" sz="2400" dirty="0" smtClean="0"/>
              <a:t>Population std. deviation = 2.1 gm;</a:t>
            </a:r>
          </a:p>
          <a:p>
            <a:pPr algn="just"/>
            <a:r>
              <a:rPr lang="en-GB" sz="2400" dirty="0" smtClean="0"/>
              <a:t>Population mean = 2.0 gm</a:t>
            </a:r>
          </a:p>
          <a:p>
            <a:pPr algn="just"/>
            <a:endParaRPr lang="en-US" sz="1200" b="1" dirty="0" smtClean="0"/>
          </a:p>
          <a:p>
            <a:pPr algn="just"/>
            <a:r>
              <a:rPr lang="en-US" sz="2400" b="1" dirty="0" smtClean="0"/>
              <a:t>We use the </a:t>
            </a:r>
            <a:r>
              <a:rPr lang="en-US" sz="2400" b="1" dirty="0" err="1" smtClean="0"/>
              <a:t>pnorm</a:t>
            </a:r>
            <a:r>
              <a:rPr lang="en-US" sz="2400" b="1" dirty="0" smtClean="0"/>
              <a:t> function to compute the upper tail of the test statistic. </a:t>
            </a:r>
          </a:p>
          <a:p>
            <a:pPr algn="just"/>
            <a:endParaRPr lang="en-US" sz="2400" b="1" dirty="0" smtClean="0"/>
          </a:p>
          <a:p>
            <a:pPr algn="just"/>
            <a:endParaRPr lang="en-US" sz="2400" b="1" dirty="0" smtClean="0"/>
          </a:p>
          <a:p>
            <a:pPr algn="just"/>
            <a:endParaRPr lang="en-US" sz="1100" b="1" dirty="0" smtClean="0"/>
          </a:p>
          <a:p>
            <a:pPr algn="just"/>
            <a:endParaRPr lang="en-US" sz="100" b="1" dirty="0" smtClean="0"/>
          </a:p>
          <a:p>
            <a:pPr algn="just"/>
            <a:r>
              <a:rPr lang="en-US" sz="2400" b="1" dirty="0" smtClean="0"/>
              <a:t>As it turns out to be less than the 0.05 significance level, we reject the null hypothesis that is H</a:t>
            </a:r>
            <a:r>
              <a:rPr lang="en-US" sz="2400" b="1" baseline="-25000" dirty="0" smtClean="0"/>
              <a:t>0</a:t>
            </a:r>
            <a:r>
              <a:rPr lang="en-US" sz="2400" b="1" dirty="0" smtClean="0"/>
              <a:t>:</a:t>
            </a:r>
            <a:r>
              <a:rPr lang="en-GB" dirty="0" smtClean="0"/>
              <a:t> µ ≤ 2</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90600" y="4448175"/>
            <a:ext cx="3933825"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5608</TotalTime>
  <Words>4988</Words>
  <Application>Microsoft Office PowerPoint</Application>
  <PresentationFormat>On-screen Show (4:3)</PresentationFormat>
  <Paragraphs>999</Paragraphs>
  <Slides>86</Slides>
  <Notes>1</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lpstr>R Programming  Course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PVS</dc:creator>
  <cp:lastModifiedBy>PVS</cp:lastModifiedBy>
  <cp:revision>324</cp:revision>
  <dcterms:created xsi:type="dcterms:W3CDTF">2014-12-04T01:21:59Z</dcterms:created>
  <dcterms:modified xsi:type="dcterms:W3CDTF">2015-02-19T01:22:26Z</dcterms:modified>
</cp:coreProperties>
</file>