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9" r:id="rId3"/>
    <p:sldId id="290" r:id="rId4"/>
    <p:sldId id="292" r:id="rId5"/>
    <p:sldId id="291" r:id="rId6"/>
    <p:sldId id="294" r:id="rId7"/>
    <p:sldId id="298" r:id="rId8"/>
    <p:sldId id="302" r:id="rId9"/>
    <p:sldId id="293" r:id="rId10"/>
    <p:sldId id="295" r:id="rId11"/>
    <p:sldId id="296" r:id="rId12"/>
    <p:sldId id="297" r:id="rId13"/>
    <p:sldId id="299" r:id="rId14"/>
    <p:sldId id="300" r:id="rId15"/>
    <p:sldId id="301" r:id="rId16"/>
    <p:sldId id="303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22" autoAdjust="0"/>
    <p:restoredTop sz="94660"/>
  </p:normalViewPr>
  <p:slideViewPr>
    <p:cSldViewPr>
      <p:cViewPr>
        <p:scale>
          <a:sx n="40" d="100"/>
          <a:sy n="40" d="100"/>
        </p:scale>
        <p:origin x="-456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A0CBC1-C2BB-4DAE-A396-73AF6E5FE02E}" type="datetimeFigureOut">
              <a:rPr lang="en-US" smtClean="0"/>
              <a:pPr/>
              <a:t>8/18/2016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C0B0266-4EF1-4B01-A448-E7F73CBF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solidFill>
            <a:schemeClr val="accent1">
              <a:alpha val="20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52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881-18B1-4749-AC5F-1FA1CA8D68B9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16B8-225C-49B3-95C8-9DA5BC79006A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8EA-B41F-4B0C-B905-FF6D5F3649C6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6CD-88F2-454D-99E8-062CD1F5B131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E230-1F13-43F0-B1DA-E19238D90501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C16D-BBC2-41DB-8BBE-911FB575099A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EE02-29D2-4300-9231-EEDBA51E4163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0307-E39B-4792-BFA7-215F982E84A9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CE49-E6A7-4F73-9D79-272AD9164079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A0AD-5DBC-4D25-BE01-F91FAD60482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07A7-3417-40F7-8370-F89BC7CD0221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F542-E555-4AC1-85C7-585B0F08A3B4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3283803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ctr">
              <a:buSzPct val="100000"/>
            </a:pPr>
            <a:r>
              <a:rPr lang="en-US" sz="4800" b="1" dirty="0" smtClean="0"/>
              <a:t>1.	Overview of 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458" y="2057400"/>
            <a:ext cx="738845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914400" y="1155441"/>
            <a:ext cx="73152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 program uses a compiler to run its programs. This statement is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Always True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Always False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May or may not be true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I do not know the answer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User executes the functions via commands. This statement is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Always True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Always False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May or may not be true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I do not know the answer</a:t>
            </a:r>
            <a:endParaRPr lang="en-US" sz="2400" b="1" i="1" dirty="0" smtClean="0">
              <a:solidFill>
                <a:schemeClr val="accent1">
                  <a:lumMod val="75000"/>
                </a:schemeClr>
              </a:solidFill>
              <a:ea typeface="Calibri" pitchFamily="34" charset="0"/>
              <a:cs typeface="Times New Roman" pitchFamily="18" charset="0"/>
            </a:endParaRP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endParaRPr lang="en-US" sz="2400" b="1" i="1" dirty="0" smtClean="0">
              <a:solidFill>
                <a:schemeClr val="accent1">
                  <a:lumMod val="75000"/>
                </a:schemeClr>
              </a:solidFill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914400" y="991484"/>
            <a:ext cx="73152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R stores the results of statistical analysis in a fit object for subsequent interrogation by further R functions.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Always True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Always False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May or may not be true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I do not know the answer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endParaRPr lang="en-US" sz="2400" b="1" i="1" dirty="0" smtClean="0">
              <a:solidFill>
                <a:schemeClr val="accent1">
                  <a:lumMod val="75000"/>
                </a:schemeClr>
              </a:solidFill>
              <a:ea typeface="Calibri" pitchFamily="34" charset="0"/>
              <a:cs typeface="Times New Roman" pitchFamily="18" charset="0"/>
            </a:endParaRPr>
          </a:p>
          <a:p>
            <a:pPr marL="457200" marR="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When R is running, variables, data, functions, results, etc. are stored in the ___________ of the computer in the form of objects which have a name.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Active memory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Hard disk 	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All of the above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None of the above</a:t>
            </a:r>
            <a:endParaRPr lang="en-US" sz="2400" b="1" i="1" dirty="0" smtClean="0">
              <a:solidFill>
                <a:schemeClr val="accent1">
                  <a:lumMod val="75000"/>
                </a:schemeClr>
              </a:solidFill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914400" y="929929"/>
            <a:ext cx="7315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R program uses a compiler to run its programs. This statement is</a:t>
            </a:r>
            <a:endParaRPr lang="en-US" sz="2400" b="1" dirty="0" smtClean="0">
              <a:cs typeface="Arial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b)	Always False</a:t>
            </a:r>
            <a:endParaRPr lang="en-US" sz="2400" b="1" i="1" dirty="0" smtClean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User executes the functions via commands. This statement is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Always True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R stores the results of statistical analysis in a fit object for subsequent interrogation by further R functions.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Always True</a:t>
            </a:r>
          </a:p>
          <a:p>
            <a:pPr marL="457200" marR="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When R is running, variables, data, functions, results, etc. are stored in the ___________ of the computer in the form of objects which have a name.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Active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28485"/>
            <a:ext cx="6019800" cy="506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367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Activity 1: File INDEX in the package "base" contains all the functions of the base package. List its contents!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i="1" dirty="0" smtClean="0">
                <a:solidFill>
                  <a:srgbClr val="FF0000"/>
                </a:solidFill>
              </a:rPr>
              <a:t>.R_HOME/library/base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Step 1:   Click on the R icon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b="1" dirty="0" smtClean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/>
              <a:t>Steps 2 - 6:  Type the commands as below at &gt; prompt: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b="1" dirty="0" err="1" smtClean="0"/>
              <a:t>main_dir</a:t>
            </a:r>
            <a:r>
              <a:rPr lang="en-US" b="1" dirty="0" smtClean="0"/>
              <a:t> &lt;-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Sys.getenv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("R_HOME")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b="1" dirty="0" err="1" smtClean="0"/>
              <a:t>sub_dir</a:t>
            </a:r>
            <a:r>
              <a:rPr lang="en-US" b="1" dirty="0" smtClean="0"/>
              <a:t> &lt;- “library/base”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b="1" dirty="0" err="1" smtClean="0"/>
              <a:t>setwd</a:t>
            </a:r>
            <a:r>
              <a:rPr lang="en-US" b="1" dirty="0" smtClean="0"/>
              <a:t>(</a:t>
            </a:r>
            <a:r>
              <a:rPr lang="en-US" b="1" dirty="0" err="1" smtClean="0"/>
              <a:t>file.path</a:t>
            </a:r>
            <a:r>
              <a:rPr lang="en-US" b="1" dirty="0" smtClean="0"/>
              <a:t>(</a:t>
            </a:r>
            <a:r>
              <a:rPr lang="en-US" b="1" dirty="0" err="1" smtClean="0"/>
              <a:t>main_dir,sub_dir</a:t>
            </a:r>
            <a:r>
              <a:rPr lang="en-US" b="1" dirty="0" smtClean="0"/>
              <a:t>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b="1" dirty="0" err="1" smtClean="0"/>
              <a:t>getwd</a:t>
            </a:r>
            <a:r>
              <a:rPr lang="en-US" b="1" dirty="0" smtClean="0"/>
              <a:t>()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b="1" dirty="0" err="1" smtClean="0"/>
              <a:t>file.show</a:t>
            </a:r>
            <a:r>
              <a:rPr lang="en-US" b="1" dirty="0" smtClean="0"/>
              <a:t>(“INDEX”)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133600"/>
            <a:ext cx="5855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990600" y="4648200"/>
            <a:ext cx="7315200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/>
              <a:t>Note: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/>
              <a:t>1. The function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Sys.unsetenv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removes environment variables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/>
              <a:t>2. The function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setwd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en-US" b="1" dirty="0" smtClean="0"/>
              <a:t>is used to set the working directory 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/>
              <a:t>3. The function </a:t>
            </a:r>
            <a:r>
              <a:rPr lang="en-US" b="1" dirty="0" err="1" smtClean="0"/>
              <a:t>getwd</a:t>
            </a:r>
            <a:r>
              <a:rPr lang="en-US" b="1" dirty="0" smtClean="0"/>
              <a:t>() is used to get the working directory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/>
              <a:t>4. The function </a:t>
            </a:r>
            <a:r>
              <a:rPr lang="en-US" b="1" dirty="0" err="1" smtClean="0"/>
              <a:t>file.show</a:t>
            </a:r>
            <a:r>
              <a:rPr lang="en-US" b="1" dirty="0" smtClean="0"/>
              <a:t>()  is used to display the file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90730"/>
            <a:ext cx="7315201" cy="277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14401"/>
            <a:ext cx="73152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</a:pPr>
            <a:r>
              <a:rPr lang="en-US" sz="3200" b="1" dirty="0" smtClean="0"/>
              <a:t>1.1	What is R?</a:t>
            </a:r>
          </a:p>
          <a:p>
            <a:pPr marL="463550" indent="-463550" algn="just">
              <a:buClr>
                <a:srgbClr val="FF0000"/>
              </a:buClr>
              <a:buSzPct val="150000"/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731520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GB" sz="2200" b="1" dirty="0" smtClean="0"/>
              <a:t>R is a language and environment for statistical computing and graphics.</a:t>
            </a:r>
          </a:p>
          <a:p>
            <a:pPr marL="463550" indent="-46355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GB" sz="2200" b="1" dirty="0" smtClean="0"/>
              <a:t>R is case sensitive.</a:t>
            </a:r>
          </a:p>
          <a:p>
            <a:pPr marL="463550" indent="-46355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200" b="1" dirty="0" smtClean="0"/>
              <a:t>R is an "interpreted language", which means it executes statements (commands) one at a time.</a:t>
            </a:r>
            <a:endParaRPr lang="en-US" sz="2200" b="1" dirty="0"/>
          </a:p>
        </p:txBody>
      </p:sp>
      <p:pic>
        <p:nvPicPr>
          <p:cNvPr id="11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48050"/>
            <a:ext cx="728091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14401"/>
            <a:ext cx="73152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</a:pPr>
            <a:r>
              <a:rPr lang="en-US" sz="3200" b="1" dirty="0" smtClean="0"/>
              <a:t>1.2	R and Statistics</a:t>
            </a:r>
          </a:p>
          <a:p>
            <a:pPr marL="463550" indent="-463550" algn="just">
              <a:buClr>
                <a:srgbClr val="FF0000"/>
              </a:buClr>
              <a:buSzPct val="150000"/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400" y="1600200"/>
            <a:ext cx="7315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0" indent="-463550" algn="just">
              <a:buFont typeface="Wingdings" pitchFamily="2" charset="2"/>
              <a:buChar char="Ø"/>
            </a:pPr>
            <a:r>
              <a:rPr lang="en-GB" sz="2800" b="1" dirty="0" smtClean="0"/>
              <a:t>There are about 25 packages supplied with R (called “standard” and “recommended” packages) and many more are available through the CRAN family of Internet sites (via http://CRAN.R-project.org) and elsewhere. </a:t>
            </a:r>
          </a:p>
          <a:p>
            <a:pPr marL="463550" lvl="0" indent="-463550" algn="just">
              <a:buFont typeface="Wingdings" pitchFamily="2" charset="2"/>
              <a:buChar char="Ø"/>
            </a:pPr>
            <a:endParaRPr lang="en-US" sz="1400" b="1" dirty="0" smtClean="0"/>
          </a:p>
          <a:p>
            <a:pPr marL="463550" lvl="0" indent="-463550" algn="just">
              <a:buFont typeface="Wingdings" pitchFamily="2" charset="2"/>
              <a:buChar char="Ø"/>
            </a:pPr>
            <a:r>
              <a:rPr lang="en-GB" sz="2800" b="1" dirty="0" smtClean="0"/>
              <a:t>Most classical statistics and much of the latest methodology is available for use with R, but users may need to be prepared to do a little work to find it.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14401"/>
            <a:ext cx="73152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</a:pPr>
            <a:r>
              <a:rPr lang="en-US" sz="3200" b="1" dirty="0" smtClean="0"/>
              <a:t>1.3	R  History</a:t>
            </a:r>
          </a:p>
          <a:p>
            <a:pPr marL="463550" indent="-463550" algn="just">
              <a:buClr>
                <a:srgbClr val="FF0000"/>
              </a:buClr>
              <a:buSzPct val="150000"/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400" y="1600200"/>
            <a:ext cx="7315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341313" algn="l"/>
              </a:tabLst>
            </a:pPr>
            <a:r>
              <a:rPr lang="en-US" sz="2400" b="1" dirty="0" smtClean="0"/>
              <a:t>1991-93: Ross Dhaka and Robert Gentleman begin work on R project at U. Auckland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341313" algn="l"/>
              </a:tabLst>
            </a:pPr>
            <a:r>
              <a:rPr lang="en-US" sz="2400" b="1" dirty="0" smtClean="0"/>
              <a:t>1995: R available by ftp under the GPL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341313" algn="l"/>
              </a:tabLst>
            </a:pPr>
            <a:r>
              <a:rPr lang="en-US" sz="2400" b="1" dirty="0" smtClean="0"/>
              <a:t>1996-97: mailing list and R core group is formed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341313" algn="l"/>
              </a:tabLst>
            </a:pPr>
            <a:r>
              <a:rPr lang="en-US" sz="2400" b="1" dirty="0" smtClean="0"/>
              <a:t>2000: John Chambers, designer of S joins the R core (wins a prize for best software from ACM for S)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341313" algn="l"/>
              </a:tabLst>
            </a:pPr>
            <a:r>
              <a:rPr lang="en-US" sz="2400" b="1" dirty="0" smtClean="0"/>
              <a:t>2001-2005: Core team continues to improve base package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341313" algn="l"/>
              </a:tabLst>
            </a:pPr>
            <a:r>
              <a:rPr lang="en-US" sz="2400" b="1" dirty="0" smtClean="0"/>
              <a:t>2009: Becoming the standard for statistics, although other languages are relevant (Python)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341313" algn="l"/>
              </a:tabLst>
            </a:pPr>
            <a:r>
              <a:rPr lang="en-US" sz="2400" b="1" dirty="0" smtClean="0"/>
              <a:t>Many (&gt;2000) other contributed “packages”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14401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</a:pPr>
            <a:r>
              <a:rPr lang="en-US" sz="3200" b="1" dirty="0" smtClean="0"/>
              <a:t>1.4	Why R?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400" y="1676400"/>
            <a:ext cx="73152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463550" algn="l"/>
              </a:tabLst>
            </a:pPr>
            <a:r>
              <a:rPr lang="en-US" sz="2800" b="1" dirty="0" smtClean="0"/>
              <a:t>Graphics for data exploration and interpretation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463550" algn="l"/>
              </a:tabLst>
            </a:pPr>
            <a:r>
              <a:rPr lang="en-US" sz="2800" b="1" dirty="0" smtClean="0"/>
              <a:t>Data manipulation including statistics as data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463550" algn="l"/>
              </a:tabLst>
            </a:pPr>
            <a:r>
              <a:rPr lang="en-US" sz="2800" b="1" dirty="0" smtClean="0"/>
              <a:t>Statistical analysis </a:t>
            </a:r>
          </a:p>
          <a:p>
            <a:pPr marL="920750" lvl="1" indent="-463550" algn="just">
              <a:spcBef>
                <a:spcPts val="300"/>
              </a:spcBef>
              <a:spcAft>
                <a:spcPts val="300"/>
              </a:spcAft>
              <a:tabLst>
                <a:tab pos="463550" algn="l"/>
              </a:tabLst>
            </a:pPr>
            <a:r>
              <a:rPr lang="en-US" sz="2800" b="1" dirty="0" smtClean="0"/>
              <a:t>A.	Standard </a:t>
            </a:r>
            <a:r>
              <a:rPr lang="en-US" sz="2800" b="1" dirty="0" err="1" smtClean="0"/>
              <a:t>univariate</a:t>
            </a:r>
            <a:r>
              <a:rPr lang="en-US" sz="2800" b="1" dirty="0" smtClean="0"/>
              <a:t> and multivariate generalizations of the linear model </a:t>
            </a:r>
          </a:p>
          <a:p>
            <a:pPr marL="920750" lvl="1" indent="-463550" algn="just">
              <a:spcBef>
                <a:spcPts val="300"/>
              </a:spcBef>
              <a:spcAft>
                <a:spcPts val="300"/>
              </a:spcAft>
              <a:tabLst>
                <a:tab pos="463550" algn="l"/>
              </a:tabLst>
            </a:pPr>
            <a:r>
              <a:rPr lang="en-US" sz="2800" b="1" dirty="0" smtClean="0"/>
              <a:t>B.	Multivariate-structural extensions </a:t>
            </a:r>
          </a:p>
          <a:p>
            <a:pPr marL="463550" lvl="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463550" algn="l"/>
              </a:tabLst>
            </a:pPr>
            <a:r>
              <a:rPr lang="en-US" sz="2800" b="1" dirty="0" smtClean="0"/>
              <a:t>Ease of programming for new applications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14401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</a:pPr>
            <a:r>
              <a:rPr lang="en-US" sz="3200" b="1" dirty="0" smtClean="0"/>
              <a:t>1.5	How R works?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162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2009273" y="5715000"/>
            <a:ext cx="51535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schematic view of how R works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14401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</a:pPr>
            <a:r>
              <a:rPr lang="en-US" sz="3200" b="1" dirty="0" smtClean="0"/>
              <a:t>1.5	How R works</a:t>
            </a:r>
            <a:r>
              <a:rPr lang="en-US" sz="3200" b="1" dirty="0" smtClean="0"/>
              <a:t>? - continued</a:t>
            </a:r>
            <a:endParaRPr lang="en-US" dirty="0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914400" y="1518900"/>
            <a:ext cx="7239000" cy="472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400" b="1" dirty="0" smtClean="0"/>
              <a:t>All the actions of R done on objects stored in the active memory of the computer </a:t>
            </a: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in the form of objects which have a name</a:t>
            </a:r>
            <a:r>
              <a:rPr lang="en-US" sz="2400" b="1" dirty="0" smtClean="0"/>
              <a:t>; no temporary files are stored. </a:t>
            </a:r>
          </a:p>
          <a:p>
            <a:pPr marL="457200" lvl="0" indent="-4572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user executes the functions via commands.</a:t>
            </a:r>
          </a:p>
          <a:p>
            <a:pPr marL="457200" marR="0" lvl="0" indent="-457200" algn="just" defTabSz="914400" rtl="0" eaLnBrk="0" fontAlgn="base" latinLnBrk="0" hangingPunct="0"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user can do actions on these objects with operators (arithmetic, logical, comparison,..) and functions (which are themselves objects).</a:t>
            </a:r>
          </a:p>
          <a:p>
            <a:pPr marL="457200" indent="-457200" algn="just" eaLnBrk="0" fontAlgn="base" hangingPunct="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"base" package is the core of R and contains the basic functions of the language.</a:t>
            </a:r>
          </a:p>
          <a:p>
            <a:pPr marL="457200" indent="-457200" algn="just" eaLnBrk="0" fontAlgn="base" hangingPunct="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400" b="1" dirty="0" smtClean="0"/>
              <a:t>Each package has directory, there is a file containing all the functions of the package.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14401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</a:pPr>
            <a:r>
              <a:rPr lang="en-US" sz="3200" b="1" dirty="0" smtClean="0"/>
              <a:t>1.5	How R works</a:t>
            </a:r>
            <a:r>
              <a:rPr lang="en-US" sz="3200" b="1" dirty="0" smtClean="0"/>
              <a:t>? - continued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51241"/>
            <a:ext cx="7285736" cy="302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16450"/>
            <a:ext cx="73533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8/18/2016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14401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0" indent="-463550" algn="ctr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</a:pPr>
            <a:r>
              <a:rPr lang="en-US" sz="3200" b="1" dirty="0" smtClean="0"/>
              <a:t>1.6	</a:t>
            </a:r>
            <a:r>
              <a:rPr lang="en-GB" sz="3200" b="1" dirty="0" smtClean="0"/>
              <a:t>Where to get R and documentation </a:t>
            </a:r>
            <a:r>
              <a:rPr lang="en-US" sz="3200" b="1" dirty="0" smtClean="0"/>
              <a:t>?</a:t>
            </a:r>
            <a:endParaRPr lang="en-US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14401" y="1633240"/>
            <a:ext cx="7239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63550" marR="0" lvl="0" indent="-463550" algn="just" defTabSz="914400" rtl="0" eaLnBrk="1" fontAlgn="base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685800" algn="l"/>
              </a:tabLst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R can be downloaded from http://cran.r-project.org/  </a:t>
            </a:r>
          </a:p>
          <a:p>
            <a:pPr marL="463550" lvl="0" indent="-46355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400" b="1" i="1" dirty="0" smtClean="0">
                <a:cs typeface="Arial" pitchFamily="34" charset="0"/>
              </a:rPr>
              <a:t>An Introduction to R</a:t>
            </a:r>
            <a:r>
              <a:rPr lang="en-US" sz="2400" b="1" dirty="0" smtClean="0">
                <a:cs typeface="Arial" pitchFamily="34" charset="0"/>
              </a:rPr>
              <a:t> by </a:t>
            </a:r>
            <a:r>
              <a:rPr lang="en-US" sz="2400" b="1" dirty="0" err="1" smtClean="0">
                <a:cs typeface="Arial" pitchFamily="34" charset="0"/>
              </a:rPr>
              <a:t>Longhow</a:t>
            </a:r>
            <a:r>
              <a:rPr lang="en-US" sz="2400" b="1" dirty="0" smtClean="0">
                <a:cs typeface="Arial" pitchFamily="34" charset="0"/>
              </a:rPr>
              <a:t> Lam (PDF, 2010-10-28, 212 pages).</a:t>
            </a:r>
          </a:p>
          <a:p>
            <a:pPr marL="463550" lvl="0" indent="-46355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400" b="1" dirty="0" smtClean="0">
                <a:cs typeface="Arial" pitchFamily="34" charset="0"/>
              </a:rPr>
              <a:t>R and Data Mining: Examples and Case Studies by </a:t>
            </a:r>
            <a:r>
              <a:rPr lang="en-US" sz="2400" b="1" dirty="0" err="1" smtClean="0">
                <a:cs typeface="Arial" pitchFamily="34" charset="0"/>
              </a:rPr>
              <a:t>Yanchang</a:t>
            </a:r>
            <a:r>
              <a:rPr lang="en-US" sz="2400" b="1" dirty="0" smtClean="0">
                <a:cs typeface="Arial" pitchFamily="34" charset="0"/>
              </a:rPr>
              <a:t> Zhao (PDF, 2013-04-26, 160 pages).</a:t>
            </a:r>
          </a:p>
          <a:p>
            <a:pPr marL="463550" lvl="0" indent="-46355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400" b="1" dirty="0" smtClean="0">
                <a:cs typeface="Arial" pitchFamily="34" charset="0"/>
              </a:rPr>
              <a:t>R for Beginners by Emmanuel </a:t>
            </a:r>
            <a:r>
              <a:rPr lang="en-US" sz="2400" b="1" dirty="0" err="1" smtClean="0">
                <a:cs typeface="Arial" pitchFamily="34" charset="0"/>
              </a:rPr>
              <a:t>Paradis</a:t>
            </a:r>
            <a:r>
              <a:rPr lang="en-US" sz="2400" b="1" dirty="0" smtClean="0">
                <a:cs typeface="Arial" pitchFamily="34" charset="0"/>
              </a:rPr>
              <a:t> (PDF).</a:t>
            </a:r>
          </a:p>
          <a:p>
            <a:pPr marL="463550" lvl="0" indent="-46355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400" b="1" dirty="0" err="1" smtClean="0">
                <a:cs typeface="Arial" pitchFamily="34" charset="0"/>
              </a:rPr>
              <a:t>Kickstarting</a:t>
            </a:r>
            <a:r>
              <a:rPr lang="en-US" sz="2400" b="1" dirty="0" smtClean="0">
                <a:cs typeface="Arial" pitchFamily="34" charset="0"/>
              </a:rPr>
              <a:t> R (version 1.6) compiled by Jim Lemon, a short introduction in English as HTML files: download as </a:t>
            </a:r>
            <a:r>
              <a:rPr lang="en-US" sz="2400" b="1" dirty="0" err="1" smtClean="0">
                <a:cs typeface="Arial" pitchFamily="34" charset="0"/>
              </a:rPr>
              <a:t>gzipped</a:t>
            </a:r>
            <a:r>
              <a:rPr lang="en-US" sz="2400" b="1" dirty="0" smtClean="0">
                <a:cs typeface="Arial" pitchFamily="34" charset="0"/>
              </a:rPr>
              <a:t> TAR or ZIP; or browse directly.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789</Words>
  <Application>Microsoft Office PowerPoint</Application>
  <PresentationFormat>On-screen Show (4:3)</PresentationFormat>
  <Paragraphs>163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PVS</dc:creator>
  <cp:lastModifiedBy>PVS</cp:lastModifiedBy>
  <cp:revision>165</cp:revision>
  <dcterms:created xsi:type="dcterms:W3CDTF">2014-12-04T01:21:59Z</dcterms:created>
  <dcterms:modified xsi:type="dcterms:W3CDTF">2016-08-18T12:46:29Z</dcterms:modified>
</cp:coreProperties>
</file>