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0" r:id="rId3"/>
    <p:sldId id="328" r:id="rId4"/>
    <p:sldId id="309" r:id="rId5"/>
    <p:sldId id="329" r:id="rId6"/>
    <p:sldId id="330" r:id="rId7"/>
    <p:sldId id="310" r:id="rId8"/>
    <p:sldId id="331" r:id="rId9"/>
    <p:sldId id="301" r:id="rId10"/>
    <p:sldId id="312" r:id="rId11"/>
    <p:sldId id="311" r:id="rId12"/>
    <p:sldId id="302" r:id="rId13"/>
    <p:sldId id="313" r:id="rId14"/>
    <p:sldId id="323" r:id="rId15"/>
    <p:sldId id="326" r:id="rId16"/>
    <p:sldId id="327" r:id="rId17"/>
    <p:sldId id="325" r:id="rId18"/>
    <p:sldId id="332" r:id="rId19"/>
    <p:sldId id="324" r:id="rId20"/>
    <p:sldId id="303" r:id="rId21"/>
    <p:sldId id="333" r:id="rId22"/>
    <p:sldId id="334" r:id="rId23"/>
    <p:sldId id="304" r:id="rId24"/>
    <p:sldId id="320" r:id="rId25"/>
    <p:sldId id="336" r:id="rId26"/>
    <p:sldId id="335" r:id="rId27"/>
    <p:sldId id="322" r:id="rId28"/>
    <p:sldId id="305" r:id="rId29"/>
    <p:sldId id="306" r:id="rId30"/>
    <p:sldId id="338" r:id="rId31"/>
    <p:sldId id="337" r:id="rId32"/>
    <p:sldId id="307" r:id="rId33"/>
    <p:sldId id="340" r:id="rId34"/>
    <p:sldId id="341" r:id="rId35"/>
    <p:sldId id="342" r:id="rId36"/>
    <p:sldId id="343" r:id="rId37"/>
    <p:sldId id="344" r:id="rId38"/>
    <p:sldId id="339" r:id="rId39"/>
    <p:sldId id="345" r:id="rId40"/>
    <p:sldId id="346" r:id="rId41"/>
    <p:sldId id="308" r:id="rId42"/>
    <p:sldId id="295" r:id="rId43"/>
    <p:sldId id="296" r:id="rId44"/>
    <p:sldId id="297" r:id="rId45"/>
    <p:sldId id="299" r:id="rId46"/>
    <p:sldId id="318" r:id="rId47"/>
    <p:sldId id="319" r:id="rId48"/>
    <p:sldId id="347" r:id="rId49"/>
    <p:sldId id="348" r:id="rId50"/>
    <p:sldId id="349"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1" autoAdjust="0"/>
    <p:restoredTop sz="94660"/>
  </p:normalViewPr>
  <p:slideViewPr>
    <p:cSldViewPr>
      <p:cViewPr>
        <p:scale>
          <a:sx n="50" d="100"/>
          <a:sy n="50" d="100"/>
        </p:scale>
        <p:origin x="-834" y="-7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A0CBC1-C2BB-4DAE-A396-73AF6E5FE02E}" type="datetimeFigureOut">
              <a:rPr lang="en-US" smtClean="0"/>
              <a:pPr/>
              <a:t>8/19/2016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C0B0266-4EF1-4B01-A448-E7F73CBFB8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315200" cy="685800"/>
          </a:xfrm>
          <a:solidFill>
            <a:schemeClr val="accent1">
              <a:alpha val="20000"/>
            </a:schemeClr>
          </a:solidFill>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p:nvPr userDrawn="1"/>
        </p:nvPicPr>
        <p:blipFill>
          <a:blip r:embed="rId2" cstate="print"/>
          <a:srcRect/>
          <a:stretch>
            <a:fillRect/>
          </a:stretch>
        </p:blipFill>
        <p:spPr bwMode="auto">
          <a:xfrm>
            <a:off x="6781800" y="152400"/>
            <a:ext cx="457200" cy="38100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571D881-18B1-4749-AC5F-1FA1CA8D68B9}" type="datetime1">
              <a:rPr lang="en-US" smtClean="0"/>
              <a:pPr/>
              <a:t>8/19/2016</a:t>
            </a:fld>
            <a:endParaRPr lang="en-US"/>
          </a:p>
        </p:txBody>
      </p:sp>
      <p:sp>
        <p:nvSpPr>
          <p:cNvPr id="9" name="Slide Number Placeholder 8"/>
          <p:cNvSpPr>
            <a:spLocks noGrp="1"/>
          </p:cNvSpPr>
          <p:nvPr>
            <p:ph type="sldNum" sz="quarter" idx="11"/>
          </p:nvPr>
        </p:nvSpPr>
        <p:spPr/>
        <p:txBody>
          <a:bodyPr/>
          <a:lstStyle/>
          <a:p>
            <a:fld id="{2180905E-7039-4E86-924A-0E3F63E3AE9A}"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PVS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D16B8-225C-49B3-95C8-9DA5BC79006A}" type="datetime1">
              <a:rPr lang="en-US" smtClean="0"/>
              <a:pPr/>
              <a:t>8/19/2016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258EA-B41F-4B0C-B905-FF6D5F3649C6}" type="datetime1">
              <a:rPr lang="en-US" smtClean="0"/>
              <a:pPr/>
              <a:t>8/19/2016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66CD-88F2-454D-99E8-062CD1F5B131}" type="datetime1">
              <a:rPr lang="en-US" smtClean="0"/>
              <a:pPr/>
              <a:t>8/19/2016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18E230-1F13-43F0-B1DA-E19238D90501}" type="datetime1">
              <a:rPr lang="en-US" smtClean="0"/>
              <a:pPr/>
              <a:t>8/19/2016</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9C16D-BBC2-41DB-8BBE-911FB575099A}" type="datetime1">
              <a:rPr lang="en-US" smtClean="0"/>
              <a:pPr/>
              <a:t>8/19/2016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FEE02-29D2-4300-9231-EEDBA51E4163}" type="datetime1">
              <a:rPr lang="en-US" smtClean="0"/>
              <a:pPr/>
              <a:t>8/19/2016</a:t>
            </a:fld>
            <a:endParaRPr lang="en-US"/>
          </a:p>
        </p:txBody>
      </p:sp>
      <p:sp>
        <p:nvSpPr>
          <p:cNvPr id="8" name="Footer Placeholder 7"/>
          <p:cNvSpPr>
            <a:spLocks noGrp="1"/>
          </p:cNvSpPr>
          <p:nvPr>
            <p:ph type="ftr" sz="quarter" idx="11"/>
          </p:nvPr>
        </p:nvSpPr>
        <p:spPr/>
        <p:txBody>
          <a:bodyPr/>
          <a:lstStyle/>
          <a:p>
            <a:r>
              <a:rPr lang="en-US" smtClean="0"/>
              <a:t>PVS</a:t>
            </a:r>
            <a:endParaRPr lang="en-US"/>
          </a:p>
        </p:txBody>
      </p:sp>
      <p:sp>
        <p:nvSpPr>
          <p:cNvPr id="9" name="Slide Number Placeholder 8"/>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270307-E39B-4792-BFA7-215F982E84A9}" type="datetime1">
              <a:rPr lang="en-US" smtClean="0"/>
              <a:pPr/>
              <a:t>8/19/2016</a:t>
            </a:fld>
            <a:endParaRPr lang="en-US"/>
          </a:p>
        </p:txBody>
      </p:sp>
      <p:sp>
        <p:nvSpPr>
          <p:cNvPr id="4" name="Footer Placeholder 3"/>
          <p:cNvSpPr>
            <a:spLocks noGrp="1"/>
          </p:cNvSpPr>
          <p:nvPr>
            <p:ph type="ftr" sz="quarter" idx="11"/>
          </p:nvPr>
        </p:nvSpPr>
        <p:spPr/>
        <p:txBody>
          <a:bodyPr/>
          <a:lstStyle/>
          <a:p>
            <a:r>
              <a:rPr lang="en-US" smtClean="0"/>
              <a:t>PVS</a:t>
            </a:r>
            <a:endParaRPr lang="en-US"/>
          </a:p>
        </p:txBody>
      </p:sp>
      <p:sp>
        <p:nvSpPr>
          <p:cNvPr id="5" name="Slide Number Placeholder 4"/>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DCE49-E6A7-4F73-9D79-272AD9164079}" type="datetime1">
              <a:rPr lang="en-US" smtClean="0"/>
              <a:pPr/>
              <a:t>8/19/2016</a:t>
            </a:fld>
            <a:endParaRPr lang="en-US"/>
          </a:p>
        </p:txBody>
      </p:sp>
      <p:sp>
        <p:nvSpPr>
          <p:cNvPr id="3" name="Footer Placeholder 2"/>
          <p:cNvSpPr>
            <a:spLocks noGrp="1"/>
          </p:cNvSpPr>
          <p:nvPr>
            <p:ph type="ftr" sz="quarter" idx="11"/>
          </p:nvPr>
        </p:nvSpPr>
        <p:spPr/>
        <p:txBody>
          <a:bodyPr/>
          <a:lstStyle/>
          <a:p>
            <a:r>
              <a:rPr lang="en-US" smtClean="0"/>
              <a:t>PVS</a:t>
            </a:r>
            <a:endParaRPr lang="en-US"/>
          </a:p>
        </p:txBody>
      </p:sp>
      <p:sp>
        <p:nvSpPr>
          <p:cNvPr id="4" name="Slide Number Placeholder 3"/>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EA0AD-5DBC-4D25-BE01-F91FAD60482E}" type="datetime1">
              <a:rPr lang="en-US" smtClean="0"/>
              <a:pPr/>
              <a:t>8/19/2016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C07A7-3417-40F7-8370-F89BC7CD0221}" type="datetime1">
              <a:rPr lang="en-US" smtClean="0"/>
              <a:pPr/>
              <a:t>8/19/2016</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F542-E555-4AC1-85C7-585B0F08A3B4}" type="datetime1">
              <a:rPr lang="en-US" smtClean="0"/>
              <a:pPr/>
              <a:t>8/19/2016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PVS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0905E-7039-4E86-924A-0E3F63E3AE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3048000"/>
            <a:ext cx="7239000" cy="830997"/>
          </a:xfrm>
          <a:prstGeom prst="rect">
            <a:avLst/>
          </a:prstGeom>
        </p:spPr>
        <p:txBody>
          <a:bodyPr wrap="square">
            <a:spAutoFit/>
          </a:bodyPr>
          <a:lstStyle/>
          <a:p>
            <a:pPr marL="914400" indent="-914400" algn="ctr">
              <a:buSzPct val="100000"/>
            </a:pPr>
            <a:r>
              <a:rPr lang="en-US" sz="4800" b="1" dirty="0" smtClean="0"/>
              <a:t>1.</a:t>
            </a:r>
            <a:r>
              <a:rPr lang="en-US" sz="4800" b="1" dirty="0" smtClean="0"/>
              <a:t>	Introduction to R</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1.2</a:t>
            </a:r>
            <a:r>
              <a:rPr lang="en-GB" sz="3200" b="1" dirty="0" smtClean="0"/>
              <a:t>	 Getting Help - continued</a:t>
            </a:r>
            <a:endParaRPr lang="en-US" sz="3200" b="1" dirty="0" smtClean="0"/>
          </a:p>
        </p:txBody>
      </p:sp>
      <p:sp>
        <p:nvSpPr>
          <p:cNvPr id="30722" name="Rectangle 2"/>
          <p:cNvSpPr>
            <a:spLocks noChangeArrowheads="1"/>
          </p:cNvSpPr>
          <p:nvPr/>
        </p:nvSpPr>
        <p:spPr bwMode="auto">
          <a:xfrm>
            <a:off x="914400" y="4321314"/>
            <a:ext cx="7315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buFont typeface="Wingdings" pitchFamily="2" charset="2"/>
              <a:buChar char="Ø"/>
              <a:tabLst/>
            </a:pPr>
            <a:r>
              <a:rPr kumimoji="0" lang="en-US" sz="2000" b="1" i="1" u="none" strike="noStrike" cap="none" normalizeH="0" baseline="0" dirty="0" smtClean="0">
                <a:ln>
                  <a:noFill/>
                </a:ln>
                <a:solidFill>
                  <a:srgbClr val="FF0000"/>
                </a:solidFill>
                <a:effectLst/>
                <a:ea typeface="Calibri" pitchFamily="34" charset="0"/>
                <a:cs typeface="Times New Roman" pitchFamily="18" charset="0"/>
              </a:rPr>
              <a:t>If you are not sure about the name of the function you are looking for, you can perform a fuzzy search with the apropos(). </a:t>
            </a:r>
            <a:endParaRPr kumimoji="0" lang="en-US" sz="2000" b="1" i="1" u="none" strike="noStrike" cap="none" normalizeH="0" baseline="0" dirty="0" smtClean="0">
              <a:ln>
                <a:noFill/>
              </a:ln>
              <a:solidFill>
                <a:srgbClr val="FF0000"/>
              </a:solidFill>
              <a:effectLst/>
              <a:latin typeface="Arial" pitchFamily="34" charset="0"/>
              <a:cs typeface="Arial" pitchFamily="34" charset="0"/>
            </a:endParaRPr>
          </a:p>
        </p:txBody>
      </p:sp>
      <p:pic>
        <p:nvPicPr>
          <p:cNvPr id="30724" name="Picture 4"/>
          <p:cNvPicPr>
            <a:picLocks noChangeAspect="1" noChangeArrowheads="1"/>
          </p:cNvPicPr>
          <p:nvPr/>
        </p:nvPicPr>
        <p:blipFill>
          <a:blip r:embed="rId2" cstate="print"/>
          <a:srcRect/>
          <a:stretch>
            <a:fillRect/>
          </a:stretch>
        </p:blipFill>
        <p:spPr bwMode="auto">
          <a:xfrm>
            <a:off x="914399" y="5049695"/>
            <a:ext cx="7315201" cy="1122505"/>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447800" y="1447800"/>
            <a:ext cx="6172200" cy="1952625"/>
          </a:xfrm>
          <a:prstGeom prst="rect">
            <a:avLst/>
          </a:prstGeom>
          <a:noFill/>
          <a:ln w="9525">
            <a:noFill/>
            <a:miter lim="800000"/>
            <a:headEnd/>
            <a:tailEnd/>
          </a:ln>
        </p:spPr>
      </p:pic>
      <p:pic>
        <p:nvPicPr>
          <p:cNvPr id="13" name="Picture 2"/>
          <p:cNvPicPr>
            <a:picLocks noChangeAspect="1" noChangeArrowheads="1"/>
          </p:cNvPicPr>
          <p:nvPr/>
        </p:nvPicPr>
        <p:blipFill>
          <a:blip r:embed="rId4" cstate="print"/>
          <a:srcRect/>
          <a:stretch>
            <a:fillRect/>
          </a:stretch>
        </p:blipFill>
        <p:spPr bwMode="auto">
          <a:xfrm>
            <a:off x="1600200" y="3352800"/>
            <a:ext cx="57150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1.2</a:t>
            </a:r>
            <a:r>
              <a:rPr lang="en-GB" sz="3200" b="1" dirty="0" smtClean="0"/>
              <a:t>	 Getting Help - continued</a:t>
            </a:r>
            <a:endParaRPr lang="en-US" sz="3200" b="1" dirty="0" smtClean="0"/>
          </a:p>
        </p:txBody>
      </p:sp>
      <p:sp>
        <p:nvSpPr>
          <p:cNvPr id="30723" name="Rectangle 3"/>
          <p:cNvSpPr>
            <a:spLocks noChangeArrowheads="1"/>
          </p:cNvSpPr>
          <p:nvPr/>
        </p:nvSpPr>
        <p:spPr bwMode="auto">
          <a:xfrm>
            <a:off x="990600" y="5248870"/>
            <a:ext cx="73152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smtClean="0">
                <a:ln>
                  <a:noFill/>
                </a:ln>
                <a:solidFill>
                  <a:schemeClr val="tx1"/>
                </a:solidFill>
                <a:effectLst/>
                <a:ea typeface="Calibri" pitchFamily="34" charset="0"/>
                <a:cs typeface="Times New Roman" pitchFamily="18" charset="0"/>
              </a:rPr>
              <a:t>For, R FAQ, please refer to </a:t>
            </a:r>
          </a:p>
          <a:p>
            <a:pPr marL="457200" marR="0" lvl="0" indent="-457200" algn="just" defTabSz="914400" rtl="0" eaLnBrk="1" fontAlgn="base" latinLnBrk="0" hangingPunct="1">
              <a:lnSpc>
                <a:spcPct val="100000"/>
              </a:lnSpc>
              <a:spcBef>
                <a:spcPct val="0"/>
              </a:spcBef>
              <a:spcAft>
                <a:spcPct val="0"/>
              </a:spcAft>
              <a:buClrTx/>
              <a:buSzTx/>
              <a:tabLst/>
            </a:pPr>
            <a:r>
              <a:rPr lang="en-US" b="1" dirty="0" smtClean="0">
                <a:ea typeface="Calibri" pitchFamily="34" charset="0"/>
                <a:cs typeface="Times New Roman" pitchFamily="18" charset="0"/>
              </a:rPr>
              <a:t>	</a:t>
            </a:r>
            <a:r>
              <a:rPr kumimoji="0" lang="en-GB" b="1" i="0" u="none" strike="noStrike" cap="none" normalizeH="0" baseline="0" dirty="0" smtClean="0">
                <a:ln>
                  <a:noFill/>
                </a:ln>
                <a:solidFill>
                  <a:schemeClr val="tx1"/>
                </a:solidFill>
                <a:effectLst/>
                <a:ea typeface="Calibri" pitchFamily="34" charset="0"/>
                <a:cs typeface="Times New Roman" pitchFamily="18" charset="0"/>
              </a:rPr>
              <a:t>http://CRAN.R-project.org/doc/FAQ/R-FAQ.html   </a:t>
            </a:r>
            <a:r>
              <a:rPr kumimoji="0" lang="en-GB" b="1" i="1" u="none" strike="noStrike" cap="none" normalizeH="0" baseline="0" dirty="0" smtClean="0">
                <a:ln>
                  <a:noFill/>
                </a:ln>
                <a:solidFill>
                  <a:srgbClr val="000000"/>
                </a:solidFill>
                <a:effectLst/>
                <a:ea typeface="Calibri" pitchFamily="34" charset="0"/>
                <a:cs typeface="Times New Roman" pitchFamily="18" charset="0"/>
              </a:rPr>
              <a:t> </a:t>
            </a:r>
          </a:p>
          <a:p>
            <a:pPr marL="457200" marR="0" lvl="0" indent="-457200" algn="just" defTabSz="914400" rtl="0" eaLnBrk="1" fontAlgn="base" latinLnBrk="0" hangingPunct="1">
              <a:lnSpc>
                <a:spcPct val="100000"/>
              </a:lnSpc>
              <a:spcBef>
                <a:spcPct val="0"/>
              </a:spcBef>
              <a:spcAft>
                <a:spcPct val="0"/>
              </a:spcAft>
              <a:buClrTx/>
              <a:buSzTx/>
              <a:tabLst/>
            </a:pPr>
            <a:r>
              <a:rPr lang="en-GB" b="1" i="1" dirty="0" smtClean="0">
                <a:solidFill>
                  <a:srgbClr val="000000"/>
                </a:solidFill>
                <a:ea typeface="Calibri" pitchFamily="34" charset="0"/>
                <a:cs typeface="Times New Roman" pitchFamily="18" charset="0"/>
              </a:rPr>
              <a:t>	</a:t>
            </a:r>
            <a:r>
              <a:rPr kumimoji="0" lang="en-GB" b="1" i="1" u="none" strike="noStrike" cap="none" normalizeH="0" baseline="0" dirty="0" smtClean="0">
                <a:ln>
                  <a:noFill/>
                </a:ln>
                <a:solidFill>
                  <a:schemeClr val="accent1">
                    <a:lumMod val="75000"/>
                  </a:schemeClr>
                </a:solidFill>
                <a:effectLst/>
                <a:ea typeface="Calibri" pitchFamily="34" charset="0"/>
                <a:cs typeface="Times New Roman" pitchFamily="18" charset="0"/>
              </a:rPr>
              <a:t>Author is Kurt </a:t>
            </a:r>
            <a:r>
              <a:rPr kumimoji="0" lang="en-GB" b="1" i="1" u="none" strike="noStrike" cap="none" normalizeH="0" baseline="0" dirty="0" err="1" smtClean="0">
                <a:ln>
                  <a:noFill/>
                </a:ln>
                <a:solidFill>
                  <a:schemeClr val="accent1">
                    <a:lumMod val="75000"/>
                  </a:schemeClr>
                </a:solidFill>
                <a:effectLst/>
                <a:ea typeface="Calibri" pitchFamily="34" charset="0"/>
                <a:cs typeface="Times New Roman" pitchFamily="18" charset="0"/>
              </a:rPr>
              <a:t>Hornik</a:t>
            </a:r>
            <a:r>
              <a:rPr kumimoji="0" lang="en-GB" b="1" i="1" u="none" strike="noStrike" cap="none" normalizeH="0" baseline="0" dirty="0" smtClean="0">
                <a:ln>
                  <a:noFill/>
                </a:ln>
                <a:solidFill>
                  <a:schemeClr val="accent1">
                    <a:lumMod val="75000"/>
                  </a:schemeClr>
                </a:solidFill>
                <a:effectLst/>
                <a:ea typeface="Calibri" pitchFamily="34" charset="0"/>
                <a:cs typeface="Times New Roman" pitchFamily="18" charset="0"/>
              </a:rPr>
              <a:t>,  year  = 2014)</a:t>
            </a:r>
            <a:endParaRPr kumimoji="0" lang="en-GB" sz="2400" b="1" i="0" u="none" strike="noStrike" cap="none" normalizeH="0" baseline="0" dirty="0" smtClean="0">
              <a:ln>
                <a:noFill/>
              </a:ln>
              <a:solidFill>
                <a:schemeClr val="accent1">
                  <a:lumMod val="75000"/>
                </a:schemeClr>
              </a:solidFill>
              <a:effectLst/>
              <a:cs typeface="Arial" pitchFamily="34" charset="0"/>
            </a:endParaRPr>
          </a:p>
        </p:txBody>
      </p:sp>
      <p:sp>
        <p:nvSpPr>
          <p:cNvPr id="18" name="Rectangle 17"/>
          <p:cNvSpPr/>
          <p:nvPr/>
        </p:nvSpPr>
        <p:spPr>
          <a:xfrm>
            <a:off x="914400" y="4089737"/>
            <a:ext cx="7239000" cy="1015663"/>
          </a:xfrm>
          <a:prstGeom prst="rect">
            <a:avLst/>
          </a:prstGeom>
        </p:spPr>
        <p:txBody>
          <a:bodyPr wrap="square">
            <a:spAutoFit/>
          </a:bodyPr>
          <a:lstStyle/>
          <a:p>
            <a:pPr marL="457200" indent="-457200" algn="just" fontAlgn="base">
              <a:spcBef>
                <a:spcPct val="0"/>
              </a:spcBef>
              <a:spcAft>
                <a:spcPct val="0"/>
              </a:spcAft>
              <a:buFont typeface="Wingdings" pitchFamily="2" charset="2"/>
              <a:buChar char="Ø"/>
            </a:pPr>
            <a:r>
              <a:rPr lang="en-GB" sz="2000" b="1" dirty="0" smtClean="0">
                <a:ea typeface="Calibri" pitchFamily="34" charset="0"/>
                <a:cs typeface="Times New Roman" pitchFamily="18" charset="0"/>
              </a:rPr>
              <a:t>The function </a:t>
            </a:r>
            <a:r>
              <a:rPr lang="en-GB" sz="2000" b="1" i="1" dirty="0" smtClean="0">
                <a:solidFill>
                  <a:schemeClr val="accent1">
                    <a:lumMod val="75000"/>
                  </a:schemeClr>
                </a:solidFill>
                <a:ea typeface="Calibri" pitchFamily="34" charset="0"/>
                <a:cs typeface="Times New Roman" pitchFamily="18" charset="0"/>
              </a:rPr>
              <a:t>example() </a:t>
            </a:r>
            <a:r>
              <a:rPr lang="en-GB" sz="2000" b="1" dirty="0" smtClean="0">
                <a:ea typeface="Calibri" pitchFamily="34" charset="0"/>
                <a:cs typeface="Times New Roman" pitchFamily="18" charset="0"/>
              </a:rPr>
              <a:t>in </a:t>
            </a:r>
            <a:r>
              <a:rPr lang="en-GB" sz="2000" b="1" dirty="0" err="1" smtClean="0">
                <a:ea typeface="Calibri" pitchFamily="34" charset="0"/>
                <a:cs typeface="Times New Roman" pitchFamily="18" charset="0"/>
              </a:rPr>
              <a:t>utils</a:t>
            </a:r>
            <a:r>
              <a:rPr lang="en-GB" sz="2000" b="1" dirty="0" smtClean="0">
                <a:ea typeface="Calibri" pitchFamily="34" charset="0"/>
                <a:cs typeface="Times New Roman" pitchFamily="18" charset="0"/>
              </a:rPr>
              <a:t> package run all the R code from Examples part of R’s topic with two possible exceptions, </a:t>
            </a:r>
            <a:r>
              <a:rPr lang="en-GB" sz="2000" b="1" dirty="0" err="1" smtClean="0">
                <a:ea typeface="Calibri" pitchFamily="34" charset="0"/>
                <a:cs typeface="Times New Roman" pitchFamily="18" charset="0"/>
              </a:rPr>
              <a:t>dontrun</a:t>
            </a:r>
            <a:r>
              <a:rPr lang="en-GB" sz="2000" b="1" dirty="0" smtClean="0">
                <a:ea typeface="Calibri" pitchFamily="34" charset="0"/>
                <a:cs typeface="Times New Roman" pitchFamily="18" charset="0"/>
              </a:rPr>
              <a:t> and </a:t>
            </a:r>
            <a:r>
              <a:rPr lang="en-GB" sz="2000" b="1" dirty="0" err="1" smtClean="0">
                <a:ea typeface="Calibri" pitchFamily="34" charset="0"/>
                <a:cs typeface="Times New Roman" pitchFamily="18" charset="0"/>
              </a:rPr>
              <a:t>dontshow</a:t>
            </a:r>
            <a:r>
              <a:rPr lang="en-GB" sz="2000" b="1" dirty="0" smtClean="0">
                <a:ea typeface="Calibri" pitchFamily="34" charset="0"/>
                <a:cs typeface="Times New Roman" pitchFamily="18" charset="0"/>
              </a:rPr>
              <a:t>. </a:t>
            </a:r>
            <a:endParaRPr lang="en-GB" sz="2000" b="1" i="1" dirty="0" smtClean="0">
              <a:solidFill>
                <a:schemeClr val="accent1">
                  <a:lumMod val="75000"/>
                </a:schemeClr>
              </a:solidFill>
              <a:ea typeface="Calibri" pitchFamily="34" charset="0"/>
              <a:cs typeface="Times New Roman" pitchFamily="18" charset="0"/>
            </a:endParaRPr>
          </a:p>
        </p:txBody>
      </p:sp>
      <p:sp>
        <p:nvSpPr>
          <p:cNvPr id="19" name="Rectangle 18"/>
          <p:cNvSpPr/>
          <p:nvPr/>
        </p:nvSpPr>
        <p:spPr>
          <a:xfrm>
            <a:off x="1295400" y="5026223"/>
            <a:ext cx="6705600" cy="307777"/>
          </a:xfrm>
          <a:prstGeom prst="rect">
            <a:avLst/>
          </a:prstGeom>
        </p:spPr>
        <p:txBody>
          <a:bodyPr wrap="square">
            <a:spAutoFit/>
          </a:bodyPr>
          <a:lstStyle/>
          <a:p>
            <a:r>
              <a:rPr lang="en-GB" sz="1400" dirty="0" smtClean="0">
                <a:solidFill>
                  <a:srgbClr val="FF0000"/>
                </a:solidFill>
                <a:ea typeface="Calibri" pitchFamily="34" charset="0"/>
                <a:cs typeface="Times New Roman" pitchFamily="18" charset="0"/>
              </a:rPr>
              <a:t>For more details, refer to http://127.0.0.1:14321/library/utils/html/example.html</a:t>
            </a:r>
            <a:endParaRPr lang="en-US" sz="1400"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371600" y="1447800"/>
            <a:ext cx="5362575" cy="263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1.3</a:t>
            </a:r>
            <a:r>
              <a:rPr lang="en-GB" sz="3200" b="1" dirty="0" smtClean="0"/>
              <a:t>	 R environment</a:t>
            </a:r>
            <a:endParaRPr lang="en-US" sz="2800" b="1" dirty="0" smtClean="0"/>
          </a:p>
        </p:txBody>
      </p:sp>
      <p:sp>
        <p:nvSpPr>
          <p:cNvPr id="10" name="Rectangle 9"/>
          <p:cNvSpPr/>
          <p:nvPr/>
        </p:nvSpPr>
        <p:spPr>
          <a:xfrm>
            <a:off x="990600" y="1447800"/>
            <a:ext cx="7162800" cy="5062924"/>
          </a:xfrm>
          <a:prstGeom prst="rect">
            <a:avLst/>
          </a:prstGeom>
        </p:spPr>
        <p:txBody>
          <a:bodyPr wrap="square">
            <a:spAutoFit/>
          </a:bodyPr>
          <a:lstStyle/>
          <a:p>
            <a:pPr marL="457200" lvl="0" indent="-457200" algn="just">
              <a:spcBef>
                <a:spcPts val="600"/>
              </a:spcBef>
              <a:spcAft>
                <a:spcPts val="600"/>
              </a:spcAft>
              <a:buFont typeface="Wingdings" pitchFamily="2" charset="2"/>
              <a:buChar char="Ø"/>
            </a:pPr>
            <a:r>
              <a:rPr lang="en-GB" sz="2400" b="1" dirty="0" smtClean="0"/>
              <a:t>The workspace is your current R working environment and includes any user-defined objects (vectors, matrices, data frames, lists, functions). </a:t>
            </a:r>
            <a:endParaRPr lang="en-US" sz="2400" b="1" dirty="0" smtClean="0"/>
          </a:p>
          <a:p>
            <a:pPr marL="457200" lvl="0" indent="-457200" algn="just">
              <a:spcBef>
                <a:spcPts val="600"/>
              </a:spcBef>
              <a:spcAft>
                <a:spcPts val="600"/>
              </a:spcAft>
              <a:buFont typeface="Wingdings" pitchFamily="2" charset="2"/>
              <a:buChar char="Ø"/>
            </a:pPr>
            <a:r>
              <a:rPr lang="en-GB" sz="2400" b="1" dirty="0" smtClean="0"/>
              <a:t>At the end of an R session, the user can save an image of the current workspace that is currently reloaded the next time R is started. </a:t>
            </a:r>
          </a:p>
          <a:p>
            <a:pPr marL="457200" lvl="0" indent="-457200" algn="just" fontAlgn="base">
              <a:spcBef>
                <a:spcPts val="600"/>
              </a:spcBef>
              <a:spcAft>
                <a:spcPts val="600"/>
              </a:spcAft>
              <a:buFont typeface="Wingdings" pitchFamily="2" charset="2"/>
              <a:buChar char="Ø"/>
            </a:pPr>
            <a:r>
              <a:rPr lang="en-GB" sz="2400" b="1" dirty="0" smtClean="0">
                <a:ea typeface="Calibri" pitchFamily="34" charset="0"/>
                <a:cs typeface="Times New Roman" pitchFamily="18" charset="0"/>
              </a:rPr>
              <a:t>You should keep different projects in different physical directories. </a:t>
            </a:r>
            <a:endParaRPr lang="en-US" sz="2400" b="1" dirty="0" smtClean="0">
              <a:cs typeface="Arial" pitchFamily="34" charset="0"/>
            </a:endParaRPr>
          </a:p>
          <a:p>
            <a:pPr marL="457200" lvl="0" indent="-457200" algn="just" eaLnBrk="0" fontAlgn="base" hangingPunct="0">
              <a:spcBef>
                <a:spcPts val="600"/>
              </a:spcBef>
              <a:spcAft>
                <a:spcPts val="600"/>
              </a:spcAft>
              <a:buFont typeface="Wingdings" pitchFamily="2" charset="2"/>
              <a:buChar char="Ø"/>
            </a:pPr>
            <a:r>
              <a:rPr lang="en-GB" sz="2400" b="1" dirty="0" smtClean="0">
                <a:ea typeface="Calibri" pitchFamily="34" charset="0"/>
                <a:cs typeface="Times New Roman" pitchFamily="18" charset="0"/>
              </a:rPr>
              <a:t>Assume you have created a directory, "R" in the D drive and you want to use this as your current working directory</a:t>
            </a:r>
            <a:r>
              <a:rPr lang="en-GB" sz="2400" dirty="0" smtClean="0">
                <a:ea typeface="Calibri" pitchFamily="34" charset="0"/>
                <a:cs typeface="Times New Roman" pitchFamily="18" charset="0"/>
              </a:rPr>
              <a:t>.</a:t>
            </a:r>
            <a:endParaRPr lang="en-US" sz="2400" dirty="0" smtClean="0">
              <a:cs typeface="Arial" pitchFamily="34" charset="0"/>
            </a:endParaRPr>
          </a:p>
          <a:p>
            <a:pPr marL="457200" lvl="0" indent="-457200"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1.3</a:t>
            </a:r>
            <a:r>
              <a:rPr lang="en-GB" sz="3200" b="1" dirty="0" smtClean="0"/>
              <a:t>	 R environment</a:t>
            </a:r>
            <a:r>
              <a:rPr lang="en-GB" sz="2800" b="1" dirty="0" smtClean="0"/>
              <a:t>  - </a:t>
            </a:r>
            <a:r>
              <a:rPr lang="en-GB" sz="2400" b="1" dirty="0" smtClean="0"/>
              <a:t>continued</a:t>
            </a:r>
            <a:endParaRPr lang="en-US" sz="2800" b="1" dirty="0" smtClean="0"/>
          </a:p>
        </p:txBody>
      </p:sp>
      <p:sp>
        <p:nvSpPr>
          <p:cNvPr id="7169" name="Rectangle 1"/>
          <p:cNvSpPr>
            <a:spLocks noChangeArrowheads="1"/>
          </p:cNvSpPr>
          <p:nvPr/>
        </p:nvSpPr>
        <p:spPr bwMode="auto">
          <a:xfrm>
            <a:off x="914400" y="1447800"/>
            <a:ext cx="7391400" cy="22672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200"/>
              </a:spcBef>
              <a:spcAft>
                <a:spcPts val="2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following commands help you to manage your workspace:</a:t>
            </a:r>
          </a:p>
          <a:p>
            <a:pPr marL="0" marR="0" lvl="0" indent="0" defTabSz="914400" rtl="0" eaLnBrk="0" fontAlgn="base" latinLnBrk="0" hangingPunct="0">
              <a:lnSpc>
                <a:spcPct val="100000"/>
              </a:lnSpc>
              <a:spcBef>
                <a:spcPts val="200"/>
              </a:spcBef>
              <a:spcAft>
                <a:spcPts val="200"/>
              </a:spcAft>
              <a:buClrTx/>
              <a:buSzTx/>
              <a:buFontTx/>
              <a:buNone/>
              <a:tabLst/>
            </a:pPr>
            <a:r>
              <a:rPr kumimoji="0" lang="en-GB" sz="2000" b="0" i="0" u="none" strike="noStrike" cap="none" normalizeH="0" baseline="0" dirty="0" err="1" smtClean="0">
                <a:ln>
                  <a:noFill/>
                </a:ln>
                <a:solidFill>
                  <a:schemeClr val="tx1"/>
                </a:solidFill>
                <a:effectLst/>
                <a:ea typeface="Calibri" pitchFamily="34" charset="0"/>
                <a:cs typeface="Times New Roman" pitchFamily="18" charset="0"/>
              </a:rPr>
              <a:t>setwd</a:t>
            </a:r>
            <a:r>
              <a:rPr kumimoji="0" lang="en-GB" sz="2000" b="0" i="0" u="none" strike="noStrike" cap="none" normalizeH="0" baseline="0" dirty="0" smtClean="0">
                <a:ln>
                  <a:noFill/>
                </a:ln>
                <a:solidFill>
                  <a:schemeClr val="tx1"/>
                </a:solidFill>
                <a:effectLst/>
                <a:ea typeface="Calibri" pitchFamily="34" charset="0"/>
                <a:cs typeface="Times New Roman" pitchFamily="18" charset="0"/>
              </a:rPr>
              <a:t>("D:/R") 	 	# to set the current working directory</a:t>
            </a:r>
            <a:endParaRPr kumimoji="0" lang="en-US" sz="20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ts val="200"/>
              </a:spcBef>
              <a:spcAft>
                <a:spcPts val="200"/>
              </a:spcAft>
              <a:buClrTx/>
              <a:buSzTx/>
              <a:buFontTx/>
              <a:buNone/>
              <a:tabLst/>
            </a:pPr>
            <a:r>
              <a:rPr kumimoji="0" lang="en-GB" sz="2000" b="0" i="0" u="none" strike="noStrike" cap="none" normalizeH="0" baseline="0" dirty="0" err="1" smtClean="0">
                <a:ln>
                  <a:noFill/>
                </a:ln>
                <a:solidFill>
                  <a:schemeClr val="tx1"/>
                </a:solidFill>
                <a:effectLst/>
                <a:ea typeface="Calibri" pitchFamily="34" charset="0"/>
                <a:cs typeface="Times New Roman" pitchFamily="18" charset="0"/>
              </a:rPr>
              <a:t>getwd</a:t>
            </a:r>
            <a:r>
              <a:rPr kumimoji="0" lang="en-GB" sz="2000" b="0" i="0" u="none" strike="noStrike" cap="none" normalizeH="0" baseline="0" dirty="0" smtClean="0">
                <a:ln>
                  <a:noFill/>
                </a:ln>
                <a:solidFill>
                  <a:schemeClr val="tx1"/>
                </a:solidFill>
                <a:effectLst/>
                <a:ea typeface="Calibri" pitchFamily="34" charset="0"/>
                <a:cs typeface="Times New Roman" pitchFamily="18" charset="0"/>
              </a:rPr>
              <a:t>()              		 # print the current working directory</a:t>
            </a:r>
            <a:endParaRPr kumimoji="0" lang="en-US" sz="20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ts val="200"/>
              </a:spcBef>
              <a:spcAft>
                <a:spcPts val="200"/>
              </a:spcAft>
              <a:buClrTx/>
              <a:buSzTx/>
              <a:buFontTx/>
              <a:buNone/>
              <a:tabLst/>
            </a:pPr>
            <a:r>
              <a:rPr kumimoji="0" lang="en-GB" sz="2000" b="0" i="0" u="none" strike="noStrike" cap="none" normalizeH="0" baseline="0" dirty="0" err="1" smtClean="0">
                <a:ln>
                  <a:noFill/>
                </a:ln>
                <a:solidFill>
                  <a:schemeClr val="tx1"/>
                </a:solidFill>
                <a:effectLst/>
                <a:ea typeface="Calibri" pitchFamily="34" charset="0"/>
                <a:cs typeface="Times New Roman" pitchFamily="18" charset="0"/>
              </a:rPr>
              <a:t>ls</a:t>
            </a:r>
            <a:r>
              <a:rPr kumimoji="0" lang="en-GB" sz="2000" b="0" i="0" u="none" strike="noStrike" cap="none" normalizeH="0" baseline="0" dirty="0" smtClean="0">
                <a:ln>
                  <a:noFill/>
                </a:ln>
                <a:solidFill>
                  <a:schemeClr val="tx1"/>
                </a:solidFill>
                <a:effectLst/>
                <a:ea typeface="Calibri" pitchFamily="34" charset="0"/>
                <a:cs typeface="Times New Roman" pitchFamily="18" charset="0"/>
              </a:rPr>
              <a:t>()                      	 	# list the objects in the current workspace</a:t>
            </a:r>
            <a:endParaRPr kumimoji="0" lang="en-US" sz="20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ts val="200"/>
              </a:spcBef>
              <a:spcAft>
                <a:spcPts val="200"/>
              </a:spcAft>
              <a:buClrTx/>
              <a:buSzTx/>
              <a:buFontTx/>
              <a:buNone/>
              <a:tabLst/>
            </a:pPr>
            <a:r>
              <a:rPr kumimoji="0" lang="en-GB" sz="2000" b="0" i="0" u="none" strike="noStrike" cap="none" normalizeH="0" baseline="0" dirty="0" smtClean="0">
                <a:ln>
                  <a:noFill/>
                </a:ln>
                <a:solidFill>
                  <a:schemeClr val="tx1"/>
                </a:solidFill>
                <a:effectLst/>
                <a:ea typeface="Calibri" pitchFamily="34" charset="0"/>
                <a:cs typeface="Times New Roman" pitchFamily="18" charset="0"/>
              </a:rPr>
              <a:t>options()            		# to view the current option settings</a:t>
            </a:r>
            <a:endParaRPr kumimoji="0" lang="en-GB" sz="2400" b="0" i="0" u="none" strike="noStrike" cap="none" normalizeH="0" baseline="0" dirty="0" smtClean="0">
              <a:ln>
                <a:noFill/>
              </a:ln>
              <a:solidFill>
                <a:schemeClr val="tx1"/>
              </a:solidFill>
              <a:effectLst/>
              <a:ea typeface="Calibri" pitchFamily="34" charset="0"/>
              <a:cs typeface="Times New Roman" pitchFamily="18" charset="0"/>
            </a:endParaRPr>
          </a:p>
        </p:txBody>
      </p:sp>
      <p:sp>
        <p:nvSpPr>
          <p:cNvPr id="32771" name="Rectangle 3"/>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276600" y="3886200"/>
            <a:ext cx="4953000" cy="1835814"/>
          </a:xfrm>
          <a:prstGeom prst="rect">
            <a:avLst/>
          </a:prstGeom>
          <a:noFill/>
          <a:ln w="9525">
            <a:noFill/>
            <a:miter lim="800000"/>
            <a:headEnd/>
            <a:tailEnd/>
          </a:ln>
        </p:spPr>
      </p:pic>
      <p:sp>
        <p:nvSpPr>
          <p:cNvPr id="13" name="Rectangle 12"/>
          <p:cNvSpPr/>
          <p:nvPr/>
        </p:nvSpPr>
        <p:spPr>
          <a:xfrm>
            <a:off x="914400" y="3733800"/>
            <a:ext cx="2362200" cy="2462213"/>
          </a:xfrm>
          <a:prstGeom prst="rect">
            <a:avLst/>
          </a:prstGeom>
        </p:spPr>
        <p:txBody>
          <a:bodyPr wrap="square">
            <a:spAutoFit/>
          </a:bodyPr>
          <a:lstStyle/>
          <a:p>
            <a:pPr marL="457200" indent="-457200" algn="just" eaLnBrk="0" fontAlgn="base" hangingPunct="0">
              <a:spcBef>
                <a:spcPts val="200"/>
              </a:spcBef>
              <a:spcAft>
                <a:spcPts val="200"/>
              </a:spcAft>
              <a:buFont typeface="Wingdings" pitchFamily="2" charset="2"/>
              <a:buChar char="Ø"/>
            </a:pPr>
            <a:r>
              <a:rPr lang="en-GB" sz="2200" b="1" dirty="0" smtClean="0">
                <a:ea typeface="Calibri" pitchFamily="34" charset="0"/>
                <a:cs typeface="Times New Roman" pitchFamily="18" charset="0"/>
              </a:rPr>
              <a:t>Define objects, vectors x and y and list the objects in the current workspace.</a:t>
            </a:r>
            <a:endParaRPr lang="en-GB" sz="2200" dirty="0" smtClean="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1.3</a:t>
            </a:r>
            <a:r>
              <a:rPr lang="en-GB" sz="3200" b="1" dirty="0" smtClean="0"/>
              <a:t>	 R environment</a:t>
            </a:r>
            <a:r>
              <a:rPr lang="en-GB" sz="2800" b="1" dirty="0" smtClean="0"/>
              <a:t>  - </a:t>
            </a:r>
            <a:r>
              <a:rPr lang="en-GB" sz="2400" b="1" dirty="0" smtClean="0"/>
              <a:t>continued</a:t>
            </a:r>
            <a:endParaRPr lang="en-US" sz="2800" b="1" dirty="0" smtClean="0"/>
          </a:p>
        </p:txBody>
      </p:sp>
      <p:sp>
        <p:nvSpPr>
          <p:cNvPr id="32771" name="Rectangle 3"/>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rrowheads="1"/>
          </p:cNvPicPr>
          <p:nvPr/>
        </p:nvPicPr>
        <p:blipFill>
          <a:blip r:embed="rId2" cstate="print"/>
          <a:srcRect/>
          <a:stretch>
            <a:fillRect/>
          </a:stretch>
        </p:blipFill>
        <p:spPr bwMode="auto">
          <a:xfrm>
            <a:off x="914400" y="1447800"/>
            <a:ext cx="7268909" cy="45396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1.3</a:t>
            </a:r>
            <a:r>
              <a:rPr lang="en-GB" sz="3200" b="1" dirty="0" smtClean="0"/>
              <a:t>	 R environment</a:t>
            </a:r>
            <a:r>
              <a:rPr lang="en-GB" sz="2800" b="1" dirty="0" smtClean="0"/>
              <a:t>  - </a:t>
            </a:r>
            <a:r>
              <a:rPr lang="en-GB" sz="2400" b="1" dirty="0" smtClean="0"/>
              <a:t>continued</a:t>
            </a:r>
            <a:endParaRPr lang="en-US" sz="2800" b="1" dirty="0" smtClean="0"/>
          </a:p>
        </p:txBody>
      </p:sp>
      <p:sp>
        <p:nvSpPr>
          <p:cNvPr id="32771" name="Rectangle 3"/>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a:xfrm>
            <a:off x="914400" y="1600200"/>
            <a:ext cx="7315200" cy="954107"/>
          </a:xfrm>
          <a:prstGeom prst="rect">
            <a:avLst/>
          </a:prstGeom>
        </p:spPr>
        <p:txBody>
          <a:bodyPr wrap="square">
            <a:spAutoFit/>
          </a:bodyPr>
          <a:lstStyle/>
          <a:p>
            <a:pPr marL="457200" indent="-457200" algn="just" eaLnBrk="0" fontAlgn="base" hangingPunct="0">
              <a:spcBef>
                <a:spcPts val="200"/>
              </a:spcBef>
              <a:spcAft>
                <a:spcPts val="200"/>
              </a:spcAft>
              <a:buFont typeface="Wingdings" pitchFamily="2" charset="2"/>
              <a:buChar char="Ø"/>
            </a:pPr>
            <a:r>
              <a:rPr lang="en-GB" sz="2800" b="1" dirty="0" smtClean="0">
                <a:ea typeface="Calibri" pitchFamily="34" charset="0"/>
                <a:cs typeface="Times New Roman" pitchFamily="18" charset="0"/>
              </a:rPr>
              <a:t>You can change the default continue character “+” to “?”.</a:t>
            </a:r>
            <a:endParaRPr lang="en-GB" sz="3200" dirty="0" smtClean="0">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991339" y="2590800"/>
            <a:ext cx="7162061"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1.3</a:t>
            </a:r>
            <a:r>
              <a:rPr lang="en-GB" sz="3200" b="1" dirty="0" smtClean="0"/>
              <a:t>	 R environment</a:t>
            </a:r>
            <a:r>
              <a:rPr lang="en-GB" sz="2800" b="1" dirty="0" smtClean="0"/>
              <a:t>  - </a:t>
            </a:r>
            <a:r>
              <a:rPr lang="en-GB" sz="2400" b="1" dirty="0" smtClean="0"/>
              <a:t>continued</a:t>
            </a:r>
            <a:endParaRPr lang="en-US" sz="2800" b="1" dirty="0" smtClean="0"/>
          </a:p>
        </p:txBody>
      </p:sp>
      <p:sp>
        <p:nvSpPr>
          <p:cNvPr id="32771" name="Rectangle 3"/>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a:xfrm>
            <a:off x="914400" y="1600200"/>
            <a:ext cx="7315200" cy="954107"/>
          </a:xfrm>
          <a:prstGeom prst="rect">
            <a:avLst/>
          </a:prstGeom>
        </p:spPr>
        <p:txBody>
          <a:bodyPr wrap="square">
            <a:spAutoFit/>
          </a:bodyPr>
          <a:lstStyle/>
          <a:p>
            <a:pPr marL="457200" indent="-457200" algn="just" eaLnBrk="0" fontAlgn="base" hangingPunct="0">
              <a:spcBef>
                <a:spcPts val="200"/>
              </a:spcBef>
              <a:spcAft>
                <a:spcPts val="200"/>
              </a:spcAft>
              <a:buFont typeface="Wingdings" pitchFamily="2" charset="2"/>
              <a:buChar char="Ø"/>
            </a:pPr>
            <a:r>
              <a:rPr lang="en-GB" sz="2800" b="1" dirty="0" smtClean="0">
                <a:ea typeface="Calibri" pitchFamily="34" charset="0"/>
                <a:cs typeface="Times New Roman" pitchFamily="18" charset="0"/>
              </a:rPr>
              <a:t>You can change the default prompt  character  from “&gt;” to “$”.</a:t>
            </a:r>
            <a:endParaRPr lang="en-GB" sz="3200" dirty="0" smtClean="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066801" y="2667000"/>
            <a:ext cx="6956196"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1"/>
            <a:ext cx="7315200" cy="584775"/>
          </a:xfrm>
          <a:prstGeom prst="rect">
            <a:avLst/>
          </a:prstGeom>
        </p:spPr>
        <p:txBody>
          <a:bodyPr wrap="square">
            <a:spAutoFit/>
          </a:bodyPr>
          <a:lstStyle/>
          <a:p>
            <a:pPr marL="0" lvl="1" algn="ctr">
              <a:spcBef>
                <a:spcPts val="600"/>
              </a:spcBef>
              <a:spcAft>
                <a:spcPts val="600"/>
              </a:spcAft>
              <a:tabLst>
                <a:tab pos="0" algn="l"/>
              </a:tabLst>
            </a:pPr>
            <a:r>
              <a:rPr lang="en-GB" sz="3200" b="1" dirty="0" smtClean="0"/>
              <a:t>1.3</a:t>
            </a:r>
            <a:r>
              <a:rPr lang="en-GB" sz="3200" b="1" dirty="0" smtClean="0"/>
              <a:t>	 R environment  </a:t>
            </a:r>
            <a:r>
              <a:rPr lang="en-GB" sz="2000" b="1" dirty="0" smtClean="0"/>
              <a:t>- </a:t>
            </a:r>
            <a:r>
              <a:rPr lang="en-GB" sz="2400" b="1" dirty="0" smtClean="0"/>
              <a:t>continued</a:t>
            </a:r>
            <a:endParaRPr lang="en-US" sz="2400" b="1" dirty="0" smtClean="0"/>
          </a:p>
        </p:txBody>
      </p:sp>
      <p:sp>
        <p:nvSpPr>
          <p:cNvPr id="6145" name="Rectangle 1"/>
          <p:cNvSpPr>
            <a:spLocks noChangeArrowheads="1"/>
          </p:cNvSpPr>
          <p:nvPr/>
        </p:nvSpPr>
        <p:spPr bwMode="auto">
          <a:xfrm>
            <a:off x="914399" y="1662499"/>
            <a:ext cx="7315201"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lgn="just">
              <a:buFont typeface="Wingdings" pitchFamily="2" charset="2"/>
              <a:buChar char="Ø"/>
            </a:pPr>
            <a:r>
              <a:rPr lang="en-US" b="1" dirty="0" smtClean="0"/>
              <a:t>If you want to list the objects which contain a given character in their name, the option pattern (which can be abbreviated with pat) can be used:</a:t>
            </a:r>
            <a:endParaRPr lang="en-US" sz="1200" b="1" dirty="0"/>
          </a:p>
        </p:txBody>
      </p:sp>
      <p:pic>
        <p:nvPicPr>
          <p:cNvPr id="5122" name="Picture 2"/>
          <p:cNvPicPr>
            <a:picLocks noChangeAspect="1" noChangeArrowheads="1"/>
          </p:cNvPicPr>
          <p:nvPr/>
        </p:nvPicPr>
        <p:blipFill>
          <a:blip r:embed="rId2" cstate="print"/>
          <a:srcRect/>
          <a:stretch>
            <a:fillRect/>
          </a:stretch>
        </p:blipFill>
        <p:spPr bwMode="auto">
          <a:xfrm>
            <a:off x="990600" y="2590800"/>
            <a:ext cx="7228332" cy="3188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1"/>
            <a:ext cx="7315200" cy="584775"/>
          </a:xfrm>
          <a:prstGeom prst="rect">
            <a:avLst/>
          </a:prstGeom>
        </p:spPr>
        <p:txBody>
          <a:bodyPr wrap="square">
            <a:spAutoFit/>
          </a:bodyPr>
          <a:lstStyle/>
          <a:p>
            <a:pPr marL="0" lvl="1" algn="ctr">
              <a:spcBef>
                <a:spcPts val="600"/>
              </a:spcBef>
              <a:spcAft>
                <a:spcPts val="600"/>
              </a:spcAft>
              <a:tabLst>
                <a:tab pos="0" algn="l"/>
              </a:tabLst>
            </a:pPr>
            <a:r>
              <a:rPr lang="en-GB" sz="3200" b="1" dirty="0" smtClean="0"/>
              <a:t>1.3</a:t>
            </a:r>
            <a:r>
              <a:rPr lang="en-GB" sz="3200" b="1" dirty="0" smtClean="0"/>
              <a:t>	 R environment  </a:t>
            </a:r>
            <a:r>
              <a:rPr lang="en-GB" sz="2000" b="1" dirty="0" smtClean="0"/>
              <a:t>- </a:t>
            </a:r>
            <a:r>
              <a:rPr lang="en-GB" sz="2400" b="1" dirty="0" smtClean="0"/>
              <a:t>continued</a:t>
            </a:r>
            <a:endParaRPr lang="en-US" sz="2400" b="1" dirty="0" smtClean="0"/>
          </a:p>
        </p:txBody>
      </p:sp>
      <p:sp>
        <p:nvSpPr>
          <p:cNvPr id="13" name="Rectangle 12"/>
          <p:cNvSpPr/>
          <p:nvPr/>
        </p:nvSpPr>
        <p:spPr>
          <a:xfrm>
            <a:off x="914400" y="1676400"/>
            <a:ext cx="7315200" cy="830997"/>
          </a:xfrm>
          <a:prstGeom prst="rect">
            <a:avLst/>
          </a:prstGeom>
        </p:spPr>
        <p:txBody>
          <a:bodyPr wrap="square">
            <a:spAutoFit/>
          </a:bodyPr>
          <a:lstStyle/>
          <a:p>
            <a:pPr marL="457200" indent="-457200" algn="just">
              <a:buFont typeface="Wingdings" pitchFamily="2" charset="2"/>
              <a:buChar char="Ø"/>
            </a:pPr>
            <a:r>
              <a:rPr lang="en-US" sz="2400" b="1" dirty="0" smtClean="0"/>
              <a:t>The function ls.str displays some details on the objects in memory.</a:t>
            </a:r>
            <a:endParaRPr lang="en-US" b="1" dirty="0"/>
          </a:p>
        </p:txBody>
      </p:sp>
      <p:pic>
        <p:nvPicPr>
          <p:cNvPr id="6146" name="Picture 2"/>
          <p:cNvPicPr>
            <a:picLocks noChangeAspect="1" noChangeArrowheads="1"/>
          </p:cNvPicPr>
          <p:nvPr/>
        </p:nvPicPr>
        <p:blipFill>
          <a:blip r:embed="rId2" cstate="print"/>
          <a:srcRect/>
          <a:stretch>
            <a:fillRect/>
          </a:stretch>
        </p:blipFill>
        <p:spPr bwMode="auto">
          <a:xfrm>
            <a:off x="978027" y="2895599"/>
            <a:ext cx="7175373" cy="18114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tabLst>
                <a:tab pos="0" algn="l"/>
              </a:tabLst>
            </a:pPr>
            <a:r>
              <a:rPr lang="en-GB" sz="3200" b="1" dirty="0" smtClean="0"/>
              <a:t>1.3</a:t>
            </a:r>
            <a:r>
              <a:rPr lang="en-GB" sz="3200" b="1" dirty="0" smtClean="0"/>
              <a:t>	 R environment - </a:t>
            </a:r>
            <a:r>
              <a:rPr lang="en-GB" sz="2400" b="1" dirty="0" smtClean="0"/>
              <a:t>continued</a:t>
            </a:r>
            <a:endParaRPr lang="en-US" sz="2400" b="1" dirty="0" smtClean="0"/>
          </a:p>
        </p:txBody>
      </p:sp>
      <p:sp>
        <p:nvSpPr>
          <p:cNvPr id="33793" name="Rectangle 1"/>
          <p:cNvSpPr>
            <a:spLocks noChangeArrowheads="1"/>
          </p:cNvSpPr>
          <p:nvPr/>
        </p:nvSpPr>
        <p:spPr bwMode="auto">
          <a:xfrm>
            <a:off x="990600" y="1752600"/>
            <a:ext cx="7162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514350" algn="l"/>
              </a:tabLst>
            </a:pPr>
            <a:r>
              <a:rPr kumimoji="0" lang="en-US" b="1" i="0" u="none" strike="noStrike" cap="none" normalizeH="0" baseline="0" dirty="0" smtClean="0">
                <a:ln>
                  <a:noFill/>
                </a:ln>
                <a:solidFill>
                  <a:schemeClr val="tx1"/>
                </a:solidFill>
                <a:effectLst/>
                <a:ea typeface="Calibri" pitchFamily="34" charset="0"/>
                <a:cs typeface="Times New Roman" pitchFamily="18" charset="0"/>
              </a:rPr>
              <a:t>To delete the objects in memory, we use the functions </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rm</a:t>
            </a:r>
            <a:r>
              <a:rPr kumimoji="0" lang="en-US" b="1" i="0" u="none" strike="noStrike" cap="none" normalizeH="0" baseline="0" dirty="0" smtClean="0">
                <a:ln>
                  <a:noFill/>
                </a:ln>
                <a:solidFill>
                  <a:schemeClr val="tx1"/>
                </a:solidFill>
                <a:effectLst/>
                <a:ea typeface="Calibri" pitchFamily="34" charset="0"/>
                <a:cs typeface="Times New Roman" pitchFamily="18" charset="0"/>
              </a:rPr>
              <a:t>: </a:t>
            </a:r>
            <a:endParaRPr kumimoji="0" lang="en-US" b="1" i="0" u="none" strike="noStrike" cap="none" normalizeH="0" baseline="0" dirty="0" smtClean="0">
              <a:ln>
                <a:noFill/>
              </a:ln>
              <a:solidFill>
                <a:schemeClr val="tx1"/>
              </a:solidFill>
              <a:effectLst/>
              <a:cs typeface="Arial" pitchFamily="34" charset="0"/>
            </a:endParaRPr>
          </a:p>
          <a:p>
            <a:pPr marL="914400" lvl="1" indent="-457200" algn="just" eaLnBrk="0" fontAlgn="base" hangingPunct="0">
              <a:spcBef>
                <a:spcPct val="0"/>
              </a:spcBef>
              <a:spcAft>
                <a:spcPct val="0"/>
              </a:spcAft>
              <a:tabLst>
                <a:tab pos="514350" algn="l"/>
              </a:tabLst>
            </a:pPr>
            <a:r>
              <a:rPr kumimoji="0" lang="en-US" b="1" i="0" u="none" strike="noStrike" cap="none" normalizeH="0" baseline="0" dirty="0" err="1" smtClean="0">
                <a:ln>
                  <a:noFill/>
                </a:ln>
                <a:solidFill>
                  <a:schemeClr val="tx1"/>
                </a:solidFill>
                <a:effectLst/>
                <a:ea typeface="Calibri" pitchFamily="34" charset="0"/>
                <a:cs typeface="Times New Roman" pitchFamily="18" charset="0"/>
              </a:rPr>
              <a:t>rm</a:t>
            </a:r>
            <a:r>
              <a:rPr kumimoji="0" lang="en-US" b="1" i="0" u="none" strike="noStrike" cap="none" normalizeH="0" baseline="0" dirty="0" smtClean="0">
                <a:ln>
                  <a:noFill/>
                </a:ln>
                <a:solidFill>
                  <a:schemeClr val="tx1"/>
                </a:solidFill>
                <a:effectLst/>
                <a:ea typeface="Calibri" pitchFamily="34" charset="0"/>
                <a:cs typeface="Times New Roman" pitchFamily="18" charset="0"/>
              </a:rPr>
              <a:t>(x) deletes the object x </a:t>
            </a:r>
            <a:endParaRPr kumimoji="0" lang="en-US" b="1" i="0" u="none" strike="noStrike" cap="none" normalizeH="0" baseline="0" dirty="0" smtClean="0">
              <a:ln>
                <a:noFill/>
              </a:ln>
              <a:solidFill>
                <a:schemeClr val="tx1"/>
              </a:solidFill>
              <a:effectLst/>
              <a:cs typeface="Arial" pitchFamily="34" charset="0"/>
            </a:endParaRPr>
          </a:p>
          <a:p>
            <a:pPr marL="914400" lvl="1" indent="-457200" algn="just" eaLnBrk="0" fontAlgn="base" hangingPunct="0">
              <a:spcBef>
                <a:spcPct val="0"/>
              </a:spcBef>
              <a:spcAft>
                <a:spcPct val="0"/>
              </a:spcAft>
              <a:tabLst>
                <a:tab pos="514350" algn="l"/>
              </a:tabLst>
            </a:pPr>
            <a:r>
              <a:rPr kumimoji="0" lang="en-US" b="1" i="0" u="none" strike="noStrike" cap="none" normalizeH="0" baseline="0" dirty="0" err="1" smtClean="0">
                <a:ln>
                  <a:noFill/>
                </a:ln>
                <a:solidFill>
                  <a:schemeClr val="tx1"/>
                </a:solidFill>
                <a:effectLst/>
                <a:ea typeface="Calibri" pitchFamily="34" charset="0"/>
                <a:cs typeface="Times New Roman" pitchFamily="18" charset="0"/>
              </a:rPr>
              <a:t>rm</a:t>
            </a:r>
            <a:r>
              <a:rPr kumimoji="0" lang="en-US" b="1" i="0" u="none" strike="noStrike" cap="none" normalizeH="0" baseline="0" dirty="0" smtClean="0">
                <a:ln>
                  <a:noFill/>
                </a:ln>
                <a:solidFill>
                  <a:schemeClr val="tx1"/>
                </a:solidFill>
                <a:effectLst/>
                <a:ea typeface="Calibri" pitchFamily="34" charset="0"/>
                <a:cs typeface="Times New Roman" pitchFamily="18" charset="0"/>
              </a:rPr>
              <a:t>(</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x,y</a:t>
            </a:r>
            <a:r>
              <a:rPr kumimoji="0" lang="en-US" b="1" i="0" u="none" strike="noStrike" cap="none" normalizeH="0" baseline="0" dirty="0" smtClean="0">
                <a:ln>
                  <a:noFill/>
                </a:ln>
                <a:solidFill>
                  <a:schemeClr val="tx1"/>
                </a:solidFill>
                <a:effectLst/>
                <a:ea typeface="Calibri" pitchFamily="34" charset="0"/>
                <a:cs typeface="Times New Roman" pitchFamily="18" charset="0"/>
              </a:rPr>
              <a:t>) deletes both x and y</a:t>
            </a:r>
            <a:endParaRPr kumimoji="0" lang="en-US" b="1" i="0" u="none" strike="noStrike" cap="none" normalizeH="0" baseline="0" dirty="0" smtClean="0">
              <a:ln>
                <a:noFill/>
              </a:ln>
              <a:solidFill>
                <a:schemeClr val="tx1"/>
              </a:solidFill>
              <a:effectLst/>
              <a:cs typeface="Arial" pitchFamily="34" charset="0"/>
            </a:endParaRPr>
          </a:p>
          <a:p>
            <a:pPr marL="914400" lvl="1" indent="-457200" algn="just" eaLnBrk="0" fontAlgn="base" hangingPunct="0">
              <a:spcBef>
                <a:spcPct val="0"/>
              </a:spcBef>
              <a:spcAft>
                <a:spcPct val="0"/>
              </a:spcAft>
              <a:tabLst>
                <a:tab pos="514350" algn="l"/>
              </a:tabLst>
            </a:pPr>
            <a:r>
              <a:rPr kumimoji="0" lang="en-US" b="1" i="0" u="none" strike="noStrike" cap="none" normalizeH="0" baseline="0" dirty="0" err="1" smtClean="0">
                <a:ln>
                  <a:noFill/>
                </a:ln>
                <a:solidFill>
                  <a:schemeClr val="tx1"/>
                </a:solidFill>
                <a:effectLst/>
                <a:ea typeface="Calibri" pitchFamily="34" charset="0"/>
                <a:cs typeface="Times New Roman" pitchFamily="18" charset="0"/>
              </a:rPr>
              <a:t>rm</a:t>
            </a:r>
            <a:r>
              <a:rPr kumimoji="0" lang="en-US" b="1" i="0" u="none" strike="noStrike" cap="none" normalizeH="0" baseline="0" dirty="0" smtClean="0">
                <a:ln>
                  <a:noFill/>
                </a:ln>
                <a:solidFill>
                  <a:schemeClr val="tx1"/>
                </a:solidFill>
                <a:effectLst/>
                <a:ea typeface="Calibri" pitchFamily="34" charset="0"/>
                <a:cs typeface="Times New Roman" pitchFamily="18" charset="0"/>
              </a:rPr>
              <a:t>(list=</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ls</a:t>
            </a:r>
            <a:r>
              <a:rPr kumimoji="0" lang="en-US" b="1" i="0" u="none" strike="noStrike" cap="none" normalizeH="0" baseline="0" dirty="0" smtClean="0">
                <a:ln>
                  <a:noFill/>
                </a:ln>
                <a:solidFill>
                  <a:schemeClr val="tx1"/>
                </a:solidFill>
                <a:effectLst/>
                <a:ea typeface="Calibri" pitchFamily="34" charset="0"/>
                <a:cs typeface="Times New Roman" pitchFamily="18" charset="0"/>
              </a:rPr>
              <a:t>()) deletes all the objects in memory. </a:t>
            </a:r>
            <a:endParaRPr kumimoji="0" lang="en-US" b="1" i="0" u="none" strike="noStrike" cap="none" normalizeH="0" baseline="0" dirty="0" smtClean="0">
              <a:ln>
                <a:noFill/>
              </a:ln>
              <a:solidFill>
                <a:schemeClr val="tx1"/>
              </a:solidFill>
              <a:effectLst/>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476375" y="3000375"/>
            <a:ext cx="6372225"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1.1</a:t>
            </a:r>
            <a:r>
              <a:rPr lang="en-GB" sz="3200" b="1" dirty="0" smtClean="0"/>
              <a:t>	 R console</a:t>
            </a:r>
            <a:endParaRPr lang="en-US" sz="3200" b="1" dirty="0" smtClean="0"/>
          </a:p>
        </p:txBody>
      </p:sp>
      <p:sp>
        <p:nvSpPr>
          <p:cNvPr id="9217" name="Rectangle 1"/>
          <p:cNvSpPr>
            <a:spLocks noChangeArrowheads="1"/>
          </p:cNvSpPr>
          <p:nvPr/>
        </p:nvSpPr>
        <p:spPr bwMode="auto">
          <a:xfrm>
            <a:off x="914400" y="1837759"/>
            <a:ext cx="7315200" cy="38010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When R starts you will see a window called the R Console. </a:t>
            </a:r>
            <a:endParaRPr kumimoji="0" lang="en-US" sz="2800" b="1" i="0" u="none" strike="noStrike" cap="none" normalizeH="0" baseline="0" dirty="0" smtClean="0">
              <a:ln>
                <a:noFill/>
              </a:ln>
              <a:solidFill>
                <a:schemeClr val="tx1"/>
              </a:solidFill>
              <a:effectLst/>
              <a:cs typeface="Arial" pitchFamily="34" charset="0"/>
            </a:endParaRPr>
          </a:p>
          <a:p>
            <a:pPr marL="457200" indent="-457200" algn="just" eaLnBrk="0" fontAlgn="base" hangingPunct="0">
              <a:spcBef>
                <a:spcPts val="600"/>
              </a:spcBef>
              <a:spcAft>
                <a:spcPts val="600"/>
              </a:spcAft>
              <a:buFont typeface="Wingdings" pitchFamily="2" charset="2"/>
              <a:buChar char="Ø"/>
            </a:pPr>
            <a:r>
              <a:rPr lang="en-US" sz="2800" b="1" dirty="0" smtClean="0"/>
              <a:t>You are prompted to type commands at the position where greater than symbol (&gt;) appears</a:t>
            </a:r>
          </a:p>
          <a:p>
            <a:pPr marL="457200" indent="-457200" algn="just" eaLnBrk="0" fontAlgn="base" hangingPunct="0">
              <a:spcBef>
                <a:spcPts val="600"/>
              </a:spcBef>
              <a:spcAft>
                <a:spcPts val="600"/>
              </a:spcAft>
              <a:buFont typeface="Wingdings" pitchFamily="2" charset="2"/>
              <a:buChar char="Ø"/>
            </a:pPr>
            <a:r>
              <a:rPr lang="en-US" sz="2800" b="1" dirty="0" smtClean="0"/>
              <a:t>+ symbol appears when a the command line is incomplete.</a:t>
            </a:r>
            <a:endParaRPr lang="en-US" sz="2000" b="1" dirty="0" smtClean="0"/>
          </a:p>
          <a:p>
            <a:pPr marL="457200" indent="-457200" algn="just" eaLnBrk="0" fontAlgn="base" hangingPunct="0">
              <a:spcBef>
                <a:spcPct val="0"/>
              </a:spcBef>
              <a:spcAft>
                <a:spcPct val="0"/>
              </a:spcAft>
              <a:buFont typeface="Wingdings" pitchFamily="2" charset="2"/>
              <a:buChar char="Ø"/>
            </a:pPr>
            <a:endParaRPr kumimoji="0" lang="en-US" sz="2000" b="1" i="0" u="none" strike="noStrike" cap="none" normalizeH="0" baseline="0" dirty="0" smtClean="0">
              <a:ln>
                <a:noFill/>
              </a:ln>
              <a:solidFill>
                <a:schemeClr val="tx1"/>
              </a:solidFill>
              <a:effectLst/>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spcBef>
                <a:spcPts val="600"/>
              </a:spcBef>
              <a:spcAft>
                <a:spcPts val="600"/>
              </a:spcAft>
            </a:pPr>
            <a:r>
              <a:rPr lang="en-GB" sz="3200" b="1" dirty="0" smtClean="0"/>
              <a:t>1.4</a:t>
            </a:r>
            <a:r>
              <a:rPr lang="en-GB" sz="3200" b="1" dirty="0" smtClean="0"/>
              <a:t>	 Managing objects in memory</a:t>
            </a:r>
            <a:endParaRPr lang="en-US" sz="3200" b="1" dirty="0" smtClean="0"/>
          </a:p>
        </p:txBody>
      </p:sp>
      <p:sp>
        <p:nvSpPr>
          <p:cNvPr id="6145" name="Rectangle 1"/>
          <p:cNvSpPr>
            <a:spLocks noChangeArrowheads="1"/>
          </p:cNvSpPr>
          <p:nvPr/>
        </p:nvSpPr>
        <p:spPr bwMode="auto">
          <a:xfrm>
            <a:off x="914399" y="1583844"/>
            <a:ext cx="7391401" cy="40549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300"/>
              </a:spcBef>
              <a:spcAft>
                <a:spcPts val="3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An object can be created with the assign operator “&lt;-“ ; this symbol can be oriented left-to-right or the reverse.</a:t>
            </a:r>
          </a:p>
          <a:p>
            <a:pPr marL="457200" lvl="0" indent="-457200" algn="just" fontAlgn="base">
              <a:spcBef>
                <a:spcPts val="300"/>
              </a:spcBef>
              <a:spcAft>
                <a:spcPts val="300"/>
              </a:spcAft>
              <a:buFont typeface="Wingdings" pitchFamily="2" charset="2"/>
              <a:buChar char="Ø"/>
              <a:tabLst>
                <a:tab pos="514350" algn="l"/>
              </a:tabLst>
            </a:pPr>
            <a:r>
              <a:rPr lang="en-US" sz="2400" b="1" dirty="0" smtClean="0">
                <a:ea typeface="Calibri" pitchFamily="34" charset="0"/>
                <a:cs typeface="Times New Roman" pitchFamily="18" charset="0"/>
              </a:rPr>
              <a:t>All objects have two intrinsic attributes: mode and length. </a:t>
            </a:r>
          </a:p>
          <a:p>
            <a:pPr marL="457200" lvl="0" indent="-457200" algn="just" eaLnBrk="0" fontAlgn="base" hangingPunct="0">
              <a:spcBef>
                <a:spcPts val="300"/>
              </a:spcBef>
              <a:spcAft>
                <a:spcPts val="300"/>
              </a:spcAft>
              <a:buFont typeface="Wingdings" pitchFamily="2" charset="2"/>
              <a:buChar char="Ø"/>
              <a:tabLst>
                <a:tab pos="514350" algn="l"/>
              </a:tabLst>
            </a:pPr>
            <a:r>
              <a:rPr lang="en-US" sz="2400" b="1" dirty="0" smtClean="0">
                <a:ea typeface="Calibri" pitchFamily="34" charset="0"/>
                <a:cs typeface="Times New Roman" pitchFamily="18" charset="0"/>
              </a:rPr>
              <a:t>The mode is the basic type of the elements of the object; there are four main modes, namely, numeric, character, complex and logical</a:t>
            </a:r>
            <a:endParaRPr lang="en-US" sz="2400" b="1" dirty="0" smtClean="0">
              <a:cs typeface="Arial" pitchFamily="34" charset="0"/>
            </a:endParaRPr>
          </a:p>
          <a:p>
            <a:pPr marL="457200" lvl="0" indent="-457200" algn="just" eaLnBrk="0" fontAlgn="base" hangingPunct="0">
              <a:spcBef>
                <a:spcPts val="300"/>
              </a:spcBef>
              <a:spcAft>
                <a:spcPts val="300"/>
              </a:spcAft>
              <a:buFont typeface="Wingdings" pitchFamily="2" charset="2"/>
              <a:buChar char="Ø"/>
              <a:tabLst>
                <a:tab pos="514350" algn="l"/>
              </a:tabLst>
            </a:pPr>
            <a:r>
              <a:rPr lang="en-US" sz="2400" b="1" dirty="0" smtClean="0">
                <a:ea typeface="Calibri" pitchFamily="34" charset="0"/>
                <a:cs typeface="Times New Roman" pitchFamily="18" charset="0"/>
              </a:rPr>
              <a:t>The length is the number of elements in the object.</a:t>
            </a:r>
            <a:endParaRPr lang="en-US" sz="2200" b="1" dirty="0" smtClean="0">
              <a:cs typeface="Arial" pitchFamily="34" charset="0"/>
            </a:endParaRPr>
          </a:p>
          <a:p>
            <a:pPr marL="457200" lvl="0" indent="-457200" algn="just" fontAlgn="base">
              <a:spcBef>
                <a:spcPct val="0"/>
              </a:spcBef>
              <a:spcAft>
                <a:spcPct val="0"/>
              </a:spcAft>
              <a:buFont typeface="Wingdings" pitchFamily="2" charset="2"/>
              <a:buChar char="Ø"/>
              <a:tabLst>
                <a:tab pos="514350" algn="l"/>
              </a:tabLst>
            </a:pP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954107"/>
          </a:xfrm>
          <a:prstGeom prst="rect">
            <a:avLst/>
          </a:prstGeom>
        </p:spPr>
        <p:txBody>
          <a:bodyPr wrap="square">
            <a:spAutoFit/>
          </a:bodyPr>
          <a:lstStyle/>
          <a:p>
            <a:pPr marL="0" lvl="1" algn="ctr">
              <a:spcBef>
                <a:spcPts val="600"/>
              </a:spcBef>
              <a:spcAft>
                <a:spcPts val="600"/>
              </a:spcAft>
              <a:tabLst>
                <a:tab pos="0" algn="l"/>
              </a:tabLst>
            </a:pPr>
            <a:r>
              <a:rPr lang="en-GB" sz="3200" b="1" dirty="0" smtClean="0"/>
              <a:t>1.4</a:t>
            </a:r>
            <a:r>
              <a:rPr lang="en-GB" sz="3200" b="1" dirty="0" smtClean="0"/>
              <a:t>	 Managing objects in memory - </a:t>
            </a:r>
            <a:r>
              <a:rPr lang="en-GB" sz="2400" b="1" dirty="0" smtClean="0"/>
              <a:t>continued</a:t>
            </a:r>
            <a:endParaRPr lang="en-US" sz="2400" b="1" dirty="0" smtClean="0"/>
          </a:p>
        </p:txBody>
      </p:sp>
      <p:sp>
        <p:nvSpPr>
          <p:cNvPr id="13" name="Rectangle 12"/>
          <p:cNvSpPr/>
          <p:nvPr/>
        </p:nvSpPr>
        <p:spPr>
          <a:xfrm>
            <a:off x="914400" y="1752600"/>
            <a:ext cx="7315200" cy="1446550"/>
          </a:xfrm>
          <a:prstGeom prst="rect">
            <a:avLst/>
          </a:prstGeom>
        </p:spPr>
        <p:txBody>
          <a:bodyPr wrap="square">
            <a:spAutoFit/>
          </a:bodyPr>
          <a:lstStyle/>
          <a:p>
            <a:pPr marL="457200" lvl="0" indent="-457200" algn="just">
              <a:spcBef>
                <a:spcPts val="300"/>
              </a:spcBef>
              <a:spcAft>
                <a:spcPts val="300"/>
              </a:spcAft>
              <a:buFont typeface="Wingdings" pitchFamily="2" charset="2"/>
              <a:buChar char="Ø"/>
            </a:pPr>
            <a:r>
              <a:rPr lang="en-US" sz="2200" b="1" dirty="0" smtClean="0">
                <a:ea typeface="Calibri" pitchFamily="34" charset="0"/>
                <a:cs typeface="Times New Roman" pitchFamily="18" charset="0"/>
              </a:rPr>
              <a:t>The value assigned may be the result of an operation and / or a function, like </a:t>
            </a:r>
            <a:r>
              <a:rPr lang="en-US" sz="2200" b="1" dirty="0" smtClean="0"/>
              <a:t>The function </a:t>
            </a:r>
            <a:r>
              <a:rPr lang="en-US" sz="2200" b="1" dirty="0" err="1" smtClean="0"/>
              <a:t>rnorm</a:t>
            </a:r>
            <a:r>
              <a:rPr lang="en-US" sz="2200" b="1" dirty="0" smtClean="0"/>
              <a:t>(1) generates a normal random variable with mean zero and variance unity. </a:t>
            </a:r>
          </a:p>
        </p:txBody>
      </p:sp>
      <p:pic>
        <p:nvPicPr>
          <p:cNvPr id="7173" name="Picture 5"/>
          <p:cNvPicPr>
            <a:picLocks noChangeAspect="1" noChangeArrowheads="1"/>
          </p:cNvPicPr>
          <p:nvPr/>
        </p:nvPicPr>
        <p:blipFill>
          <a:blip r:embed="rId2" cstate="print"/>
          <a:srcRect/>
          <a:stretch>
            <a:fillRect/>
          </a:stretch>
        </p:blipFill>
        <p:spPr bwMode="auto">
          <a:xfrm>
            <a:off x="2362200" y="3048000"/>
            <a:ext cx="5020056" cy="31259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954107"/>
          </a:xfrm>
          <a:prstGeom prst="rect">
            <a:avLst/>
          </a:prstGeom>
        </p:spPr>
        <p:txBody>
          <a:bodyPr wrap="square">
            <a:spAutoFit/>
          </a:bodyPr>
          <a:lstStyle/>
          <a:p>
            <a:pPr marL="0" lvl="1" algn="ctr">
              <a:spcBef>
                <a:spcPts val="600"/>
              </a:spcBef>
              <a:spcAft>
                <a:spcPts val="600"/>
              </a:spcAft>
              <a:tabLst>
                <a:tab pos="0" algn="l"/>
              </a:tabLst>
            </a:pPr>
            <a:r>
              <a:rPr lang="en-GB" sz="3200" b="1" dirty="0" smtClean="0"/>
              <a:t>1.4</a:t>
            </a:r>
            <a:r>
              <a:rPr lang="en-GB" sz="3200" b="1" dirty="0" smtClean="0"/>
              <a:t>	 Managing objects in memory - </a:t>
            </a:r>
            <a:r>
              <a:rPr lang="en-GB" sz="2400" b="1" dirty="0" smtClean="0"/>
              <a:t>continued</a:t>
            </a:r>
            <a:endParaRPr lang="en-US" sz="2400" b="1" dirty="0" smtClean="0"/>
          </a:p>
        </p:txBody>
      </p:sp>
      <p:pic>
        <p:nvPicPr>
          <p:cNvPr id="8197" name="Picture 5"/>
          <p:cNvPicPr>
            <a:picLocks noChangeAspect="1" noChangeArrowheads="1"/>
          </p:cNvPicPr>
          <p:nvPr/>
        </p:nvPicPr>
        <p:blipFill>
          <a:blip r:embed="rId2" cstate="print"/>
          <a:srcRect/>
          <a:stretch>
            <a:fillRect/>
          </a:stretch>
        </p:blipFill>
        <p:spPr bwMode="auto">
          <a:xfrm>
            <a:off x="1600200" y="1733550"/>
            <a:ext cx="6257925"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1.5</a:t>
            </a:r>
            <a:r>
              <a:rPr lang="en-GB" sz="3200" b="1" dirty="0" smtClean="0"/>
              <a:t>	 Customizing R environment </a:t>
            </a:r>
            <a:endParaRPr lang="en-US" sz="2800" b="1" dirty="0" smtClean="0"/>
          </a:p>
        </p:txBody>
      </p:sp>
      <p:sp>
        <p:nvSpPr>
          <p:cNvPr id="10" name="Rectangle 9"/>
          <p:cNvSpPr/>
          <p:nvPr/>
        </p:nvSpPr>
        <p:spPr>
          <a:xfrm>
            <a:off x="914400" y="1447801"/>
            <a:ext cx="7315200" cy="4401205"/>
          </a:xfrm>
          <a:prstGeom prst="rect">
            <a:avLst/>
          </a:prstGeom>
        </p:spPr>
        <p:txBody>
          <a:bodyPr wrap="square">
            <a:spAutoFit/>
          </a:bodyPr>
          <a:lstStyle/>
          <a:p>
            <a:pPr marL="457200" lvl="0" indent="-457200" algn="just">
              <a:buFont typeface="Wingdings" pitchFamily="2" charset="2"/>
              <a:buChar char="Ø"/>
            </a:pPr>
            <a:r>
              <a:rPr lang="en-GB" sz="2000" b="1" dirty="0" smtClean="0"/>
              <a:t>You can customize the R environment through a site initialization file or a directory initialization file. </a:t>
            </a:r>
            <a:endParaRPr lang="en-US" sz="2000" b="1" dirty="0" smtClean="0"/>
          </a:p>
          <a:p>
            <a:pPr marL="457200" lvl="0" indent="-457200" algn="just">
              <a:buFont typeface="Wingdings" pitchFamily="2" charset="2"/>
              <a:buChar char="Ø"/>
            </a:pPr>
            <a:r>
              <a:rPr lang="en-GB" sz="2000" b="1" dirty="0" smtClean="0"/>
              <a:t>At start up, R will source the </a:t>
            </a:r>
            <a:r>
              <a:rPr lang="en-GB" sz="2000" b="1" dirty="0" err="1" smtClean="0"/>
              <a:t>Rprofile.site</a:t>
            </a:r>
            <a:r>
              <a:rPr lang="en-GB" sz="2000" b="1" dirty="0" smtClean="0"/>
              <a:t> file. </a:t>
            </a:r>
            <a:endParaRPr lang="en-US" sz="2000" b="1" dirty="0" smtClean="0"/>
          </a:p>
          <a:p>
            <a:pPr marL="457200" lvl="0" indent="-457200" algn="just">
              <a:buFont typeface="Wingdings" pitchFamily="2" charset="2"/>
              <a:buChar char="Ø"/>
            </a:pPr>
            <a:r>
              <a:rPr lang="en-GB" sz="2000" b="1" dirty="0" smtClean="0"/>
              <a:t>It will then look for a .</a:t>
            </a:r>
            <a:r>
              <a:rPr lang="en-GB" sz="2000" b="1" dirty="0" err="1" smtClean="0"/>
              <a:t>Rprofile</a:t>
            </a:r>
            <a:r>
              <a:rPr lang="en-GB" sz="2000" b="1" dirty="0" smtClean="0"/>
              <a:t> file to source in the current working directory. </a:t>
            </a:r>
            <a:endParaRPr lang="en-US" sz="2000" b="1" dirty="0" smtClean="0"/>
          </a:p>
          <a:p>
            <a:pPr marL="457200" lvl="0" indent="-457200" algn="just">
              <a:buFont typeface="Wingdings" pitchFamily="2" charset="2"/>
              <a:buChar char="Ø"/>
            </a:pPr>
            <a:r>
              <a:rPr lang="en-GB" sz="2000" b="1" dirty="0" smtClean="0"/>
              <a:t>There are two special functions you can place in this file.</a:t>
            </a:r>
            <a:endParaRPr lang="en-US" sz="2000" b="1" dirty="0" smtClean="0"/>
          </a:p>
          <a:p>
            <a:pPr marL="457200" lvl="0" indent="-457200" algn="just">
              <a:buFont typeface="Wingdings" pitchFamily="2" charset="2"/>
              <a:buChar char="Ø"/>
            </a:pPr>
            <a:r>
              <a:rPr lang="en-GB" sz="2000" b="1" dirty="0" smtClean="0"/>
              <a:t>.First() will be run at the start of the R session and .Last() will be run at the end of the session.</a:t>
            </a:r>
          </a:p>
          <a:p>
            <a:pPr marL="457200" indent="-457200" algn="just">
              <a:spcBef>
                <a:spcPts val="600"/>
              </a:spcBef>
              <a:spcAft>
                <a:spcPts val="600"/>
              </a:spcAft>
              <a:buFont typeface="Wingdings" pitchFamily="2" charset="2"/>
              <a:buChar char="Ø"/>
            </a:pPr>
            <a:r>
              <a:rPr lang="en-GB" sz="2000" b="1" dirty="0" smtClean="0"/>
              <a:t>To quit the session, type quit() or its alias q() to quit R. </a:t>
            </a:r>
            <a:endParaRPr lang="en-US" sz="2000" b="1" dirty="0" smtClean="0"/>
          </a:p>
          <a:p>
            <a:pPr marL="457200" indent="-457200" algn="just">
              <a:spcBef>
                <a:spcPts val="600"/>
              </a:spcBef>
              <a:spcAft>
                <a:spcPts val="600"/>
              </a:spcAft>
              <a:buFont typeface="Wingdings" pitchFamily="2" charset="2"/>
              <a:buChar char="Ø"/>
            </a:pPr>
            <a:r>
              <a:rPr lang="en-GB" sz="2000" b="1" dirty="0" smtClean="0"/>
              <a:t>At that point, you will be asked if you want to save the workspace image. This save will save all the work you have done so far, and load it up when you next start R.</a:t>
            </a:r>
          </a:p>
          <a:p>
            <a:pPr marL="457200" lvl="0" indent="-457200" algn="just">
              <a:buFont typeface="Wingdings" pitchFamily="2" charset="2"/>
              <a:buChar char="Ø"/>
            </a:pPr>
            <a:endParaRPr lang="en-US" sz="20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1.5</a:t>
            </a:r>
            <a:r>
              <a:rPr lang="en-GB" sz="3200" b="1" dirty="0" smtClean="0"/>
              <a:t>	 Customizing R </a:t>
            </a:r>
            <a:r>
              <a:rPr lang="en-GB" sz="3200" b="1" dirty="0" smtClean="0"/>
              <a:t>environment </a:t>
            </a:r>
            <a:r>
              <a:rPr lang="en-GB" sz="2000" b="1" dirty="0" smtClean="0"/>
              <a:t>- continued </a:t>
            </a:r>
            <a:endParaRPr lang="en-US" sz="2800" b="1" dirty="0" smtClean="0"/>
          </a:p>
        </p:txBody>
      </p:sp>
      <p:pic>
        <p:nvPicPr>
          <p:cNvPr id="5123" name="Picture 3"/>
          <p:cNvPicPr>
            <a:picLocks noChangeAspect="1" noChangeArrowheads="1"/>
          </p:cNvPicPr>
          <p:nvPr/>
        </p:nvPicPr>
        <p:blipFill>
          <a:blip r:embed="rId2" cstate="print"/>
          <a:srcRect/>
          <a:stretch>
            <a:fillRect/>
          </a:stretch>
        </p:blipFill>
        <p:spPr bwMode="auto">
          <a:xfrm>
            <a:off x="990600" y="1828800"/>
            <a:ext cx="7187565" cy="37244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1.5</a:t>
            </a:r>
            <a:r>
              <a:rPr lang="en-GB" sz="3200" b="1" dirty="0" smtClean="0"/>
              <a:t>	 Customizing R </a:t>
            </a:r>
            <a:r>
              <a:rPr lang="en-GB" sz="3200" b="1" dirty="0" smtClean="0"/>
              <a:t>environment </a:t>
            </a:r>
            <a:r>
              <a:rPr lang="en-GB" sz="2000" b="1" dirty="0" smtClean="0"/>
              <a:t>- continued </a:t>
            </a:r>
            <a:endParaRPr lang="en-US" b="1" dirty="0" smtClean="0"/>
          </a:p>
        </p:txBody>
      </p:sp>
      <p:sp>
        <p:nvSpPr>
          <p:cNvPr id="13" name="Rectangle 12"/>
          <p:cNvSpPr/>
          <p:nvPr/>
        </p:nvSpPr>
        <p:spPr>
          <a:xfrm>
            <a:off x="914400" y="2234228"/>
            <a:ext cx="7162800" cy="3252172"/>
          </a:xfrm>
          <a:prstGeom prst="rect">
            <a:avLst/>
          </a:prstGeom>
        </p:spPr>
        <p:txBody>
          <a:bodyPr wrap="square">
            <a:spAutoFit/>
          </a:bodyPr>
          <a:lstStyle/>
          <a:p>
            <a:pPr marL="457200" indent="-457200" algn="just">
              <a:spcBef>
                <a:spcPts val="200"/>
              </a:spcBef>
              <a:spcAft>
                <a:spcPts val="200"/>
              </a:spcAft>
              <a:buFont typeface="+mj-lt"/>
              <a:buAutoNum type="arabicPeriod"/>
            </a:pPr>
            <a:r>
              <a:rPr lang="en-US" sz="2400" b="1" dirty="0" smtClean="0"/>
              <a:t>Create a file (.</a:t>
            </a:r>
            <a:r>
              <a:rPr lang="en-US" sz="2400" b="1" dirty="0" err="1" smtClean="0"/>
              <a:t>Rprofile</a:t>
            </a:r>
            <a:r>
              <a:rPr lang="en-US" sz="2400" b="1" dirty="0" smtClean="0"/>
              <a:t>) as follows and place it in C:/R_Data.</a:t>
            </a:r>
          </a:p>
          <a:p>
            <a:pPr marL="914400" lvl="1" indent="-457200" algn="just">
              <a:spcBef>
                <a:spcPts val="200"/>
              </a:spcBef>
              <a:spcAft>
                <a:spcPts val="200"/>
              </a:spcAft>
              <a:buFont typeface="Wingdings" pitchFamily="2" charset="2"/>
              <a:buChar char="Ø"/>
            </a:pPr>
            <a:r>
              <a:rPr lang="en-US" sz="2400" b="1" dirty="0" smtClean="0"/>
              <a:t>Create function .First() to do the following:</a:t>
            </a:r>
          </a:p>
          <a:p>
            <a:pPr marL="1371600" lvl="2" indent="-457200" algn="just">
              <a:spcBef>
                <a:spcPts val="200"/>
              </a:spcBef>
              <a:spcAft>
                <a:spcPts val="200"/>
              </a:spcAft>
            </a:pPr>
            <a:r>
              <a:rPr lang="en-US" sz="2400" b="1" dirty="0" smtClean="0"/>
              <a:t>1.   Set working directory to C:/R_Data</a:t>
            </a:r>
          </a:p>
          <a:p>
            <a:pPr marL="1371600" lvl="2" indent="-457200" algn="just">
              <a:spcBef>
                <a:spcPts val="200"/>
              </a:spcBef>
              <a:spcAft>
                <a:spcPts val="200"/>
              </a:spcAft>
              <a:buAutoNum type="arabicPeriod" startAt="2"/>
            </a:pPr>
            <a:r>
              <a:rPr lang="en-US" sz="2400" b="1" dirty="0" smtClean="0"/>
              <a:t>Print a welcome message by printing the date and the current working directory.</a:t>
            </a:r>
          </a:p>
          <a:p>
            <a:pPr marL="457200" indent="-457200" algn="just">
              <a:spcBef>
                <a:spcPts val="200"/>
              </a:spcBef>
              <a:spcAft>
                <a:spcPts val="200"/>
              </a:spcAft>
              <a:buAutoNum type="arabicPeriod"/>
            </a:pPr>
            <a:r>
              <a:rPr lang="en-US" sz="2400" b="1" dirty="0" smtClean="0"/>
              <a:t>Double click on the R icon in the C:/R_Data directory.</a:t>
            </a:r>
            <a:endParaRPr lang="en-US" sz="20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1231106"/>
          </a:xfrm>
          <a:prstGeom prst="rect">
            <a:avLst/>
          </a:prstGeom>
        </p:spPr>
        <p:txBody>
          <a:bodyPr wrap="square">
            <a:spAutoFit/>
          </a:bodyPr>
          <a:lstStyle/>
          <a:p>
            <a:pPr marL="0" lvl="1" algn="ctr">
              <a:spcBef>
                <a:spcPts val="600"/>
              </a:spcBef>
              <a:spcAft>
                <a:spcPts val="600"/>
              </a:spcAft>
            </a:pPr>
            <a:r>
              <a:rPr lang="en-GB" sz="3200" b="1" dirty="0" smtClean="0"/>
              <a:t>1.5</a:t>
            </a:r>
            <a:r>
              <a:rPr lang="en-GB" sz="3200" b="1" dirty="0" smtClean="0"/>
              <a:t>	 Customizing R </a:t>
            </a:r>
            <a:r>
              <a:rPr lang="en-GB" sz="3200" b="1" dirty="0" smtClean="0"/>
              <a:t>environment </a:t>
            </a:r>
            <a:r>
              <a:rPr lang="en-GB" sz="2000" b="1" dirty="0" smtClean="0"/>
              <a:t>- continued </a:t>
            </a:r>
            <a:endParaRPr lang="en-US" sz="2000" b="1" dirty="0" smtClean="0"/>
          </a:p>
          <a:p>
            <a:pPr marL="0" lvl="1" algn="ctr">
              <a:spcBef>
                <a:spcPts val="600"/>
              </a:spcBef>
              <a:spcAft>
                <a:spcPts val="600"/>
              </a:spcAft>
            </a:pPr>
            <a:r>
              <a:rPr lang="en-GB" sz="3200" b="1" dirty="0" smtClean="0"/>
              <a:t> </a:t>
            </a:r>
            <a:endParaRPr lang="en-US" sz="2800" b="1" dirty="0" smtClean="0"/>
          </a:p>
        </p:txBody>
      </p:sp>
      <p:pic>
        <p:nvPicPr>
          <p:cNvPr id="6146" name="Picture 2"/>
          <p:cNvPicPr>
            <a:picLocks noChangeAspect="1" noChangeArrowheads="1"/>
          </p:cNvPicPr>
          <p:nvPr/>
        </p:nvPicPr>
        <p:blipFill>
          <a:blip r:embed="rId2" cstate="print"/>
          <a:srcRect/>
          <a:stretch>
            <a:fillRect/>
          </a:stretch>
        </p:blipFill>
        <p:spPr bwMode="auto">
          <a:xfrm>
            <a:off x="1219200" y="1752600"/>
            <a:ext cx="6810375"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1231106"/>
          </a:xfrm>
          <a:prstGeom prst="rect">
            <a:avLst/>
          </a:prstGeom>
        </p:spPr>
        <p:txBody>
          <a:bodyPr wrap="square">
            <a:spAutoFit/>
          </a:bodyPr>
          <a:lstStyle/>
          <a:p>
            <a:pPr marL="0" lvl="1" algn="ctr">
              <a:spcBef>
                <a:spcPts val="600"/>
              </a:spcBef>
              <a:spcAft>
                <a:spcPts val="600"/>
              </a:spcAft>
            </a:pPr>
            <a:r>
              <a:rPr lang="en-GB" sz="3200" b="1" dirty="0" smtClean="0"/>
              <a:t>1.5</a:t>
            </a:r>
            <a:r>
              <a:rPr lang="en-GB" sz="3200" b="1" dirty="0" smtClean="0"/>
              <a:t>	 Customizing R </a:t>
            </a:r>
            <a:r>
              <a:rPr lang="en-GB" sz="3200" b="1" dirty="0" smtClean="0"/>
              <a:t>environment </a:t>
            </a:r>
            <a:r>
              <a:rPr lang="en-GB" sz="2000" b="1" dirty="0" smtClean="0"/>
              <a:t>- continued </a:t>
            </a:r>
            <a:endParaRPr lang="en-US" sz="3200" b="1" dirty="0" smtClean="0"/>
          </a:p>
          <a:p>
            <a:pPr marL="0" lvl="1" algn="ctr">
              <a:spcBef>
                <a:spcPts val="600"/>
              </a:spcBef>
              <a:spcAft>
                <a:spcPts val="600"/>
              </a:spcAft>
            </a:pPr>
            <a:r>
              <a:rPr lang="en-GB" sz="3200" b="1" dirty="0" smtClean="0"/>
              <a:t> </a:t>
            </a:r>
            <a:endParaRPr lang="en-US" sz="2800" b="1" dirty="0" smtClean="0"/>
          </a:p>
        </p:txBody>
      </p:sp>
      <p:pic>
        <p:nvPicPr>
          <p:cNvPr id="7170" name="Picture 2"/>
          <p:cNvPicPr>
            <a:picLocks noChangeAspect="1" noChangeArrowheads="1"/>
          </p:cNvPicPr>
          <p:nvPr/>
        </p:nvPicPr>
        <p:blipFill>
          <a:blip r:embed="rId2" cstate="print"/>
          <a:srcRect/>
          <a:stretch>
            <a:fillRect/>
          </a:stretch>
        </p:blipFill>
        <p:spPr bwMode="auto">
          <a:xfrm>
            <a:off x="1143000" y="1524000"/>
            <a:ext cx="6905625" cy="462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1.6</a:t>
            </a:r>
            <a:r>
              <a:rPr lang="en-GB" sz="2800" b="1" dirty="0" smtClean="0"/>
              <a:t>	 Text Editors and Integrated Development </a:t>
            </a:r>
          </a:p>
        </p:txBody>
      </p:sp>
      <p:sp>
        <p:nvSpPr>
          <p:cNvPr id="4097" name="Rectangle 1"/>
          <p:cNvSpPr>
            <a:spLocks noChangeArrowheads="1"/>
          </p:cNvSpPr>
          <p:nvPr/>
        </p:nvSpPr>
        <p:spPr bwMode="auto">
          <a:xfrm>
            <a:off x="914400" y="1391484"/>
            <a:ext cx="7239000" cy="43088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spcBef>
                <a:spcPts val="600"/>
              </a:spcBef>
              <a:spcAft>
                <a:spcPts val="600"/>
              </a:spcAft>
              <a:buClrTx/>
              <a:buSzTx/>
              <a:buFontTx/>
              <a:buNone/>
              <a:tabLst/>
            </a:pPr>
            <a:r>
              <a:rPr kumimoji="0" lang="en-GB" sz="2800" b="1" i="0" u="none" strike="noStrike" cap="none" normalizeH="0" baseline="0" dirty="0" smtClean="0">
                <a:ln>
                  <a:noFill/>
                </a:ln>
                <a:solidFill>
                  <a:srgbClr val="000000"/>
                </a:solidFill>
                <a:effectLst/>
                <a:ea typeface="Calibri" pitchFamily="34" charset="0"/>
                <a:cs typeface="Times New Roman" pitchFamily="18" charset="0"/>
              </a:rPr>
              <a:t>Graphical User Interfaces (GUI) include:</a:t>
            </a:r>
            <a:endParaRPr kumimoji="0" lang="en-US" sz="28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spcBef>
                <a:spcPts val="600"/>
              </a:spcBef>
              <a:spcAft>
                <a:spcPts val="600"/>
              </a:spcAft>
              <a:buClrTx/>
              <a:buSzTx/>
              <a:buFontTx/>
              <a:buNone/>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1.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RGui</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 comes with the pre-compiled version of R for Windows</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spcBef>
                <a:spcPts val="600"/>
              </a:spcBef>
              <a:spcAft>
                <a:spcPts val="600"/>
              </a:spcAft>
              <a:buClrTx/>
              <a:buSzTx/>
              <a:buFontTx/>
              <a:buNone/>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2.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RStudio</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 cross-platform open source Integrated Development Environment (IDE) (which can also be run on a remote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linux</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server)</a:t>
            </a:r>
            <a:endParaRPr kumimoji="0" lang="en-US" sz="24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spcBef>
                <a:spcPts val="600"/>
              </a:spcBef>
              <a:spcAft>
                <a:spcPts val="600"/>
              </a:spcAft>
              <a:buClrTx/>
              <a:buSzTx/>
              <a:buFontTx/>
              <a:buNone/>
              <a:tabLst/>
            </a:pPr>
            <a:r>
              <a:rPr kumimoji="0" lang="en-GB" sz="2800" b="1" i="0" u="none" strike="noStrike" cap="none" normalizeH="0" baseline="0" dirty="0" smtClean="0">
                <a:ln>
                  <a:noFill/>
                </a:ln>
                <a:solidFill>
                  <a:srgbClr val="000000"/>
                </a:solidFill>
                <a:effectLst/>
                <a:ea typeface="Calibri" pitchFamily="34" charset="0"/>
                <a:cs typeface="Times New Roman" pitchFamily="18" charset="0"/>
              </a:rPr>
              <a:t>Editors and IDEs</a:t>
            </a:r>
            <a:endParaRPr kumimoji="0" lang="en-US" sz="28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spcBef>
                <a:spcPts val="600"/>
              </a:spcBef>
              <a:spcAft>
                <a:spcPts val="600"/>
              </a:spcAft>
              <a:buClrTx/>
              <a:buSzTx/>
              <a:buFontTx/>
              <a:buNone/>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Text editors and IDEs with some support for R include:</a:t>
            </a:r>
          </a:p>
          <a:p>
            <a:pPr eaLnBrk="0" fontAlgn="base" hangingPunct="0">
              <a:spcBef>
                <a:spcPts val="600"/>
              </a:spcBef>
              <a:spcAft>
                <a:spcPts val="600"/>
              </a:spcAft>
            </a:pPr>
            <a:r>
              <a:rPr lang="en-GB" sz="2400" b="1" dirty="0" err="1" smtClean="0"/>
              <a:t>jEdit</a:t>
            </a:r>
            <a:r>
              <a:rPr lang="en-GB" sz="2400" b="1" dirty="0" smtClean="0"/>
              <a:t>, Eclipse (</a:t>
            </a:r>
            <a:r>
              <a:rPr lang="en-GB" sz="2400" b="1" dirty="0" err="1" smtClean="0"/>
              <a:t>StatET</a:t>
            </a:r>
            <a:r>
              <a:rPr lang="en-GB" sz="2400" b="1" dirty="0" smtClean="0"/>
              <a:t>), </a:t>
            </a:r>
            <a:r>
              <a:rPr lang="en-GB" sz="2400" b="1" dirty="0" err="1" smtClean="0"/>
              <a:t>Rstudio</a:t>
            </a:r>
            <a:r>
              <a:rPr lang="en-GB" sz="2400" b="1" dirty="0" smtClean="0"/>
              <a:t> and </a:t>
            </a:r>
            <a:r>
              <a:rPr lang="en-GB" sz="2400" b="1" dirty="0" err="1" smtClean="0"/>
              <a:t>Tinn</a:t>
            </a:r>
            <a:r>
              <a:rPr lang="en-GB" sz="2400" b="1" dirty="0" smtClean="0"/>
              <a:t>-R</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1.7</a:t>
            </a:r>
            <a:r>
              <a:rPr lang="en-GB" sz="3200" b="1" dirty="0" smtClean="0"/>
              <a:t>	 R  Environment (IDE)- R Studio  </a:t>
            </a:r>
            <a:endParaRPr lang="en-US" sz="3200" b="1" dirty="0" smtClean="0"/>
          </a:p>
        </p:txBody>
      </p:sp>
      <p:sp>
        <p:nvSpPr>
          <p:cNvPr id="10" name="Rectangle 9"/>
          <p:cNvSpPr/>
          <p:nvPr/>
        </p:nvSpPr>
        <p:spPr>
          <a:xfrm>
            <a:off x="914400" y="1600200"/>
            <a:ext cx="7315200" cy="4785926"/>
          </a:xfrm>
          <a:prstGeom prst="rect">
            <a:avLst/>
          </a:prstGeom>
        </p:spPr>
        <p:txBody>
          <a:bodyPr wrap="square">
            <a:spAutoFit/>
          </a:bodyPr>
          <a:lstStyle/>
          <a:p>
            <a:pPr marL="914400" indent="-914400" algn="just">
              <a:spcBef>
                <a:spcPts val="300"/>
              </a:spcBef>
              <a:spcAft>
                <a:spcPts val="300"/>
              </a:spcAft>
              <a:buFont typeface="Wingdings" pitchFamily="2" charset="2"/>
              <a:buChar char="Ø"/>
            </a:pPr>
            <a:r>
              <a:rPr lang="en-US" sz="2000" b="1" dirty="0" err="1" smtClean="0"/>
              <a:t>RStudio</a:t>
            </a:r>
            <a:r>
              <a:rPr lang="en-US" sz="2000" b="1" dirty="0" smtClean="0"/>
              <a:t> projects are associated with R working directories. </a:t>
            </a:r>
          </a:p>
          <a:p>
            <a:pPr marL="914400" indent="-914400" algn="just">
              <a:spcBef>
                <a:spcPts val="300"/>
              </a:spcBef>
              <a:spcAft>
                <a:spcPts val="300"/>
              </a:spcAft>
              <a:buFont typeface="Wingdings" pitchFamily="2" charset="2"/>
              <a:buChar char="Ø"/>
            </a:pPr>
            <a:r>
              <a:rPr lang="en-US" sz="2000" b="1" dirty="0" err="1" smtClean="0"/>
              <a:t>Rstudio</a:t>
            </a:r>
            <a:r>
              <a:rPr lang="en-US" sz="2000" b="1" dirty="0" smtClean="0"/>
              <a:t> has four panels. </a:t>
            </a:r>
          </a:p>
          <a:p>
            <a:pPr marL="914400" indent="-914400" algn="just">
              <a:spcBef>
                <a:spcPts val="300"/>
              </a:spcBef>
              <a:spcAft>
                <a:spcPts val="300"/>
              </a:spcAft>
              <a:buFont typeface="Wingdings" pitchFamily="2" charset="2"/>
              <a:buChar char="Ø"/>
            </a:pPr>
            <a:r>
              <a:rPr lang="en-US" sz="2000" b="1" dirty="0" smtClean="0"/>
              <a:t>Bottom left: Console panel</a:t>
            </a:r>
          </a:p>
          <a:p>
            <a:pPr marL="914400" lvl="1" algn="just">
              <a:spcBef>
                <a:spcPts val="300"/>
              </a:spcBef>
              <a:spcAft>
                <a:spcPts val="300"/>
              </a:spcAft>
            </a:pPr>
            <a:r>
              <a:rPr lang="en-US" sz="2000" b="1" i="1" dirty="0" smtClean="0">
                <a:solidFill>
                  <a:srgbClr val="FF0000"/>
                </a:solidFill>
              </a:rPr>
              <a:t>The console is where you can type R commands and see output.</a:t>
            </a:r>
          </a:p>
          <a:p>
            <a:pPr marL="914400" indent="-914400" algn="just">
              <a:spcBef>
                <a:spcPts val="300"/>
              </a:spcBef>
              <a:spcAft>
                <a:spcPts val="300"/>
              </a:spcAft>
              <a:buFont typeface="Wingdings" pitchFamily="2" charset="2"/>
              <a:buChar char="Ø"/>
            </a:pPr>
            <a:r>
              <a:rPr lang="en-US" sz="2000" b="1" dirty="0" smtClean="0"/>
              <a:t>Top left: Editor panel</a:t>
            </a:r>
          </a:p>
          <a:p>
            <a:pPr marL="914400" lvl="3" algn="just">
              <a:spcBef>
                <a:spcPts val="300"/>
              </a:spcBef>
              <a:spcAft>
                <a:spcPts val="300"/>
              </a:spcAft>
            </a:pPr>
            <a:r>
              <a:rPr lang="en-US" sz="2000" b="1" i="1" dirty="0" smtClean="0">
                <a:solidFill>
                  <a:srgbClr val="FF0000"/>
                </a:solidFill>
              </a:rPr>
              <a:t>Here, collection of commands or scripts can be edited and saved. </a:t>
            </a:r>
          </a:p>
          <a:p>
            <a:pPr marL="914400" indent="-914400" algn="just">
              <a:spcBef>
                <a:spcPts val="300"/>
              </a:spcBef>
              <a:spcAft>
                <a:spcPts val="300"/>
              </a:spcAft>
              <a:buFont typeface="Wingdings" pitchFamily="2" charset="2"/>
              <a:buChar char="Ø"/>
            </a:pPr>
            <a:r>
              <a:rPr lang="en-US" sz="2000" b="1" dirty="0" smtClean="0"/>
              <a:t>Top right: environment/ history panel</a:t>
            </a:r>
          </a:p>
          <a:p>
            <a:pPr marL="1257300" lvl="2" indent="-342900" algn="just">
              <a:spcBef>
                <a:spcPts val="300"/>
              </a:spcBef>
              <a:spcAft>
                <a:spcPts val="300"/>
              </a:spcAft>
              <a:buFont typeface="+mj-lt"/>
              <a:buAutoNum type="arabicPeriod"/>
            </a:pPr>
            <a:r>
              <a:rPr lang="en-US" sz="2000" b="1" i="1" dirty="0" smtClean="0">
                <a:solidFill>
                  <a:srgbClr val="FF0000"/>
                </a:solidFill>
              </a:rPr>
              <a:t>In the environment tab, you see data and values R has in memory.</a:t>
            </a:r>
          </a:p>
          <a:p>
            <a:pPr marL="1257300" lvl="2" indent="-342900" algn="just">
              <a:spcBef>
                <a:spcPts val="300"/>
              </a:spcBef>
              <a:spcAft>
                <a:spcPts val="300"/>
              </a:spcAft>
              <a:buFont typeface="+mj-lt"/>
              <a:buAutoNum type="arabicPeriod"/>
            </a:pPr>
            <a:r>
              <a:rPr lang="en-US" sz="2000" b="1" i="1" dirty="0" smtClean="0">
                <a:solidFill>
                  <a:srgbClr val="FF0000"/>
                </a:solidFill>
              </a:rPr>
              <a:t>The history tab shows what was typed before.</a:t>
            </a:r>
          </a:p>
          <a:p>
            <a:pPr marL="914400" lvl="3" algn="just">
              <a:spcBef>
                <a:spcPts val="300"/>
              </a:spcBef>
              <a:spcAft>
                <a:spcPts val="300"/>
              </a:spcAft>
            </a:pPr>
            <a:endParaRPr lang="en-US" sz="2000" b="1" i="1" dirty="0" smtClean="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1.1</a:t>
            </a:r>
            <a:r>
              <a:rPr lang="en-GB" sz="3200" b="1" dirty="0" smtClean="0"/>
              <a:t>	 R </a:t>
            </a:r>
            <a:r>
              <a:rPr lang="en-GB" sz="3200" b="1" dirty="0" smtClean="0"/>
              <a:t>console - continued</a:t>
            </a:r>
            <a:endParaRPr lang="en-US" sz="3200" b="1" dirty="0" smtClean="0"/>
          </a:p>
        </p:txBody>
      </p:sp>
      <p:pic>
        <p:nvPicPr>
          <p:cNvPr id="1026" name="Picture 2"/>
          <p:cNvPicPr>
            <a:picLocks noChangeAspect="1" noChangeArrowheads="1"/>
          </p:cNvPicPr>
          <p:nvPr/>
        </p:nvPicPr>
        <p:blipFill>
          <a:blip r:embed="rId2" cstate="print"/>
          <a:srcRect/>
          <a:stretch>
            <a:fillRect/>
          </a:stretch>
        </p:blipFill>
        <p:spPr bwMode="auto">
          <a:xfrm>
            <a:off x="1295400" y="1600200"/>
            <a:ext cx="6524625"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1.7</a:t>
            </a:r>
            <a:r>
              <a:rPr lang="en-GB" sz="3200" b="1" dirty="0" smtClean="0"/>
              <a:t>	</a:t>
            </a:r>
            <a:r>
              <a:rPr lang="en-GB" sz="2800" b="1" dirty="0" smtClean="0"/>
              <a:t>R  </a:t>
            </a:r>
            <a:r>
              <a:rPr lang="en-GB" sz="2800" b="1" dirty="0" smtClean="0"/>
              <a:t>Environment (IDE)- R </a:t>
            </a:r>
            <a:r>
              <a:rPr lang="en-GB" sz="2800" b="1" dirty="0" smtClean="0"/>
              <a:t>Studio </a:t>
            </a:r>
            <a:r>
              <a:rPr lang="en-GB" sz="2000" b="1" dirty="0" smtClean="0"/>
              <a:t>- </a:t>
            </a:r>
            <a:r>
              <a:rPr lang="en-GB" sz="2000" b="1" dirty="0" smtClean="0"/>
              <a:t>continued</a:t>
            </a:r>
            <a:r>
              <a:rPr lang="en-GB" sz="3200" b="1" dirty="0" smtClean="0"/>
              <a:t>  </a:t>
            </a:r>
            <a:endParaRPr lang="en-US" sz="3200" b="1" dirty="0" smtClean="0"/>
          </a:p>
        </p:txBody>
      </p:sp>
      <p:sp>
        <p:nvSpPr>
          <p:cNvPr id="10" name="Rectangle 9"/>
          <p:cNvSpPr/>
          <p:nvPr/>
        </p:nvSpPr>
        <p:spPr>
          <a:xfrm>
            <a:off x="914400" y="2086957"/>
            <a:ext cx="7315200" cy="3247043"/>
          </a:xfrm>
          <a:prstGeom prst="rect">
            <a:avLst/>
          </a:prstGeom>
        </p:spPr>
        <p:txBody>
          <a:bodyPr wrap="square">
            <a:spAutoFit/>
          </a:bodyPr>
          <a:lstStyle/>
          <a:p>
            <a:pPr marL="914400" indent="-914400" algn="just">
              <a:spcBef>
                <a:spcPts val="300"/>
              </a:spcBef>
              <a:spcAft>
                <a:spcPts val="300"/>
              </a:spcAft>
              <a:buFont typeface="Wingdings" pitchFamily="2" charset="2"/>
              <a:buChar char="Ø"/>
            </a:pPr>
            <a:r>
              <a:rPr lang="en-US" sz="2000" b="1" dirty="0" smtClean="0"/>
              <a:t>Bottom Right: files/ plots/ packages/ help / viewer panel</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The file tab shows all the files and folders in your default workspace.</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The plots tab shows all your graphs.</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The packages tab shows lists the series of packages or add-ons needed to run certain </a:t>
            </a:r>
            <a:r>
              <a:rPr lang="en-US" sz="2000" b="1" i="1" dirty="0" err="1" smtClean="0">
                <a:solidFill>
                  <a:srgbClr val="FF0000"/>
                </a:solidFill>
              </a:rPr>
              <a:t>proceses</a:t>
            </a:r>
            <a:r>
              <a:rPr lang="en-US" sz="2000" b="1" i="1" dirty="0" smtClean="0">
                <a:solidFill>
                  <a:srgbClr val="FF0000"/>
                </a:solidFill>
              </a:rPr>
              <a:t>. </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For additional help see the help tab.</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The Viewer tab displays local web content (e.g. graphical output).</a:t>
            </a:r>
            <a:endParaRPr lang="en-US"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5123" name="Picture 3"/>
          <p:cNvPicPr>
            <a:picLocks noChangeAspect="1" noChangeArrowheads="1"/>
          </p:cNvPicPr>
          <p:nvPr/>
        </p:nvPicPr>
        <p:blipFill>
          <a:blip r:embed="rId2" cstate="print"/>
          <a:srcRect/>
          <a:stretch>
            <a:fillRect/>
          </a:stretch>
        </p:blipFill>
        <p:spPr bwMode="auto">
          <a:xfrm>
            <a:off x="914400" y="1600200"/>
            <a:ext cx="7229475" cy="4545071"/>
          </a:xfrm>
          <a:prstGeom prst="rect">
            <a:avLst/>
          </a:prstGeom>
          <a:noFill/>
          <a:ln w="9525">
            <a:noFill/>
            <a:miter lim="800000"/>
            <a:headEnd/>
            <a:tailEnd/>
          </a:ln>
        </p:spPr>
      </p:pic>
      <p:sp>
        <p:nvSpPr>
          <p:cNvPr id="10" name="Rectangle 9"/>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1.7</a:t>
            </a:r>
            <a:r>
              <a:rPr lang="en-GB" sz="3200" b="1" dirty="0" smtClean="0"/>
              <a:t>	</a:t>
            </a:r>
            <a:r>
              <a:rPr lang="en-GB" sz="2800" b="1" dirty="0" smtClean="0"/>
              <a:t>R  </a:t>
            </a:r>
            <a:r>
              <a:rPr lang="en-GB" sz="2800" b="1" dirty="0" smtClean="0"/>
              <a:t>Environment (IDE)- R </a:t>
            </a:r>
            <a:r>
              <a:rPr lang="en-GB" sz="2800" b="1" dirty="0" smtClean="0"/>
              <a:t>Studio </a:t>
            </a:r>
            <a:r>
              <a:rPr lang="en-GB" sz="2000" b="1" dirty="0" smtClean="0"/>
              <a:t>- </a:t>
            </a:r>
            <a:r>
              <a:rPr lang="en-GB" sz="2000" b="1" dirty="0" smtClean="0"/>
              <a:t>continued</a:t>
            </a:r>
            <a:r>
              <a:rPr lang="en-GB" sz="3200" b="1" dirty="0" smtClean="0"/>
              <a:t>  </a:t>
            </a:r>
            <a:endParaRPr lang="en-US" sz="32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1.8</a:t>
            </a:r>
            <a:r>
              <a:rPr lang="en-GB" sz="2800" b="1" dirty="0" smtClean="0"/>
              <a:t>	 Working with Projects in </a:t>
            </a:r>
            <a:r>
              <a:rPr lang="en-GB" sz="2800" b="1" dirty="0" err="1" smtClean="0"/>
              <a:t>RStudio</a:t>
            </a:r>
            <a:endParaRPr lang="en-US" sz="2800" b="1" dirty="0" smtClean="0"/>
          </a:p>
        </p:txBody>
      </p:sp>
      <p:sp>
        <p:nvSpPr>
          <p:cNvPr id="10" name="Rectangle 9"/>
          <p:cNvSpPr/>
          <p:nvPr/>
        </p:nvSpPr>
        <p:spPr>
          <a:xfrm>
            <a:off x="914400" y="1662767"/>
            <a:ext cx="7315200" cy="2985433"/>
          </a:xfrm>
          <a:prstGeom prst="rect">
            <a:avLst/>
          </a:prstGeom>
        </p:spPr>
        <p:txBody>
          <a:bodyPr wrap="square">
            <a:spAutoFit/>
          </a:bodyPr>
          <a:lstStyle/>
          <a:p>
            <a:pPr marL="457200" lvl="0" indent="-457200" algn="just">
              <a:spcBef>
                <a:spcPts val="600"/>
              </a:spcBef>
              <a:spcAft>
                <a:spcPts val="600"/>
              </a:spcAft>
              <a:buFont typeface="Wingdings" pitchFamily="2" charset="2"/>
              <a:buChar char="Ø"/>
            </a:pPr>
            <a:r>
              <a:rPr lang="en-GB" sz="2400" b="1" dirty="0" smtClean="0"/>
              <a:t>Projects help you to manage your work with R language very easily by dividing into multiple contexts, each  with their own working directory, workspace, history and source documents.</a:t>
            </a:r>
            <a:endParaRPr lang="en-US" sz="2400" b="1" dirty="0" smtClean="0"/>
          </a:p>
          <a:p>
            <a:pPr marL="457200" lvl="0" indent="-457200" algn="just">
              <a:spcBef>
                <a:spcPts val="600"/>
              </a:spcBef>
              <a:spcAft>
                <a:spcPts val="600"/>
              </a:spcAft>
              <a:buFont typeface="Wingdings" pitchFamily="2" charset="2"/>
              <a:buChar char="Ø"/>
            </a:pPr>
            <a:r>
              <a:rPr lang="en-GB" sz="2400" b="1" dirty="0" err="1" smtClean="0"/>
              <a:t>RStudio</a:t>
            </a:r>
            <a:r>
              <a:rPr lang="en-GB" sz="2400" b="1" dirty="0" smtClean="0"/>
              <a:t> projects are associated with R working directories. </a:t>
            </a:r>
            <a:endParaRPr lang="en-US" sz="2400" b="1" dirty="0" smtClean="0"/>
          </a:p>
          <a:p>
            <a:pPr marL="457200" lvl="0" indent="-457200" algn="just">
              <a:spcBef>
                <a:spcPts val="600"/>
              </a:spcBef>
              <a:spcAft>
                <a:spcPts val="600"/>
              </a:spcAft>
              <a:buFont typeface="Wingdings" pitchFamily="2" charset="2"/>
              <a:buChar char="Ø"/>
            </a:pPr>
            <a:r>
              <a:rPr lang="en-GB" sz="2400" b="1" dirty="0" smtClean="0"/>
              <a:t>Let us create a project “1_Project”.</a:t>
            </a:r>
            <a:endParaRPr lang="en-US" sz="24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1.8</a:t>
            </a:r>
            <a:r>
              <a:rPr lang="en-GB" sz="2800" b="1" dirty="0" smtClean="0"/>
              <a:t>	 Working with Projects in </a:t>
            </a:r>
            <a:r>
              <a:rPr lang="en-GB" sz="2800" b="1" dirty="0" err="1" smtClean="0"/>
              <a:t>Rstudio</a:t>
            </a:r>
            <a:r>
              <a:rPr lang="en-GB" sz="2800" b="1" dirty="0" smtClean="0"/>
              <a:t> </a:t>
            </a:r>
            <a:r>
              <a:rPr lang="en-GB" sz="2000" b="1" dirty="0" smtClean="0"/>
              <a:t>- continued</a:t>
            </a:r>
            <a:endParaRPr lang="en-US" sz="2800" b="1" dirty="0" smtClean="0"/>
          </a:p>
        </p:txBody>
      </p:sp>
      <p:pic>
        <p:nvPicPr>
          <p:cNvPr id="1027" name="Picture 3"/>
          <p:cNvPicPr>
            <a:picLocks noChangeAspect="1" noChangeArrowheads="1"/>
          </p:cNvPicPr>
          <p:nvPr/>
        </p:nvPicPr>
        <p:blipFill>
          <a:blip r:embed="rId2" cstate="print"/>
          <a:srcRect/>
          <a:stretch>
            <a:fillRect/>
          </a:stretch>
        </p:blipFill>
        <p:spPr bwMode="auto">
          <a:xfrm>
            <a:off x="931850" y="1543583"/>
            <a:ext cx="7297750" cy="46286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2050" name="Picture 2"/>
          <p:cNvPicPr>
            <a:picLocks noChangeAspect="1" noChangeArrowheads="1"/>
          </p:cNvPicPr>
          <p:nvPr/>
        </p:nvPicPr>
        <p:blipFill>
          <a:blip r:embed="rId2" cstate="print"/>
          <a:srcRect/>
          <a:stretch>
            <a:fillRect/>
          </a:stretch>
        </p:blipFill>
        <p:spPr bwMode="auto">
          <a:xfrm>
            <a:off x="1219200" y="1447800"/>
            <a:ext cx="6619494" cy="4717085"/>
          </a:xfrm>
          <a:prstGeom prst="rect">
            <a:avLst/>
          </a:prstGeom>
          <a:noFill/>
          <a:ln w="9525">
            <a:noFill/>
            <a:miter lim="800000"/>
            <a:headEnd/>
            <a:tailEnd/>
          </a:ln>
        </p:spPr>
      </p:pic>
      <p:sp>
        <p:nvSpPr>
          <p:cNvPr id="10" name="Rectangle 9"/>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1.8</a:t>
            </a:r>
            <a:r>
              <a:rPr lang="en-GB" sz="2800" b="1" dirty="0" smtClean="0"/>
              <a:t>	 Working with Projects in </a:t>
            </a:r>
            <a:r>
              <a:rPr lang="en-GB" sz="2800" b="1" dirty="0" err="1" smtClean="0"/>
              <a:t>Rstudio</a:t>
            </a:r>
            <a:r>
              <a:rPr lang="en-GB" sz="2800" b="1" dirty="0" smtClean="0"/>
              <a:t> </a:t>
            </a:r>
            <a:r>
              <a:rPr lang="en-GB" sz="2000" b="1" dirty="0" smtClean="0"/>
              <a:t>- continued</a:t>
            </a:r>
            <a:endParaRPr lang="en-US" sz="28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3074" name="Picture 2"/>
          <p:cNvPicPr>
            <a:picLocks noChangeAspect="1" noChangeArrowheads="1"/>
          </p:cNvPicPr>
          <p:nvPr/>
        </p:nvPicPr>
        <p:blipFill>
          <a:blip r:embed="rId2" cstate="print"/>
          <a:srcRect/>
          <a:stretch>
            <a:fillRect/>
          </a:stretch>
        </p:blipFill>
        <p:spPr bwMode="auto">
          <a:xfrm>
            <a:off x="1143000" y="1371600"/>
            <a:ext cx="6791370" cy="4800600"/>
          </a:xfrm>
          <a:prstGeom prst="rect">
            <a:avLst/>
          </a:prstGeom>
          <a:noFill/>
          <a:ln w="9525">
            <a:noFill/>
            <a:miter lim="800000"/>
            <a:headEnd/>
            <a:tailEnd/>
          </a:ln>
        </p:spPr>
      </p:pic>
      <p:sp>
        <p:nvSpPr>
          <p:cNvPr id="10" name="Rectangle 9"/>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1.8</a:t>
            </a:r>
            <a:r>
              <a:rPr lang="en-GB" sz="2800" b="1" dirty="0" smtClean="0"/>
              <a:t>	 Working with Projects in </a:t>
            </a:r>
            <a:r>
              <a:rPr lang="en-GB" sz="2800" b="1" dirty="0" err="1" smtClean="0"/>
              <a:t>Rstudio</a:t>
            </a:r>
            <a:r>
              <a:rPr lang="en-GB" sz="2800" b="1" dirty="0" smtClean="0"/>
              <a:t> </a:t>
            </a:r>
            <a:r>
              <a:rPr lang="en-GB" sz="2000" b="1" dirty="0" smtClean="0"/>
              <a:t>- continued</a:t>
            </a:r>
            <a:endParaRPr lang="en-US" sz="2800"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 name="TextBox 12"/>
          <p:cNvSpPr txBox="1"/>
          <p:nvPr/>
        </p:nvSpPr>
        <p:spPr>
          <a:xfrm>
            <a:off x="914400" y="1371600"/>
            <a:ext cx="7315200" cy="830997"/>
          </a:xfrm>
          <a:prstGeom prst="rect">
            <a:avLst/>
          </a:prstGeom>
          <a:noFill/>
        </p:spPr>
        <p:txBody>
          <a:bodyPr wrap="square" rtlCol="0">
            <a:spAutoFit/>
          </a:bodyPr>
          <a:lstStyle/>
          <a:p>
            <a:r>
              <a:rPr lang="en-US" sz="2400" b="1" dirty="0" smtClean="0"/>
              <a:t>Now you can see the new project, 1_Project in the right most corner of the </a:t>
            </a:r>
            <a:r>
              <a:rPr lang="en-US" sz="2400" b="1" dirty="0" err="1" smtClean="0"/>
              <a:t>RStudio</a:t>
            </a:r>
            <a:r>
              <a:rPr lang="en-US" sz="2400" b="1" dirty="0" smtClean="0"/>
              <a:t> window.</a:t>
            </a:r>
            <a:endParaRPr lang="en-US" sz="2400" b="1" dirty="0"/>
          </a:p>
        </p:txBody>
      </p:sp>
      <p:pic>
        <p:nvPicPr>
          <p:cNvPr id="4101" name="Picture 5"/>
          <p:cNvPicPr>
            <a:picLocks noChangeAspect="1" noChangeArrowheads="1"/>
          </p:cNvPicPr>
          <p:nvPr/>
        </p:nvPicPr>
        <p:blipFill>
          <a:blip r:embed="rId2" cstate="print"/>
          <a:srcRect/>
          <a:stretch>
            <a:fillRect/>
          </a:stretch>
        </p:blipFill>
        <p:spPr bwMode="auto">
          <a:xfrm>
            <a:off x="928688" y="2181225"/>
            <a:ext cx="7286625" cy="3990975"/>
          </a:xfrm>
          <a:prstGeom prst="rect">
            <a:avLst/>
          </a:prstGeom>
          <a:noFill/>
          <a:ln w="9525">
            <a:noFill/>
            <a:miter lim="800000"/>
            <a:headEnd/>
            <a:tailEnd/>
          </a:ln>
        </p:spPr>
      </p:pic>
      <p:sp>
        <p:nvSpPr>
          <p:cNvPr id="11" name="Rectangle 10"/>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1.8</a:t>
            </a:r>
            <a:r>
              <a:rPr lang="en-GB" sz="2800" b="1" dirty="0" smtClean="0"/>
              <a:t>	 Working with Projects in </a:t>
            </a:r>
            <a:r>
              <a:rPr lang="en-GB" sz="2800" b="1" dirty="0" err="1" smtClean="0"/>
              <a:t>Rstudio</a:t>
            </a:r>
            <a:r>
              <a:rPr lang="en-GB" sz="2800" b="1" dirty="0" smtClean="0"/>
              <a:t> </a:t>
            </a:r>
            <a:r>
              <a:rPr lang="en-GB" sz="2000" b="1" dirty="0" smtClean="0"/>
              <a:t>- continued</a:t>
            </a:r>
            <a:endParaRPr lang="en-US" sz="28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5122" name="Picture 2"/>
          <p:cNvPicPr>
            <a:picLocks noChangeAspect="1" noChangeArrowheads="1"/>
          </p:cNvPicPr>
          <p:nvPr/>
        </p:nvPicPr>
        <p:blipFill>
          <a:blip r:embed="rId2" cstate="print"/>
          <a:srcRect/>
          <a:stretch>
            <a:fillRect/>
          </a:stretch>
        </p:blipFill>
        <p:spPr bwMode="auto">
          <a:xfrm>
            <a:off x="1023798" y="1447800"/>
            <a:ext cx="7129602" cy="4644726"/>
          </a:xfrm>
          <a:prstGeom prst="rect">
            <a:avLst/>
          </a:prstGeom>
          <a:noFill/>
          <a:ln w="9525">
            <a:noFill/>
            <a:miter lim="800000"/>
            <a:headEnd/>
            <a:tailEnd/>
          </a:ln>
        </p:spPr>
      </p:pic>
      <p:sp>
        <p:nvSpPr>
          <p:cNvPr id="10" name="Rectangle 9"/>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1.8</a:t>
            </a:r>
            <a:r>
              <a:rPr lang="en-GB" sz="2800" b="1" dirty="0" smtClean="0"/>
              <a:t>	 Working with Projects in </a:t>
            </a:r>
            <a:r>
              <a:rPr lang="en-GB" sz="2800" b="1" dirty="0" err="1" smtClean="0"/>
              <a:t>Rstudio</a:t>
            </a:r>
            <a:r>
              <a:rPr lang="en-GB" sz="2800" b="1" dirty="0" smtClean="0"/>
              <a:t> </a:t>
            </a:r>
            <a:r>
              <a:rPr lang="en-GB" sz="2000" b="1" dirty="0" smtClean="0"/>
              <a:t>- continued</a:t>
            </a:r>
            <a:endParaRPr lang="en-US" sz="2800" b="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 name="Rectangle 9"/>
          <p:cNvSpPr/>
          <p:nvPr/>
        </p:nvSpPr>
        <p:spPr>
          <a:xfrm>
            <a:off x="914400" y="1447800"/>
            <a:ext cx="7315200" cy="461665"/>
          </a:xfrm>
          <a:prstGeom prst="rect">
            <a:avLst/>
          </a:prstGeom>
        </p:spPr>
        <p:txBody>
          <a:bodyPr wrap="square">
            <a:spAutoFit/>
          </a:bodyPr>
          <a:lstStyle/>
          <a:p>
            <a:pPr marL="914400" indent="-914400">
              <a:spcBef>
                <a:spcPts val="300"/>
              </a:spcBef>
              <a:spcAft>
                <a:spcPts val="300"/>
              </a:spcAft>
              <a:buFont typeface="Wingdings" pitchFamily="2" charset="2"/>
              <a:buChar char="Ø"/>
              <a:tabLst>
                <a:tab pos="1028700" algn="l"/>
              </a:tabLst>
            </a:pPr>
            <a:r>
              <a:rPr lang="en-GB" sz="2400" b="1" dirty="0" smtClean="0"/>
              <a:t>Open the project, </a:t>
            </a:r>
            <a:r>
              <a:rPr lang="en-GB" sz="2400" b="1" i="1" dirty="0" smtClean="0"/>
              <a:t>1_Project as shown below:</a:t>
            </a:r>
            <a:endParaRPr lang="en-US" sz="2400" b="1" dirty="0"/>
          </a:p>
        </p:txBody>
      </p:sp>
      <p:sp>
        <p:nvSpPr>
          <p:cNvPr id="11" name="Rectangle 10"/>
          <p:cNvSpPr/>
          <p:nvPr/>
        </p:nvSpPr>
        <p:spPr>
          <a:xfrm>
            <a:off x="914400" y="5481935"/>
            <a:ext cx="7315200" cy="461665"/>
          </a:xfrm>
          <a:prstGeom prst="rect">
            <a:avLst/>
          </a:prstGeom>
        </p:spPr>
        <p:txBody>
          <a:bodyPr wrap="square">
            <a:spAutoFit/>
          </a:bodyPr>
          <a:lstStyle/>
          <a:p>
            <a:pPr marL="914400" indent="-914400">
              <a:spcBef>
                <a:spcPts val="300"/>
              </a:spcBef>
              <a:spcAft>
                <a:spcPts val="300"/>
              </a:spcAft>
              <a:buFont typeface="Wingdings" pitchFamily="2" charset="2"/>
              <a:buChar char="Ø"/>
              <a:tabLst>
                <a:tab pos="1028700" algn="l"/>
              </a:tabLst>
            </a:pPr>
            <a:r>
              <a:rPr lang="en-GB" sz="2400" b="1" dirty="0" smtClean="0"/>
              <a:t>Load the program </a:t>
            </a:r>
            <a:r>
              <a:rPr lang="en-GB" sz="2400" b="1" dirty="0" err="1" smtClean="0"/>
              <a:t>my_first.R</a:t>
            </a:r>
            <a:r>
              <a:rPr lang="en-GB" sz="2400" b="1" dirty="0" smtClean="0"/>
              <a:t>  and run the same</a:t>
            </a:r>
            <a:endParaRPr lang="en-US" sz="2400" b="1" dirty="0"/>
          </a:p>
        </p:txBody>
      </p:sp>
      <p:pic>
        <p:nvPicPr>
          <p:cNvPr id="6148" name="Picture 4"/>
          <p:cNvPicPr>
            <a:picLocks noChangeAspect="1" noChangeArrowheads="1"/>
          </p:cNvPicPr>
          <p:nvPr/>
        </p:nvPicPr>
        <p:blipFill>
          <a:blip r:embed="rId2" cstate="print"/>
          <a:srcRect/>
          <a:stretch>
            <a:fillRect/>
          </a:stretch>
        </p:blipFill>
        <p:spPr bwMode="auto">
          <a:xfrm>
            <a:off x="990600" y="1905000"/>
            <a:ext cx="7239000" cy="3412133"/>
          </a:xfrm>
          <a:prstGeom prst="rect">
            <a:avLst/>
          </a:prstGeom>
          <a:noFill/>
          <a:ln w="9525">
            <a:noFill/>
            <a:miter lim="800000"/>
            <a:headEnd/>
            <a:tailEnd/>
          </a:ln>
        </p:spPr>
      </p:pic>
      <p:sp>
        <p:nvSpPr>
          <p:cNvPr id="13" name="Rectangle 12"/>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1.8</a:t>
            </a:r>
            <a:r>
              <a:rPr lang="en-GB" sz="2800" b="1" dirty="0" smtClean="0"/>
              <a:t>	 Working with Projects in </a:t>
            </a:r>
            <a:r>
              <a:rPr lang="en-GB" sz="2800" b="1" dirty="0" err="1" smtClean="0"/>
              <a:t>Rstudio</a:t>
            </a:r>
            <a:r>
              <a:rPr lang="en-GB" sz="2800" b="1" dirty="0" smtClean="0"/>
              <a:t> </a:t>
            </a:r>
            <a:r>
              <a:rPr lang="en-GB" sz="2000" b="1" dirty="0" smtClean="0"/>
              <a:t>- continued</a:t>
            </a:r>
            <a:endParaRPr lang="en-US" sz="2800" b="1"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7170" name="Picture 2"/>
          <p:cNvPicPr>
            <a:picLocks noChangeAspect="1" noChangeArrowheads="1"/>
          </p:cNvPicPr>
          <p:nvPr/>
        </p:nvPicPr>
        <p:blipFill>
          <a:blip r:embed="rId2" cstate="print"/>
          <a:srcRect/>
          <a:stretch>
            <a:fillRect/>
          </a:stretch>
        </p:blipFill>
        <p:spPr bwMode="auto">
          <a:xfrm>
            <a:off x="1905000" y="1600200"/>
            <a:ext cx="5772150" cy="4362450"/>
          </a:xfrm>
          <a:prstGeom prst="rect">
            <a:avLst/>
          </a:prstGeom>
          <a:noFill/>
          <a:ln w="9525">
            <a:noFill/>
            <a:miter lim="800000"/>
            <a:headEnd/>
            <a:tailEnd/>
          </a:ln>
        </p:spPr>
      </p:pic>
      <p:sp>
        <p:nvSpPr>
          <p:cNvPr id="10" name="Rectangle 9"/>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1.8</a:t>
            </a:r>
            <a:r>
              <a:rPr lang="en-GB" sz="2800" b="1" dirty="0" smtClean="0"/>
              <a:t>	 Working with Projects in </a:t>
            </a:r>
            <a:r>
              <a:rPr lang="en-GB" sz="2800" b="1" dirty="0" err="1" smtClean="0"/>
              <a:t>Rstudio</a:t>
            </a:r>
            <a:r>
              <a:rPr lang="en-GB" sz="2800" b="1" dirty="0" smtClean="0"/>
              <a:t> </a:t>
            </a:r>
            <a:r>
              <a:rPr lang="en-GB" sz="2000" b="1" dirty="0" smtClean="0"/>
              <a:t>- continued</a:t>
            </a:r>
            <a:endParaRPr lang="en-US" sz="28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1.1</a:t>
            </a:r>
            <a:r>
              <a:rPr lang="en-GB" sz="3200" b="1" dirty="0" smtClean="0"/>
              <a:t>	 R console - continued</a:t>
            </a:r>
            <a:endParaRPr lang="en-US" sz="2800" b="1" dirty="0" smtClean="0"/>
          </a:p>
        </p:txBody>
      </p:sp>
      <p:sp>
        <p:nvSpPr>
          <p:cNvPr id="9217" name="Rectangle 1"/>
          <p:cNvSpPr>
            <a:spLocks noChangeArrowheads="1"/>
          </p:cNvSpPr>
          <p:nvPr/>
        </p:nvSpPr>
        <p:spPr bwMode="auto">
          <a:xfrm>
            <a:off x="914400" y="1373118"/>
            <a:ext cx="73152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The R Console allows command editing. </a:t>
            </a: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You will find that the left and right arrow keys, home, end, backspace, insert, and delete work exactly as you would expect. </a:t>
            </a:r>
            <a:endParaRPr kumimoji="0" lang="en-US" sz="28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You also get a command history; the up and down arrow keys can be used to scroll through recent commands. </a:t>
            </a: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Thus, if you make a mistake all you need to do is press the up key to recall your last command and edit it.</a:t>
            </a:r>
            <a:endParaRPr kumimoji="0" lang="en-US" sz="20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TextBox 10"/>
          <p:cNvSpPr txBox="1"/>
          <p:nvPr/>
        </p:nvSpPr>
        <p:spPr>
          <a:xfrm>
            <a:off x="914401" y="5540514"/>
            <a:ext cx="7315200" cy="707886"/>
          </a:xfrm>
          <a:prstGeom prst="rect">
            <a:avLst/>
          </a:prstGeom>
          <a:noFill/>
        </p:spPr>
        <p:txBody>
          <a:bodyPr wrap="square" rtlCol="0">
            <a:spAutoFit/>
          </a:bodyPr>
          <a:lstStyle/>
          <a:p>
            <a:pPr marL="457200" indent="-457200" algn="just">
              <a:buFont typeface="Wingdings" pitchFamily="2" charset="2"/>
              <a:buChar char="Ø"/>
            </a:pPr>
            <a:r>
              <a:rPr lang="en-US" sz="2000" b="1" i="1" dirty="0" smtClean="0">
                <a:solidFill>
                  <a:srgbClr val="FF0000"/>
                </a:solidFill>
              </a:rPr>
              <a:t>The script is executed in the console panel and the output is displayed.</a:t>
            </a:r>
            <a:endParaRPr lang="en-US" sz="2000" b="1" i="1" dirty="0">
              <a:solidFill>
                <a:srgbClr val="FF0000"/>
              </a:solidFill>
            </a:endParaRPr>
          </a:p>
        </p:txBody>
      </p:sp>
      <p:pic>
        <p:nvPicPr>
          <p:cNvPr id="5122" name="Picture 2"/>
          <p:cNvPicPr>
            <a:picLocks noChangeAspect="1" noChangeArrowheads="1"/>
          </p:cNvPicPr>
          <p:nvPr/>
        </p:nvPicPr>
        <p:blipFill>
          <a:blip r:embed="rId2" cstate="print"/>
          <a:srcRect/>
          <a:stretch>
            <a:fillRect/>
          </a:stretch>
        </p:blipFill>
        <p:spPr bwMode="auto">
          <a:xfrm>
            <a:off x="1143000" y="1371600"/>
            <a:ext cx="6981825" cy="4150613"/>
          </a:xfrm>
          <a:prstGeom prst="rect">
            <a:avLst/>
          </a:prstGeom>
          <a:noFill/>
          <a:ln w="9525">
            <a:noFill/>
            <a:miter lim="800000"/>
            <a:headEnd/>
            <a:tailEnd/>
          </a:ln>
        </p:spPr>
      </p:pic>
      <p:sp>
        <p:nvSpPr>
          <p:cNvPr id="13" name="Rectangle 12"/>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1.8</a:t>
            </a:r>
            <a:r>
              <a:rPr lang="en-GB" sz="2800" b="1" dirty="0" smtClean="0"/>
              <a:t>	 Working with Projects in </a:t>
            </a:r>
            <a:r>
              <a:rPr lang="en-GB" sz="2800" b="1" dirty="0" err="1" smtClean="0"/>
              <a:t>Rstudio</a:t>
            </a:r>
            <a:r>
              <a:rPr lang="en-GB" sz="2800" b="1" dirty="0" smtClean="0"/>
              <a:t> </a:t>
            </a:r>
            <a:r>
              <a:rPr lang="en-GB" sz="2000" b="1" dirty="0" smtClean="0"/>
              <a:t>- continued</a:t>
            </a:r>
            <a:endParaRPr lang="en-US" sz="2800"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914400"/>
            <a:ext cx="7315200" cy="523220"/>
          </a:xfrm>
          <a:prstGeom prst="rect">
            <a:avLst/>
          </a:prstGeom>
        </p:spPr>
        <p:txBody>
          <a:bodyPr wrap="square">
            <a:spAutoFit/>
          </a:bodyPr>
          <a:lstStyle/>
          <a:p>
            <a:pPr lvl="1" algn="ctr">
              <a:spcBef>
                <a:spcPts val="600"/>
              </a:spcBef>
              <a:spcAft>
                <a:spcPts val="600"/>
              </a:spcAft>
            </a:pPr>
            <a:r>
              <a:rPr lang="en-GB" sz="2800" b="1" dirty="0" smtClean="0"/>
              <a:t>1.9</a:t>
            </a:r>
            <a:r>
              <a:rPr lang="en-GB" sz="2800" b="1" dirty="0" smtClean="0"/>
              <a:t>	 Writing and executing R Scripts </a:t>
            </a:r>
            <a:endParaRPr lang="en-US" sz="2000" b="1" dirty="0"/>
          </a:p>
        </p:txBody>
      </p:sp>
      <p:pic>
        <p:nvPicPr>
          <p:cNvPr id="8194" name="Picture 2"/>
          <p:cNvPicPr>
            <a:picLocks noChangeAspect="1" noChangeArrowheads="1"/>
          </p:cNvPicPr>
          <p:nvPr/>
        </p:nvPicPr>
        <p:blipFill>
          <a:blip r:embed="rId2" cstate="print"/>
          <a:srcRect/>
          <a:stretch>
            <a:fillRect/>
          </a:stretch>
        </p:blipFill>
        <p:spPr bwMode="auto">
          <a:xfrm>
            <a:off x="1524000" y="1676400"/>
            <a:ext cx="6218492" cy="4071366"/>
          </a:xfrm>
          <a:prstGeom prst="rect">
            <a:avLst/>
          </a:prstGeom>
          <a:noFill/>
          <a:ln w="9525">
            <a:noFill/>
            <a:miter lim="800000"/>
            <a:headEnd/>
            <a:tailEnd/>
          </a:ln>
          <a:effectLst/>
        </p:spPr>
      </p:pic>
      <p:pic>
        <p:nvPicPr>
          <p:cNvPr id="8197" name="Picture 5"/>
          <p:cNvPicPr>
            <a:picLocks noChangeAspect="1" noChangeArrowheads="1"/>
          </p:cNvPicPr>
          <p:nvPr/>
        </p:nvPicPr>
        <p:blipFill>
          <a:blip r:embed="rId3" cstate="print"/>
          <a:srcRect/>
          <a:stretch>
            <a:fillRect/>
          </a:stretch>
        </p:blipFill>
        <p:spPr bwMode="auto">
          <a:xfrm>
            <a:off x="5181600" y="3429000"/>
            <a:ext cx="2209800" cy="2238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pic>
        <p:nvPicPr>
          <p:cNvPr id="11" name="Picture 2"/>
          <p:cNvPicPr>
            <a:picLocks noChangeAspect="1" noChangeArrowheads="1"/>
          </p:cNvPicPr>
          <p:nvPr/>
        </p:nvPicPr>
        <p:blipFill>
          <a:blip r:embed="rId2" cstate="print"/>
          <a:srcRect/>
          <a:stretch>
            <a:fillRect/>
          </a:stretch>
        </p:blipFill>
        <p:spPr bwMode="auto">
          <a:xfrm>
            <a:off x="879458" y="2057400"/>
            <a:ext cx="7388453"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61441" name="Rectangle 1"/>
          <p:cNvSpPr>
            <a:spLocks noChangeArrowheads="1"/>
          </p:cNvSpPr>
          <p:nvPr/>
        </p:nvSpPr>
        <p:spPr bwMode="auto">
          <a:xfrm>
            <a:off x="914400" y="1006733"/>
            <a:ext cx="7315200"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eaLnBrk="0" fontAlgn="base" hangingPunct="0">
              <a:spcBef>
                <a:spcPct val="0"/>
              </a:spcBef>
              <a:spcAft>
                <a:spcPct val="0"/>
              </a:spcAft>
              <a:buFont typeface="+mj-lt"/>
              <a:buAutoNum type="arabicPeriod"/>
            </a:pPr>
            <a:r>
              <a:rPr lang="en-US" sz="2400" b="1" dirty="0" smtClean="0">
                <a:ea typeface="Calibri" pitchFamily="34" charset="0"/>
                <a:cs typeface="Times New Roman" pitchFamily="18" charset="0"/>
              </a:rPr>
              <a:t>Comment lines in R begin with the symbol “#”.</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Always True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Always False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May or may not be true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I do not know the answer</a:t>
            </a:r>
          </a:p>
          <a:p>
            <a:pPr marL="914400" lvl="1" indent="-457200" eaLnBrk="0" fontAlgn="base" hangingPunct="0">
              <a:spcBef>
                <a:spcPct val="0"/>
              </a:spcBef>
              <a:spcAft>
                <a:spcPct val="0"/>
              </a:spcAft>
              <a:buFont typeface="+mj-lt"/>
              <a:buAutoNum type="alphaLcParenR"/>
            </a:pPr>
            <a:endParaRPr kumimoji="0" lang="en-US" sz="2400" b="1" i="1" u="none" strike="noStrike" cap="none" normalizeH="0" baseline="0" dirty="0" smtClean="0">
              <a:ln>
                <a:noFill/>
              </a:ln>
              <a:solidFill>
                <a:schemeClr val="accent1">
                  <a:lumMod val="75000"/>
                </a:schemeClr>
              </a:solidFill>
              <a:effectLst/>
              <a:cs typeface="Arial" pitchFamily="34" charset="0"/>
            </a:endParaRPr>
          </a:p>
          <a:p>
            <a:pPr marL="457200" indent="-457200" eaLnBrk="0" fontAlgn="base" hangingPunct="0">
              <a:spcBef>
                <a:spcPct val="0"/>
              </a:spcBef>
              <a:spcAft>
                <a:spcPct val="0"/>
              </a:spcAft>
              <a:buFont typeface="+mj-lt"/>
              <a:buAutoNum type="arabicPeriod"/>
            </a:pPr>
            <a:r>
              <a:rPr lang="en-US" sz="2400" b="1" dirty="0" smtClean="0">
                <a:ea typeface="Calibri" pitchFamily="34" charset="0"/>
                <a:cs typeface="Times New Roman" pitchFamily="18" charset="0"/>
              </a:rPr>
              <a:t>The command help(mean) does the following:</a:t>
            </a:r>
          </a:p>
          <a:p>
            <a:pPr marL="457200" indent="-457200" eaLnBrk="0" fontAlgn="base" hangingPunct="0">
              <a:spcBef>
                <a:spcPct val="0"/>
              </a:spcBef>
              <a:spcAft>
                <a:spcPct val="0"/>
              </a:spcAft>
            </a:pPr>
            <a:r>
              <a:rPr lang="en-US" sz="2400" b="1" dirty="0" smtClean="0">
                <a:ea typeface="Calibri" pitchFamily="34" charset="0"/>
                <a:cs typeface="Times New Roman" pitchFamily="18" charset="0"/>
              </a:rPr>
              <a:t>	I	</a:t>
            </a:r>
            <a:r>
              <a:rPr lang="en-US" sz="2000" b="1" dirty="0" smtClean="0">
                <a:ea typeface="Calibri" pitchFamily="34" charset="0"/>
                <a:cs typeface="Times New Roman" pitchFamily="18" charset="0"/>
              </a:rPr>
              <a:t>It gives extra information about the </a:t>
            </a:r>
            <a:r>
              <a:rPr lang="en-US" sz="2000" b="1" i="1" dirty="0" smtClean="0">
                <a:solidFill>
                  <a:schemeClr val="accent1">
                    <a:lumMod val="75000"/>
                  </a:schemeClr>
                </a:solidFill>
                <a:ea typeface="Calibri" pitchFamily="34" charset="0"/>
                <a:cs typeface="Times New Roman" pitchFamily="18" charset="0"/>
              </a:rPr>
              <a:t>mean</a:t>
            </a:r>
            <a:r>
              <a:rPr lang="en-US" sz="2000" b="1" dirty="0" smtClean="0">
                <a:ea typeface="Calibri" pitchFamily="34" charset="0"/>
                <a:cs typeface="Times New Roman" pitchFamily="18" charset="0"/>
              </a:rPr>
              <a:t> 	function.</a:t>
            </a:r>
          </a:p>
          <a:p>
            <a:pPr marL="457200" indent="-457200" eaLnBrk="0" fontAlgn="base" hangingPunct="0">
              <a:spcBef>
                <a:spcPct val="0"/>
              </a:spcBef>
              <a:spcAft>
                <a:spcPct val="0"/>
              </a:spcAft>
            </a:pPr>
            <a:r>
              <a:rPr lang="en-US" sz="2000" b="1" dirty="0" smtClean="0">
                <a:ea typeface="Calibri" pitchFamily="34" charset="0"/>
                <a:cs typeface="Times New Roman" pitchFamily="18" charset="0"/>
              </a:rPr>
              <a:t>	II	It searches the complete documentation for the word 	</a:t>
            </a:r>
            <a:r>
              <a:rPr lang="en-US" sz="2000" b="1" i="1" dirty="0" smtClean="0">
                <a:solidFill>
                  <a:schemeClr val="accent1">
                    <a:lumMod val="75000"/>
                  </a:schemeClr>
                </a:solidFill>
                <a:ea typeface="Calibri" pitchFamily="34" charset="0"/>
                <a:cs typeface="Times New Roman" pitchFamily="18" charset="0"/>
              </a:rPr>
              <a:t>mean</a:t>
            </a:r>
          </a:p>
          <a:p>
            <a:pPr marL="457200" indent="-457200" eaLnBrk="0" fontAlgn="base" hangingPunct="0">
              <a:spcBef>
                <a:spcPct val="0"/>
              </a:spcBef>
              <a:spcAft>
                <a:spcPct val="0"/>
              </a:spcAft>
            </a:pPr>
            <a:endParaRPr lang="en-US" sz="2000" b="1" i="1" dirty="0" smtClean="0">
              <a:solidFill>
                <a:schemeClr val="accent1">
                  <a:lumMod val="75000"/>
                </a:schemeClr>
              </a:solidFill>
              <a:ea typeface="Calibri" pitchFamily="34" charset="0"/>
              <a:cs typeface="Times New Roman" pitchFamily="18" charset="0"/>
            </a:endParaRP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 Statement I is True and Statement II is false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Statement II is True and Statement I is false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Both the statements are False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Both the statements are true</a:t>
            </a:r>
            <a:endParaRPr lang="en-US" sz="2400" b="1" i="1" dirty="0" smtClean="0">
              <a:solidFill>
                <a:schemeClr val="accent1">
                  <a:lumMod val="75000"/>
                </a:schemeClr>
              </a:solidFill>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61441" name="Rectangle 1"/>
          <p:cNvSpPr>
            <a:spLocks noChangeArrowheads="1"/>
          </p:cNvSpPr>
          <p:nvPr/>
        </p:nvSpPr>
        <p:spPr bwMode="auto">
          <a:xfrm>
            <a:off x="914400" y="837598"/>
            <a:ext cx="731520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gn="just" eaLnBrk="0" fontAlgn="base" hangingPunct="0">
              <a:spcBef>
                <a:spcPct val="0"/>
              </a:spcBef>
              <a:spcAft>
                <a:spcPct val="0"/>
              </a:spcAft>
              <a:buFont typeface="+mj-lt"/>
              <a:buAutoNum type="arabicPeriod" startAt="3"/>
            </a:pPr>
            <a:r>
              <a:rPr lang="en-US" sz="2400" b="1" dirty="0" smtClean="0">
                <a:ea typeface="Calibri" pitchFamily="34" charset="0"/>
                <a:cs typeface="Times New Roman" pitchFamily="18" charset="0"/>
              </a:rPr>
              <a:t>If you are not sure about the name of the function you are looking for, you can perform a fuzzy search with the __________ function.</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help()</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apropos()</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search()</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None of the above</a:t>
            </a:r>
          </a:p>
          <a:p>
            <a:pPr marL="914400" marR="0" lvl="1" indent="-457200" eaLnBrk="0" fontAlgn="base" hangingPunct="0">
              <a:lnSpc>
                <a:spcPct val="100000"/>
              </a:lnSpc>
              <a:spcBef>
                <a:spcPct val="0"/>
              </a:spcBef>
              <a:spcAft>
                <a:spcPct val="0"/>
              </a:spcAft>
              <a:buClrTx/>
              <a:buSzTx/>
              <a:buFont typeface="+mj-lt"/>
              <a:buAutoNum type="alphaLcParenR"/>
              <a:tabLst/>
            </a:pPr>
            <a:endParaRPr lang="en-US" sz="2000" b="1" i="1" dirty="0" smtClean="0">
              <a:solidFill>
                <a:schemeClr val="accent1">
                  <a:lumMod val="75000"/>
                </a:schemeClr>
              </a:solidFill>
              <a:ea typeface="Calibri" pitchFamily="34" charset="0"/>
              <a:cs typeface="Times New Roman" pitchFamily="18" charset="0"/>
            </a:endParaRPr>
          </a:p>
          <a:p>
            <a:pPr marL="914400" marR="0" lvl="1" indent="-457200" eaLnBrk="0" fontAlgn="base" hangingPunct="0">
              <a:lnSpc>
                <a:spcPct val="100000"/>
              </a:lnSpc>
              <a:spcBef>
                <a:spcPct val="0"/>
              </a:spcBef>
              <a:spcAft>
                <a:spcPct val="0"/>
              </a:spcAft>
              <a:buClrTx/>
              <a:buSzTx/>
              <a:buFont typeface="+mj-lt"/>
              <a:buAutoNum type="alphaLcParenR"/>
              <a:tabLst/>
            </a:pPr>
            <a:endParaRPr lang="en-US" sz="2400" b="1" i="1" dirty="0" smtClean="0">
              <a:solidFill>
                <a:schemeClr val="accent1">
                  <a:lumMod val="75000"/>
                </a:schemeClr>
              </a:solidFill>
              <a:ea typeface="Calibri" pitchFamily="34" charset="0"/>
              <a:cs typeface="Times New Roman" pitchFamily="18" charset="0"/>
            </a:endParaRPr>
          </a:p>
          <a:p>
            <a:pPr marL="457200" lvl="0" indent="-457200" algn="just" eaLnBrk="0" fontAlgn="base" hangingPunct="0">
              <a:spcBef>
                <a:spcPct val="0"/>
              </a:spcBef>
              <a:spcAft>
                <a:spcPct val="0"/>
              </a:spcAft>
              <a:buFont typeface="+mj-lt"/>
              <a:buAutoNum type="arabicPeriod" startAt="3"/>
            </a:pPr>
            <a:r>
              <a:rPr lang="en-US" sz="2400" b="1" dirty="0" smtClean="0">
                <a:ea typeface="Calibri" pitchFamily="34" charset="0"/>
                <a:cs typeface="Times New Roman" pitchFamily="18" charset="0"/>
              </a:rPr>
              <a:t>The function ________ in </a:t>
            </a:r>
            <a:r>
              <a:rPr lang="en-US" sz="2400" b="1" i="1" dirty="0" err="1" smtClean="0">
                <a:ea typeface="Calibri" pitchFamily="34" charset="0"/>
                <a:cs typeface="Times New Roman" pitchFamily="18" charset="0"/>
              </a:rPr>
              <a:t>utils</a:t>
            </a:r>
            <a:r>
              <a:rPr lang="en-US" sz="2400" b="1" dirty="0" smtClean="0">
                <a:ea typeface="Calibri" pitchFamily="34" charset="0"/>
                <a:cs typeface="Times New Roman" pitchFamily="18" charset="0"/>
              </a:rPr>
              <a:t> package run all the R code from examples part of R’s topic .</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example()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help()</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All of the above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None of the above</a:t>
            </a:r>
          </a:p>
          <a:p>
            <a:pPr marL="914400" lvl="1" indent="-457200" eaLnBrk="0" fontAlgn="base" hangingPunct="0">
              <a:spcBef>
                <a:spcPct val="0"/>
              </a:spcBef>
              <a:spcAft>
                <a:spcPct val="0"/>
              </a:spcAft>
              <a:buFont typeface="+mj-lt"/>
              <a:buAutoNum type="alphaLcParenR"/>
            </a:pPr>
            <a:endParaRPr lang="en-US" sz="2400" b="1" i="1" dirty="0" smtClean="0">
              <a:solidFill>
                <a:schemeClr val="accent1">
                  <a:lumMod val="75000"/>
                </a:schemeClr>
              </a:solidFill>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14400" y="914400"/>
            <a:ext cx="7315200" cy="5144998"/>
          </a:xfrm>
          <a:prstGeom prst="rect">
            <a:avLst/>
          </a:prstGeom>
        </p:spPr>
        <p:txBody>
          <a:bodyPr wrap="square">
            <a:spAutoFit/>
          </a:bodyPr>
          <a:lstStyle/>
          <a:p>
            <a:pPr marL="457200" lvl="0" indent="-457200" eaLnBrk="0" fontAlgn="base" hangingPunct="0">
              <a:spcBef>
                <a:spcPts val="200"/>
              </a:spcBef>
              <a:spcAft>
                <a:spcPts val="200"/>
              </a:spcAft>
              <a:buFont typeface="+mj-lt"/>
              <a:buAutoNum type="arabicPeriod"/>
            </a:pPr>
            <a:r>
              <a:rPr lang="en-US" sz="2400" b="1" dirty="0" smtClean="0">
                <a:ea typeface="Calibri" pitchFamily="34" charset="0"/>
                <a:cs typeface="Times New Roman" pitchFamily="18" charset="0"/>
              </a:rPr>
              <a:t>Comment lines in R begin with the symbol “#”.</a:t>
            </a:r>
          </a:p>
          <a:p>
            <a:pPr marL="914400" lvl="1" indent="-457200" eaLnBrk="0" fontAlgn="base" hangingPunct="0">
              <a:spcBef>
                <a:spcPts val="200"/>
              </a:spcBef>
              <a:spcAft>
                <a:spcPts val="20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Always True</a:t>
            </a:r>
          </a:p>
          <a:p>
            <a:pPr marL="914400" lvl="1" indent="-457200" eaLnBrk="0" fontAlgn="base" hangingPunct="0">
              <a:spcBef>
                <a:spcPts val="200"/>
              </a:spcBef>
              <a:spcAft>
                <a:spcPts val="200"/>
              </a:spcAft>
              <a:buFont typeface="+mj-lt"/>
              <a:buAutoNum type="alphaLcParenR"/>
            </a:pPr>
            <a:endParaRPr lang="en-US" sz="500" b="1" i="1" dirty="0" smtClean="0">
              <a:solidFill>
                <a:schemeClr val="accent1">
                  <a:lumMod val="75000"/>
                </a:schemeClr>
              </a:solidFill>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r>
              <a:rPr lang="en-US" sz="2400" b="1" dirty="0" smtClean="0">
                <a:ea typeface="Calibri" pitchFamily="34" charset="0"/>
                <a:cs typeface="Times New Roman" pitchFamily="18" charset="0"/>
              </a:rPr>
              <a:t>The command help(mean) does the following:</a:t>
            </a:r>
          </a:p>
          <a:p>
            <a:pPr marL="457200" indent="-457200" eaLnBrk="0" fontAlgn="base" hangingPunct="0">
              <a:spcBef>
                <a:spcPts val="200"/>
              </a:spcBef>
              <a:spcAft>
                <a:spcPts val="200"/>
              </a:spcAft>
            </a:pPr>
            <a:r>
              <a:rPr lang="en-US" sz="2400" b="1" dirty="0" smtClean="0">
                <a:ea typeface="Calibri" pitchFamily="34" charset="0"/>
                <a:cs typeface="Times New Roman" pitchFamily="18" charset="0"/>
              </a:rPr>
              <a:t>	I	</a:t>
            </a:r>
            <a:r>
              <a:rPr lang="en-US" b="1" dirty="0" smtClean="0">
                <a:ea typeface="Calibri" pitchFamily="34" charset="0"/>
                <a:cs typeface="Times New Roman" pitchFamily="18" charset="0"/>
              </a:rPr>
              <a:t>It gives extra information about the </a:t>
            </a:r>
            <a:r>
              <a:rPr lang="en-US" b="1" i="1" dirty="0" smtClean="0">
                <a:solidFill>
                  <a:schemeClr val="accent1">
                    <a:lumMod val="75000"/>
                  </a:schemeClr>
                </a:solidFill>
                <a:ea typeface="Calibri" pitchFamily="34" charset="0"/>
                <a:cs typeface="Times New Roman" pitchFamily="18" charset="0"/>
              </a:rPr>
              <a:t>mean</a:t>
            </a:r>
            <a:r>
              <a:rPr lang="en-US" b="1" dirty="0" smtClean="0">
                <a:ea typeface="Calibri" pitchFamily="34" charset="0"/>
                <a:cs typeface="Times New Roman" pitchFamily="18" charset="0"/>
              </a:rPr>
              <a:t> 	function.</a:t>
            </a:r>
          </a:p>
          <a:p>
            <a:pPr marL="457200" indent="-457200" eaLnBrk="0" fontAlgn="base" hangingPunct="0">
              <a:spcBef>
                <a:spcPts val="200"/>
              </a:spcBef>
              <a:spcAft>
                <a:spcPts val="200"/>
              </a:spcAft>
            </a:pPr>
            <a:r>
              <a:rPr lang="en-US" b="1" dirty="0" smtClean="0">
                <a:ea typeface="Calibri" pitchFamily="34" charset="0"/>
                <a:cs typeface="Times New Roman" pitchFamily="18" charset="0"/>
              </a:rPr>
              <a:t>	II	It searches the complete documentation for the word  </a:t>
            </a:r>
            <a:r>
              <a:rPr lang="en-US" b="1" i="1" dirty="0" smtClean="0">
                <a:solidFill>
                  <a:schemeClr val="accent1">
                    <a:lumMod val="75000"/>
                  </a:schemeClr>
                </a:solidFill>
                <a:ea typeface="Calibri" pitchFamily="34" charset="0"/>
                <a:cs typeface="Times New Roman" pitchFamily="18" charset="0"/>
              </a:rPr>
              <a:t>mean</a:t>
            </a:r>
            <a:endParaRPr lang="en-US" sz="2000" b="1" i="1" dirty="0" smtClean="0">
              <a:solidFill>
                <a:schemeClr val="accent1">
                  <a:lumMod val="75000"/>
                </a:schemeClr>
              </a:solidFill>
              <a:ea typeface="Calibri" pitchFamily="34" charset="0"/>
              <a:cs typeface="Times New Roman" pitchFamily="18" charset="0"/>
            </a:endParaRPr>
          </a:p>
          <a:p>
            <a:pPr marL="914400" lvl="1" indent="-457200" eaLnBrk="0" fontAlgn="base" hangingPunct="0">
              <a:spcBef>
                <a:spcPts val="200"/>
              </a:spcBef>
              <a:spcAft>
                <a:spcPts val="20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 Statement I is True and Statement II is false</a:t>
            </a:r>
          </a:p>
          <a:p>
            <a:pPr marL="457200" indent="-457200" algn="just" eaLnBrk="0" fontAlgn="base" hangingPunct="0">
              <a:spcBef>
                <a:spcPts val="200"/>
              </a:spcBef>
              <a:spcAft>
                <a:spcPts val="200"/>
              </a:spcAft>
              <a:buFont typeface="+mj-lt"/>
              <a:buAutoNum type="arabicPeriod" startAt="3"/>
            </a:pPr>
            <a:r>
              <a:rPr lang="en-US" sz="2400" b="1" dirty="0" smtClean="0">
                <a:ea typeface="Calibri" pitchFamily="34" charset="0"/>
                <a:cs typeface="Times New Roman" pitchFamily="18" charset="0"/>
              </a:rPr>
              <a:t>If you are not sure about the name of the function you are looking for, you can perform a fuzzy search with the __________ function.</a:t>
            </a:r>
          </a:p>
          <a:p>
            <a:pPr marL="914400" lvl="1" indent="-457200" eaLnBrk="0" fontAlgn="base" hangingPunct="0">
              <a:spcBef>
                <a:spcPts val="200"/>
              </a:spcBef>
              <a:spcAft>
                <a:spcPts val="200"/>
              </a:spcAft>
              <a:buAutoNum type="alphaLcParenR" startAt="2"/>
            </a:pPr>
            <a:r>
              <a:rPr lang="en-US" sz="2000" b="1" i="1" dirty="0" smtClean="0">
                <a:solidFill>
                  <a:schemeClr val="accent1">
                    <a:lumMod val="75000"/>
                  </a:schemeClr>
                </a:solidFill>
                <a:ea typeface="Calibri" pitchFamily="34" charset="0"/>
                <a:cs typeface="Times New Roman" pitchFamily="18" charset="0"/>
              </a:rPr>
              <a:t>apropos()</a:t>
            </a:r>
          </a:p>
          <a:p>
            <a:pPr marL="457200" lvl="0" indent="-457200" algn="just" eaLnBrk="0" fontAlgn="base" hangingPunct="0">
              <a:spcBef>
                <a:spcPts val="200"/>
              </a:spcBef>
              <a:spcAft>
                <a:spcPts val="200"/>
              </a:spcAft>
            </a:pPr>
            <a:r>
              <a:rPr lang="en-US" sz="2400" b="1" dirty="0" smtClean="0">
                <a:ea typeface="Calibri" pitchFamily="34" charset="0"/>
                <a:cs typeface="Times New Roman" pitchFamily="18" charset="0"/>
              </a:rPr>
              <a:t>4.	The function ________ in </a:t>
            </a:r>
            <a:r>
              <a:rPr lang="en-US" sz="2400" b="1" dirty="0" err="1" smtClean="0">
                <a:ea typeface="Calibri" pitchFamily="34" charset="0"/>
                <a:cs typeface="Times New Roman" pitchFamily="18" charset="0"/>
              </a:rPr>
              <a:t>utils</a:t>
            </a:r>
            <a:r>
              <a:rPr lang="en-US" sz="2400" b="1" dirty="0" smtClean="0">
                <a:ea typeface="Calibri" pitchFamily="34" charset="0"/>
                <a:cs typeface="Times New Roman" pitchFamily="18" charset="0"/>
              </a:rPr>
              <a:t> package run all the R code from examples part of R’s topic .</a:t>
            </a:r>
          </a:p>
          <a:p>
            <a:pPr marL="914400" lvl="1" indent="-457200" eaLnBrk="0" fontAlgn="base" hangingPunct="0">
              <a:spcBef>
                <a:spcPts val="200"/>
              </a:spcBef>
              <a:spcAft>
                <a:spcPts val="20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example()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028485"/>
            <a:ext cx="6019800" cy="5067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1069524"/>
          </a:xfrm>
          <a:prstGeom prst="rect">
            <a:avLst/>
          </a:prstGeom>
        </p:spPr>
        <p:txBody>
          <a:bodyPr wrap="square">
            <a:spAutoFit/>
          </a:bodyPr>
          <a:lstStyle/>
          <a:p>
            <a:pPr>
              <a:spcBef>
                <a:spcPts val="600"/>
              </a:spcBef>
              <a:spcAft>
                <a:spcPts val="300"/>
              </a:spcAft>
            </a:pPr>
            <a:r>
              <a:rPr lang="en-US" sz="2800" b="1" dirty="0" smtClean="0"/>
              <a:t>Lab Exercise 1:   </a:t>
            </a:r>
          </a:p>
          <a:p>
            <a:pPr>
              <a:spcBef>
                <a:spcPts val="600"/>
              </a:spcBef>
              <a:spcAft>
                <a:spcPts val="300"/>
              </a:spcAft>
            </a:pPr>
            <a:r>
              <a:rPr lang="en-US" sz="2800" b="1" dirty="0" smtClean="0"/>
              <a:t>Write the function in </a:t>
            </a:r>
            <a:r>
              <a:rPr lang="en-US" sz="2800" b="1" dirty="0" err="1" smtClean="0"/>
              <a:t>RStudio</a:t>
            </a:r>
            <a:r>
              <a:rPr lang="en-US" sz="2800" b="1" dirty="0" smtClean="0"/>
              <a:t> as shown below:</a:t>
            </a:r>
          </a:p>
        </p:txBody>
      </p:sp>
      <p:pic>
        <p:nvPicPr>
          <p:cNvPr id="1027" name="Picture 3"/>
          <p:cNvPicPr>
            <a:picLocks noChangeAspect="1" noChangeArrowheads="1"/>
          </p:cNvPicPr>
          <p:nvPr/>
        </p:nvPicPr>
        <p:blipFill>
          <a:blip r:embed="rId2" cstate="print"/>
          <a:srcRect/>
          <a:stretch>
            <a:fillRect/>
          </a:stretch>
        </p:blipFill>
        <p:spPr bwMode="auto">
          <a:xfrm>
            <a:off x="3200400" y="3276600"/>
            <a:ext cx="5105400" cy="2893254"/>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90600" y="2133600"/>
            <a:ext cx="2219325"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1500411"/>
          </a:xfrm>
          <a:prstGeom prst="rect">
            <a:avLst/>
          </a:prstGeom>
        </p:spPr>
        <p:txBody>
          <a:bodyPr wrap="square">
            <a:spAutoFit/>
          </a:bodyPr>
          <a:lstStyle/>
          <a:p>
            <a:pPr>
              <a:spcBef>
                <a:spcPts val="600"/>
              </a:spcBef>
              <a:spcAft>
                <a:spcPts val="300"/>
              </a:spcAft>
            </a:pPr>
            <a:r>
              <a:rPr lang="en-US" sz="2800" b="1" dirty="0" smtClean="0"/>
              <a:t>Lab Exercise 2:   </a:t>
            </a:r>
          </a:p>
          <a:p>
            <a:pPr algn="just">
              <a:spcBef>
                <a:spcPts val="600"/>
              </a:spcBef>
              <a:spcAft>
                <a:spcPts val="300"/>
              </a:spcAft>
            </a:pPr>
            <a:r>
              <a:rPr lang="en-US" sz="2800" b="1" dirty="0" smtClean="0"/>
              <a:t>Execute the function in </a:t>
            </a:r>
            <a:r>
              <a:rPr lang="en-US" sz="2800" b="1" dirty="0" err="1" smtClean="0"/>
              <a:t>RStudio</a:t>
            </a:r>
            <a:r>
              <a:rPr lang="en-US" sz="2800" b="1" dirty="0" smtClean="0"/>
              <a:t> as shown below:</a:t>
            </a:r>
          </a:p>
        </p:txBody>
      </p:sp>
      <p:pic>
        <p:nvPicPr>
          <p:cNvPr id="2051" name="Picture 3"/>
          <p:cNvPicPr>
            <a:picLocks noChangeAspect="1" noChangeArrowheads="1"/>
          </p:cNvPicPr>
          <p:nvPr/>
        </p:nvPicPr>
        <p:blipFill>
          <a:blip r:embed="rId2" cstate="print"/>
          <a:srcRect/>
          <a:stretch>
            <a:fillRect/>
          </a:stretch>
        </p:blipFill>
        <p:spPr bwMode="auto">
          <a:xfrm>
            <a:off x="990600" y="2362200"/>
            <a:ext cx="7315200" cy="37457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954107"/>
          </a:xfrm>
          <a:prstGeom prst="rect">
            <a:avLst/>
          </a:prstGeom>
        </p:spPr>
        <p:txBody>
          <a:bodyPr wrap="square">
            <a:spAutoFit/>
          </a:bodyPr>
          <a:lstStyle/>
          <a:p>
            <a:pPr algn="just">
              <a:spcBef>
                <a:spcPts val="600"/>
              </a:spcBef>
              <a:spcAft>
                <a:spcPts val="300"/>
              </a:spcAft>
            </a:pPr>
            <a:r>
              <a:rPr lang="en-US" sz="2800" b="1" dirty="0" smtClean="0"/>
              <a:t>Check whether you have obtained the results as shown below:</a:t>
            </a:r>
          </a:p>
        </p:txBody>
      </p:sp>
      <p:pic>
        <p:nvPicPr>
          <p:cNvPr id="3074" name="Picture 2"/>
          <p:cNvPicPr>
            <a:picLocks noChangeAspect="1" noChangeArrowheads="1"/>
          </p:cNvPicPr>
          <p:nvPr/>
        </p:nvPicPr>
        <p:blipFill>
          <a:blip r:embed="rId2" cstate="print"/>
          <a:srcRect/>
          <a:stretch>
            <a:fillRect/>
          </a:stretch>
        </p:blipFill>
        <p:spPr bwMode="auto">
          <a:xfrm>
            <a:off x="1043989" y="1981200"/>
            <a:ext cx="7261811"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1.1</a:t>
            </a:r>
            <a:r>
              <a:rPr lang="en-GB" sz="3200" b="1" dirty="0" smtClean="0"/>
              <a:t>	 R console - continued</a:t>
            </a:r>
            <a:endParaRPr lang="en-US" sz="3200" b="1" dirty="0" smtClean="0"/>
          </a:p>
        </p:txBody>
      </p:sp>
      <p:sp>
        <p:nvSpPr>
          <p:cNvPr id="11" name="Rectangle 10"/>
          <p:cNvSpPr/>
          <p:nvPr/>
        </p:nvSpPr>
        <p:spPr>
          <a:xfrm>
            <a:off x="990600" y="1371600"/>
            <a:ext cx="7239000" cy="1384995"/>
          </a:xfrm>
          <a:prstGeom prst="rect">
            <a:avLst/>
          </a:prstGeom>
        </p:spPr>
        <p:txBody>
          <a:bodyPr wrap="square">
            <a:spAutoFit/>
          </a:bodyPr>
          <a:lstStyle/>
          <a:p>
            <a:pPr marL="457200" lvl="0" indent="-457200" algn="just" eaLnBrk="0" fontAlgn="base" hangingPunct="0">
              <a:spcBef>
                <a:spcPts val="600"/>
              </a:spcBef>
              <a:spcAft>
                <a:spcPts val="600"/>
              </a:spcAft>
              <a:buFont typeface="Wingdings" pitchFamily="2" charset="2"/>
              <a:buChar char="Ø"/>
            </a:pPr>
            <a:r>
              <a:rPr lang="en-US" sz="2800" b="1" dirty="0" smtClean="0">
                <a:ea typeface="Calibri" pitchFamily="34" charset="0"/>
                <a:cs typeface="Times New Roman" pitchFamily="18" charset="0"/>
              </a:rPr>
              <a:t>It is possible to prepare commands in a file and then have R execute them using the </a:t>
            </a:r>
            <a:r>
              <a:rPr lang="en-US" sz="2800" b="1" i="1" dirty="0" smtClean="0">
                <a:solidFill>
                  <a:schemeClr val="accent1">
                    <a:lumMod val="50000"/>
                  </a:schemeClr>
                </a:solidFill>
                <a:ea typeface="Calibri" pitchFamily="34" charset="0"/>
                <a:cs typeface="Times New Roman" pitchFamily="18" charset="0"/>
              </a:rPr>
              <a:t>source</a:t>
            </a:r>
            <a:r>
              <a:rPr lang="en-US" sz="2800" b="1" dirty="0" smtClean="0">
                <a:ea typeface="Calibri" pitchFamily="34" charset="0"/>
                <a:cs typeface="Times New Roman" pitchFamily="18" charset="0"/>
              </a:rPr>
              <a:t> function. </a:t>
            </a:r>
          </a:p>
        </p:txBody>
      </p:sp>
      <p:pic>
        <p:nvPicPr>
          <p:cNvPr id="2050" name="Picture 2"/>
          <p:cNvPicPr>
            <a:picLocks noChangeAspect="1" noChangeArrowheads="1"/>
          </p:cNvPicPr>
          <p:nvPr/>
        </p:nvPicPr>
        <p:blipFill>
          <a:blip r:embed="rId2" cstate="print"/>
          <a:srcRect/>
          <a:stretch>
            <a:fillRect/>
          </a:stretch>
        </p:blipFill>
        <p:spPr bwMode="auto">
          <a:xfrm>
            <a:off x="3048000" y="2743200"/>
            <a:ext cx="3076575" cy="332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50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1500411"/>
          </a:xfrm>
          <a:prstGeom prst="rect">
            <a:avLst/>
          </a:prstGeom>
        </p:spPr>
        <p:txBody>
          <a:bodyPr wrap="square">
            <a:spAutoFit/>
          </a:bodyPr>
          <a:lstStyle/>
          <a:p>
            <a:pPr>
              <a:spcBef>
                <a:spcPts val="600"/>
              </a:spcBef>
              <a:spcAft>
                <a:spcPts val="300"/>
              </a:spcAft>
            </a:pPr>
            <a:r>
              <a:rPr lang="en-US" sz="2800" b="1" dirty="0" smtClean="0"/>
              <a:t>Lab Exercise 3:   </a:t>
            </a:r>
          </a:p>
          <a:p>
            <a:pPr algn="just">
              <a:spcBef>
                <a:spcPts val="600"/>
              </a:spcBef>
              <a:spcAft>
                <a:spcPts val="300"/>
              </a:spcAft>
            </a:pPr>
            <a:r>
              <a:rPr lang="en-US" sz="2800" b="1" dirty="0" smtClean="0"/>
              <a:t>Save the code as “</a:t>
            </a:r>
            <a:r>
              <a:rPr lang="en-US" sz="2800" b="1" dirty="0" err="1" smtClean="0"/>
              <a:t>evencount.R</a:t>
            </a:r>
            <a:r>
              <a:rPr lang="en-US" sz="2800" b="1" dirty="0" smtClean="0"/>
              <a:t>” in </a:t>
            </a:r>
            <a:r>
              <a:rPr lang="en-US" sz="2800" b="1" dirty="0" err="1" smtClean="0"/>
              <a:t>RStudio</a:t>
            </a:r>
            <a:r>
              <a:rPr lang="en-US" sz="2800" b="1" dirty="0" smtClean="0"/>
              <a:t> as shown below:</a:t>
            </a:r>
          </a:p>
        </p:txBody>
      </p:sp>
      <p:pic>
        <p:nvPicPr>
          <p:cNvPr id="4098" name="Picture 2"/>
          <p:cNvPicPr>
            <a:picLocks noChangeAspect="1" noChangeArrowheads="1"/>
          </p:cNvPicPr>
          <p:nvPr/>
        </p:nvPicPr>
        <p:blipFill>
          <a:blip r:embed="rId2" cstate="print"/>
          <a:srcRect/>
          <a:stretch>
            <a:fillRect/>
          </a:stretch>
        </p:blipFill>
        <p:spPr bwMode="auto">
          <a:xfrm>
            <a:off x="2590800" y="2438400"/>
            <a:ext cx="4376738" cy="3727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1.1</a:t>
            </a:r>
            <a:r>
              <a:rPr lang="en-GB" sz="3200" b="1" dirty="0" smtClean="0"/>
              <a:t>	 R console - continued</a:t>
            </a:r>
            <a:endParaRPr lang="en-US" sz="3200" b="1" dirty="0" smtClean="0"/>
          </a:p>
        </p:txBody>
      </p:sp>
      <p:pic>
        <p:nvPicPr>
          <p:cNvPr id="3075" name="Picture 3"/>
          <p:cNvPicPr>
            <a:picLocks noChangeAspect="1" noChangeArrowheads="1"/>
          </p:cNvPicPr>
          <p:nvPr/>
        </p:nvPicPr>
        <p:blipFill>
          <a:blip r:embed="rId2" cstate="print"/>
          <a:srcRect/>
          <a:stretch>
            <a:fillRect/>
          </a:stretch>
        </p:blipFill>
        <p:spPr bwMode="auto">
          <a:xfrm>
            <a:off x="990600" y="1905000"/>
            <a:ext cx="7221474" cy="40676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1.1</a:t>
            </a:r>
            <a:r>
              <a:rPr lang="en-GB" sz="3200" b="1" dirty="0" smtClean="0"/>
              <a:t>	 R console - continued</a:t>
            </a:r>
            <a:endParaRPr lang="en-US" sz="3200" b="1" dirty="0" smtClean="0"/>
          </a:p>
        </p:txBody>
      </p:sp>
      <p:sp>
        <p:nvSpPr>
          <p:cNvPr id="9217" name="Rectangle 1"/>
          <p:cNvSpPr>
            <a:spLocks noChangeArrowheads="1"/>
          </p:cNvSpPr>
          <p:nvPr/>
        </p:nvSpPr>
        <p:spPr bwMode="auto">
          <a:xfrm>
            <a:off x="914400" y="1493222"/>
            <a:ext cx="7315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You can send the output to a file instead of the R Console by using the sink function</a:t>
            </a:r>
            <a:r>
              <a:rPr kumimoji="0" lang="en-US" sz="2400" b="1" i="0" u="none" strike="noStrike" cap="none" normalizeH="0" dirty="0" smtClean="0">
                <a:ln>
                  <a:noFill/>
                </a:ln>
                <a:solidFill>
                  <a:schemeClr val="tx1"/>
                </a:solidFill>
                <a:effectLst/>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ea typeface="Calibri" pitchFamily="34"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447800" y="2286000"/>
            <a:ext cx="5981700" cy="38328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1.1</a:t>
            </a:r>
            <a:r>
              <a:rPr lang="en-GB" sz="3200" b="1" dirty="0" smtClean="0"/>
              <a:t>	 R console - continued</a:t>
            </a:r>
            <a:endParaRPr lang="en-US" sz="3200" b="1" dirty="0" smtClean="0"/>
          </a:p>
        </p:txBody>
      </p:sp>
      <p:pic>
        <p:nvPicPr>
          <p:cNvPr id="4098" name="Picture 2"/>
          <p:cNvPicPr>
            <a:picLocks noChangeAspect="1" noChangeArrowheads="1"/>
          </p:cNvPicPr>
          <p:nvPr/>
        </p:nvPicPr>
        <p:blipFill>
          <a:blip r:embed="rId2" cstate="print"/>
          <a:srcRect/>
          <a:stretch>
            <a:fillRect/>
          </a:stretch>
        </p:blipFill>
        <p:spPr bwMode="auto">
          <a:xfrm>
            <a:off x="1221772" y="1521904"/>
            <a:ext cx="6779228" cy="4650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8/19/2016</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1.2</a:t>
            </a:r>
            <a:r>
              <a:rPr lang="en-GB" sz="3200" b="1" dirty="0" smtClean="0"/>
              <a:t>	 Getting Help</a:t>
            </a:r>
            <a:endParaRPr lang="en-US" sz="3200" b="1" dirty="0" smtClean="0"/>
          </a:p>
        </p:txBody>
      </p:sp>
      <p:sp>
        <p:nvSpPr>
          <p:cNvPr id="8194" name="Rectangle 2"/>
          <p:cNvSpPr>
            <a:spLocks noChangeArrowheads="1"/>
          </p:cNvSpPr>
          <p:nvPr/>
        </p:nvSpPr>
        <p:spPr bwMode="auto">
          <a:xfrm>
            <a:off x="914400" y="1649373"/>
            <a:ext cx="73152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	Following commands show how to invoke R help system :</a:t>
            </a: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help()   # gives information about the help system.</a:t>
            </a:r>
          </a:p>
          <a:p>
            <a:pPr marL="457200" lvl="0" indent="-457200" algn="just" fontAlgn="base">
              <a:spcBef>
                <a:spcPts val="600"/>
              </a:spcBef>
              <a:spcAft>
                <a:spcPts val="600"/>
              </a:spcAft>
              <a:buFont typeface="+mj-lt"/>
              <a:buAutoNum type="arabicPeriod"/>
              <a:tabLst>
                <a:tab pos="346075" algn="l"/>
              </a:tabLst>
            </a:pPr>
            <a:r>
              <a:rPr lang="en-US" sz="2000" b="1" dirty="0" smtClean="0">
                <a:ea typeface="Calibri" pitchFamily="34" charset="0"/>
                <a:cs typeface="Times New Roman" pitchFamily="18" charset="0"/>
              </a:rPr>
              <a:t>help(mean)   # gives extra information about the mean function. </a:t>
            </a:r>
            <a:endParaRPr lang="en-US" sz="2000" b="1" dirty="0" smtClean="0">
              <a:cs typeface="Arial" pitchFamily="34" charset="0"/>
            </a:endParaRPr>
          </a:p>
          <a:p>
            <a:pPr marL="457200" lvl="0" indent="-457200" algn="just" eaLnBrk="0" fontAlgn="base" hangingPunct="0">
              <a:spcBef>
                <a:spcPts val="600"/>
              </a:spcBef>
              <a:spcAft>
                <a:spcPts val="600"/>
              </a:spcAft>
              <a:buFont typeface="+mj-lt"/>
              <a:buAutoNum type="arabicPeriod"/>
              <a:tabLst>
                <a:tab pos="346075" algn="l"/>
              </a:tabLst>
            </a:pPr>
            <a:r>
              <a:rPr lang="en-US" sz="2000" b="1" dirty="0" smtClean="0">
                <a:ea typeface="Calibri" pitchFamily="34" charset="0"/>
                <a:cs typeface="Times New Roman" pitchFamily="18" charset="0"/>
              </a:rPr>
              <a:t>?mean   # gives extra information about the mean function. This function does the same as help(mean). </a:t>
            </a:r>
            <a:endParaRPr lang="en-US" sz="2000" b="1" dirty="0" smtClean="0">
              <a:cs typeface="Arial" pitchFamily="34" charset="0"/>
            </a:endParaRPr>
          </a:p>
          <a:p>
            <a:pPr marL="457200" indent="-457200" algn="just" eaLnBrk="0" fontAlgn="base" hangingPunct="0">
              <a:spcBef>
                <a:spcPts val="600"/>
              </a:spcBef>
              <a:spcAft>
                <a:spcPts val="600"/>
              </a:spcAft>
              <a:buFont typeface="+mj-lt"/>
              <a:buAutoNum type="arabicPeriod"/>
              <a:tabLst>
                <a:tab pos="346075" algn="l"/>
              </a:tabLst>
            </a:pPr>
            <a:r>
              <a:rPr lang="en-US" sz="2000" b="1" dirty="0" smtClean="0">
                <a:ea typeface="Calibri" pitchFamily="34" charset="0"/>
                <a:cs typeface="Times New Roman" pitchFamily="18" charset="0"/>
              </a:rPr>
              <a:t>help(“if")   # If you are searching for a function with special characters, then you must enclose those special characters with double quotes. You also have to do this for functions including the words: if, for and. </a:t>
            </a:r>
          </a:p>
          <a:p>
            <a:pPr marL="457200" indent="-457200" algn="just" eaLnBrk="0" fontAlgn="base" hangingPunct="0">
              <a:spcBef>
                <a:spcPts val="600"/>
              </a:spcBef>
              <a:spcAft>
                <a:spcPts val="600"/>
              </a:spcAft>
              <a:tabLst>
                <a:tab pos="346075" algn="l"/>
              </a:tabLst>
            </a:pPr>
            <a:r>
              <a:rPr kumimoji="0" lang="en-US" sz="1800" b="1" i="1" u="none" strike="noStrike" cap="none" normalizeH="0" baseline="0" dirty="0" smtClean="0">
                <a:ln>
                  <a:noFill/>
                </a:ln>
                <a:solidFill>
                  <a:srgbClr val="FF0000"/>
                </a:solidFill>
                <a:effectLst/>
                <a:latin typeface="Arial" pitchFamily="34" charset="0"/>
                <a:cs typeface="Arial" pitchFamily="34" charset="0"/>
              </a:rPr>
              <a:t>Note: # indicates the commencement of a comment line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2721</TotalTime>
  <Words>1550</Words>
  <Application>Microsoft Office PowerPoint</Application>
  <PresentationFormat>On-screen Show (4:3)</PresentationFormat>
  <Paragraphs>384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PVS</dc:creator>
  <cp:lastModifiedBy>PVS</cp:lastModifiedBy>
  <cp:revision>242</cp:revision>
  <dcterms:created xsi:type="dcterms:W3CDTF">2014-12-04T01:21:59Z</dcterms:created>
  <dcterms:modified xsi:type="dcterms:W3CDTF">2016-08-19T00:48:30Z</dcterms:modified>
</cp:coreProperties>
</file>