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22" r:id="rId3"/>
    <p:sldId id="333" r:id="rId4"/>
    <p:sldId id="321" r:id="rId5"/>
    <p:sldId id="326" r:id="rId6"/>
    <p:sldId id="325" r:id="rId7"/>
    <p:sldId id="327" r:id="rId8"/>
    <p:sldId id="328" r:id="rId9"/>
    <p:sldId id="323" r:id="rId10"/>
    <p:sldId id="329" r:id="rId11"/>
    <p:sldId id="331" r:id="rId12"/>
    <p:sldId id="330" r:id="rId13"/>
    <p:sldId id="295" r:id="rId14"/>
    <p:sldId id="299" r:id="rId15"/>
    <p:sldId id="296" r:id="rId16"/>
    <p:sldId id="297" r:id="rId17"/>
    <p:sldId id="332" r:id="rId18"/>
    <p:sldId id="318" r:id="rId19"/>
    <p:sldId id="335" r:id="rId20"/>
    <p:sldId id="319" r:id="rId21"/>
    <p:sldId id="340" r:id="rId22"/>
    <p:sldId id="338" r:id="rId23"/>
    <p:sldId id="339" r:id="rId24"/>
    <p:sldId id="337" r:id="rId25"/>
    <p:sldId id="342" r:id="rId26"/>
    <p:sldId id="336" r:id="rId27"/>
    <p:sldId id="341" r:id="rId28"/>
    <p:sldId id="343" r:id="rId29"/>
    <p:sldId id="344" r:id="rId30"/>
    <p:sldId id="357" r:id="rId31"/>
    <p:sldId id="345" r:id="rId32"/>
    <p:sldId id="346" r:id="rId33"/>
    <p:sldId id="347" r:id="rId34"/>
    <p:sldId id="348" r:id="rId35"/>
    <p:sldId id="350" r:id="rId36"/>
    <p:sldId id="349" r:id="rId37"/>
    <p:sldId id="351" r:id="rId38"/>
    <p:sldId id="352" r:id="rId39"/>
    <p:sldId id="353" r:id="rId40"/>
    <p:sldId id="356" r:id="rId41"/>
    <p:sldId id="355" r:id="rId42"/>
    <p:sldId id="359" r:id="rId43"/>
    <p:sldId id="358" r:id="rId44"/>
    <p:sldId id="334"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971" autoAdjust="0"/>
    <p:restoredTop sz="94714" autoAdjust="0"/>
  </p:normalViewPr>
  <p:slideViewPr>
    <p:cSldViewPr>
      <p:cViewPr>
        <p:scale>
          <a:sx n="80" d="100"/>
          <a:sy n="80" d="100"/>
        </p:scale>
        <p:origin x="-99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2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A0CBC1-C2BB-4DAE-A396-73AF6E5FE02E}" type="datetimeFigureOut">
              <a:rPr lang="en-US" smtClean="0"/>
              <a:pPr/>
              <a:t>8/21/2016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C0B0266-4EF1-4B01-A448-E7F73CBFB8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315200" cy="685800"/>
          </a:xfrm>
          <a:solidFill>
            <a:schemeClr val="accent1">
              <a:alpha val="20000"/>
            </a:schemeClr>
          </a:solidFill>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p:nvPr userDrawn="1"/>
        </p:nvPicPr>
        <p:blipFill>
          <a:blip r:embed="rId2" cstate="print"/>
          <a:srcRect/>
          <a:stretch>
            <a:fillRect/>
          </a:stretch>
        </p:blipFill>
        <p:spPr bwMode="auto">
          <a:xfrm>
            <a:off x="6781800" y="152400"/>
            <a:ext cx="457200" cy="381000"/>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8571D881-18B1-4749-AC5F-1FA1CA8D68B9}" type="datetime1">
              <a:rPr lang="en-US" smtClean="0"/>
              <a:pPr/>
              <a:t>8/21/2016</a:t>
            </a:fld>
            <a:endParaRPr lang="en-US"/>
          </a:p>
        </p:txBody>
      </p:sp>
      <p:sp>
        <p:nvSpPr>
          <p:cNvPr id="9" name="Slide Number Placeholder 8"/>
          <p:cNvSpPr>
            <a:spLocks noGrp="1"/>
          </p:cNvSpPr>
          <p:nvPr>
            <p:ph type="sldNum" sz="quarter" idx="11"/>
          </p:nvPr>
        </p:nvSpPr>
        <p:spPr/>
        <p:txBody>
          <a:bodyPr/>
          <a:lstStyle/>
          <a:p>
            <a:fld id="{2180905E-7039-4E86-924A-0E3F63E3AE9A}"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PVS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D16B8-225C-49B3-95C8-9DA5BC79006A}" type="datetime1">
              <a:rPr lang="en-US" smtClean="0"/>
              <a:pPr/>
              <a:t>8/21/2016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258EA-B41F-4B0C-B905-FF6D5F3649C6}" type="datetime1">
              <a:rPr lang="en-US" smtClean="0"/>
              <a:pPr/>
              <a:t>8/21/2016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66CD-88F2-454D-99E8-062CD1F5B131}" type="datetime1">
              <a:rPr lang="en-US" smtClean="0"/>
              <a:pPr/>
              <a:t>8/21/2016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18E230-1F13-43F0-B1DA-E19238D90501}" type="datetime1">
              <a:rPr lang="en-US" smtClean="0"/>
              <a:pPr/>
              <a:t>8/21/2016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9C16D-BBC2-41DB-8BBE-911FB575099A}" type="datetime1">
              <a:rPr lang="en-US" smtClean="0"/>
              <a:pPr/>
              <a:t>8/21/2016</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FEE02-29D2-4300-9231-EEDBA51E4163}" type="datetime1">
              <a:rPr lang="en-US" smtClean="0"/>
              <a:pPr/>
              <a:t>8/21/2016</a:t>
            </a:fld>
            <a:endParaRPr lang="en-US"/>
          </a:p>
        </p:txBody>
      </p:sp>
      <p:sp>
        <p:nvSpPr>
          <p:cNvPr id="8" name="Footer Placeholder 7"/>
          <p:cNvSpPr>
            <a:spLocks noGrp="1"/>
          </p:cNvSpPr>
          <p:nvPr>
            <p:ph type="ftr" sz="quarter" idx="11"/>
          </p:nvPr>
        </p:nvSpPr>
        <p:spPr/>
        <p:txBody>
          <a:bodyPr/>
          <a:lstStyle/>
          <a:p>
            <a:r>
              <a:rPr lang="en-US" smtClean="0"/>
              <a:t>PVS</a:t>
            </a:r>
            <a:endParaRPr lang="en-US"/>
          </a:p>
        </p:txBody>
      </p:sp>
      <p:sp>
        <p:nvSpPr>
          <p:cNvPr id="9" name="Slide Number Placeholder 8"/>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270307-E39B-4792-BFA7-215F982E84A9}" type="datetime1">
              <a:rPr lang="en-US" smtClean="0"/>
              <a:pPr/>
              <a:t>8/21/2016</a:t>
            </a:fld>
            <a:endParaRPr lang="en-US"/>
          </a:p>
        </p:txBody>
      </p:sp>
      <p:sp>
        <p:nvSpPr>
          <p:cNvPr id="4" name="Footer Placeholder 3"/>
          <p:cNvSpPr>
            <a:spLocks noGrp="1"/>
          </p:cNvSpPr>
          <p:nvPr>
            <p:ph type="ftr" sz="quarter" idx="11"/>
          </p:nvPr>
        </p:nvSpPr>
        <p:spPr/>
        <p:txBody>
          <a:bodyPr/>
          <a:lstStyle/>
          <a:p>
            <a:r>
              <a:rPr lang="en-US" smtClean="0"/>
              <a:t>PVS</a:t>
            </a:r>
            <a:endParaRPr lang="en-US"/>
          </a:p>
        </p:txBody>
      </p:sp>
      <p:sp>
        <p:nvSpPr>
          <p:cNvPr id="5" name="Slide Number Placeholder 4"/>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DCE49-E6A7-4F73-9D79-272AD9164079}" type="datetime1">
              <a:rPr lang="en-US" smtClean="0"/>
              <a:pPr/>
              <a:t>8/21/2016</a:t>
            </a:fld>
            <a:endParaRPr lang="en-US"/>
          </a:p>
        </p:txBody>
      </p:sp>
      <p:sp>
        <p:nvSpPr>
          <p:cNvPr id="3" name="Footer Placeholder 2"/>
          <p:cNvSpPr>
            <a:spLocks noGrp="1"/>
          </p:cNvSpPr>
          <p:nvPr>
            <p:ph type="ftr" sz="quarter" idx="11"/>
          </p:nvPr>
        </p:nvSpPr>
        <p:spPr/>
        <p:txBody>
          <a:bodyPr/>
          <a:lstStyle/>
          <a:p>
            <a:r>
              <a:rPr lang="en-US" smtClean="0"/>
              <a:t>PVS</a:t>
            </a:r>
            <a:endParaRPr lang="en-US"/>
          </a:p>
        </p:txBody>
      </p:sp>
      <p:sp>
        <p:nvSpPr>
          <p:cNvPr id="4" name="Slide Number Placeholder 3"/>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EA0AD-5DBC-4D25-BE01-F91FAD60482E}" type="datetime1">
              <a:rPr lang="en-US" smtClean="0"/>
              <a:pPr/>
              <a:t>8/21/2016</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C07A7-3417-40F7-8370-F89BC7CD0221}" type="datetime1">
              <a:rPr lang="en-US" smtClean="0"/>
              <a:pPr/>
              <a:t>8/21/2016</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F542-E555-4AC1-85C7-585B0F08A3B4}" type="datetime1">
              <a:rPr lang="en-US" smtClean="0"/>
              <a:pPr/>
              <a:t>8/21/2016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PVS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0905E-7039-4E86-924A-0E3F63E3AE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2902803"/>
            <a:ext cx="7239000" cy="830997"/>
          </a:xfrm>
          <a:prstGeom prst="rect">
            <a:avLst/>
          </a:prstGeom>
        </p:spPr>
        <p:txBody>
          <a:bodyPr wrap="square">
            <a:spAutoFit/>
          </a:bodyPr>
          <a:lstStyle/>
          <a:p>
            <a:pPr marL="914400" indent="-914400" algn="ctr">
              <a:buSzPct val="100000"/>
            </a:pPr>
            <a:r>
              <a:rPr lang="en-US" sz="4800" b="1" dirty="0" smtClean="0"/>
              <a:t>2.	 Data Structures</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2.3	Indexing, sub-setting - </a:t>
            </a:r>
            <a:r>
              <a:rPr lang="en-GB" sz="2400" b="1" dirty="0" smtClean="0"/>
              <a:t>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1524000"/>
            <a:ext cx="7239000" cy="830997"/>
          </a:xfrm>
          <a:prstGeom prst="rect">
            <a:avLst/>
          </a:prstGeom>
        </p:spPr>
        <p:txBody>
          <a:bodyPr wrap="square">
            <a:spAutoFit/>
          </a:bodyPr>
          <a:lstStyle/>
          <a:p>
            <a:pPr marL="857250" indent="-857250" algn="just">
              <a:buFont typeface="Wingdings" pitchFamily="2" charset="2"/>
              <a:buChar char="Ø"/>
            </a:pPr>
            <a:r>
              <a:rPr lang="en-US" sz="2400" b="1" dirty="0" smtClean="0"/>
              <a:t>There are three </a:t>
            </a:r>
            <a:r>
              <a:rPr lang="en-US" sz="2400" b="1" dirty="0" err="1" smtClean="0"/>
              <a:t>subsetting</a:t>
            </a:r>
            <a:r>
              <a:rPr lang="en-US" sz="2400" b="1" dirty="0" smtClean="0"/>
              <a:t> operators [ ], [ [  ] ] and $.</a:t>
            </a:r>
          </a:p>
        </p:txBody>
      </p:sp>
      <p:pic>
        <p:nvPicPr>
          <p:cNvPr id="29698" name="Picture 2"/>
          <p:cNvPicPr>
            <a:picLocks noChangeAspect="1" noChangeArrowheads="1"/>
          </p:cNvPicPr>
          <p:nvPr/>
        </p:nvPicPr>
        <p:blipFill>
          <a:blip r:embed="rId2" cstate="print"/>
          <a:srcRect/>
          <a:stretch>
            <a:fillRect/>
          </a:stretch>
        </p:blipFill>
        <p:spPr bwMode="auto">
          <a:xfrm>
            <a:off x="1828800" y="2362200"/>
            <a:ext cx="5734050" cy="3524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2.3	Indexing, sub-setting - </a:t>
            </a:r>
            <a:r>
              <a:rPr lang="en-GB" sz="2400" b="1" dirty="0" smtClean="0"/>
              <a:t>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5" name="Rectangle 14"/>
          <p:cNvSpPr/>
          <p:nvPr/>
        </p:nvSpPr>
        <p:spPr>
          <a:xfrm>
            <a:off x="914400" y="1524000"/>
            <a:ext cx="7315200" cy="3724096"/>
          </a:xfrm>
          <a:prstGeom prst="rect">
            <a:avLst/>
          </a:prstGeom>
        </p:spPr>
        <p:txBody>
          <a:bodyPr wrap="square">
            <a:spAutoFit/>
          </a:bodyPr>
          <a:lstStyle/>
          <a:p>
            <a:pPr marL="914400" indent="-914400" algn="just">
              <a:spcBef>
                <a:spcPts val="300"/>
              </a:spcBef>
              <a:spcAft>
                <a:spcPts val="300"/>
              </a:spcAft>
              <a:buFont typeface="Wingdings" pitchFamily="2" charset="2"/>
              <a:buChar char="Ø"/>
            </a:pPr>
            <a:r>
              <a:rPr lang="en-US" sz="2400" b="1" dirty="0" smtClean="0"/>
              <a:t>[[ is similar to [, except it can only return a single </a:t>
            </a:r>
          </a:p>
          <a:p>
            <a:pPr marL="914400" indent="-914400" algn="just">
              <a:spcBef>
                <a:spcPts val="300"/>
              </a:spcBef>
              <a:spcAft>
                <a:spcPts val="300"/>
              </a:spcAft>
            </a:pPr>
            <a:r>
              <a:rPr lang="en-US" sz="2400" b="1" dirty="0" smtClean="0"/>
              <a:t>	value and it allows you to pull pieces out of a list. </a:t>
            </a:r>
          </a:p>
          <a:p>
            <a:pPr marL="914400" indent="-914400" algn="just">
              <a:spcBef>
                <a:spcPts val="300"/>
              </a:spcBef>
              <a:spcAft>
                <a:spcPts val="300"/>
              </a:spcAft>
              <a:buFont typeface="Wingdings" pitchFamily="2" charset="2"/>
              <a:buChar char="Ø"/>
            </a:pPr>
            <a:r>
              <a:rPr lang="en-US" sz="2400" b="1" dirty="0" smtClean="0"/>
              <a:t>$ is a useful shorthand for [[ combined with character </a:t>
            </a:r>
            <a:r>
              <a:rPr lang="en-US" sz="2400" b="1" dirty="0" err="1" smtClean="0"/>
              <a:t>subsetting</a:t>
            </a:r>
            <a:r>
              <a:rPr lang="en-US" sz="2400" b="1" dirty="0" smtClean="0"/>
              <a:t>.</a:t>
            </a:r>
          </a:p>
          <a:p>
            <a:pPr marL="914400" indent="-914400" algn="just">
              <a:spcBef>
                <a:spcPts val="300"/>
              </a:spcBef>
              <a:spcAft>
                <a:spcPts val="300"/>
              </a:spcAft>
              <a:buFont typeface="Wingdings" pitchFamily="2" charset="2"/>
              <a:buChar char="Ø"/>
            </a:pPr>
            <a:r>
              <a:rPr lang="en-US" sz="2400" b="1" dirty="0" smtClean="0"/>
              <a:t>You need [[ when working with lists. </a:t>
            </a:r>
          </a:p>
          <a:p>
            <a:pPr marL="914400" indent="-914400" algn="just">
              <a:spcBef>
                <a:spcPts val="300"/>
              </a:spcBef>
              <a:spcAft>
                <a:spcPts val="300"/>
              </a:spcAft>
              <a:buFont typeface="Wingdings" pitchFamily="2" charset="2"/>
              <a:buChar char="Ø"/>
            </a:pPr>
            <a:r>
              <a:rPr lang="en-US" sz="2400" b="1" dirty="0" smtClean="0"/>
              <a:t>This is because when [ is applied to a list it always returns a list; it never gives you the contents of the list. to get the contents, you need [[. </a:t>
            </a:r>
            <a:endParaRPr lang="en-US" sz="2400" b="1" dirty="0"/>
          </a:p>
        </p:txBody>
      </p:sp>
      <p:sp>
        <p:nvSpPr>
          <p:cNvPr id="11" name="Rectangle 10"/>
          <p:cNvSpPr/>
          <p:nvPr/>
        </p:nvSpPr>
        <p:spPr>
          <a:xfrm>
            <a:off x="914400" y="5265003"/>
            <a:ext cx="7315200" cy="830997"/>
          </a:xfrm>
          <a:prstGeom prst="rect">
            <a:avLst/>
          </a:prstGeom>
        </p:spPr>
        <p:txBody>
          <a:bodyPr wrap="square">
            <a:spAutoFit/>
          </a:bodyPr>
          <a:lstStyle/>
          <a:p>
            <a:r>
              <a:rPr lang="en-US" sz="1600" i="1" dirty="0" smtClean="0">
                <a:solidFill>
                  <a:srgbClr val="FF0000"/>
                </a:solidFill>
              </a:rPr>
              <a:t>Reference:</a:t>
            </a:r>
          </a:p>
          <a:p>
            <a:r>
              <a:rPr lang="en-US" sz="1600" i="1" dirty="0" smtClean="0">
                <a:solidFill>
                  <a:srgbClr val="FF0000"/>
                </a:solidFill>
              </a:rPr>
              <a:t>http://stackoverflow.com/questions/22431261/understanding-list-indexing-and-bracket-conventions-in-r</a:t>
            </a:r>
            <a:endParaRPr lang="en-US" sz="1600" i="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2.3	Indexing, sub-setting - </a:t>
            </a:r>
            <a:r>
              <a:rPr lang="en-GB" sz="2400" b="1" dirty="0" smtClean="0"/>
              <a:t>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30725" name="Picture 5"/>
          <p:cNvPicPr>
            <a:picLocks noChangeAspect="1" noChangeArrowheads="1"/>
          </p:cNvPicPr>
          <p:nvPr/>
        </p:nvPicPr>
        <p:blipFill>
          <a:blip r:embed="rId2" cstate="print"/>
          <a:srcRect/>
          <a:stretch>
            <a:fillRect/>
          </a:stretch>
        </p:blipFill>
        <p:spPr bwMode="auto">
          <a:xfrm>
            <a:off x="1295404" y="1447802"/>
            <a:ext cx="6134100" cy="2225802"/>
          </a:xfrm>
          <a:prstGeom prst="rect">
            <a:avLst/>
          </a:prstGeom>
          <a:noFill/>
          <a:ln w="9525">
            <a:noFill/>
            <a:miter lim="800000"/>
            <a:headEnd/>
            <a:tailEnd/>
          </a:ln>
        </p:spPr>
      </p:pic>
      <p:pic>
        <p:nvPicPr>
          <p:cNvPr id="30726" name="Picture 6"/>
          <p:cNvPicPr>
            <a:picLocks noChangeAspect="1" noChangeArrowheads="1"/>
          </p:cNvPicPr>
          <p:nvPr/>
        </p:nvPicPr>
        <p:blipFill>
          <a:blip r:embed="rId3" cstate="print"/>
          <a:srcRect/>
          <a:stretch>
            <a:fillRect/>
          </a:stretch>
        </p:blipFill>
        <p:spPr bwMode="auto">
          <a:xfrm>
            <a:off x="1295400" y="3771900"/>
            <a:ext cx="4981575" cy="232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pic>
        <p:nvPicPr>
          <p:cNvPr id="11" name="Picture 2"/>
          <p:cNvPicPr>
            <a:picLocks noChangeAspect="1" noChangeArrowheads="1"/>
          </p:cNvPicPr>
          <p:nvPr/>
        </p:nvPicPr>
        <p:blipFill>
          <a:blip r:embed="rId2" cstate="print"/>
          <a:srcRect/>
          <a:stretch>
            <a:fillRect/>
          </a:stretch>
        </p:blipFill>
        <p:spPr bwMode="auto">
          <a:xfrm>
            <a:off x="879458" y="2057400"/>
            <a:ext cx="7388453"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14400" y="914400"/>
            <a:ext cx="7315200" cy="5406608"/>
          </a:xfrm>
          <a:prstGeom prst="rect">
            <a:avLst/>
          </a:prstGeom>
        </p:spPr>
        <p:txBody>
          <a:bodyPr wrap="square">
            <a:spAutoFit/>
          </a:bodyPr>
          <a:lstStyle/>
          <a:p>
            <a:pPr marL="914400" lvl="1" indent="-457200" eaLnBrk="0" fontAlgn="base" hangingPunct="0">
              <a:spcBef>
                <a:spcPts val="200"/>
              </a:spcBef>
              <a:spcAft>
                <a:spcPts val="200"/>
              </a:spcAft>
              <a:buFont typeface="+mj-lt"/>
              <a:buAutoNum type="alphaLcParenR"/>
            </a:pPr>
            <a:endParaRPr lang="en-US" sz="500" b="1" i="1" dirty="0" smtClean="0">
              <a:solidFill>
                <a:schemeClr val="accent1">
                  <a:lumMod val="75000"/>
                </a:schemeClr>
              </a:solidFill>
              <a:ea typeface="Calibri" pitchFamily="34" charset="0"/>
              <a:cs typeface="Times New Roman" pitchFamily="18" charset="0"/>
            </a:endParaRPr>
          </a:p>
          <a:p>
            <a:pPr marL="457200" indent="-457200" eaLnBrk="0" fontAlgn="base" hangingPunct="0">
              <a:spcBef>
                <a:spcPts val="200"/>
              </a:spcBef>
              <a:spcAft>
                <a:spcPts val="200"/>
              </a:spcAft>
              <a:buFont typeface="+mj-lt"/>
              <a:buAutoNum type="arabicPeriod"/>
            </a:pPr>
            <a:r>
              <a:rPr lang="en-US" sz="2400" b="1" dirty="0" smtClean="0">
                <a:ea typeface="Calibri" pitchFamily="34" charset="0"/>
                <a:cs typeface="Times New Roman" pitchFamily="18" charset="0"/>
              </a:rPr>
              <a:t>Which line(s) in the following code snippet produces error?</a:t>
            </a:r>
          </a:p>
          <a:p>
            <a:pPr marL="457200" indent="-457200" eaLnBrk="0" fontAlgn="base" hangingPunct="0">
              <a:spcBef>
                <a:spcPts val="200"/>
              </a:spcBef>
              <a:spcAft>
                <a:spcPts val="200"/>
              </a:spcAft>
              <a:buFont typeface="+mj-lt"/>
              <a:buAutoNum type="arabicPeriod"/>
            </a:pPr>
            <a:endParaRPr lang="en-US" sz="2400" b="1" dirty="0" smtClean="0">
              <a:ea typeface="Calibri" pitchFamily="34" charset="0"/>
              <a:cs typeface="Times New Roman" pitchFamily="18" charset="0"/>
            </a:endParaRPr>
          </a:p>
          <a:p>
            <a:pPr marL="457200" indent="-457200" eaLnBrk="0" fontAlgn="base" hangingPunct="0">
              <a:spcBef>
                <a:spcPts val="200"/>
              </a:spcBef>
              <a:spcAft>
                <a:spcPts val="200"/>
              </a:spcAft>
              <a:buFont typeface="+mj-lt"/>
              <a:buAutoNum type="arabicPeriod"/>
            </a:pPr>
            <a:endParaRPr lang="en-US" sz="2400" b="1" dirty="0" smtClean="0">
              <a:ea typeface="Calibri" pitchFamily="34" charset="0"/>
              <a:cs typeface="Times New Roman" pitchFamily="18" charset="0"/>
            </a:endParaRPr>
          </a:p>
          <a:p>
            <a:pPr marL="457200" indent="-457200" eaLnBrk="0" fontAlgn="base" hangingPunct="0">
              <a:spcBef>
                <a:spcPts val="200"/>
              </a:spcBef>
              <a:spcAft>
                <a:spcPts val="200"/>
              </a:spcAft>
              <a:buFont typeface="+mj-lt"/>
              <a:buAutoNum type="arabicPeriod"/>
            </a:pPr>
            <a:endParaRPr lang="en-US" sz="2400" b="1" dirty="0" smtClean="0">
              <a:ea typeface="Calibri" pitchFamily="34" charset="0"/>
              <a:cs typeface="Times New Roman" pitchFamily="18" charset="0"/>
            </a:endParaRPr>
          </a:p>
          <a:p>
            <a:pPr marL="457200" indent="-457200" eaLnBrk="0" fontAlgn="base" hangingPunct="0">
              <a:spcBef>
                <a:spcPts val="200"/>
              </a:spcBef>
              <a:spcAft>
                <a:spcPts val="200"/>
              </a:spcAft>
              <a:buFont typeface="+mj-lt"/>
              <a:buAutoNum type="arabicPeriod"/>
            </a:pPr>
            <a:endParaRPr lang="en-US" sz="2400" b="1" dirty="0" smtClean="0">
              <a:ea typeface="Calibri" pitchFamily="34" charset="0"/>
              <a:cs typeface="Times New Roman" pitchFamily="18" charset="0"/>
            </a:endParaRPr>
          </a:p>
          <a:p>
            <a:pPr marL="457200" indent="-457200" eaLnBrk="0" fontAlgn="base" hangingPunct="0">
              <a:spcBef>
                <a:spcPts val="200"/>
              </a:spcBef>
              <a:spcAft>
                <a:spcPts val="200"/>
              </a:spcAft>
              <a:buFont typeface="+mj-lt"/>
              <a:buAutoNum type="arabicPeriod"/>
            </a:pPr>
            <a:endParaRPr lang="en-US" sz="2400" b="1" dirty="0" smtClean="0">
              <a:ea typeface="Calibri" pitchFamily="34" charset="0"/>
              <a:cs typeface="Times New Roman" pitchFamily="18" charset="0"/>
            </a:endParaRPr>
          </a:p>
          <a:p>
            <a:pPr marL="457200" indent="-457200" eaLnBrk="0" fontAlgn="base" hangingPunct="0">
              <a:spcBef>
                <a:spcPts val="200"/>
              </a:spcBef>
              <a:spcAft>
                <a:spcPts val="200"/>
              </a:spcAft>
              <a:buFont typeface="+mj-lt"/>
              <a:buAutoNum type="arabicPeriod"/>
            </a:pPr>
            <a:endParaRPr lang="en-US" sz="2400" b="1" dirty="0" smtClean="0">
              <a:ea typeface="Calibri" pitchFamily="34" charset="0"/>
              <a:cs typeface="Times New Roman" pitchFamily="18" charset="0"/>
            </a:endParaRPr>
          </a:p>
          <a:p>
            <a:pPr marL="457200" indent="-457200" eaLnBrk="0" fontAlgn="base" hangingPunct="0">
              <a:spcBef>
                <a:spcPts val="200"/>
              </a:spcBef>
              <a:spcAft>
                <a:spcPts val="200"/>
              </a:spcAft>
              <a:buFont typeface="+mj-lt"/>
              <a:buAutoNum type="arabicPeriod"/>
            </a:pPr>
            <a:endParaRPr lang="en-US" sz="1000" b="1" dirty="0" smtClean="0">
              <a:ea typeface="Calibri" pitchFamily="34" charset="0"/>
              <a:cs typeface="Times New Roman" pitchFamily="18" charset="0"/>
            </a:endParaRPr>
          </a:p>
          <a:p>
            <a:pPr marL="914400" lvl="1" indent="-457200" eaLnBrk="0" fontAlgn="base" hangingPunct="0"/>
            <a:r>
              <a:rPr lang="en-US" sz="2000" b="1" i="1" dirty="0" smtClean="0">
                <a:solidFill>
                  <a:schemeClr val="accent1">
                    <a:lumMod val="75000"/>
                  </a:schemeClr>
                </a:solidFill>
                <a:ea typeface="Calibri" pitchFamily="34" charset="0"/>
                <a:cs typeface="Times New Roman" pitchFamily="18" charset="0"/>
              </a:rPr>
              <a:t>a) Both cat line 1 and cat line 2</a:t>
            </a:r>
          </a:p>
          <a:p>
            <a:pPr marL="914400" lvl="1" indent="-457200" eaLnBrk="0" fontAlgn="base" hangingPunct="0"/>
            <a:r>
              <a:rPr lang="en-US" sz="2000" b="1" i="1" dirty="0" smtClean="0">
                <a:solidFill>
                  <a:schemeClr val="accent1">
                    <a:lumMod val="75000"/>
                  </a:schemeClr>
                </a:solidFill>
                <a:ea typeface="Calibri" pitchFamily="34" charset="0"/>
                <a:cs typeface="Times New Roman" pitchFamily="18" charset="0"/>
              </a:rPr>
              <a:t>b) Neither  cat line 1 nor cat line 2</a:t>
            </a:r>
          </a:p>
          <a:p>
            <a:pPr marL="914400" lvl="1" indent="-457200" eaLnBrk="0" fontAlgn="base" hangingPunct="0"/>
            <a:r>
              <a:rPr lang="en-US" sz="2000" b="1" i="1" dirty="0" smtClean="0">
                <a:solidFill>
                  <a:schemeClr val="accent1">
                    <a:lumMod val="75000"/>
                  </a:schemeClr>
                </a:solidFill>
                <a:ea typeface="Calibri" pitchFamily="34" charset="0"/>
                <a:cs typeface="Times New Roman" pitchFamily="18" charset="0"/>
              </a:rPr>
              <a:t>c) Only cat line 1 </a:t>
            </a:r>
          </a:p>
          <a:p>
            <a:pPr marL="914400" lvl="1" indent="-457200" eaLnBrk="0" fontAlgn="base" hangingPunct="0"/>
            <a:r>
              <a:rPr lang="en-US" sz="2000" b="1" i="1" dirty="0" smtClean="0">
                <a:solidFill>
                  <a:schemeClr val="accent1">
                    <a:lumMod val="75000"/>
                  </a:schemeClr>
                </a:solidFill>
                <a:ea typeface="Calibri" pitchFamily="34" charset="0"/>
                <a:cs typeface="Times New Roman" pitchFamily="18" charset="0"/>
              </a:rPr>
              <a:t>d) Only cat line 2</a:t>
            </a:r>
            <a:endParaRPr lang="en-US" b="1" i="1" dirty="0" smtClean="0">
              <a:solidFill>
                <a:schemeClr val="accent1">
                  <a:lumMod val="75000"/>
                </a:schemeClr>
              </a:solidFill>
              <a:ea typeface="Calibri" pitchFamily="34" charset="0"/>
              <a:cs typeface="Times New Roman" pitchFamily="18" charset="0"/>
            </a:endParaRPr>
          </a:p>
          <a:p>
            <a:pPr marL="914400" lvl="1" indent="-457200" eaLnBrk="0" fontAlgn="base" hangingPunct="0"/>
            <a:endParaRPr lang="en-US" sz="900" b="1" i="1" dirty="0" smtClean="0">
              <a:solidFill>
                <a:schemeClr val="accent1">
                  <a:lumMod val="75000"/>
                </a:schemeClr>
              </a:solidFill>
              <a:ea typeface="Calibri" pitchFamily="34" charset="0"/>
              <a:cs typeface="Times New Roman" pitchFamily="18" charset="0"/>
            </a:endParaRPr>
          </a:p>
          <a:p>
            <a:pPr marL="457200" indent="-457200" algn="ctr" eaLnBrk="0" fontAlgn="base" hangingPunct="0"/>
            <a:r>
              <a:rPr lang="en-US" sz="2000" b="1" i="1" dirty="0" smtClean="0">
                <a:solidFill>
                  <a:srgbClr val="FF0000"/>
                </a:solidFill>
                <a:ea typeface="Calibri" pitchFamily="34" charset="0"/>
                <a:cs typeface="Times New Roman" pitchFamily="18" charset="0"/>
              </a:rPr>
              <a:t>Note: cat can handle only atomic vectors or names.</a:t>
            </a:r>
          </a:p>
        </p:txBody>
      </p:sp>
      <p:pic>
        <p:nvPicPr>
          <p:cNvPr id="1027" name="Picture 3"/>
          <p:cNvPicPr>
            <a:picLocks noChangeArrowheads="1"/>
          </p:cNvPicPr>
          <p:nvPr/>
        </p:nvPicPr>
        <p:blipFill>
          <a:blip r:embed="rId2" cstate="print"/>
          <a:srcRect/>
          <a:stretch>
            <a:fillRect/>
          </a:stretch>
        </p:blipFill>
        <p:spPr bwMode="auto">
          <a:xfrm>
            <a:off x="914400" y="1876806"/>
            <a:ext cx="7300627" cy="26951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61441" name="Rectangle 1"/>
          <p:cNvSpPr>
            <a:spLocks noChangeArrowheads="1"/>
          </p:cNvSpPr>
          <p:nvPr/>
        </p:nvSpPr>
        <p:spPr bwMode="auto">
          <a:xfrm>
            <a:off x="914400" y="852845"/>
            <a:ext cx="73152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eaLnBrk="0" fontAlgn="base" hangingPunct="0">
              <a:spcBef>
                <a:spcPct val="0"/>
              </a:spcBef>
              <a:spcAft>
                <a:spcPct val="0"/>
              </a:spcAft>
              <a:buFont typeface="+mj-lt"/>
              <a:buAutoNum type="arabicPeriod" startAt="2"/>
            </a:pPr>
            <a:r>
              <a:rPr lang="en-US" sz="2400" b="1" dirty="0" smtClean="0">
                <a:ea typeface="Calibri" pitchFamily="34" charset="0"/>
                <a:cs typeface="Times New Roman" pitchFamily="18" charset="0"/>
              </a:rPr>
              <a:t>The four main modes, which describe the basic type of elements of the object. They are:</a:t>
            </a:r>
          </a:p>
          <a:p>
            <a:pPr marL="857250" lvl="0" indent="-400050">
              <a:buFont typeface="+mj-lt"/>
              <a:buAutoNum type="romanLcPeriod"/>
            </a:pPr>
            <a:r>
              <a:rPr lang="en-US" b="1" i="1" dirty="0" smtClean="0"/>
              <a:t>Numeric</a:t>
            </a:r>
            <a:endParaRPr lang="en-US" dirty="0" smtClean="0"/>
          </a:p>
          <a:p>
            <a:pPr marL="857250" lvl="0" indent="-400050">
              <a:buFont typeface="+mj-lt"/>
              <a:buAutoNum type="romanLcPeriod"/>
            </a:pPr>
            <a:r>
              <a:rPr lang="en-US" b="1" i="1" dirty="0" smtClean="0"/>
              <a:t>Character</a:t>
            </a:r>
            <a:endParaRPr lang="en-US" dirty="0" smtClean="0"/>
          </a:p>
          <a:p>
            <a:pPr marL="857250" lvl="0" indent="-400050">
              <a:buFont typeface="+mj-lt"/>
              <a:buAutoNum type="romanLcPeriod"/>
            </a:pPr>
            <a:r>
              <a:rPr lang="en-US" b="1" i="1" dirty="0" smtClean="0"/>
              <a:t>_________</a:t>
            </a:r>
            <a:endParaRPr lang="en-US" dirty="0" smtClean="0"/>
          </a:p>
          <a:p>
            <a:pPr marL="857250" lvl="0" indent="-400050">
              <a:buFont typeface="+mj-lt"/>
              <a:buAutoNum type="romanLcPeriod"/>
            </a:pPr>
            <a:r>
              <a:rPr lang="en-US" b="1" i="1" dirty="0" smtClean="0"/>
              <a:t>Logical</a:t>
            </a:r>
            <a:endParaRPr lang="en-US" dirty="0" smtClean="0"/>
          </a:p>
          <a:p>
            <a:pPr>
              <a:spcBef>
                <a:spcPts val="600"/>
              </a:spcBef>
              <a:spcAft>
                <a:spcPts val="600"/>
              </a:spcAft>
            </a:pPr>
            <a:r>
              <a:rPr lang="en-US" dirty="0" smtClean="0"/>
              <a:t> </a:t>
            </a:r>
            <a:r>
              <a:rPr lang="en-US" sz="2000" b="1" dirty="0" smtClean="0"/>
              <a:t> </a:t>
            </a:r>
            <a:r>
              <a:rPr lang="en-US" sz="2400" b="1" dirty="0" smtClean="0"/>
              <a:t>       The missing type is:	</a:t>
            </a:r>
            <a:endParaRPr lang="en-US" b="1" dirty="0" smtClean="0"/>
          </a:p>
          <a:p>
            <a:pPr marL="800100" lvl="1" indent="-342900">
              <a:buFont typeface="+mj-lt"/>
              <a:buAutoNum type="alphaLcParenR"/>
            </a:pPr>
            <a:r>
              <a:rPr lang="en-US" sz="2000" b="1" i="1" dirty="0" smtClean="0">
                <a:solidFill>
                  <a:schemeClr val="accent1">
                    <a:lumMod val="75000"/>
                  </a:schemeClr>
                </a:solidFill>
              </a:rPr>
              <a:t>Binary</a:t>
            </a:r>
          </a:p>
          <a:p>
            <a:pPr marL="800100" lvl="1" indent="-342900">
              <a:buFont typeface="+mj-lt"/>
              <a:buAutoNum type="alphaLcParenR"/>
            </a:pPr>
            <a:r>
              <a:rPr lang="en-US" sz="2000" b="1" i="1" dirty="0" smtClean="0">
                <a:solidFill>
                  <a:schemeClr val="accent1">
                    <a:lumMod val="75000"/>
                  </a:schemeClr>
                </a:solidFill>
              </a:rPr>
              <a:t>Complex</a:t>
            </a:r>
          </a:p>
          <a:p>
            <a:pPr marL="800100" lvl="1" indent="-342900">
              <a:buFont typeface="+mj-lt"/>
              <a:buAutoNum type="alphaLcParenR"/>
            </a:pPr>
            <a:r>
              <a:rPr lang="en-US" sz="2000" b="1" i="1" dirty="0" smtClean="0">
                <a:solidFill>
                  <a:schemeClr val="accent1">
                    <a:lumMod val="75000"/>
                  </a:schemeClr>
                </a:solidFill>
              </a:rPr>
              <a:t>All of the above</a:t>
            </a:r>
          </a:p>
          <a:p>
            <a:pPr marL="800100" lvl="1" indent="-342900">
              <a:buFont typeface="+mj-lt"/>
              <a:buAutoNum type="alphaLcParenR"/>
            </a:pPr>
            <a:r>
              <a:rPr lang="en-US" sz="2000" b="1" i="1" dirty="0" smtClean="0">
                <a:solidFill>
                  <a:schemeClr val="accent1">
                    <a:lumMod val="75000"/>
                  </a:schemeClr>
                </a:solidFill>
              </a:rPr>
              <a:t>None of the above</a:t>
            </a:r>
            <a:endParaRPr lang="en-US" b="1" i="1"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61441" name="Rectangle 1"/>
          <p:cNvSpPr>
            <a:spLocks noChangeArrowheads="1"/>
          </p:cNvSpPr>
          <p:nvPr/>
        </p:nvSpPr>
        <p:spPr bwMode="auto">
          <a:xfrm>
            <a:off x="914400" y="1068289"/>
            <a:ext cx="7315200" cy="45397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1" indent="-457200" eaLnBrk="0" fontAlgn="base" hangingPunct="0">
              <a:lnSpc>
                <a:spcPct val="100000"/>
              </a:lnSpc>
              <a:spcBef>
                <a:spcPct val="0"/>
              </a:spcBef>
              <a:spcAft>
                <a:spcPct val="0"/>
              </a:spcAft>
              <a:buClrTx/>
              <a:buSzTx/>
              <a:tabLst/>
            </a:pPr>
            <a:r>
              <a:rPr lang="en-US" sz="2400" b="1" dirty="0" smtClean="0">
                <a:ea typeface="Calibri" pitchFamily="34" charset="0"/>
                <a:cs typeface="Times New Roman" pitchFamily="18" charset="0"/>
              </a:rPr>
              <a:t>3.	If I execute the expression </a:t>
            </a:r>
            <a:r>
              <a:rPr lang="en-US" sz="2400" b="1" dirty="0" err="1" smtClean="0">
                <a:ea typeface="Calibri" pitchFamily="34" charset="0"/>
                <a:cs typeface="Times New Roman" pitchFamily="18" charset="0"/>
              </a:rPr>
              <a:t>i</a:t>
            </a:r>
            <a:r>
              <a:rPr lang="en-US" sz="2400" b="1" dirty="0" smtClean="0">
                <a:ea typeface="Calibri" pitchFamily="34" charset="0"/>
                <a:cs typeface="Times New Roman" pitchFamily="18" charset="0"/>
              </a:rPr>
              <a:t> &lt;- 50 in R language, what is the value of  class(x)?</a:t>
            </a:r>
          </a:p>
          <a:p>
            <a:pPr marL="914400" marR="0" lvl="1" indent="-457200" eaLnBrk="0" fontAlgn="base" hangingPunct="0">
              <a:lnSpc>
                <a:spcPct val="100000"/>
              </a:lnSpc>
              <a:spcBef>
                <a:spcPct val="0"/>
              </a:spcBef>
              <a:spcAft>
                <a:spcPct val="0"/>
              </a:spcAft>
              <a:buClrTx/>
              <a:buSzTx/>
              <a:tabLst/>
            </a:pPr>
            <a:endParaRPr lang="en-US" sz="500" b="1" dirty="0" smtClean="0">
              <a:ea typeface="Calibri" pitchFamily="34" charset="0"/>
              <a:cs typeface="Times New Roman" pitchFamily="18" charset="0"/>
            </a:endParaRPr>
          </a:p>
          <a:p>
            <a:pPr marL="914400" marR="0" lvl="1" indent="-457200" eaLnBrk="0" fontAlgn="base" hangingPunct="0">
              <a:lnSpc>
                <a:spcPct val="100000"/>
              </a:lnSpc>
              <a:spcBef>
                <a:spcPct val="0"/>
              </a:spcBef>
              <a:spcAft>
                <a:spcPct val="0"/>
              </a:spcAft>
              <a:buClrTx/>
              <a:buSzTx/>
              <a:tabLst/>
            </a:pPr>
            <a:r>
              <a:rPr lang="en-US" sz="2000" b="1" i="1" dirty="0" smtClean="0">
                <a:solidFill>
                  <a:schemeClr val="accent1">
                    <a:lumMod val="75000"/>
                  </a:schemeClr>
                </a:solidFill>
                <a:ea typeface="Calibri" pitchFamily="34" charset="0"/>
                <a:cs typeface="Times New Roman" pitchFamily="18" charset="0"/>
              </a:rPr>
              <a:t>	a) Numeric</a:t>
            </a:r>
          </a:p>
          <a:p>
            <a:pPr marL="914400" marR="0" lvl="1" indent="-457200" eaLnBrk="0" fontAlgn="base" hangingPunct="0">
              <a:lnSpc>
                <a:spcPct val="100000"/>
              </a:lnSpc>
              <a:spcBef>
                <a:spcPct val="0"/>
              </a:spcBef>
              <a:spcAft>
                <a:spcPct val="0"/>
              </a:spcAft>
              <a:buClrTx/>
              <a:buSzTx/>
              <a:tabLst/>
            </a:pPr>
            <a:r>
              <a:rPr lang="en-US" sz="2000" b="1" i="1" dirty="0" smtClean="0">
                <a:solidFill>
                  <a:schemeClr val="accent1">
                    <a:lumMod val="75000"/>
                  </a:schemeClr>
                </a:solidFill>
                <a:ea typeface="Calibri" pitchFamily="34" charset="0"/>
                <a:cs typeface="Times New Roman" pitchFamily="18" charset="0"/>
              </a:rPr>
              <a:t>	b) Integer</a:t>
            </a:r>
          </a:p>
          <a:p>
            <a:pPr marL="914400" marR="0" lvl="1" indent="-457200" eaLnBrk="0" fontAlgn="base" hangingPunct="0">
              <a:lnSpc>
                <a:spcPct val="100000"/>
              </a:lnSpc>
              <a:spcBef>
                <a:spcPct val="0"/>
              </a:spcBef>
              <a:spcAft>
                <a:spcPct val="0"/>
              </a:spcAft>
              <a:buClrTx/>
              <a:buSzTx/>
              <a:tabLst/>
            </a:pPr>
            <a:r>
              <a:rPr lang="en-US" sz="2000" b="1" i="1" dirty="0" smtClean="0">
                <a:solidFill>
                  <a:schemeClr val="accent1">
                    <a:lumMod val="75000"/>
                  </a:schemeClr>
                </a:solidFill>
                <a:ea typeface="Calibri" pitchFamily="34" charset="0"/>
                <a:cs typeface="Times New Roman" pitchFamily="18" charset="0"/>
              </a:rPr>
              <a:t>	c) Real</a:t>
            </a:r>
          </a:p>
          <a:p>
            <a:pPr marL="914400" marR="0" lvl="1" indent="-457200" eaLnBrk="0" fontAlgn="base" hangingPunct="0">
              <a:lnSpc>
                <a:spcPct val="100000"/>
              </a:lnSpc>
              <a:spcBef>
                <a:spcPct val="0"/>
              </a:spcBef>
              <a:spcAft>
                <a:spcPct val="0"/>
              </a:spcAft>
              <a:buClrTx/>
              <a:buSzTx/>
              <a:tabLst/>
            </a:pPr>
            <a:r>
              <a:rPr lang="en-US" sz="2000" b="1" i="1" dirty="0" smtClean="0">
                <a:solidFill>
                  <a:schemeClr val="accent1">
                    <a:lumMod val="75000"/>
                  </a:schemeClr>
                </a:solidFill>
                <a:ea typeface="Calibri" pitchFamily="34" charset="0"/>
                <a:cs typeface="Times New Roman" pitchFamily="18" charset="0"/>
              </a:rPr>
              <a:t>	d) complex</a:t>
            </a:r>
          </a:p>
          <a:p>
            <a:pPr marL="914400" marR="0" lvl="1" indent="-457200" eaLnBrk="0" fontAlgn="base" hangingPunct="0">
              <a:lnSpc>
                <a:spcPct val="100000"/>
              </a:lnSpc>
              <a:spcBef>
                <a:spcPct val="0"/>
              </a:spcBef>
              <a:spcAft>
                <a:spcPct val="0"/>
              </a:spcAft>
              <a:buClrTx/>
              <a:buSzTx/>
              <a:buFont typeface="+mj-lt"/>
              <a:buAutoNum type="alphaLcParenR"/>
              <a:tabLst/>
            </a:pPr>
            <a:endParaRPr lang="en-US" sz="2400" b="1" i="1" dirty="0" smtClean="0">
              <a:solidFill>
                <a:schemeClr val="accent1">
                  <a:lumMod val="75000"/>
                </a:schemeClr>
              </a:solidFill>
              <a:ea typeface="Calibri" pitchFamily="34" charset="0"/>
              <a:cs typeface="Times New Roman" pitchFamily="18" charset="0"/>
            </a:endParaRPr>
          </a:p>
          <a:p>
            <a:pPr marL="457200" lvl="0" indent="-457200" algn="just" eaLnBrk="0" fontAlgn="base" hangingPunct="0">
              <a:spcBef>
                <a:spcPct val="0"/>
              </a:spcBef>
              <a:spcAft>
                <a:spcPct val="0"/>
              </a:spcAft>
            </a:pPr>
            <a:r>
              <a:rPr lang="en-US" sz="2400" b="1" dirty="0" smtClean="0">
                <a:ea typeface="Calibri" pitchFamily="34" charset="0"/>
                <a:cs typeface="Times New Roman" pitchFamily="18" charset="0"/>
              </a:rPr>
              <a:t>4.	What is the class of the object defined by the expression a &lt;- c(120,"i",FALSE)?</a:t>
            </a:r>
          </a:p>
          <a:p>
            <a:pPr marL="1371600" lvl="2" indent="-457200" eaLnBrk="0" fontAlgn="base" hangingPunct="0">
              <a:spcBef>
                <a:spcPct val="0"/>
              </a:spcBef>
              <a:spcAft>
                <a:spcPct val="0"/>
              </a:spcAft>
            </a:pPr>
            <a:r>
              <a:rPr lang="en-US" sz="2000" b="1" i="1" dirty="0" smtClean="0">
                <a:solidFill>
                  <a:schemeClr val="accent1">
                    <a:lumMod val="75000"/>
                  </a:schemeClr>
                </a:solidFill>
                <a:ea typeface="Calibri" pitchFamily="34" charset="0"/>
                <a:cs typeface="Times New Roman" pitchFamily="18" charset="0"/>
              </a:rPr>
              <a:t>a)  Numeric</a:t>
            </a:r>
          </a:p>
          <a:p>
            <a:pPr marL="1371600" lvl="2" indent="-457200" eaLnBrk="0" fontAlgn="base" hangingPunct="0">
              <a:spcBef>
                <a:spcPct val="0"/>
              </a:spcBef>
              <a:spcAft>
                <a:spcPct val="0"/>
              </a:spcAft>
            </a:pPr>
            <a:r>
              <a:rPr lang="en-US" sz="2000" b="1" i="1" dirty="0" smtClean="0">
                <a:solidFill>
                  <a:schemeClr val="accent1">
                    <a:lumMod val="75000"/>
                  </a:schemeClr>
                </a:solidFill>
                <a:ea typeface="Calibri" pitchFamily="34" charset="0"/>
                <a:cs typeface="Times New Roman" pitchFamily="18" charset="0"/>
              </a:rPr>
              <a:t>b) Character</a:t>
            </a:r>
          </a:p>
          <a:p>
            <a:pPr marL="1371600" lvl="2" indent="-457200" eaLnBrk="0" fontAlgn="base" hangingPunct="0">
              <a:spcBef>
                <a:spcPct val="0"/>
              </a:spcBef>
              <a:spcAft>
                <a:spcPct val="0"/>
              </a:spcAft>
            </a:pPr>
            <a:r>
              <a:rPr lang="en-US" sz="2000" b="1" i="1" dirty="0" smtClean="0">
                <a:solidFill>
                  <a:schemeClr val="accent1">
                    <a:lumMod val="75000"/>
                  </a:schemeClr>
                </a:solidFill>
                <a:ea typeface="Calibri" pitchFamily="34" charset="0"/>
                <a:cs typeface="Times New Roman" pitchFamily="18" charset="0"/>
              </a:rPr>
              <a:t>c) Integer</a:t>
            </a:r>
          </a:p>
          <a:p>
            <a:pPr marL="1371600" lvl="2" indent="-457200" eaLnBrk="0" fontAlgn="base" hangingPunct="0">
              <a:spcBef>
                <a:spcPct val="0"/>
              </a:spcBef>
              <a:spcAft>
                <a:spcPct val="0"/>
              </a:spcAft>
            </a:pPr>
            <a:r>
              <a:rPr lang="en-US" sz="2000" b="1" i="1" dirty="0" smtClean="0">
                <a:solidFill>
                  <a:schemeClr val="accent1">
                    <a:lumMod val="75000"/>
                  </a:schemeClr>
                </a:solidFill>
                <a:ea typeface="Calibri" pitchFamily="34" charset="0"/>
                <a:cs typeface="Times New Roman" pitchFamily="18" charset="0"/>
              </a:rPr>
              <a:t>d) Logical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61441" name="Rectangle 1"/>
          <p:cNvSpPr>
            <a:spLocks noChangeArrowheads="1"/>
          </p:cNvSpPr>
          <p:nvPr/>
        </p:nvSpPr>
        <p:spPr bwMode="auto">
          <a:xfrm>
            <a:off x="838200" y="1731260"/>
            <a:ext cx="7315200" cy="35086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eaLnBrk="0" fontAlgn="base" hangingPunct="0">
              <a:spcBef>
                <a:spcPts val="600"/>
              </a:spcBef>
              <a:spcAft>
                <a:spcPts val="600"/>
              </a:spcAft>
              <a:buAutoNum type="arabicPeriod"/>
            </a:pPr>
            <a:r>
              <a:rPr lang="en-US" sz="4800" b="1" dirty="0" smtClean="0">
                <a:ea typeface="Calibri" pitchFamily="34" charset="0"/>
                <a:cs typeface="Times New Roman" pitchFamily="18" charset="0"/>
              </a:rPr>
              <a:t> c)	cat line 1</a:t>
            </a:r>
          </a:p>
          <a:p>
            <a:pPr marL="457200" lvl="0" indent="-457200" eaLnBrk="0" fontAlgn="base" hangingPunct="0">
              <a:spcBef>
                <a:spcPts val="600"/>
              </a:spcBef>
              <a:spcAft>
                <a:spcPts val="600"/>
              </a:spcAft>
              <a:buAutoNum type="arabicPeriod"/>
            </a:pPr>
            <a:r>
              <a:rPr lang="en-US" sz="4800" b="1" dirty="0" smtClean="0">
                <a:ea typeface="Calibri" pitchFamily="34" charset="0"/>
                <a:cs typeface="Times New Roman" pitchFamily="18" charset="0"/>
              </a:rPr>
              <a:t> b)	Complex</a:t>
            </a:r>
          </a:p>
          <a:p>
            <a:pPr marL="457200" marR="0" indent="-457200" eaLnBrk="0" fontAlgn="base" hangingPunct="0">
              <a:lnSpc>
                <a:spcPct val="100000"/>
              </a:lnSpc>
              <a:spcBef>
                <a:spcPts val="600"/>
              </a:spcBef>
              <a:spcAft>
                <a:spcPts val="600"/>
              </a:spcAft>
              <a:buClrTx/>
              <a:buSzTx/>
              <a:buAutoNum type="arabicPeriod"/>
              <a:tabLst/>
            </a:pPr>
            <a:r>
              <a:rPr lang="en-US" sz="4800" b="1" dirty="0" smtClean="0">
                <a:ea typeface="Calibri" pitchFamily="34" charset="0"/>
                <a:cs typeface="Times New Roman" pitchFamily="18" charset="0"/>
              </a:rPr>
              <a:t> a) 	Numeric</a:t>
            </a:r>
          </a:p>
          <a:p>
            <a:pPr marL="457200" marR="0" indent="-457200" eaLnBrk="0" fontAlgn="base" hangingPunct="0">
              <a:lnSpc>
                <a:spcPct val="100000"/>
              </a:lnSpc>
              <a:spcBef>
                <a:spcPts val="600"/>
              </a:spcBef>
              <a:spcAft>
                <a:spcPts val="600"/>
              </a:spcAft>
              <a:buClrTx/>
              <a:buSzTx/>
              <a:buAutoNum type="arabicPeriod"/>
              <a:tabLst/>
            </a:pPr>
            <a:r>
              <a:rPr lang="en-US" sz="4800" b="1" dirty="0" smtClean="0">
                <a:ea typeface="Calibri" pitchFamily="34" charset="0"/>
                <a:cs typeface="Times New Roman" pitchFamily="18" charset="0"/>
              </a:rPr>
              <a:t> b) 	Character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1600200" y="1028485"/>
            <a:ext cx="6019800" cy="50675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19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370701"/>
          </a:xfrm>
          <a:prstGeom prst="rect">
            <a:avLst/>
          </a:prstGeom>
        </p:spPr>
        <p:txBody>
          <a:bodyPr wrap="square">
            <a:spAutoFit/>
          </a:bodyPr>
          <a:lstStyle/>
          <a:p>
            <a:pPr>
              <a:spcBef>
                <a:spcPts val="600"/>
              </a:spcBef>
              <a:spcAft>
                <a:spcPts val="300"/>
              </a:spcAft>
            </a:pPr>
            <a:r>
              <a:rPr lang="en-US" sz="2800" b="1" dirty="0" smtClean="0"/>
              <a:t>Lab Exercise 1:   </a:t>
            </a:r>
          </a:p>
          <a:p>
            <a:pPr marL="457200" indent="-457200" algn="just">
              <a:spcBef>
                <a:spcPts val="600"/>
              </a:spcBef>
              <a:spcAft>
                <a:spcPts val="600"/>
              </a:spcAft>
              <a:buFont typeface="Wingdings" pitchFamily="2" charset="2"/>
              <a:buChar char="Ø"/>
            </a:pPr>
            <a:r>
              <a:rPr lang="en-US" sz="2800" b="1" i="1" dirty="0" smtClean="0"/>
              <a:t>All the 100 students are assigned Student ID ranging from 1 to 100. Select ten students from </a:t>
            </a:r>
            <a:r>
              <a:rPr lang="en-US" sz="2800" b="1" i="1" dirty="0" err="1" smtClean="0"/>
              <a:t>B.Com</a:t>
            </a:r>
            <a:r>
              <a:rPr lang="en-US" sz="2800" b="1" i="1" dirty="0" smtClean="0"/>
              <a:t> Final year at random. </a:t>
            </a:r>
          </a:p>
          <a:p>
            <a:pPr marL="457200" indent="-457200" algn="just">
              <a:spcBef>
                <a:spcPts val="600"/>
              </a:spcBef>
              <a:spcAft>
                <a:spcPts val="600"/>
              </a:spcAft>
              <a:buFont typeface="Wingdings" pitchFamily="2" charset="2"/>
              <a:buChar char="Ø"/>
            </a:pPr>
            <a:endParaRPr lang="en-US" sz="2800" b="1" i="1" dirty="0" smtClean="0"/>
          </a:p>
          <a:p>
            <a:pPr marL="457200" indent="-457200" algn="just">
              <a:spcBef>
                <a:spcPts val="600"/>
              </a:spcBef>
              <a:spcAft>
                <a:spcPts val="600"/>
              </a:spcAft>
              <a:buFont typeface="Wingdings" pitchFamily="2" charset="2"/>
              <a:buChar char="Ø"/>
            </a:pPr>
            <a:r>
              <a:rPr lang="en-US" sz="2800" b="1" i="1" dirty="0" smtClean="0"/>
              <a:t>The importance of the theory of sampling lies in the fact that for a large population, it is neither practical nor possible to collect data for each and every number of the population.</a:t>
            </a:r>
          </a:p>
          <a:p>
            <a:pPr>
              <a:spcBef>
                <a:spcPts val="300"/>
              </a:spcBef>
              <a:spcAft>
                <a:spcPts val="300"/>
              </a:spcAft>
            </a:pPr>
            <a:endParaRPr lang="en-US" sz="2800" b="1" i="1"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2.1	Variables and assignment</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2049" name="Rectangle 1"/>
          <p:cNvSpPr>
            <a:spLocks noChangeArrowheads="1"/>
          </p:cNvSpPr>
          <p:nvPr/>
        </p:nvSpPr>
        <p:spPr bwMode="auto">
          <a:xfrm>
            <a:off x="914400" y="1531694"/>
            <a:ext cx="7315200" cy="1738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57250" marR="0" lvl="0" indent="-857250" algn="l" defTabSz="914400" rtl="0" eaLnBrk="1" fontAlgn="base" latinLnBrk="0" hangingPunct="1">
              <a:lnSpc>
                <a:spcPct val="100000"/>
              </a:lnSpc>
              <a:spcBef>
                <a:spcPts val="600"/>
              </a:spcBef>
              <a:spcAft>
                <a:spcPts val="600"/>
              </a:spcAft>
              <a:buClrTx/>
              <a:buSzTx/>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Variables</a:t>
            </a:r>
            <a:endParaRPr kumimoji="0" lang="en-US" sz="2400" b="0" i="0" u="none" strike="noStrike" cap="none" normalizeH="0" baseline="0" dirty="0" smtClean="0">
              <a:ln>
                <a:noFill/>
              </a:ln>
              <a:solidFill>
                <a:schemeClr val="tx1"/>
              </a:solidFill>
              <a:effectLst/>
              <a:cs typeface="Arial" pitchFamily="34" charset="0"/>
            </a:endParaRPr>
          </a:p>
          <a:p>
            <a:pPr marL="857250" marR="0" lvl="0" indent="-85725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b="1" i="0" u="none" strike="noStrike" cap="none" normalizeH="0" baseline="0" dirty="0" smtClean="0">
                <a:ln>
                  <a:noFill/>
                </a:ln>
                <a:solidFill>
                  <a:schemeClr val="tx1"/>
                </a:solidFill>
                <a:effectLst/>
                <a:ea typeface="Calibri" pitchFamily="34" charset="0"/>
                <a:cs typeface="Times New Roman" pitchFamily="18" charset="0"/>
              </a:rPr>
              <a:t>A variable is an identifier (name) that points to a memory location in RAM that stores a value that can change when the program is run.</a:t>
            </a:r>
            <a:endParaRPr kumimoji="0" lang="en-US" sz="2400" b="1" i="0" u="none" strike="noStrike" cap="none" normalizeH="0" baseline="0" dirty="0" smtClean="0">
              <a:ln>
                <a:noFill/>
              </a:ln>
              <a:solidFill>
                <a:schemeClr val="tx1"/>
              </a:solidFill>
              <a:effectLst/>
              <a:cs typeface="Arial" pitchFamily="34" charset="0"/>
            </a:endParaRPr>
          </a:p>
          <a:p>
            <a:pPr marL="857250" marR="0" lvl="0" indent="-857250" algn="l" defTabSz="914400" rtl="0" eaLnBrk="0" fontAlgn="base" latinLnBrk="0" hangingPunct="0">
              <a:lnSpc>
                <a:spcPct val="100000"/>
              </a:lnSpc>
              <a:spcBef>
                <a:spcPct val="0"/>
              </a:spcBef>
              <a:spcAft>
                <a:spcPct val="0"/>
              </a:spcAft>
              <a:buClrTx/>
              <a:buSzTx/>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Assignment</a:t>
            </a:r>
            <a:endParaRPr kumimoji="0" lang="en-GB" sz="2800" b="0" i="0" u="none" strike="noStrike" cap="none" normalizeH="0" baseline="0" dirty="0" smtClean="0">
              <a:ln>
                <a:noFill/>
              </a:ln>
              <a:solidFill>
                <a:schemeClr val="tx1"/>
              </a:solidFill>
              <a:effectLst/>
              <a:cs typeface="Arial" pitchFamily="34" charset="0"/>
            </a:endParaRPr>
          </a:p>
        </p:txBody>
      </p:sp>
      <p:sp>
        <p:nvSpPr>
          <p:cNvPr id="17" name="Rectangle 16"/>
          <p:cNvSpPr/>
          <p:nvPr/>
        </p:nvSpPr>
        <p:spPr>
          <a:xfrm>
            <a:off x="914400" y="4267200"/>
            <a:ext cx="7315200" cy="1908215"/>
          </a:xfrm>
          <a:prstGeom prst="rect">
            <a:avLst/>
          </a:prstGeom>
        </p:spPr>
        <p:txBody>
          <a:bodyPr wrap="square">
            <a:spAutoFit/>
          </a:bodyPr>
          <a:lstStyle/>
          <a:p>
            <a:pPr marL="857250" lvl="0" indent="-857250" algn="just">
              <a:spcBef>
                <a:spcPts val="200"/>
              </a:spcBef>
              <a:spcAft>
                <a:spcPts val="200"/>
              </a:spcAft>
              <a:buFont typeface="Wingdings" pitchFamily="2" charset="2"/>
              <a:buChar char="Ø"/>
            </a:pPr>
            <a:r>
              <a:rPr lang="en-GB" b="1" dirty="0" smtClean="0"/>
              <a:t>R uses to work with temporary variables in the functions, with only a return(). </a:t>
            </a:r>
          </a:p>
          <a:p>
            <a:pPr marL="857250" lvl="0" indent="-857250" algn="just">
              <a:spcBef>
                <a:spcPts val="200"/>
              </a:spcBef>
              <a:spcAft>
                <a:spcPts val="200"/>
              </a:spcAft>
              <a:buFont typeface="Wingdings" pitchFamily="2" charset="2"/>
              <a:buChar char="Ø"/>
            </a:pPr>
            <a:r>
              <a:rPr lang="en-GB" b="1" dirty="0" smtClean="0"/>
              <a:t>If you assign a variable in the Global environment or when you are using functions more than scripts, you can use</a:t>
            </a:r>
            <a:endParaRPr lang="en-US" b="1" dirty="0" smtClean="0"/>
          </a:p>
          <a:p>
            <a:pPr marL="857250" lvl="0" indent="-857250" algn="just">
              <a:spcBef>
                <a:spcPts val="200"/>
              </a:spcBef>
              <a:spcAft>
                <a:spcPts val="200"/>
              </a:spcAft>
              <a:buFont typeface="Wingdings" pitchFamily="2" charset="2"/>
              <a:buChar char="Ø"/>
            </a:pPr>
            <a:r>
              <a:rPr lang="en-GB" b="1" dirty="0" smtClean="0"/>
              <a:t>super-assignment operator:   &lt;&lt;-</a:t>
            </a:r>
            <a:endParaRPr lang="en-US" b="1" dirty="0" smtClean="0"/>
          </a:p>
          <a:p>
            <a:pPr marL="857250" lvl="0" indent="-857250" algn="just">
              <a:spcBef>
                <a:spcPts val="200"/>
              </a:spcBef>
              <a:spcAft>
                <a:spcPts val="200"/>
              </a:spcAft>
              <a:buFont typeface="Wingdings" pitchFamily="2" charset="2"/>
              <a:buChar char="Ø"/>
            </a:pPr>
            <a:r>
              <a:rPr lang="en-GB" b="1" dirty="0" smtClean="0"/>
              <a:t>assign function:     assign("b“ ,value, </a:t>
            </a:r>
            <a:r>
              <a:rPr lang="en-GB" b="1" dirty="0" err="1" smtClean="0"/>
              <a:t>envir</a:t>
            </a:r>
            <a:r>
              <a:rPr lang="en-GB" b="1" dirty="0" smtClean="0"/>
              <a:t> = </a:t>
            </a:r>
            <a:r>
              <a:rPr lang="en-GB" b="1" dirty="0" err="1" smtClean="0"/>
              <a:t>globalenv</a:t>
            </a:r>
            <a:r>
              <a:rPr lang="en-GB" b="1" dirty="0" smtClean="0"/>
              <a:t>())</a:t>
            </a:r>
            <a:endParaRPr lang="en-US" b="1" dirty="0"/>
          </a:p>
        </p:txBody>
      </p:sp>
      <p:sp>
        <p:nvSpPr>
          <p:cNvPr id="18" name="Rectangle 17"/>
          <p:cNvSpPr/>
          <p:nvPr/>
        </p:nvSpPr>
        <p:spPr>
          <a:xfrm>
            <a:off x="914400" y="3897868"/>
            <a:ext cx="6553200" cy="369332"/>
          </a:xfrm>
          <a:prstGeom prst="rect">
            <a:avLst/>
          </a:prstGeom>
        </p:spPr>
        <p:txBody>
          <a:bodyPr wrap="square">
            <a:spAutoFit/>
          </a:bodyPr>
          <a:lstStyle/>
          <a:p>
            <a:pPr marL="857250" lvl="0" indent="-857250" algn="just" eaLnBrk="0" fontAlgn="base" hangingPunct="0">
              <a:spcBef>
                <a:spcPts val="200"/>
              </a:spcBef>
              <a:spcAft>
                <a:spcPts val="200"/>
              </a:spcAft>
              <a:buFont typeface="Wingdings" pitchFamily="2" charset="2"/>
              <a:buChar char="Ø"/>
            </a:pPr>
            <a:r>
              <a:rPr lang="en-GB" b="1" dirty="0" smtClean="0">
                <a:ea typeface="Calibri" pitchFamily="34" charset="0"/>
                <a:cs typeface="Times New Roman" pitchFamily="18" charset="0"/>
              </a:rPr>
              <a:t>Putting a value into a variable is known as assignment. </a:t>
            </a:r>
          </a:p>
        </p:txBody>
      </p:sp>
      <p:sp>
        <p:nvSpPr>
          <p:cNvPr id="19" name="Rectangle 18"/>
          <p:cNvSpPr/>
          <p:nvPr/>
        </p:nvSpPr>
        <p:spPr>
          <a:xfrm>
            <a:off x="914400" y="3352800"/>
            <a:ext cx="2728183" cy="369332"/>
          </a:xfrm>
          <a:prstGeom prst="rect">
            <a:avLst/>
          </a:prstGeom>
        </p:spPr>
        <p:txBody>
          <a:bodyPr wrap="none">
            <a:spAutoFit/>
          </a:bodyPr>
          <a:lstStyle/>
          <a:p>
            <a:pPr marL="857250" indent="-857250" algn="just" eaLnBrk="0" fontAlgn="base" hangingPunct="0">
              <a:spcBef>
                <a:spcPts val="200"/>
              </a:spcBef>
              <a:spcAft>
                <a:spcPts val="200"/>
              </a:spcAft>
              <a:buFont typeface="Wingdings" pitchFamily="2" charset="2"/>
              <a:buChar char="Ø"/>
            </a:pPr>
            <a:r>
              <a:rPr lang="en-GB" b="1" dirty="0" smtClean="0">
                <a:ea typeface="Calibri" pitchFamily="34" charset="0"/>
                <a:cs typeface="Times New Roman" pitchFamily="18" charset="0"/>
              </a:rPr>
              <a:t>Set up a vector, x </a:t>
            </a:r>
            <a:endParaRPr lang="en-US" b="1" dirty="0"/>
          </a:p>
        </p:txBody>
      </p:sp>
      <p:pic>
        <p:nvPicPr>
          <p:cNvPr id="1026" name="Picture 2"/>
          <p:cNvPicPr>
            <a:picLocks noChangeAspect="1" noChangeArrowheads="1"/>
          </p:cNvPicPr>
          <p:nvPr/>
        </p:nvPicPr>
        <p:blipFill>
          <a:blip r:embed="rId2" cstate="print"/>
          <a:srcRect/>
          <a:stretch>
            <a:fillRect/>
          </a:stretch>
        </p:blipFill>
        <p:spPr bwMode="auto">
          <a:xfrm>
            <a:off x="4114800" y="2895600"/>
            <a:ext cx="369570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324535"/>
          </a:xfrm>
          <a:prstGeom prst="rect">
            <a:avLst/>
          </a:prstGeom>
        </p:spPr>
        <p:txBody>
          <a:bodyPr wrap="square">
            <a:spAutoFit/>
          </a:bodyPr>
          <a:lstStyle/>
          <a:p>
            <a:pPr>
              <a:spcBef>
                <a:spcPts val="600"/>
              </a:spcBef>
              <a:spcAft>
                <a:spcPts val="300"/>
              </a:spcAft>
            </a:pPr>
            <a:r>
              <a:rPr lang="en-US" sz="2800" b="1" dirty="0" smtClean="0"/>
              <a:t>Lab Exercise 1 - continued:   </a:t>
            </a:r>
          </a:p>
          <a:p>
            <a:pPr marL="457200" indent="-457200" algn="just">
              <a:spcBef>
                <a:spcPts val="600"/>
              </a:spcBef>
              <a:spcAft>
                <a:spcPts val="600"/>
              </a:spcAft>
              <a:buFont typeface="Wingdings" pitchFamily="2" charset="2"/>
              <a:buChar char="Ø"/>
            </a:pPr>
            <a:r>
              <a:rPr lang="en-US" sz="2400" b="1" i="1" dirty="0" smtClean="0"/>
              <a:t>The function sample generates random integers without replacement. </a:t>
            </a:r>
          </a:p>
          <a:p>
            <a:pPr marL="457200" indent="-457200" algn="just">
              <a:spcBef>
                <a:spcPts val="600"/>
              </a:spcBef>
              <a:spcAft>
                <a:spcPts val="600"/>
              </a:spcAft>
              <a:buFont typeface="Wingdings" pitchFamily="2" charset="2"/>
              <a:buChar char="Ø"/>
            </a:pPr>
            <a:r>
              <a:rPr lang="en-US" sz="2400" b="1" i="1" dirty="0" smtClean="0"/>
              <a:t>The first argument specifies a vector containing the specified range of valid numbers. </a:t>
            </a:r>
          </a:p>
          <a:p>
            <a:pPr marL="457200" indent="-457200" algn="just">
              <a:spcBef>
                <a:spcPts val="600"/>
              </a:spcBef>
              <a:spcAft>
                <a:spcPts val="600"/>
              </a:spcAft>
              <a:buFont typeface="Wingdings" pitchFamily="2" charset="2"/>
              <a:buChar char="Ø"/>
            </a:pPr>
            <a:r>
              <a:rPr lang="en-US" sz="2400" b="1" i="1" dirty="0" smtClean="0"/>
              <a:t>The second argument indicates the number of random integers to be returned. </a:t>
            </a:r>
          </a:p>
          <a:p>
            <a:pPr marL="457200" indent="-457200" algn="just">
              <a:spcBef>
                <a:spcPts val="600"/>
              </a:spcBef>
              <a:spcAft>
                <a:spcPts val="600"/>
              </a:spcAft>
              <a:buFont typeface="Wingdings" pitchFamily="2" charset="2"/>
              <a:buChar char="Ø"/>
            </a:pPr>
            <a:r>
              <a:rPr lang="en-US" sz="2400" b="1" i="1" dirty="0" smtClean="0"/>
              <a:t>The function sort, sorts the output.</a:t>
            </a:r>
          </a:p>
          <a:p>
            <a:pPr marL="457200" indent="-457200" algn="just">
              <a:spcBef>
                <a:spcPts val="600"/>
              </a:spcBef>
              <a:spcAft>
                <a:spcPts val="300"/>
              </a:spcAft>
            </a:pPr>
            <a:endParaRPr lang="en-US" sz="2800" b="1" i="1" dirty="0" smtClean="0"/>
          </a:p>
          <a:p>
            <a:pPr marL="457200" indent="-457200" algn="just">
              <a:spcBef>
                <a:spcPts val="600"/>
              </a:spcBef>
              <a:spcAft>
                <a:spcPts val="300"/>
              </a:spcAft>
              <a:buFont typeface="Wingdings" pitchFamily="2" charset="2"/>
              <a:buChar char="Ø"/>
            </a:pPr>
            <a:endParaRPr lang="en-US" sz="2800" b="1" i="1" dirty="0" smtClean="0"/>
          </a:p>
          <a:p>
            <a:pPr>
              <a:spcBef>
                <a:spcPts val="300"/>
              </a:spcBef>
              <a:spcAft>
                <a:spcPts val="300"/>
              </a:spcAft>
            </a:pPr>
            <a:endParaRPr lang="en-US" sz="2800" b="1" i="1" dirty="0" smtClean="0">
              <a:solidFill>
                <a:schemeClr val="accent1">
                  <a:lumMod val="75000"/>
                </a:schemeClr>
              </a:solidFill>
            </a:endParaRPr>
          </a:p>
        </p:txBody>
      </p:sp>
      <p:pic>
        <p:nvPicPr>
          <p:cNvPr id="1026" name="Picture 2"/>
          <p:cNvPicPr>
            <a:picLocks noChangeAspect="1" noChangeArrowheads="1"/>
          </p:cNvPicPr>
          <p:nvPr/>
        </p:nvPicPr>
        <p:blipFill>
          <a:blip r:embed="rId2" cstate="print"/>
          <a:srcRect/>
          <a:stretch>
            <a:fillRect/>
          </a:stretch>
        </p:blipFill>
        <p:spPr bwMode="auto">
          <a:xfrm>
            <a:off x="1600200" y="4495800"/>
            <a:ext cx="6126594" cy="166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4875694"/>
          </a:xfrm>
          <a:prstGeom prst="rect">
            <a:avLst/>
          </a:prstGeom>
        </p:spPr>
        <p:txBody>
          <a:bodyPr wrap="square">
            <a:spAutoFit/>
          </a:bodyPr>
          <a:lstStyle/>
          <a:p>
            <a:pPr>
              <a:spcBef>
                <a:spcPts val="600"/>
              </a:spcBef>
              <a:spcAft>
                <a:spcPts val="300"/>
              </a:spcAft>
            </a:pPr>
            <a:r>
              <a:rPr lang="en-US" sz="2800" b="1" dirty="0" smtClean="0"/>
              <a:t>Lab Exercise 2:   </a:t>
            </a:r>
          </a:p>
          <a:p>
            <a:pPr marL="457200" indent="-457200" algn="just">
              <a:spcBef>
                <a:spcPts val="200"/>
              </a:spcBef>
              <a:spcAft>
                <a:spcPts val="200"/>
              </a:spcAft>
              <a:buFont typeface="Wingdings" pitchFamily="2" charset="2"/>
              <a:buChar char="Ø"/>
            </a:pPr>
            <a:r>
              <a:rPr lang="en-US" sz="2800" b="1" i="1" dirty="0" smtClean="0"/>
              <a:t>Find the mean, median and mode of the set of following observations:</a:t>
            </a:r>
          </a:p>
          <a:p>
            <a:pPr marL="914400" lvl="1" indent="-457200" algn="just">
              <a:spcBef>
                <a:spcPts val="600"/>
              </a:spcBef>
              <a:spcAft>
                <a:spcPts val="600"/>
              </a:spcAft>
            </a:pPr>
            <a:r>
              <a:rPr lang="en-US" sz="2800" b="1" i="1" dirty="0" smtClean="0"/>
              <a:t>27,36,28,18,35,26,20,35,40,26</a:t>
            </a:r>
          </a:p>
          <a:p>
            <a:pPr marL="457200" indent="-457200" algn="just">
              <a:spcBef>
                <a:spcPts val="200"/>
              </a:spcBef>
              <a:spcAft>
                <a:spcPts val="200"/>
              </a:spcAft>
              <a:buFont typeface="Wingdings" pitchFamily="2" charset="2"/>
              <a:buChar char="Ø"/>
            </a:pPr>
            <a:r>
              <a:rPr lang="en-US" sz="2800" b="1" i="1" dirty="0" smtClean="0"/>
              <a:t>An average is considered as a typical representative of the whole data.</a:t>
            </a:r>
          </a:p>
          <a:p>
            <a:pPr marL="457200" indent="-457200" algn="just">
              <a:spcBef>
                <a:spcPts val="200"/>
              </a:spcBef>
              <a:spcAft>
                <a:spcPts val="200"/>
              </a:spcAft>
              <a:buFont typeface="Wingdings" pitchFamily="2" charset="2"/>
              <a:buChar char="Ø"/>
            </a:pPr>
            <a:r>
              <a:rPr lang="en-US" sz="2800" b="1" i="1" dirty="0" smtClean="0"/>
              <a:t>The various averages in common use are:</a:t>
            </a:r>
          </a:p>
          <a:p>
            <a:pPr marL="914400" lvl="1" indent="-457200" algn="just">
              <a:spcBef>
                <a:spcPts val="200"/>
              </a:spcBef>
              <a:spcAft>
                <a:spcPts val="200"/>
              </a:spcAft>
            </a:pPr>
            <a:r>
              <a:rPr lang="en-US" sz="2800" b="1" i="1" dirty="0" smtClean="0">
                <a:solidFill>
                  <a:srgbClr val="FF0000"/>
                </a:solidFill>
              </a:rPr>
              <a:t>1. Mean</a:t>
            </a:r>
          </a:p>
          <a:p>
            <a:pPr marL="914400" lvl="1" indent="-457200" algn="just">
              <a:spcBef>
                <a:spcPts val="200"/>
              </a:spcBef>
              <a:spcAft>
                <a:spcPts val="200"/>
              </a:spcAft>
            </a:pPr>
            <a:r>
              <a:rPr lang="en-US" sz="2800" b="1" i="1" dirty="0" smtClean="0">
                <a:solidFill>
                  <a:srgbClr val="FF0000"/>
                </a:solidFill>
              </a:rPr>
              <a:t>2. Median</a:t>
            </a:r>
          </a:p>
          <a:p>
            <a:pPr marL="914400" lvl="1" indent="-457200" algn="just">
              <a:spcBef>
                <a:spcPts val="200"/>
              </a:spcBef>
              <a:spcAft>
                <a:spcPts val="200"/>
              </a:spcAft>
            </a:pPr>
            <a:r>
              <a:rPr lang="en-US" sz="2800" b="1" i="1" dirty="0" smtClean="0">
                <a:solidFill>
                  <a:srgbClr val="FF0000"/>
                </a:solidFill>
              </a:rPr>
              <a:t>3. Mode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4393510"/>
          </a:xfrm>
          <a:prstGeom prst="rect">
            <a:avLst/>
          </a:prstGeom>
        </p:spPr>
        <p:txBody>
          <a:bodyPr wrap="square">
            <a:spAutoFit/>
          </a:bodyPr>
          <a:lstStyle/>
          <a:p>
            <a:pPr>
              <a:spcBef>
                <a:spcPts val="600"/>
              </a:spcBef>
              <a:spcAft>
                <a:spcPts val="300"/>
              </a:spcAft>
            </a:pPr>
            <a:r>
              <a:rPr lang="en-US" sz="2800" b="1" dirty="0" smtClean="0"/>
              <a:t>Lab Exercise 2 – continued:   </a:t>
            </a:r>
          </a:p>
          <a:p>
            <a:pPr marL="457200" indent="-457200" algn="just">
              <a:spcBef>
                <a:spcPts val="600"/>
              </a:spcBef>
              <a:spcAft>
                <a:spcPts val="600"/>
              </a:spcAft>
              <a:buFont typeface="Wingdings" pitchFamily="2" charset="2"/>
              <a:buChar char="Ø"/>
            </a:pPr>
            <a:r>
              <a:rPr lang="en-US" sz="2800" b="1" i="1" dirty="0" smtClean="0"/>
              <a:t>Arithmetic </a:t>
            </a:r>
            <a:r>
              <a:rPr lang="en-US" sz="2800" b="1" i="1" dirty="0" smtClean="0">
                <a:solidFill>
                  <a:srgbClr val="FF0000"/>
                </a:solidFill>
              </a:rPr>
              <a:t>mean</a:t>
            </a:r>
            <a:r>
              <a:rPr lang="en-US" sz="2800" b="1" i="1" dirty="0" smtClean="0"/>
              <a:t> is the most popular measure of central tendency. </a:t>
            </a:r>
          </a:p>
          <a:p>
            <a:pPr marL="457200" indent="-457200" algn="just">
              <a:spcBef>
                <a:spcPts val="600"/>
              </a:spcBef>
              <a:spcAft>
                <a:spcPts val="600"/>
              </a:spcAft>
              <a:buFont typeface="Wingdings" pitchFamily="2" charset="2"/>
              <a:buChar char="Ø"/>
            </a:pPr>
            <a:r>
              <a:rPr lang="en-US" sz="2800" b="1" i="1" dirty="0" smtClean="0">
                <a:solidFill>
                  <a:srgbClr val="FF0000"/>
                </a:solidFill>
              </a:rPr>
              <a:t>Median</a:t>
            </a:r>
            <a:r>
              <a:rPr lang="en-US" sz="2800" b="1" i="1" dirty="0" smtClean="0"/>
              <a:t> is the middle value for a data that has been arranged in order of magnitude. The median is less affected by outliers and skewed data.</a:t>
            </a:r>
          </a:p>
          <a:p>
            <a:pPr marL="457200" indent="-457200" algn="just">
              <a:spcBef>
                <a:spcPts val="600"/>
              </a:spcBef>
              <a:spcAft>
                <a:spcPts val="600"/>
              </a:spcAft>
              <a:buFont typeface="Wingdings" pitchFamily="2" charset="2"/>
              <a:buChar char="Ø"/>
            </a:pPr>
            <a:r>
              <a:rPr lang="en-US" sz="2800" b="1" i="1" dirty="0" smtClean="0">
                <a:solidFill>
                  <a:srgbClr val="FF0000"/>
                </a:solidFill>
              </a:rPr>
              <a:t>Mode</a:t>
            </a:r>
            <a:r>
              <a:rPr lang="en-US" sz="2800" b="1" i="1" dirty="0" smtClean="0"/>
              <a:t> is the value that occurs most often in the data set.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4939814"/>
          </a:xfrm>
          <a:prstGeom prst="rect">
            <a:avLst/>
          </a:prstGeom>
        </p:spPr>
        <p:txBody>
          <a:bodyPr wrap="square">
            <a:spAutoFit/>
          </a:bodyPr>
          <a:lstStyle/>
          <a:p>
            <a:pPr>
              <a:spcBef>
                <a:spcPts val="600"/>
              </a:spcBef>
              <a:spcAft>
                <a:spcPts val="300"/>
              </a:spcAft>
            </a:pPr>
            <a:r>
              <a:rPr lang="en-US" sz="2800" b="1" dirty="0" smtClean="0"/>
              <a:t>Lab Exercise 2 – continued:   </a:t>
            </a:r>
          </a:p>
          <a:p>
            <a:pPr marL="457200" indent="-457200" algn="just">
              <a:spcBef>
                <a:spcPts val="600"/>
              </a:spcBef>
              <a:spcAft>
                <a:spcPts val="600"/>
              </a:spcAft>
              <a:buFont typeface="Wingdings" pitchFamily="2" charset="2"/>
              <a:buChar char="Ø"/>
            </a:pPr>
            <a:r>
              <a:rPr lang="en-US" sz="2800" b="1" i="1" dirty="0" smtClean="0"/>
              <a:t>The functions mean() and median() calculates the mean and median of the given data set respectively. </a:t>
            </a:r>
          </a:p>
          <a:p>
            <a:pPr marL="457200" indent="-457200" algn="just">
              <a:spcBef>
                <a:spcPts val="600"/>
              </a:spcBef>
              <a:spcAft>
                <a:spcPts val="600"/>
              </a:spcAft>
              <a:buFont typeface="Wingdings" pitchFamily="2" charset="2"/>
              <a:buChar char="Ø"/>
            </a:pPr>
            <a:endParaRPr lang="en-US" sz="2800" b="1" i="1" dirty="0" smtClean="0"/>
          </a:p>
          <a:p>
            <a:pPr marL="457200" indent="-457200" algn="just">
              <a:spcBef>
                <a:spcPts val="600"/>
              </a:spcBef>
              <a:spcAft>
                <a:spcPts val="600"/>
              </a:spcAft>
              <a:buFont typeface="Wingdings" pitchFamily="2" charset="2"/>
              <a:buChar char="Ø"/>
            </a:pPr>
            <a:r>
              <a:rPr lang="en-US" sz="2800" b="1" i="1" dirty="0" smtClean="0"/>
              <a:t>However, we need to write a function to calculate mode. Note that the mode is a reserved word in R and it denotes the basic data type.</a:t>
            </a:r>
          </a:p>
          <a:p>
            <a:pPr>
              <a:spcBef>
                <a:spcPts val="300"/>
              </a:spcBef>
              <a:spcAft>
                <a:spcPts val="300"/>
              </a:spcAft>
            </a:pPr>
            <a:endParaRPr lang="en-US" sz="2800" b="1" i="1"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2123658"/>
          </a:xfrm>
          <a:prstGeom prst="rect">
            <a:avLst/>
          </a:prstGeom>
        </p:spPr>
        <p:txBody>
          <a:bodyPr wrap="square">
            <a:spAutoFit/>
          </a:bodyPr>
          <a:lstStyle/>
          <a:p>
            <a:pPr>
              <a:spcBef>
                <a:spcPts val="600"/>
              </a:spcBef>
              <a:spcAft>
                <a:spcPts val="300"/>
              </a:spcAft>
            </a:pPr>
            <a:r>
              <a:rPr lang="en-US" sz="2800" b="1" dirty="0" smtClean="0"/>
              <a:t>Lab Exercise 2 - continued:   </a:t>
            </a:r>
          </a:p>
          <a:p>
            <a:pPr marL="457200" indent="-457200" algn="just">
              <a:spcBef>
                <a:spcPts val="600"/>
              </a:spcBef>
              <a:spcAft>
                <a:spcPts val="300"/>
              </a:spcAft>
            </a:pPr>
            <a:endParaRPr lang="en-US" sz="2800" b="1" i="1" dirty="0" smtClean="0"/>
          </a:p>
          <a:p>
            <a:pPr marL="457200" indent="-457200" algn="just">
              <a:spcBef>
                <a:spcPts val="600"/>
              </a:spcBef>
              <a:spcAft>
                <a:spcPts val="300"/>
              </a:spcAft>
              <a:buFont typeface="Wingdings" pitchFamily="2" charset="2"/>
              <a:buChar char="Ø"/>
            </a:pPr>
            <a:endParaRPr lang="en-US" sz="2800" b="1" i="1" dirty="0" smtClean="0"/>
          </a:p>
          <a:p>
            <a:pPr>
              <a:spcBef>
                <a:spcPts val="300"/>
              </a:spcBef>
              <a:spcAft>
                <a:spcPts val="300"/>
              </a:spcAft>
            </a:pPr>
            <a:endParaRPr lang="en-US" sz="2800" b="1" i="1" dirty="0" smtClean="0">
              <a:solidFill>
                <a:schemeClr val="accent1">
                  <a:lumMod val="75000"/>
                </a:schemeClr>
              </a:solidFill>
            </a:endParaRPr>
          </a:p>
        </p:txBody>
      </p:sp>
      <p:pic>
        <p:nvPicPr>
          <p:cNvPr id="2050" name="Picture 2"/>
          <p:cNvPicPr>
            <a:picLocks noChangeAspect="1" noChangeArrowheads="1"/>
          </p:cNvPicPr>
          <p:nvPr/>
        </p:nvPicPr>
        <p:blipFill>
          <a:blip r:embed="rId2" cstate="print"/>
          <a:srcRect/>
          <a:stretch>
            <a:fillRect/>
          </a:stretch>
        </p:blipFill>
        <p:spPr bwMode="auto">
          <a:xfrm>
            <a:off x="1143000" y="1524000"/>
            <a:ext cx="7010400" cy="46955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3:   </a:t>
            </a:r>
          </a:p>
        </p:txBody>
      </p:sp>
      <p:sp>
        <p:nvSpPr>
          <p:cNvPr id="10" name="Rectangle 9"/>
          <p:cNvSpPr/>
          <p:nvPr/>
        </p:nvSpPr>
        <p:spPr>
          <a:xfrm>
            <a:off x="990600" y="1524000"/>
            <a:ext cx="7315200" cy="4401205"/>
          </a:xfrm>
          <a:prstGeom prst="rect">
            <a:avLst/>
          </a:prstGeom>
        </p:spPr>
        <p:txBody>
          <a:bodyPr wrap="square">
            <a:spAutoFit/>
          </a:bodyPr>
          <a:lstStyle/>
          <a:p>
            <a:pPr marL="854075" indent="-854075" algn="just">
              <a:spcBef>
                <a:spcPts val="600"/>
              </a:spcBef>
              <a:spcAft>
                <a:spcPts val="600"/>
              </a:spcAft>
              <a:buFont typeface="Wingdings" pitchFamily="2" charset="2"/>
              <a:buChar char="Ø"/>
            </a:pPr>
            <a:r>
              <a:rPr lang="en-US" sz="2400" b="1" dirty="0" smtClean="0"/>
              <a:t>Find the first quartile, median and third quartile; 5th percentile and 95th percentile  of the twenty random integers ranging from 1 to 1000.</a:t>
            </a:r>
          </a:p>
          <a:p>
            <a:pPr marL="854075" indent="-854075" algn="just">
              <a:spcBef>
                <a:spcPts val="600"/>
              </a:spcBef>
              <a:spcAft>
                <a:spcPts val="600"/>
              </a:spcAft>
              <a:buFont typeface="Wingdings" pitchFamily="2" charset="2"/>
              <a:buChar char="Ø"/>
            </a:pPr>
            <a:endParaRPr lang="en-US" sz="1200" b="1" dirty="0" smtClean="0"/>
          </a:p>
          <a:p>
            <a:pPr marL="854075" indent="-854075" algn="just">
              <a:spcBef>
                <a:spcPts val="600"/>
              </a:spcBef>
              <a:spcAft>
                <a:spcPts val="600"/>
              </a:spcAft>
              <a:buFont typeface="Wingdings" pitchFamily="2" charset="2"/>
              <a:buChar char="Ø"/>
            </a:pPr>
            <a:r>
              <a:rPr lang="en-US" sz="2400" b="1" dirty="0" smtClean="0"/>
              <a:t>The first quartile is the value that cuts off the first 25% of the data when it is sorted in ascending order.</a:t>
            </a:r>
          </a:p>
          <a:p>
            <a:pPr marL="854075" indent="-854075" algn="just">
              <a:spcBef>
                <a:spcPts val="600"/>
              </a:spcBef>
              <a:spcAft>
                <a:spcPts val="600"/>
              </a:spcAft>
              <a:buFont typeface="Wingdings" pitchFamily="2" charset="2"/>
              <a:buChar char="Ø"/>
            </a:pPr>
            <a:endParaRPr lang="en-US" sz="1200" b="1" dirty="0" smtClean="0"/>
          </a:p>
          <a:p>
            <a:pPr marL="854075" indent="-854075">
              <a:spcBef>
                <a:spcPts val="600"/>
              </a:spcBef>
              <a:spcAft>
                <a:spcPts val="600"/>
              </a:spcAft>
              <a:buFont typeface="Wingdings" pitchFamily="2" charset="2"/>
              <a:buChar char="Ø"/>
            </a:pPr>
            <a:r>
              <a:rPr lang="en-US" sz="2400" b="1" dirty="0" smtClean="0"/>
              <a:t>The second quartile or median is the value that cuts off the first 50% of the data when it is sorted in ascending order.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3 - continued:   </a:t>
            </a:r>
          </a:p>
        </p:txBody>
      </p:sp>
      <p:sp>
        <p:nvSpPr>
          <p:cNvPr id="10" name="Rectangle 9"/>
          <p:cNvSpPr/>
          <p:nvPr/>
        </p:nvSpPr>
        <p:spPr>
          <a:xfrm>
            <a:off x="990600" y="2133601"/>
            <a:ext cx="7315200" cy="2923877"/>
          </a:xfrm>
          <a:prstGeom prst="rect">
            <a:avLst/>
          </a:prstGeom>
        </p:spPr>
        <p:txBody>
          <a:bodyPr wrap="square">
            <a:spAutoFit/>
          </a:bodyPr>
          <a:lstStyle/>
          <a:p>
            <a:pPr marL="457200" indent="-457200" algn="just">
              <a:spcBef>
                <a:spcPts val="1200"/>
              </a:spcBef>
              <a:spcAft>
                <a:spcPts val="1200"/>
              </a:spcAft>
              <a:buFont typeface="Wingdings" pitchFamily="2" charset="2"/>
              <a:buChar char="Ø"/>
            </a:pPr>
            <a:r>
              <a:rPr lang="en-US" sz="2400" b="1" dirty="0" smtClean="0"/>
              <a:t>The third quartile is the value that cuts off the first 75% of the data when it is sorted in ascending order.</a:t>
            </a:r>
          </a:p>
          <a:p>
            <a:pPr marL="457200" indent="-457200" algn="just">
              <a:spcBef>
                <a:spcPts val="1200"/>
              </a:spcBef>
              <a:spcAft>
                <a:spcPts val="1200"/>
              </a:spcAft>
              <a:buFont typeface="Wingdings" pitchFamily="2" charset="2"/>
              <a:buChar char="Ø"/>
            </a:pPr>
            <a:endParaRPr lang="en-US" sz="2400" b="1" dirty="0" smtClean="0"/>
          </a:p>
          <a:p>
            <a:pPr marL="457200" indent="-457200" algn="just">
              <a:spcBef>
                <a:spcPts val="1200"/>
              </a:spcBef>
              <a:spcAft>
                <a:spcPts val="1200"/>
              </a:spcAft>
              <a:buFont typeface="Wingdings" pitchFamily="2" charset="2"/>
              <a:buChar char="Ø"/>
            </a:pPr>
            <a:r>
              <a:rPr lang="en-US" sz="2400" b="1" dirty="0" smtClean="0"/>
              <a:t>The nth percentile of a data set is the value that cuts off the first n-percent of the data values when it is sorted in ascending order.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3 - continued:   </a:t>
            </a:r>
          </a:p>
        </p:txBody>
      </p:sp>
      <p:pic>
        <p:nvPicPr>
          <p:cNvPr id="3074" name="Picture 2"/>
          <p:cNvPicPr>
            <a:picLocks noChangeAspect="1" noChangeArrowheads="1"/>
          </p:cNvPicPr>
          <p:nvPr/>
        </p:nvPicPr>
        <p:blipFill>
          <a:blip r:embed="rId2" cstate="print"/>
          <a:srcRect/>
          <a:stretch>
            <a:fillRect/>
          </a:stretch>
        </p:blipFill>
        <p:spPr bwMode="auto">
          <a:xfrm>
            <a:off x="1828800" y="1556534"/>
            <a:ext cx="5753100" cy="46541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4:   </a:t>
            </a:r>
          </a:p>
        </p:txBody>
      </p:sp>
      <p:sp>
        <p:nvSpPr>
          <p:cNvPr id="10" name="Rectangle 9"/>
          <p:cNvSpPr/>
          <p:nvPr/>
        </p:nvSpPr>
        <p:spPr>
          <a:xfrm>
            <a:off x="990600" y="1371600"/>
            <a:ext cx="7315200" cy="4965462"/>
          </a:xfrm>
          <a:prstGeom prst="rect">
            <a:avLst/>
          </a:prstGeom>
        </p:spPr>
        <p:txBody>
          <a:bodyPr wrap="square">
            <a:spAutoFit/>
          </a:bodyPr>
          <a:lstStyle/>
          <a:p>
            <a:pPr marL="854075" indent="-854075" algn="just">
              <a:spcBef>
                <a:spcPts val="300"/>
              </a:spcBef>
              <a:spcAft>
                <a:spcPts val="300"/>
              </a:spcAft>
              <a:buFont typeface="Wingdings" pitchFamily="2" charset="2"/>
              <a:buChar char="Ø"/>
            </a:pPr>
            <a:r>
              <a:rPr lang="en-US" sz="2400" b="1" dirty="0" smtClean="0"/>
              <a:t>There are two types of electric bulbs. Samples of size 30 are drawn each from the two types.</a:t>
            </a:r>
          </a:p>
          <a:p>
            <a:pPr marL="854075" indent="-854075" algn="just">
              <a:spcBef>
                <a:spcPts val="300"/>
              </a:spcBef>
              <a:spcAft>
                <a:spcPts val="300"/>
              </a:spcAft>
            </a:pPr>
            <a:r>
              <a:rPr lang="en-US" sz="2400" b="1" dirty="0" smtClean="0"/>
              <a:t>	Mean life in hours of  type I electric bulbs:</a:t>
            </a:r>
          </a:p>
          <a:p>
            <a:pPr marL="1311275" lvl="1" indent="-854075" algn="just">
              <a:spcBef>
                <a:spcPts val="100"/>
              </a:spcBef>
              <a:spcAft>
                <a:spcPts val="100"/>
              </a:spcAft>
            </a:pPr>
            <a:r>
              <a:rPr lang="en-US" sz="2400" b="1" dirty="0" smtClean="0"/>
              <a:t>	</a:t>
            </a:r>
            <a:r>
              <a:rPr lang="en-US" sz="2000" b="1" i="1" dirty="0" smtClean="0">
                <a:solidFill>
                  <a:srgbClr val="FF0000"/>
                </a:solidFill>
              </a:rPr>
              <a:t>510,500,495,480,520,485,510,500,495,480,</a:t>
            </a:r>
          </a:p>
          <a:p>
            <a:pPr marL="1311275" lvl="1" indent="-854075" algn="just">
              <a:spcBef>
                <a:spcPts val="100"/>
              </a:spcBef>
              <a:spcAft>
                <a:spcPts val="100"/>
              </a:spcAft>
            </a:pPr>
            <a:r>
              <a:rPr lang="en-US" sz="2000" b="1" i="1" dirty="0" smtClean="0">
                <a:solidFill>
                  <a:srgbClr val="FF0000"/>
                </a:solidFill>
              </a:rPr>
              <a:t>	520,485, 510,500,495,480,520,485,500,505,</a:t>
            </a:r>
          </a:p>
          <a:p>
            <a:pPr marL="1311275" lvl="1" indent="-854075" algn="just">
              <a:spcBef>
                <a:spcPts val="100"/>
              </a:spcBef>
              <a:spcAft>
                <a:spcPts val="100"/>
              </a:spcAft>
            </a:pPr>
            <a:r>
              <a:rPr lang="en-US" sz="2000" b="1" i="1" dirty="0" smtClean="0">
                <a:solidFill>
                  <a:srgbClr val="FF0000"/>
                </a:solidFill>
              </a:rPr>
              <a:t>	501,502,498,490,512,498,505,504,491,489</a:t>
            </a:r>
          </a:p>
          <a:p>
            <a:pPr marL="854075" indent="-854075" algn="just">
              <a:spcBef>
                <a:spcPts val="300"/>
              </a:spcBef>
              <a:spcAft>
                <a:spcPts val="300"/>
              </a:spcAft>
              <a:buFont typeface="Wingdings" pitchFamily="2" charset="2"/>
              <a:buChar char="Ø"/>
            </a:pPr>
            <a:r>
              <a:rPr lang="en-US" sz="2400" b="1" dirty="0" smtClean="0"/>
              <a:t>	Mean life in hours of  type I electric bulbs:</a:t>
            </a:r>
          </a:p>
          <a:p>
            <a:pPr marL="1311275" lvl="1" indent="-854075" algn="just">
              <a:spcBef>
                <a:spcPts val="100"/>
              </a:spcBef>
              <a:spcAft>
                <a:spcPts val="100"/>
              </a:spcAft>
            </a:pPr>
            <a:r>
              <a:rPr lang="en-US" sz="2400" b="1" dirty="0" smtClean="0"/>
              <a:t>	</a:t>
            </a:r>
            <a:r>
              <a:rPr lang="en-US" sz="2000" b="1" i="1" dirty="0" smtClean="0"/>
              <a:t>610,580,595,580,620,595,610,600,598,580,</a:t>
            </a:r>
          </a:p>
          <a:p>
            <a:pPr marL="1311275" lvl="1" indent="-854075" algn="just">
              <a:spcBef>
                <a:spcPts val="100"/>
              </a:spcBef>
              <a:spcAft>
                <a:spcPts val="100"/>
              </a:spcAft>
            </a:pPr>
            <a:r>
              <a:rPr lang="en-US" sz="2000" b="1" i="1" dirty="0" smtClean="0"/>
              <a:t>	620,595,610,600,608,607,608,605,600,605,</a:t>
            </a:r>
          </a:p>
          <a:p>
            <a:pPr marL="1311275" lvl="1" indent="-854075" algn="just">
              <a:spcBef>
                <a:spcPts val="100"/>
              </a:spcBef>
              <a:spcAft>
                <a:spcPts val="100"/>
              </a:spcAft>
            </a:pPr>
            <a:r>
              <a:rPr lang="en-US" sz="2000" b="1" i="1" dirty="0" smtClean="0"/>
              <a:t>	601,602,598,599,612,598,605,604,591,596</a:t>
            </a:r>
          </a:p>
          <a:p>
            <a:pPr marL="1311275" lvl="1" indent="-854075" algn="just">
              <a:spcBef>
                <a:spcPts val="100"/>
              </a:spcBef>
              <a:spcAft>
                <a:spcPts val="100"/>
              </a:spcAft>
            </a:pPr>
            <a:endParaRPr lang="en-US" sz="1000" b="1" i="1" dirty="0" smtClean="0"/>
          </a:p>
          <a:p>
            <a:pPr marL="854075" indent="-854075" algn="just">
              <a:spcBef>
                <a:spcPts val="300"/>
              </a:spcBef>
              <a:spcAft>
                <a:spcPts val="300"/>
              </a:spcAft>
              <a:buFont typeface="Wingdings" pitchFamily="2" charset="2"/>
              <a:buChar char="Ø"/>
            </a:pPr>
            <a:r>
              <a:rPr lang="en-US" sz="2400" b="1" dirty="0" smtClean="0"/>
              <a:t>Which type of electric bulb has more variation and the range of the life in hours for both types?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29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4 continued:   </a:t>
            </a:r>
          </a:p>
        </p:txBody>
      </p:sp>
      <p:sp>
        <p:nvSpPr>
          <p:cNvPr id="11" name="Rectangle 10"/>
          <p:cNvSpPr/>
          <p:nvPr/>
        </p:nvSpPr>
        <p:spPr>
          <a:xfrm>
            <a:off x="990600" y="1659791"/>
            <a:ext cx="7315200" cy="3293209"/>
          </a:xfrm>
          <a:prstGeom prst="rect">
            <a:avLst/>
          </a:prstGeom>
        </p:spPr>
        <p:txBody>
          <a:bodyPr wrap="square">
            <a:spAutoFit/>
          </a:bodyPr>
          <a:lstStyle/>
          <a:p>
            <a:pPr marL="457200" indent="-457200" algn="just">
              <a:spcBef>
                <a:spcPts val="600"/>
              </a:spcBef>
              <a:spcAft>
                <a:spcPts val="600"/>
              </a:spcAft>
              <a:buFont typeface="Wingdings" pitchFamily="2" charset="2"/>
              <a:buChar char="Ø"/>
            </a:pPr>
            <a:r>
              <a:rPr lang="en-US" sz="2400" b="1" dirty="0" smtClean="0"/>
              <a:t>By dispersion, it is meant spreading of the observations from an average.</a:t>
            </a:r>
          </a:p>
          <a:p>
            <a:pPr marL="457200" indent="-457200" algn="just">
              <a:spcBef>
                <a:spcPts val="600"/>
              </a:spcBef>
              <a:spcAft>
                <a:spcPts val="600"/>
              </a:spcAft>
              <a:buFont typeface="Wingdings" pitchFamily="2" charset="2"/>
              <a:buChar char="Ø"/>
            </a:pPr>
            <a:endParaRPr lang="en-US" sz="1200" b="1" dirty="0" smtClean="0"/>
          </a:p>
          <a:p>
            <a:pPr marL="457200" indent="-457200" algn="just">
              <a:spcBef>
                <a:spcPts val="600"/>
              </a:spcBef>
              <a:spcAft>
                <a:spcPts val="600"/>
              </a:spcAft>
              <a:buFont typeface="Wingdings" pitchFamily="2" charset="2"/>
              <a:buChar char="Ø"/>
            </a:pPr>
            <a:r>
              <a:rPr lang="en-US" sz="2400" b="1" dirty="0" smtClean="0"/>
              <a:t>They measure the variability in the observed values in a data set.</a:t>
            </a:r>
          </a:p>
          <a:p>
            <a:pPr marL="457200" indent="-457200" algn="just">
              <a:spcBef>
                <a:spcPts val="600"/>
              </a:spcBef>
              <a:spcAft>
                <a:spcPts val="600"/>
              </a:spcAft>
              <a:buFont typeface="Wingdings" pitchFamily="2" charset="2"/>
              <a:buChar char="Ø"/>
            </a:pPr>
            <a:endParaRPr lang="en-US" sz="1200" b="1" dirty="0" smtClean="0"/>
          </a:p>
          <a:p>
            <a:pPr marL="457200" indent="-457200" algn="just">
              <a:spcBef>
                <a:spcPts val="600"/>
              </a:spcBef>
              <a:spcAft>
                <a:spcPts val="600"/>
              </a:spcAft>
              <a:buFont typeface="Wingdings" pitchFamily="2" charset="2"/>
              <a:buChar char="Ø"/>
            </a:pPr>
            <a:r>
              <a:rPr lang="en-US" sz="2400" b="1" dirty="0" smtClean="0"/>
              <a:t>Range is defined to be the difference between the largest and the smallest of the observations.</a:t>
            </a:r>
            <a:endParaRPr lang="en-US" sz="12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2.2	Data Types</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1447800"/>
            <a:ext cx="4572000" cy="2462213"/>
          </a:xfrm>
          <a:prstGeom prst="rect">
            <a:avLst/>
          </a:prstGeom>
        </p:spPr>
        <p:txBody>
          <a:bodyPr>
            <a:spAutoFit/>
          </a:bodyPr>
          <a:lstStyle/>
          <a:p>
            <a:pPr marL="457200" lvl="0" indent="-457200">
              <a:spcBef>
                <a:spcPts val="600"/>
              </a:spcBef>
              <a:spcAft>
                <a:spcPts val="600"/>
              </a:spcAft>
            </a:pPr>
            <a:r>
              <a:rPr lang="en-GB" sz="2000" b="1" dirty="0" smtClean="0"/>
              <a:t>Basic Data types in R</a:t>
            </a:r>
          </a:p>
          <a:p>
            <a:pPr marL="457200" lvl="0" indent="-457200">
              <a:spcBef>
                <a:spcPts val="600"/>
              </a:spcBef>
              <a:spcAft>
                <a:spcPts val="600"/>
              </a:spcAft>
            </a:pPr>
            <a:endParaRPr lang="en-GB" sz="400" b="1" dirty="0" smtClean="0"/>
          </a:p>
          <a:p>
            <a:pPr marL="457200" lvl="0" indent="-457200">
              <a:spcBef>
                <a:spcPts val="200"/>
              </a:spcBef>
              <a:spcAft>
                <a:spcPts val="200"/>
              </a:spcAft>
              <a:buFont typeface="+mj-lt"/>
              <a:buAutoNum type="arabicPeriod"/>
            </a:pPr>
            <a:r>
              <a:rPr lang="en-GB" sz="2000" b="1" dirty="0" smtClean="0"/>
              <a:t>Numeric </a:t>
            </a:r>
            <a:endParaRPr lang="en-US" sz="2000" b="1" dirty="0" smtClean="0"/>
          </a:p>
          <a:p>
            <a:pPr marL="457200" lvl="0" indent="-457200">
              <a:spcBef>
                <a:spcPts val="200"/>
              </a:spcBef>
              <a:spcAft>
                <a:spcPts val="200"/>
              </a:spcAft>
              <a:buFont typeface="+mj-lt"/>
              <a:buAutoNum type="arabicPeriod"/>
            </a:pPr>
            <a:r>
              <a:rPr lang="en-GB" sz="2000" b="1" dirty="0" smtClean="0"/>
              <a:t>Integer </a:t>
            </a:r>
            <a:endParaRPr lang="en-US" sz="2000" b="1" dirty="0" smtClean="0"/>
          </a:p>
          <a:p>
            <a:pPr marL="457200" lvl="0" indent="-457200">
              <a:spcBef>
                <a:spcPts val="200"/>
              </a:spcBef>
              <a:spcAft>
                <a:spcPts val="200"/>
              </a:spcAft>
              <a:buFont typeface="+mj-lt"/>
              <a:buAutoNum type="arabicPeriod"/>
            </a:pPr>
            <a:r>
              <a:rPr lang="en-GB" sz="2000" b="1" dirty="0" smtClean="0"/>
              <a:t>Complex </a:t>
            </a:r>
            <a:endParaRPr lang="en-US" sz="2000" b="1" dirty="0" smtClean="0"/>
          </a:p>
          <a:p>
            <a:pPr marL="457200" lvl="0" indent="-457200">
              <a:spcBef>
                <a:spcPts val="200"/>
              </a:spcBef>
              <a:spcAft>
                <a:spcPts val="200"/>
              </a:spcAft>
              <a:buFont typeface="+mj-lt"/>
              <a:buAutoNum type="arabicPeriod"/>
            </a:pPr>
            <a:r>
              <a:rPr lang="en-GB" sz="2000" b="1" dirty="0" smtClean="0"/>
              <a:t>Logical </a:t>
            </a:r>
            <a:endParaRPr lang="en-US" sz="2000" b="1" dirty="0" smtClean="0"/>
          </a:p>
          <a:p>
            <a:pPr marL="457200" lvl="0" indent="-457200">
              <a:spcBef>
                <a:spcPts val="200"/>
              </a:spcBef>
              <a:spcAft>
                <a:spcPts val="200"/>
              </a:spcAft>
              <a:buFont typeface="+mj-lt"/>
              <a:buAutoNum type="arabicPeriod"/>
            </a:pPr>
            <a:r>
              <a:rPr lang="en-GB" sz="2000" b="1" dirty="0" smtClean="0"/>
              <a:t>Character</a:t>
            </a:r>
            <a:endParaRPr lang="en-US" sz="2000" b="1" dirty="0"/>
          </a:p>
        </p:txBody>
      </p:sp>
      <p:pic>
        <p:nvPicPr>
          <p:cNvPr id="2050" name="Picture 2"/>
          <p:cNvPicPr>
            <a:picLocks noChangeAspect="1" noChangeArrowheads="1"/>
          </p:cNvPicPr>
          <p:nvPr/>
        </p:nvPicPr>
        <p:blipFill>
          <a:blip r:embed="rId2" cstate="print"/>
          <a:srcRect/>
          <a:stretch>
            <a:fillRect/>
          </a:stretch>
        </p:blipFill>
        <p:spPr bwMode="auto">
          <a:xfrm>
            <a:off x="2590800" y="2746992"/>
            <a:ext cx="5634038" cy="3427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30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4 - continued:   </a:t>
            </a:r>
          </a:p>
        </p:txBody>
      </p:sp>
      <p:sp>
        <p:nvSpPr>
          <p:cNvPr id="11" name="Rectangle 10"/>
          <p:cNvSpPr/>
          <p:nvPr/>
        </p:nvSpPr>
        <p:spPr>
          <a:xfrm>
            <a:off x="990600" y="1542395"/>
            <a:ext cx="7315200" cy="4401205"/>
          </a:xfrm>
          <a:prstGeom prst="rect">
            <a:avLst/>
          </a:prstGeom>
        </p:spPr>
        <p:txBody>
          <a:bodyPr wrap="square">
            <a:spAutoFit/>
          </a:bodyPr>
          <a:lstStyle/>
          <a:p>
            <a:pPr marL="457200" indent="-457200" algn="just">
              <a:spcBef>
                <a:spcPts val="600"/>
              </a:spcBef>
              <a:spcAft>
                <a:spcPts val="600"/>
              </a:spcAft>
              <a:buFont typeface="Wingdings" pitchFamily="2" charset="2"/>
              <a:buChar char="Ø"/>
            </a:pPr>
            <a:r>
              <a:rPr lang="en-US" sz="2400" b="1" dirty="0" smtClean="0"/>
              <a:t>The standard deviation measures the variability between observations in the sample or population from the mean of that sample or population.</a:t>
            </a:r>
          </a:p>
          <a:p>
            <a:pPr marL="457200" indent="-457200" algn="just">
              <a:spcBef>
                <a:spcPts val="600"/>
              </a:spcBef>
              <a:spcAft>
                <a:spcPts val="600"/>
              </a:spcAft>
              <a:buFont typeface="Wingdings" pitchFamily="2" charset="2"/>
              <a:buChar char="Ø"/>
            </a:pPr>
            <a:endParaRPr lang="en-US" sz="2400" b="1" dirty="0" smtClean="0"/>
          </a:p>
          <a:p>
            <a:pPr marL="457200" indent="-457200" algn="just">
              <a:spcBef>
                <a:spcPts val="600"/>
              </a:spcBef>
              <a:spcAft>
                <a:spcPts val="600"/>
              </a:spcAft>
              <a:buFont typeface="Wingdings" pitchFamily="2" charset="2"/>
              <a:buChar char="Ø"/>
            </a:pPr>
            <a:r>
              <a:rPr lang="en-US" sz="2400" b="1" dirty="0" smtClean="0"/>
              <a:t>Coefficient of variation is the relative measure of dispersion based on standard deviation; it is defined by (SD/Mean) * 100.</a:t>
            </a:r>
          </a:p>
          <a:p>
            <a:pPr marL="457200" indent="-457200" algn="just">
              <a:spcBef>
                <a:spcPts val="600"/>
              </a:spcBef>
              <a:spcAft>
                <a:spcPts val="600"/>
              </a:spcAft>
              <a:buFont typeface="Wingdings" pitchFamily="2" charset="2"/>
              <a:buChar char="Ø"/>
            </a:pPr>
            <a:endParaRPr lang="en-US" sz="2400" b="1" dirty="0" smtClean="0"/>
          </a:p>
          <a:p>
            <a:pPr marL="457200" indent="-457200" algn="just">
              <a:spcBef>
                <a:spcPts val="600"/>
              </a:spcBef>
              <a:spcAft>
                <a:spcPts val="600"/>
              </a:spcAft>
              <a:buFont typeface="Wingdings" pitchFamily="2" charset="2"/>
              <a:buChar char="Ø"/>
            </a:pPr>
            <a:r>
              <a:rPr lang="en-US" sz="2400" b="1" dirty="0" smtClean="0"/>
              <a:t>It is used to compare dispersion in two sets of data especially when the units are different.</a:t>
            </a:r>
            <a:endParaRPr lang="en-US" sz="24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31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4:   </a:t>
            </a:r>
          </a:p>
        </p:txBody>
      </p:sp>
      <p:pic>
        <p:nvPicPr>
          <p:cNvPr id="1026" name="Picture 2"/>
          <p:cNvPicPr>
            <a:picLocks noChangeAspect="1" noChangeArrowheads="1"/>
          </p:cNvPicPr>
          <p:nvPr/>
        </p:nvPicPr>
        <p:blipFill>
          <a:blip r:embed="rId2" cstate="print"/>
          <a:srcRect/>
          <a:stretch>
            <a:fillRect/>
          </a:stretch>
        </p:blipFill>
        <p:spPr bwMode="auto">
          <a:xfrm>
            <a:off x="1447800" y="4953000"/>
            <a:ext cx="6353175" cy="129894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600200" y="1447799"/>
            <a:ext cx="5715000" cy="36243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32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5:   </a:t>
            </a:r>
          </a:p>
        </p:txBody>
      </p:sp>
      <p:sp>
        <p:nvSpPr>
          <p:cNvPr id="10" name="Rectangle 9"/>
          <p:cNvSpPr/>
          <p:nvPr/>
        </p:nvSpPr>
        <p:spPr>
          <a:xfrm>
            <a:off x="990600" y="1371600"/>
            <a:ext cx="7315200" cy="3046988"/>
          </a:xfrm>
          <a:prstGeom prst="rect">
            <a:avLst/>
          </a:prstGeom>
        </p:spPr>
        <p:txBody>
          <a:bodyPr wrap="square">
            <a:spAutoFit/>
          </a:bodyPr>
          <a:lstStyle/>
          <a:p>
            <a:pPr marL="457200" indent="-457200" algn="just">
              <a:buFont typeface="Wingdings" pitchFamily="2" charset="2"/>
              <a:buChar char="Ø"/>
            </a:pPr>
            <a:r>
              <a:rPr lang="en-US" sz="2400" b="1" dirty="0" smtClean="0"/>
              <a:t>Monthly series of income from sales in </a:t>
            </a:r>
            <a:r>
              <a:rPr lang="en-US" sz="2400" b="1" dirty="0" err="1" smtClean="0"/>
              <a:t>lakhs</a:t>
            </a:r>
            <a:r>
              <a:rPr lang="en-US" sz="2400" b="1" dirty="0" smtClean="0"/>
              <a:t> of Indian Rupees for a large retail store in Chennai for the years 2010 and 2011 are given below:</a:t>
            </a:r>
          </a:p>
          <a:p>
            <a:pPr marL="457200" indent="-457200" algn="just"/>
            <a:r>
              <a:rPr lang="en-US" sz="2400" b="1" dirty="0" smtClean="0"/>
              <a:t> </a:t>
            </a:r>
          </a:p>
          <a:p>
            <a:pPr marL="457200" indent="-457200" algn="just"/>
            <a:endParaRPr lang="en-US" sz="2400" b="1" dirty="0" smtClean="0"/>
          </a:p>
          <a:p>
            <a:pPr marL="457200" indent="-457200" algn="just">
              <a:buFont typeface="Wingdings" pitchFamily="2" charset="2"/>
              <a:buChar char="Ø"/>
            </a:pPr>
            <a:endParaRPr lang="en-US" sz="2400" b="1" dirty="0" smtClean="0"/>
          </a:p>
          <a:p>
            <a:pPr marL="457200" indent="-457200" algn="just">
              <a:buFont typeface="Wingdings" pitchFamily="2" charset="2"/>
              <a:buChar char="Ø"/>
            </a:pPr>
            <a:r>
              <a:rPr lang="en-US" sz="2400" b="1" dirty="0" smtClean="0"/>
              <a:t>Predict the income from sales for the year 2012 and plot in a graph the trend line from 2012 to 2016.</a:t>
            </a:r>
            <a:endParaRPr lang="en-US" sz="2400" b="1" dirty="0"/>
          </a:p>
        </p:txBody>
      </p:sp>
      <p:pic>
        <p:nvPicPr>
          <p:cNvPr id="1027" name="Picture 3"/>
          <p:cNvPicPr>
            <a:picLocks noChangeAspect="1" noChangeArrowheads="1"/>
          </p:cNvPicPr>
          <p:nvPr/>
        </p:nvPicPr>
        <p:blipFill>
          <a:blip r:embed="rId2" cstate="print"/>
          <a:srcRect/>
          <a:stretch>
            <a:fillRect/>
          </a:stretch>
        </p:blipFill>
        <p:spPr bwMode="auto">
          <a:xfrm>
            <a:off x="1152391" y="2667000"/>
            <a:ext cx="7077209"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33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5 - continued:   </a:t>
            </a:r>
          </a:p>
        </p:txBody>
      </p:sp>
      <p:sp>
        <p:nvSpPr>
          <p:cNvPr id="10" name="Rectangle 9"/>
          <p:cNvSpPr/>
          <p:nvPr/>
        </p:nvSpPr>
        <p:spPr>
          <a:xfrm>
            <a:off x="990600" y="1371600"/>
            <a:ext cx="7315200" cy="4893647"/>
          </a:xfrm>
          <a:prstGeom prst="rect">
            <a:avLst/>
          </a:prstGeom>
        </p:spPr>
        <p:txBody>
          <a:bodyPr wrap="square">
            <a:spAutoFit/>
          </a:bodyPr>
          <a:lstStyle/>
          <a:p>
            <a:pPr marL="457200" lvl="0" indent="-457200" algn="just">
              <a:buFont typeface="Wingdings" pitchFamily="2" charset="2"/>
              <a:buChar char="Ø"/>
            </a:pPr>
            <a:r>
              <a:rPr lang="en-US" sz="2400" b="1" dirty="0" smtClean="0"/>
              <a:t>A time series is a set of observations, measured typically at successive points in time spaced at uniform time intervals and arranged in chronological order.  </a:t>
            </a:r>
          </a:p>
          <a:p>
            <a:pPr marL="457200" lvl="0" indent="-457200" algn="just">
              <a:buFont typeface="Wingdings" pitchFamily="2" charset="2"/>
              <a:buChar char="Ø"/>
            </a:pPr>
            <a:r>
              <a:rPr lang="en-US" sz="2400" b="1" dirty="0" smtClean="0"/>
              <a:t>Time series are used in weather forecasting, earthquake prediction, and largely in any domain of applied science and engineering which involves temporal measurements.</a:t>
            </a:r>
          </a:p>
          <a:p>
            <a:pPr marL="457200" lvl="0" indent="-457200" algn="just">
              <a:buFont typeface="Wingdings" pitchFamily="2" charset="2"/>
              <a:buChar char="Ø"/>
            </a:pPr>
            <a:r>
              <a:rPr lang="en-US" sz="2400" b="1" dirty="0" smtClean="0"/>
              <a:t>Examples of time series include:</a:t>
            </a:r>
          </a:p>
          <a:p>
            <a:pPr marL="914400" lvl="1" indent="-457200" algn="just">
              <a:buFont typeface="+mj-lt"/>
              <a:buAutoNum type="alphaLcPeriod"/>
            </a:pPr>
            <a:r>
              <a:rPr lang="en-US" sz="2400" b="1" dirty="0" smtClean="0"/>
              <a:t>the hourly series of temperature recorded by the Meteorological observatory</a:t>
            </a:r>
          </a:p>
          <a:p>
            <a:pPr marL="914400" lvl="1" indent="-457200" algn="just">
              <a:buFont typeface="+mj-lt"/>
              <a:buAutoNum type="alphaLcPeriod"/>
            </a:pPr>
            <a:r>
              <a:rPr lang="en-US" sz="2400" b="1" dirty="0" smtClean="0"/>
              <a:t>the daily series closing price of shares in the National Stock Exchange</a:t>
            </a:r>
            <a:endParaRPr lang="en-US" sz="24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34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5 - continued:   </a:t>
            </a:r>
          </a:p>
        </p:txBody>
      </p:sp>
      <p:sp>
        <p:nvSpPr>
          <p:cNvPr id="10" name="Rectangle 9"/>
          <p:cNvSpPr/>
          <p:nvPr/>
        </p:nvSpPr>
        <p:spPr>
          <a:xfrm>
            <a:off x="990600" y="1560016"/>
            <a:ext cx="7315200" cy="4154984"/>
          </a:xfrm>
          <a:prstGeom prst="rect">
            <a:avLst/>
          </a:prstGeom>
        </p:spPr>
        <p:txBody>
          <a:bodyPr wrap="square">
            <a:spAutoFit/>
          </a:bodyPr>
          <a:lstStyle/>
          <a:p>
            <a:pPr marL="457200" lvl="0" indent="-457200" algn="just">
              <a:buFont typeface="Wingdings" pitchFamily="2" charset="2"/>
              <a:buChar char="Ø"/>
            </a:pPr>
            <a:r>
              <a:rPr lang="en-US" sz="2400" b="1" dirty="0" smtClean="0"/>
              <a:t>Time series analysis comprises methods for analyzing time series data in order to extract meaningful statistics and other characteristics of the data. </a:t>
            </a:r>
          </a:p>
          <a:p>
            <a:pPr marL="457200" lvl="0" indent="-457200" algn="just">
              <a:buFont typeface="Wingdings" pitchFamily="2" charset="2"/>
              <a:buChar char="Ø"/>
            </a:pPr>
            <a:r>
              <a:rPr lang="en-US" sz="2400" b="1" dirty="0" smtClean="0"/>
              <a:t>Time series forecasting is the use of a model to predict future values based on previously observed values. </a:t>
            </a:r>
          </a:p>
          <a:p>
            <a:pPr marL="457200" lvl="0" indent="-457200" algn="just">
              <a:buFont typeface="Wingdings" pitchFamily="2" charset="2"/>
              <a:buChar char="Ø"/>
            </a:pPr>
            <a:r>
              <a:rPr lang="en-US" sz="2400" b="1" dirty="0" smtClean="0"/>
              <a:t>The Holt- Winters forecasting procedure is a widely used projection method which can cope with trend and seasonal variation.</a:t>
            </a:r>
          </a:p>
          <a:p>
            <a:pPr marL="457200" indent="-457200" algn="just">
              <a:buFont typeface="Wingdings" pitchFamily="2" charset="2"/>
              <a:buChar char="Ø"/>
            </a:pPr>
            <a:endParaRPr lang="en-US" sz="2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35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5 - continued:   </a:t>
            </a:r>
          </a:p>
        </p:txBody>
      </p:sp>
      <p:pic>
        <p:nvPicPr>
          <p:cNvPr id="2050" name="Picture 2"/>
          <p:cNvPicPr>
            <a:picLocks noChangeAspect="1" noChangeArrowheads="1"/>
          </p:cNvPicPr>
          <p:nvPr/>
        </p:nvPicPr>
        <p:blipFill>
          <a:blip r:embed="rId2" cstate="print"/>
          <a:srcRect/>
          <a:stretch>
            <a:fillRect/>
          </a:stretch>
        </p:blipFill>
        <p:spPr bwMode="auto">
          <a:xfrm>
            <a:off x="1066800" y="1600200"/>
            <a:ext cx="7239000" cy="45468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36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5 - continued:   </a:t>
            </a:r>
          </a:p>
        </p:txBody>
      </p:sp>
      <p:pic>
        <p:nvPicPr>
          <p:cNvPr id="2051" name="Picture 3"/>
          <p:cNvPicPr>
            <a:picLocks noChangeAspect="1" noChangeArrowheads="1"/>
          </p:cNvPicPr>
          <p:nvPr/>
        </p:nvPicPr>
        <p:blipFill>
          <a:blip r:embed="rId2" cstate="print"/>
          <a:srcRect/>
          <a:stretch>
            <a:fillRect/>
          </a:stretch>
        </p:blipFill>
        <p:spPr bwMode="auto">
          <a:xfrm>
            <a:off x="2209800" y="1406270"/>
            <a:ext cx="5033070" cy="47897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37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5 - continued:   </a:t>
            </a:r>
          </a:p>
        </p:txBody>
      </p:sp>
      <p:sp>
        <p:nvSpPr>
          <p:cNvPr id="4097" name="Rectangle 1"/>
          <p:cNvSpPr>
            <a:spLocks noChangeArrowheads="1"/>
          </p:cNvSpPr>
          <p:nvPr/>
        </p:nvSpPr>
        <p:spPr bwMode="auto">
          <a:xfrm>
            <a:off x="990600" y="1552917"/>
            <a:ext cx="7315200" cy="45550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600"/>
              </a:spcBef>
              <a:spcAft>
                <a:spcPts val="6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Sales vector is converted to a time series object, </a:t>
            </a:r>
            <a:r>
              <a:rPr kumimoji="0" lang="en-US" sz="2400" b="1" i="0" u="none" strike="noStrike" cap="none" normalizeH="0" baseline="0" dirty="0" err="1" smtClean="0">
                <a:ln>
                  <a:noFill/>
                </a:ln>
                <a:solidFill>
                  <a:schemeClr val="tx1"/>
                </a:solidFill>
                <a:effectLst/>
                <a:ea typeface="Calibri" pitchFamily="34" charset="0"/>
                <a:cs typeface="Times New Roman" pitchFamily="18" charset="0"/>
              </a:rPr>
              <a:t>za</a:t>
            </a:r>
            <a:r>
              <a:rPr kumimoji="0" lang="en-US" sz="2400" b="1" i="0" u="none" strike="noStrike" cap="none" normalizeH="0" baseline="0" dirty="0" smtClean="0">
                <a:ln>
                  <a:noFill/>
                </a:ln>
                <a:solidFill>
                  <a:schemeClr val="tx1"/>
                </a:solidFill>
                <a:effectLst/>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HoltWinters procedure is performed on dataset, </a:t>
            </a:r>
            <a:r>
              <a:rPr kumimoji="0" lang="en-US" sz="2400" b="1" i="0" u="none" strike="noStrike" cap="none" normalizeH="0" baseline="0" dirty="0" err="1" smtClean="0">
                <a:ln>
                  <a:noFill/>
                </a:ln>
                <a:solidFill>
                  <a:schemeClr val="tx1"/>
                </a:solidFill>
                <a:effectLst/>
                <a:ea typeface="Calibri" pitchFamily="34" charset="0"/>
                <a:cs typeface="Times New Roman" pitchFamily="18" charset="0"/>
              </a:rPr>
              <a:t>za</a:t>
            </a:r>
            <a:r>
              <a:rPr kumimoji="0" lang="en-US" sz="2400" b="1" i="0" u="none" strike="noStrike" cap="none" normalizeH="0" baseline="0" dirty="0" smtClean="0">
                <a:ln>
                  <a:noFill/>
                </a:ln>
                <a:solidFill>
                  <a:schemeClr val="tx1"/>
                </a:solidFill>
                <a:effectLst/>
                <a:ea typeface="Calibri" pitchFamily="34" charset="0"/>
                <a:cs typeface="Times New Roman" pitchFamily="18" charset="0"/>
              </a:rPr>
              <a:t> and stored in </a:t>
            </a:r>
            <a:r>
              <a:rPr kumimoji="0" lang="en-US" sz="2400" b="1" i="0" u="none" strike="noStrike" cap="none" normalizeH="0" baseline="0" dirty="0" err="1" smtClean="0">
                <a:ln>
                  <a:noFill/>
                </a:ln>
                <a:solidFill>
                  <a:schemeClr val="tx1"/>
                </a:solidFill>
                <a:effectLst/>
                <a:ea typeface="Calibri" pitchFamily="34" charset="0"/>
                <a:cs typeface="Times New Roman" pitchFamily="18" charset="0"/>
              </a:rPr>
              <a:t>za.hw</a:t>
            </a:r>
            <a:r>
              <a:rPr kumimoji="0" lang="en-US" sz="2400" b="1" i="0" u="none" strike="noStrike" cap="none" normalizeH="0" baseline="0" dirty="0" smtClean="0">
                <a:ln>
                  <a:noFill/>
                </a:ln>
                <a:solidFill>
                  <a:schemeClr val="tx1"/>
                </a:solidFill>
                <a:effectLst/>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Using the predict function, sales for the next 12 months are predicted.</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The time series observed values and predicted values are plotted in a graph.</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Grid lines are drawn in the graph.</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400" b="1" i="1" u="none" strike="noStrike" cap="none" normalizeH="0" baseline="0" dirty="0" smtClean="0">
                <a:ln>
                  <a:noFill/>
                </a:ln>
                <a:solidFill>
                  <a:srgbClr val="FF0000"/>
                </a:solidFill>
                <a:effectLst/>
                <a:ea typeface="Calibri" pitchFamily="34" charset="0"/>
                <a:cs typeface="Times New Roman" pitchFamily="18" charset="0"/>
              </a:rPr>
              <a:t>Lines are drawn through the predicted points for 60 months from 2010 using the color red.</a:t>
            </a:r>
            <a:endParaRPr kumimoji="0" lang="en-US"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38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6</a:t>
            </a:r>
          </a:p>
        </p:txBody>
      </p:sp>
      <p:sp>
        <p:nvSpPr>
          <p:cNvPr id="4097" name="Rectangle 1"/>
          <p:cNvSpPr>
            <a:spLocks noChangeArrowheads="1"/>
          </p:cNvSpPr>
          <p:nvPr/>
        </p:nvSpPr>
        <p:spPr bwMode="auto">
          <a:xfrm>
            <a:off x="990600" y="1400175"/>
            <a:ext cx="7315200" cy="49244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lgn="just" fontAlgn="base">
              <a:spcBef>
                <a:spcPts val="600"/>
              </a:spcBef>
              <a:spcAft>
                <a:spcPts val="600"/>
              </a:spcAft>
              <a:buFont typeface="Wingdings" pitchFamily="2" charset="2"/>
              <a:buChar char="Ø"/>
            </a:pPr>
            <a:r>
              <a:rPr lang="en-US" sz="2400" b="1" dirty="0" smtClean="0">
                <a:ea typeface="Calibri" pitchFamily="34" charset="0"/>
                <a:cs typeface="Times New Roman" pitchFamily="18" charset="0"/>
              </a:rPr>
              <a:t>Six tomato plants, of the same variety, were selected at random and treated, weekly, with x grams of fertilizer dissolved in water. The yield of plant is recorded in kilograms.</a:t>
            </a:r>
          </a:p>
          <a:p>
            <a:pPr marL="457200" lvl="0" indent="-457200" algn="just" fontAlgn="base">
              <a:spcBef>
                <a:spcPts val="600"/>
              </a:spcBef>
              <a:spcAft>
                <a:spcPts val="600"/>
              </a:spcAft>
              <a:buFont typeface="Wingdings" pitchFamily="2" charset="2"/>
              <a:buChar char="Ø"/>
            </a:pPr>
            <a:endParaRPr lang="en-US" sz="2400" b="1" dirty="0" smtClean="0">
              <a:ea typeface="Calibri" pitchFamily="34" charset="0"/>
              <a:cs typeface="Times New Roman" pitchFamily="18" charset="0"/>
            </a:endParaRPr>
          </a:p>
          <a:p>
            <a:pPr marL="457200" lvl="0" indent="-457200" algn="just" fontAlgn="base">
              <a:spcBef>
                <a:spcPts val="600"/>
              </a:spcBef>
              <a:spcAft>
                <a:spcPts val="600"/>
              </a:spcAft>
              <a:buFont typeface="Wingdings" pitchFamily="2" charset="2"/>
              <a:buChar char="Ø"/>
            </a:pPr>
            <a:endParaRPr lang="en-US" sz="2400" b="1" dirty="0" smtClean="0">
              <a:ea typeface="Calibri" pitchFamily="34" charset="0"/>
              <a:cs typeface="Times New Roman" pitchFamily="18" charset="0"/>
            </a:endParaRPr>
          </a:p>
          <a:p>
            <a:pPr marL="457200" lvl="0" indent="-457200" algn="just" fontAlgn="base">
              <a:spcBef>
                <a:spcPts val="600"/>
              </a:spcBef>
              <a:spcAft>
                <a:spcPts val="600"/>
              </a:spcAft>
              <a:buFont typeface="Wingdings" pitchFamily="2" charset="2"/>
              <a:buChar char="Ø"/>
            </a:pPr>
            <a:endParaRPr lang="en-US" sz="1200" b="1" dirty="0" smtClean="0">
              <a:ea typeface="Calibri" pitchFamily="34" charset="0"/>
              <a:cs typeface="Times New Roman" pitchFamily="18" charset="0"/>
            </a:endParaRPr>
          </a:p>
          <a:p>
            <a:pPr marL="457200" lvl="0" indent="-457200" algn="just" fontAlgn="base">
              <a:spcBef>
                <a:spcPts val="600"/>
              </a:spcBef>
              <a:spcAft>
                <a:spcPts val="600"/>
              </a:spcAft>
              <a:buFont typeface="Wingdings" pitchFamily="2" charset="2"/>
              <a:buChar char="Ø"/>
            </a:pPr>
            <a:r>
              <a:rPr lang="en-US" sz="2400" b="1" dirty="0" smtClean="0">
                <a:ea typeface="Calibri" pitchFamily="34" charset="0"/>
                <a:cs typeface="Times New Roman" pitchFamily="18" charset="0"/>
              </a:rPr>
              <a:t>Calculate the equation of the least squares regression line of y on x.</a:t>
            </a:r>
          </a:p>
          <a:p>
            <a:pPr marL="457200" lvl="0" indent="-457200" algn="just" fontAlgn="base">
              <a:spcBef>
                <a:spcPts val="600"/>
              </a:spcBef>
              <a:spcAft>
                <a:spcPts val="600"/>
              </a:spcAft>
              <a:buFont typeface="Wingdings" pitchFamily="2" charset="2"/>
              <a:buChar char="Ø"/>
            </a:pPr>
            <a:r>
              <a:rPr lang="en-US" sz="2400" b="1" dirty="0" smtClean="0">
                <a:ea typeface="Calibri" pitchFamily="34" charset="0"/>
                <a:cs typeface="Times New Roman" pitchFamily="18" charset="0"/>
              </a:rPr>
              <a:t>Estimate the yield treated weekly with 3.1 grams of fertilizer.</a:t>
            </a:r>
            <a:endParaRPr kumimoji="0" lang="en-US" sz="2400" b="1" i="0" u="none" strike="noStrike" cap="none" normalizeH="0" baseline="0" dirty="0" smtClean="0">
              <a:ln>
                <a:noFill/>
              </a:ln>
              <a:solidFill>
                <a:schemeClr val="tx1"/>
              </a:solidFill>
              <a:effectLst/>
              <a:cs typeface="Arial" pitchFamily="34" charset="0"/>
            </a:endParaRPr>
          </a:p>
        </p:txBody>
      </p:sp>
      <p:graphicFrame>
        <p:nvGraphicFramePr>
          <p:cNvPr id="10" name="Table 9"/>
          <p:cNvGraphicFramePr>
            <a:graphicFrameLocks noGrp="1"/>
          </p:cNvGraphicFramePr>
          <p:nvPr/>
        </p:nvGraphicFramePr>
        <p:xfrm>
          <a:off x="1524000" y="3124200"/>
          <a:ext cx="6095999" cy="111252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b="1" dirty="0" smtClean="0"/>
                        <a:t>Plant</a:t>
                      </a:r>
                      <a:endParaRPr lang="en-US" b="1" dirty="0"/>
                    </a:p>
                  </a:txBody>
                  <a:tcPr/>
                </a:tc>
                <a:tc>
                  <a:txBody>
                    <a:bodyPr/>
                    <a:lstStyle/>
                    <a:p>
                      <a:r>
                        <a:rPr lang="en-US" b="1" dirty="0" smtClean="0"/>
                        <a:t>A</a:t>
                      </a:r>
                      <a:endParaRPr lang="en-US" b="1" dirty="0"/>
                    </a:p>
                  </a:txBody>
                  <a:tcPr/>
                </a:tc>
                <a:tc>
                  <a:txBody>
                    <a:bodyPr/>
                    <a:lstStyle/>
                    <a:p>
                      <a:r>
                        <a:rPr lang="en-US" b="1" dirty="0" smtClean="0"/>
                        <a:t>B</a:t>
                      </a:r>
                      <a:endParaRPr lang="en-US" b="1" dirty="0"/>
                    </a:p>
                  </a:txBody>
                  <a:tcPr/>
                </a:tc>
                <a:tc>
                  <a:txBody>
                    <a:bodyPr/>
                    <a:lstStyle/>
                    <a:p>
                      <a:r>
                        <a:rPr lang="en-US" b="1" dirty="0" smtClean="0"/>
                        <a:t>C</a:t>
                      </a:r>
                      <a:endParaRPr lang="en-US" b="1" dirty="0"/>
                    </a:p>
                  </a:txBody>
                  <a:tcPr/>
                </a:tc>
                <a:tc>
                  <a:txBody>
                    <a:bodyPr/>
                    <a:lstStyle/>
                    <a:p>
                      <a:r>
                        <a:rPr lang="en-US" b="1" dirty="0" smtClean="0"/>
                        <a:t>D</a:t>
                      </a:r>
                      <a:endParaRPr lang="en-US" b="1" dirty="0"/>
                    </a:p>
                  </a:txBody>
                  <a:tcPr/>
                </a:tc>
                <a:tc>
                  <a:txBody>
                    <a:bodyPr/>
                    <a:lstStyle/>
                    <a:p>
                      <a:r>
                        <a:rPr lang="en-US" b="1" dirty="0" smtClean="0"/>
                        <a:t>E</a:t>
                      </a:r>
                      <a:endParaRPr lang="en-US" b="1" dirty="0"/>
                    </a:p>
                  </a:txBody>
                  <a:tcPr/>
                </a:tc>
                <a:tc>
                  <a:txBody>
                    <a:bodyPr/>
                    <a:lstStyle/>
                    <a:p>
                      <a:r>
                        <a:rPr lang="en-US" b="1" dirty="0" smtClean="0"/>
                        <a:t>F</a:t>
                      </a:r>
                      <a:endParaRPr lang="en-US" b="1" dirty="0"/>
                    </a:p>
                  </a:txBody>
                  <a:tcPr/>
                </a:tc>
              </a:tr>
              <a:tr h="370840">
                <a:tc>
                  <a:txBody>
                    <a:bodyPr/>
                    <a:lstStyle/>
                    <a:p>
                      <a:r>
                        <a:rPr lang="en-US" b="1" dirty="0" smtClean="0"/>
                        <a:t>x</a:t>
                      </a:r>
                      <a:endParaRPr lang="en-US" b="1" dirty="0"/>
                    </a:p>
                  </a:txBody>
                  <a:tcPr/>
                </a:tc>
                <a:tc>
                  <a:txBody>
                    <a:bodyPr/>
                    <a:lstStyle/>
                    <a:p>
                      <a:r>
                        <a:rPr lang="en-US" b="1" dirty="0" smtClean="0"/>
                        <a:t>1.1</a:t>
                      </a:r>
                      <a:endParaRPr lang="en-US" b="1" dirty="0"/>
                    </a:p>
                  </a:txBody>
                  <a:tcPr/>
                </a:tc>
                <a:tc>
                  <a:txBody>
                    <a:bodyPr/>
                    <a:lstStyle/>
                    <a:p>
                      <a:r>
                        <a:rPr lang="en-US" b="1" dirty="0" smtClean="0"/>
                        <a:t>2.3</a:t>
                      </a:r>
                      <a:endParaRPr lang="en-US" b="1" dirty="0"/>
                    </a:p>
                  </a:txBody>
                  <a:tcPr/>
                </a:tc>
                <a:tc>
                  <a:txBody>
                    <a:bodyPr/>
                    <a:lstStyle/>
                    <a:p>
                      <a:r>
                        <a:rPr lang="en-US" b="1" dirty="0" smtClean="0"/>
                        <a:t>2.4</a:t>
                      </a:r>
                      <a:endParaRPr lang="en-US" b="1" dirty="0"/>
                    </a:p>
                  </a:txBody>
                  <a:tcPr/>
                </a:tc>
                <a:tc>
                  <a:txBody>
                    <a:bodyPr/>
                    <a:lstStyle/>
                    <a:p>
                      <a:r>
                        <a:rPr lang="en-US" b="1" dirty="0" smtClean="0"/>
                        <a:t>3.5</a:t>
                      </a:r>
                      <a:endParaRPr lang="en-US" b="1" dirty="0"/>
                    </a:p>
                  </a:txBody>
                  <a:tcPr/>
                </a:tc>
                <a:tc>
                  <a:txBody>
                    <a:bodyPr/>
                    <a:lstStyle/>
                    <a:p>
                      <a:r>
                        <a:rPr lang="en-US" b="1" dirty="0" smtClean="0"/>
                        <a:t>2.0</a:t>
                      </a:r>
                      <a:endParaRPr lang="en-US" b="1" dirty="0"/>
                    </a:p>
                  </a:txBody>
                  <a:tcPr/>
                </a:tc>
                <a:tc>
                  <a:txBody>
                    <a:bodyPr/>
                    <a:lstStyle/>
                    <a:p>
                      <a:r>
                        <a:rPr lang="en-US" b="1" dirty="0" smtClean="0"/>
                        <a:t>4.0</a:t>
                      </a:r>
                      <a:endParaRPr lang="en-US" b="1" dirty="0"/>
                    </a:p>
                  </a:txBody>
                  <a:tcPr/>
                </a:tc>
              </a:tr>
              <a:tr h="370840">
                <a:tc>
                  <a:txBody>
                    <a:bodyPr/>
                    <a:lstStyle/>
                    <a:p>
                      <a:r>
                        <a:rPr lang="en-US" b="1" dirty="0" smtClean="0"/>
                        <a:t>y</a:t>
                      </a:r>
                      <a:endParaRPr lang="en-US" b="1" dirty="0"/>
                    </a:p>
                  </a:txBody>
                  <a:tcPr/>
                </a:tc>
                <a:tc>
                  <a:txBody>
                    <a:bodyPr/>
                    <a:lstStyle/>
                    <a:p>
                      <a:r>
                        <a:rPr lang="en-US" b="1" dirty="0" smtClean="0"/>
                        <a:t>4.5</a:t>
                      </a:r>
                      <a:endParaRPr lang="en-US" b="1" dirty="0"/>
                    </a:p>
                  </a:txBody>
                  <a:tcPr/>
                </a:tc>
                <a:tc>
                  <a:txBody>
                    <a:bodyPr/>
                    <a:lstStyle/>
                    <a:p>
                      <a:r>
                        <a:rPr lang="en-US" b="1" dirty="0" smtClean="0"/>
                        <a:t>6.4</a:t>
                      </a:r>
                      <a:endParaRPr lang="en-US" b="1" dirty="0"/>
                    </a:p>
                  </a:txBody>
                  <a:tcPr/>
                </a:tc>
                <a:tc>
                  <a:txBody>
                    <a:bodyPr/>
                    <a:lstStyle/>
                    <a:p>
                      <a:r>
                        <a:rPr lang="en-US" b="1" dirty="0" smtClean="0"/>
                        <a:t>6.7</a:t>
                      </a:r>
                      <a:endParaRPr lang="en-US" b="1" dirty="0"/>
                    </a:p>
                  </a:txBody>
                  <a:tcPr/>
                </a:tc>
                <a:tc>
                  <a:txBody>
                    <a:bodyPr/>
                    <a:lstStyle/>
                    <a:p>
                      <a:r>
                        <a:rPr lang="en-US" b="1" dirty="0" smtClean="0"/>
                        <a:t>7.4</a:t>
                      </a:r>
                      <a:endParaRPr lang="en-US" b="1" dirty="0"/>
                    </a:p>
                  </a:txBody>
                  <a:tcPr/>
                </a:tc>
                <a:tc>
                  <a:txBody>
                    <a:bodyPr/>
                    <a:lstStyle/>
                    <a:p>
                      <a:r>
                        <a:rPr lang="en-US" b="1" dirty="0" smtClean="0"/>
                        <a:t>5.7</a:t>
                      </a:r>
                      <a:endParaRPr lang="en-US" b="1" dirty="0"/>
                    </a:p>
                  </a:txBody>
                  <a:tcPr/>
                </a:tc>
                <a:tc>
                  <a:txBody>
                    <a:bodyPr/>
                    <a:lstStyle/>
                    <a:p>
                      <a:r>
                        <a:rPr lang="en-US" b="1" dirty="0" smtClean="0"/>
                        <a:t>7.5</a:t>
                      </a:r>
                      <a:endParaRPr lang="en-US" b="1"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8382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39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6 - continued:   </a:t>
            </a:r>
          </a:p>
        </p:txBody>
      </p:sp>
      <p:sp>
        <p:nvSpPr>
          <p:cNvPr id="13" name="Rectangle 12"/>
          <p:cNvSpPr/>
          <p:nvPr/>
        </p:nvSpPr>
        <p:spPr>
          <a:xfrm>
            <a:off x="990600" y="1609904"/>
            <a:ext cx="7315200" cy="4585871"/>
          </a:xfrm>
          <a:prstGeom prst="rect">
            <a:avLst/>
          </a:prstGeom>
        </p:spPr>
        <p:txBody>
          <a:bodyPr wrap="square">
            <a:spAutoFit/>
          </a:bodyPr>
          <a:lstStyle/>
          <a:p>
            <a:pPr marL="857250" indent="-857250" algn="just">
              <a:spcBef>
                <a:spcPts val="600"/>
              </a:spcBef>
              <a:spcAft>
                <a:spcPts val="600"/>
              </a:spcAft>
              <a:buFont typeface="Wingdings" pitchFamily="2" charset="2"/>
              <a:buChar char="Ø"/>
              <a:tabLst>
                <a:tab pos="857250" algn="l"/>
              </a:tabLst>
            </a:pPr>
            <a:r>
              <a:rPr lang="en-US" sz="2400" b="1" dirty="0" smtClean="0"/>
              <a:t>A simple linear regression model that describes the relationship between two variables x and y can be expressed as y= f(x); where y is called the response variable and x the predictor variable.</a:t>
            </a:r>
          </a:p>
          <a:p>
            <a:pPr marL="857250" indent="-857250" algn="just">
              <a:spcBef>
                <a:spcPts val="600"/>
              </a:spcBef>
              <a:spcAft>
                <a:spcPts val="600"/>
              </a:spcAft>
              <a:buFont typeface="Wingdings" pitchFamily="2" charset="2"/>
              <a:buChar char="Ø"/>
              <a:tabLst>
                <a:tab pos="857250" algn="l"/>
              </a:tabLst>
            </a:pPr>
            <a:endParaRPr lang="en-US" sz="1100" b="1" dirty="0" smtClean="0"/>
          </a:p>
          <a:p>
            <a:pPr marL="857250" indent="-857250" algn="just">
              <a:spcBef>
                <a:spcPts val="600"/>
              </a:spcBef>
              <a:spcAft>
                <a:spcPts val="600"/>
              </a:spcAft>
              <a:buFont typeface="Wingdings" pitchFamily="2" charset="2"/>
              <a:buChar char="Ø"/>
              <a:tabLst>
                <a:tab pos="857250" algn="l"/>
              </a:tabLst>
            </a:pPr>
            <a:r>
              <a:rPr lang="en-US" sz="2400" b="1" dirty="0" smtClean="0"/>
              <a:t>The strength of the relationship is revealed by the correlation coefficient.</a:t>
            </a:r>
          </a:p>
          <a:p>
            <a:pPr marL="857250" indent="-857250" algn="just">
              <a:spcBef>
                <a:spcPts val="600"/>
              </a:spcBef>
              <a:spcAft>
                <a:spcPts val="600"/>
              </a:spcAft>
              <a:buFont typeface="Wingdings" pitchFamily="2" charset="2"/>
              <a:buChar char="Ø"/>
              <a:tabLst>
                <a:tab pos="857250" algn="l"/>
              </a:tabLst>
            </a:pPr>
            <a:endParaRPr lang="en-US" sz="1600" b="1" dirty="0" smtClean="0"/>
          </a:p>
          <a:p>
            <a:pPr marL="857250" indent="-857250" algn="just">
              <a:spcBef>
                <a:spcPts val="600"/>
              </a:spcBef>
              <a:spcAft>
                <a:spcPts val="600"/>
              </a:spcAft>
              <a:buFont typeface="Wingdings" pitchFamily="2" charset="2"/>
              <a:buChar char="Ø"/>
              <a:tabLst>
                <a:tab pos="857250" algn="l"/>
              </a:tabLst>
            </a:pPr>
            <a:r>
              <a:rPr lang="en-US" sz="2400" b="1" dirty="0" smtClean="0"/>
              <a:t>Linear regression consists of finding the best-fitting straight line through the points (observations).</a:t>
            </a:r>
            <a:endParaRPr lang="en-US" sz="28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2.2	Data Types </a:t>
            </a:r>
            <a:r>
              <a:rPr lang="en-GB" sz="2400" b="1" dirty="0" smtClean="0"/>
              <a:t>- continued</a:t>
            </a:r>
            <a:endParaRPr lang="en-US" sz="40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graphicFrame>
        <p:nvGraphicFramePr>
          <p:cNvPr id="13" name="Table 12"/>
          <p:cNvGraphicFramePr>
            <a:graphicFrameLocks noGrp="1"/>
          </p:cNvGraphicFramePr>
          <p:nvPr/>
        </p:nvGraphicFramePr>
        <p:xfrm>
          <a:off x="990600" y="1752600"/>
          <a:ext cx="7239000" cy="3047999"/>
        </p:xfrm>
        <a:graphic>
          <a:graphicData uri="http://schemas.openxmlformats.org/drawingml/2006/table">
            <a:tbl>
              <a:tblPr/>
              <a:tblGrid>
                <a:gridCol w="2417713"/>
                <a:gridCol w="4821287"/>
              </a:tblGrid>
              <a:tr h="422031">
                <a:tc>
                  <a:txBody>
                    <a:bodyPr/>
                    <a:lstStyle/>
                    <a:p>
                      <a:pPr marL="0" marR="0">
                        <a:lnSpc>
                          <a:spcPct val="115000"/>
                        </a:lnSpc>
                        <a:spcBef>
                          <a:spcPts val="0"/>
                        </a:spcBef>
                        <a:spcAft>
                          <a:spcPts val="0"/>
                        </a:spcAft>
                      </a:pPr>
                      <a:r>
                        <a:rPr lang="en-GB" sz="1800" b="1" dirty="0">
                          <a:solidFill>
                            <a:schemeClr val="accent1">
                              <a:lumMod val="75000"/>
                            </a:schemeClr>
                          </a:solidFill>
                          <a:latin typeface="Calibri"/>
                          <a:ea typeface="Calibri"/>
                          <a:cs typeface="Times New Roman"/>
                        </a:rPr>
                        <a:t>Data </a:t>
                      </a:r>
                      <a:r>
                        <a:rPr lang="en-GB" sz="1800" b="1" dirty="0" smtClean="0">
                          <a:solidFill>
                            <a:schemeClr val="accent1">
                              <a:lumMod val="75000"/>
                            </a:schemeClr>
                          </a:solidFill>
                          <a:latin typeface="Calibri"/>
                          <a:ea typeface="Calibri"/>
                          <a:cs typeface="Times New Roman"/>
                        </a:rPr>
                        <a:t>object type</a:t>
                      </a:r>
                      <a:endParaRPr lang="en-US" sz="1800" b="1" dirty="0">
                        <a:solidFill>
                          <a:schemeClr val="accent1">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15000"/>
                        </a:lnSpc>
                        <a:spcBef>
                          <a:spcPts val="0"/>
                        </a:spcBef>
                        <a:spcAft>
                          <a:spcPts val="0"/>
                        </a:spcAft>
                      </a:pPr>
                      <a:r>
                        <a:rPr lang="en-GB" sz="1800" b="1" dirty="0">
                          <a:solidFill>
                            <a:schemeClr val="accent1">
                              <a:lumMod val="75000"/>
                            </a:schemeClr>
                          </a:solidFill>
                          <a:latin typeface="Calibri"/>
                          <a:ea typeface="Calibri"/>
                          <a:cs typeface="Times New Roman"/>
                        </a:rPr>
                        <a:t>Description</a:t>
                      </a:r>
                      <a:endParaRPr lang="en-US" sz="1800" b="1" dirty="0">
                        <a:solidFill>
                          <a:schemeClr val="accent1">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750277">
                <a:tc>
                  <a:txBody>
                    <a:bodyPr/>
                    <a:lstStyle/>
                    <a:p>
                      <a:pPr marL="0" marR="0" algn="l">
                        <a:lnSpc>
                          <a:spcPct val="115000"/>
                        </a:lnSpc>
                        <a:spcBef>
                          <a:spcPts val="0"/>
                        </a:spcBef>
                        <a:spcAft>
                          <a:spcPts val="0"/>
                        </a:spcAft>
                      </a:pPr>
                      <a:r>
                        <a:rPr lang="en-GB" sz="1600" b="1" dirty="0">
                          <a:solidFill>
                            <a:srgbClr val="FF0000"/>
                          </a:solidFill>
                          <a:latin typeface="Calibri"/>
                          <a:ea typeface="Calibri"/>
                          <a:cs typeface="Times New Roman"/>
                        </a:rPr>
                        <a:t>Vector</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GB" sz="1600" b="1" dirty="0">
                          <a:solidFill>
                            <a:srgbClr val="FF0000"/>
                          </a:solidFill>
                          <a:latin typeface="Calibri"/>
                          <a:ea typeface="Calibri"/>
                          <a:cs typeface="Times New Roman"/>
                        </a:rPr>
                        <a:t>a sequence of numbers or characters, or </a:t>
                      </a:r>
                      <a:r>
                        <a:rPr lang="en-GB" sz="1600" b="1" dirty="0" smtClean="0">
                          <a:solidFill>
                            <a:srgbClr val="FF0000"/>
                          </a:solidFill>
                          <a:latin typeface="Calibri"/>
                          <a:ea typeface="Calibri"/>
                          <a:cs typeface="Times New Roman"/>
                        </a:rPr>
                        <a:t>higher-dimensional </a:t>
                      </a:r>
                      <a:r>
                        <a:rPr lang="en-GB" sz="1600" b="1" dirty="0">
                          <a:solidFill>
                            <a:srgbClr val="FF0000"/>
                          </a:solidFill>
                          <a:latin typeface="Calibri"/>
                          <a:ea typeface="Calibri"/>
                          <a:cs typeface="Times New Roman"/>
                        </a:rPr>
                        <a:t>arrays like matrices</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277">
                <a:tc>
                  <a:txBody>
                    <a:bodyPr/>
                    <a:lstStyle/>
                    <a:p>
                      <a:pPr marL="0" marR="0" algn="l">
                        <a:lnSpc>
                          <a:spcPct val="115000"/>
                        </a:lnSpc>
                        <a:spcBef>
                          <a:spcPts val="0"/>
                        </a:spcBef>
                        <a:spcAft>
                          <a:spcPts val="0"/>
                        </a:spcAft>
                      </a:pPr>
                      <a:r>
                        <a:rPr lang="en-GB" sz="1600" b="1" dirty="0">
                          <a:solidFill>
                            <a:srgbClr val="FF0000"/>
                          </a:solidFill>
                          <a:latin typeface="Calibri"/>
                          <a:ea typeface="Calibri"/>
                          <a:cs typeface="Times New Roman"/>
                        </a:rPr>
                        <a:t>list</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GB" sz="1600" b="1" dirty="0">
                          <a:solidFill>
                            <a:srgbClr val="FF0000"/>
                          </a:solidFill>
                          <a:latin typeface="Calibri"/>
                          <a:ea typeface="Calibri"/>
                          <a:cs typeface="Times New Roman"/>
                        </a:rPr>
                        <a:t>a collection of objects that may themselves be complicated</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138">
                <a:tc>
                  <a:txBody>
                    <a:bodyPr/>
                    <a:lstStyle/>
                    <a:p>
                      <a:pPr marL="0" marR="0" algn="l">
                        <a:lnSpc>
                          <a:spcPct val="115000"/>
                        </a:lnSpc>
                        <a:spcBef>
                          <a:spcPts val="0"/>
                        </a:spcBef>
                        <a:spcAft>
                          <a:spcPts val="0"/>
                        </a:spcAft>
                      </a:pPr>
                      <a:r>
                        <a:rPr lang="en-GB" sz="1600" b="1">
                          <a:solidFill>
                            <a:srgbClr val="FF0000"/>
                          </a:solidFill>
                          <a:latin typeface="Calibri"/>
                          <a:ea typeface="Calibri"/>
                          <a:cs typeface="Times New Roman"/>
                        </a:rPr>
                        <a:t>factor</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GB" sz="1600" b="1" dirty="0">
                          <a:solidFill>
                            <a:srgbClr val="FF0000"/>
                          </a:solidFill>
                          <a:latin typeface="Calibri"/>
                          <a:ea typeface="Calibri"/>
                          <a:cs typeface="Times New Roman"/>
                        </a:rPr>
                        <a:t>a sequence assigning a category to each index</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138">
                <a:tc>
                  <a:txBody>
                    <a:bodyPr/>
                    <a:lstStyle/>
                    <a:p>
                      <a:pPr marL="0" marR="0" algn="l">
                        <a:lnSpc>
                          <a:spcPct val="115000"/>
                        </a:lnSpc>
                        <a:spcBef>
                          <a:spcPts val="0"/>
                        </a:spcBef>
                        <a:spcAft>
                          <a:spcPts val="0"/>
                        </a:spcAft>
                      </a:pPr>
                      <a:r>
                        <a:rPr lang="en-GB" sz="1600" b="1">
                          <a:solidFill>
                            <a:srgbClr val="FF0000"/>
                          </a:solidFill>
                          <a:latin typeface="Calibri"/>
                          <a:ea typeface="Calibri"/>
                          <a:cs typeface="Times New Roman"/>
                        </a:rPr>
                        <a:t>data.frame</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GB" sz="1600" b="1" dirty="0">
                          <a:solidFill>
                            <a:srgbClr val="FF0000"/>
                          </a:solidFill>
                          <a:latin typeface="Calibri"/>
                          <a:ea typeface="Calibri"/>
                          <a:cs typeface="Times New Roman"/>
                        </a:rPr>
                        <a:t>a table-like structure</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138">
                <a:tc>
                  <a:txBody>
                    <a:bodyPr/>
                    <a:lstStyle/>
                    <a:p>
                      <a:pPr marL="0" marR="0" algn="l">
                        <a:lnSpc>
                          <a:spcPct val="115000"/>
                        </a:lnSpc>
                        <a:spcBef>
                          <a:spcPts val="0"/>
                        </a:spcBef>
                        <a:spcAft>
                          <a:spcPts val="0"/>
                        </a:spcAft>
                      </a:pPr>
                      <a:r>
                        <a:rPr lang="en-GB" sz="1600" b="1">
                          <a:solidFill>
                            <a:srgbClr val="FF0000"/>
                          </a:solidFill>
                          <a:latin typeface="Calibri"/>
                          <a:ea typeface="Calibri"/>
                          <a:cs typeface="Times New Roman"/>
                        </a:rPr>
                        <a:t>Environment (hash-table)</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GB" sz="1600" b="1" dirty="0">
                          <a:solidFill>
                            <a:srgbClr val="FF0000"/>
                          </a:solidFill>
                          <a:latin typeface="Calibri"/>
                          <a:ea typeface="Calibri"/>
                          <a:cs typeface="Times New Roman"/>
                        </a:rPr>
                        <a:t>A collection of key-value pairs</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8382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40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6 - continued:   </a:t>
            </a:r>
          </a:p>
        </p:txBody>
      </p:sp>
      <p:sp>
        <p:nvSpPr>
          <p:cNvPr id="13" name="Rectangle 12"/>
          <p:cNvSpPr/>
          <p:nvPr/>
        </p:nvSpPr>
        <p:spPr>
          <a:xfrm>
            <a:off x="990600" y="1447801"/>
            <a:ext cx="7315200" cy="4401205"/>
          </a:xfrm>
          <a:prstGeom prst="rect">
            <a:avLst/>
          </a:prstGeom>
        </p:spPr>
        <p:txBody>
          <a:bodyPr wrap="square">
            <a:spAutoFit/>
          </a:bodyPr>
          <a:lstStyle/>
          <a:p>
            <a:pPr marL="914400" indent="-914400" algn="just">
              <a:spcBef>
                <a:spcPts val="600"/>
              </a:spcBef>
              <a:spcAft>
                <a:spcPts val="600"/>
              </a:spcAft>
              <a:buFont typeface="Wingdings" pitchFamily="2" charset="2"/>
              <a:buChar char="Ø"/>
            </a:pPr>
            <a:r>
              <a:rPr lang="en-US" sz="2400" b="1" dirty="0" smtClean="0"/>
              <a:t>A line of best fit is a straight line that is the best possible approximation of the given set of data. It is used to study the nature of relation between two variables.</a:t>
            </a:r>
          </a:p>
          <a:p>
            <a:pPr marL="914400" indent="-914400" algn="just">
              <a:spcBef>
                <a:spcPts val="600"/>
              </a:spcBef>
              <a:spcAft>
                <a:spcPts val="600"/>
              </a:spcAft>
              <a:buFont typeface="Wingdings" pitchFamily="2" charset="2"/>
              <a:buChar char="Ø"/>
            </a:pPr>
            <a:endParaRPr lang="en-US" sz="1200" b="1" dirty="0" smtClean="0"/>
          </a:p>
          <a:p>
            <a:pPr marL="914400" indent="-914400" algn="just">
              <a:spcBef>
                <a:spcPts val="600"/>
              </a:spcBef>
              <a:spcAft>
                <a:spcPts val="600"/>
              </a:spcAft>
              <a:buFont typeface="Wingdings" pitchFamily="2" charset="2"/>
              <a:buChar char="Ø"/>
            </a:pPr>
            <a:r>
              <a:rPr lang="en-US" sz="2400" b="1" dirty="0" smtClean="0"/>
              <a:t>Least squares is a technique we use for data fitting in linear regression.</a:t>
            </a:r>
          </a:p>
          <a:p>
            <a:pPr marL="914400" indent="-914400" algn="just">
              <a:spcBef>
                <a:spcPts val="600"/>
              </a:spcBef>
              <a:spcAft>
                <a:spcPts val="600"/>
              </a:spcAft>
              <a:buFont typeface="Wingdings" pitchFamily="2" charset="2"/>
              <a:buChar char="Ø"/>
            </a:pPr>
            <a:endParaRPr lang="en-US" sz="1200" b="1" dirty="0" smtClean="0"/>
          </a:p>
          <a:p>
            <a:pPr marL="914400" indent="-914400" algn="just">
              <a:spcBef>
                <a:spcPts val="600"/>
              </a:spcBef>
              <a:spcAft>
                <a:spcPts val="600"/>
              </a:spcAft>
              <a:buFont typeface="Wingdings" pitchFamily="2" charset="2"/>
              <a:buChar char="Ø"/>
            </a:pPr>
            <a:r>
              <a:rPr lang="en-US" sz="2400" b="1" dirty="0" smtClean="0"/>
              <a:t>The error of prediction for the response (y) is the value  of  response (y) minus the predicted value using the regression equation.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41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6 - continued:   </a:t>
            </a:r>
          </a:p>
        </p:txBody>
      </p:sp>
      <p:pic>
        <p:nvPicPr>
          <p:cNvPr id="3074" name="Picture 2"/>
          <p:cNvPicPr>
            <a:picLocks noChangeAspect="1" noChangeArrowheads="1"/>
          </p:cNvPicPr>
          <p:nvPr/>
        </p:nvPicPr>
        <p:blipFill>
          <a:blip r:embed="rId2" cstate="print"/>
          <a:srcRect/>
          <a:stretch>
            <a:fillRect/>
          </a:stretch>
        </p:blipFill>
        <p:spPr bwMode="auto">
          <a:xfrm>
            <a:off x="1471612" y="1447800"/>
            <a:ext cx="6376988" cy="46523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42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7</a:t>
            </a:r>
          </a:p>
        </p:txBody>
      </p:sp>
      <p:sp>
        <p:nvSpPr>
          <p:cNvPr id="11" name="Rectangle 10"/>
          <p:cNvSpPr/>
          <p:nvPr/>
        </p:nvSpPr>
        <p:spPr>
          <a:xfrm>
            <a:off x="990600" y="1524000"/>
            <a:ext cx="7315200" cy="4678204"/>
          </a:xfrm>
          <a:prstGeom prst="rect">
            <a:avLst/>
          </a:prstGeom>
        </p:spPr>
        <p:txBody>
          <a:bodyPr wrap="square">
            <a:spAutoFit/>
          </a:bodyPr>
          <a:lstStyle/>
          <a:p>
            <a:pPr marL="457200" indent="-457200" algn="just" fontAlgn="base">
              <a:buFont typeface="Wingdings" pitchFamily="2" charset="2"/>
              <a:buChar char="Ø"/>
            </a:pPr>
            <a:r>
              <a:rPr lang="en-US" sz="2400" b="1" dirty="0" smtClean="0">
                <a:ea typeface="Calibri" pitchFamily="34" charset="0"/>
                <a:cs typeface="Times New Roman" pitchFamily="18" charset="0"/>
              </a:rPr>
              <a:t>The famous </a:t>
            </a:r>
            <a:r>
              <a:rPr lang="en-US" sz="2400" b="1" dirty="0" smtClean="0">
                <a:solidFill>
                  <a:srgbClr val="FF0000"/>
                </a:solidFill>
                <a:ea typeface="Calibri" pitchFamily="34" charset="0"/>
                <a:cs typeface="Times New Roman" pitchFamily="18" charset="0"/>
              </a:rPr>
              <a:t>iris</a:t>
            </a:r>
            <a:r>
              <a:rPr lang="en-US" sz="2400" b="1" dirty="0" smtClean="0">
                <a:ea typeface="Calibri" pitchFamily="34" charset="0"/>
                <a:cs typeface="Times New Roman" pitchFamily="18" charset="0"/>
              </a:rPr>
              <a:t> data set gives the measurements in centimeters of the variables sepal length and  width and petal length and width, respectively, for 50 flowers from each of three species of iris. The species are Iris </a:t>
            </a:r>
            <a:r>
              <a:rPr lang="en-US" sz="2400" b="1" dirty="0" err="1" smtClean="0">
                <a:ea typeface="Calibri" pitchFamily="34" charset="0"/>
                <a:cs typeface="Times New Roman" pitchFamily="18" charset="0"/>
              </a:rPr>
              <a:t>setosa</a:t>
            </a:r>
            <a:r>
              <a:rPr lang="en-US" sz="2400" b="1" dirty="0" smtClean="0">
                <a:ea typeface="Calibri" pitchFamily="34" charset="0"/>
                <a:cs typeface="Times New Roman" pitchFamily="18" charset="0"/>
              </a:rPr>
              <a:t>, </a:t>
            </a:r>
            <a:r>
              <a:rPr lang="en-US" sz="2400" b="1" dirty="0" err="1" smtClean="0">
                <a:ea typeface="Calibri" pitchFamily="34" charset="0"/>
                <a:cs typeface="Times New Roman" pitchFamily="18" charset="0"/>
              </a:rPr>
              <a:t>versicolor</a:t>
            </a:r>
            <a:r>
              <a:rPr lang="en-US" sz="2400" b="1" dirty="0" smtClean="0">
                <a:ea typeface="Calibri" pitchFamily="34" charset="0"/>
                <a:cs typeface="Times New Roman" pitchFamily="18" charset="0"/>
              </a:rPr>
              <a:t>, and </a:t>
            </a:r>
            <a:r>
              <a:rPr lang="en-US" sz="2400" b="1" dirty="0" err="1" smtClean="0">
                <a:ea typeface="Calibri" pitchFamily="34" charset="0"/>
                <a:cs typeface="Times New Roman" pitchFamily="18" charset="0"/>
              </a:rPr>
              <a:t>virginica</a:t>
            </a:r>
            <a:r>
              <a:rPr lang="en-US" sz="2400" b="1" dirty="0" smtClean="0">
                <a:ea typeface="Calibri" pitchFamily="34" charset="0"/>
                <a:cs typeface="Times New Roman" pitchFamily="18" charset="0"/>
              </a:rPr>
              <a:t>.</a:t>
            </a:r>
          </a:p>
          <a:p>
            <a:pPr marL="457200" indent="-457200" algn="just" fontAlgn="base">
              <a:spcBef>
                <a:spcPts val="600"/>
              </a:spcBef>
              <a:buFont typeface="Wingdings" pitchFamily="2" charset="2"/>
              <a:buChar char="Ø"/>
            </a:pPr>
            <a:r>
              <a:rPr lang="en-US" sz="2400" i="1" dirty="0" smtClean="0">
                <a:solidFill>
                  <a:srgbClr val="FF0000"/>
                </a:solidFill>
                <a:ea typeface="Calibri" pitchFamily="34" charset="0"/>
                <a:cs typeface="Times New Roman" pitchFamily="18" charset="0"/>
              </a:rPr>
              <a:t>Source: Fisher R.A (1936) The use of multiple measurements in taxonomic problems Annals of  Eugenics 7 Part II 179-188.</a:t>
            </a:r>
          </a:p>
          <a:p>
            <a:pPr marL="457200" indent="-457200" algn="just" fontAlgn="base">
              <a:spcBef>
                <a:spcPts val="600"/>
              </a:spcBef>
              <a:buFont typeface="Wingdings" pitchFamily="2" charset="2"/>
              <a:buChar char="Ø"/>
            </a:pPr>
            <a:r>
              <a:rPr lang="en-US" sz="2400" b="1" dirty="0" smtClean="0">
                <a:ea typeface="Calibri" pitchFamily="34" charset="0"/>
                <a:cs typeface="Times New Roman" pitchFamily="18" charset="0"/>
              </a:rPr>
              <a:t>Apply the function, </a:t>
            </a:r>
            <a:r>
              <a:rPr lang="en-US" sz="2400" b="1" i="1" dirty="0" smtClean="0">
                <a:solidFill>
                  <a:srgbClr val="FF0000"/>
                </a:solidFill>
                <a:ea typeface="Calibri" pitchFamily="34" charset="0"/>
                <a:cs typeface="Times New Roman" pitchFamily="18" charset="0"/>
              </a:rPr>
              <a:t>describe() </a:t>
            </a:r>
            <a:r>
              <a:rPr lang="en-US" sz="2400" b="1" dirty="0" smtClean="0">
                <a:ea typeface="Calibri" pitchFamily="34" charset="0"/>
                <a:cs typeface="Times New Roman" pitchFamily="18" charset="0"/>
              </a:rPr>
              <a:t>of </a:t>
            </a:r>
            <a:r>
              <a:rPr lang="en-US" sz="2400" b="1" i="1" dirty="0" smtClean="0">
                <a:solidFill>
                  <a:srgbClr val="FF0000"/>
                </a:solidFill>
                <a:ea typeface="Calibri" pitchFamily="34" charset="0"/>
                <a:cs typeface="Times New Roman" pitchFamily="18" charset="0"/>
              </a:rPr>
              <a:t>psych</a:t>
            </a:r>
            <a:r>
              <a:rPr lang="en-US" sz="2400" b="1" dirty="0" smtClean="0">
                <a:ea typeface="Calibri" pitchFamily="34" charset="0"/>
                <a:cs typeface="Times New Roman" pitchFamily="18" charset="0"/>
              </a:rPr>
              <a:t> package which provides the ones most useful for scale construction and item analysis in classic psychometrics.</a:t>
            </a:r>
            <a:endParaRPr lang="en-GB" sz="2400" b="1" dirty="0" smtClean="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43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14400"/>
            <a:ext cx="7315200" cy="523220"/>
          </a:xfrm>
          <a:prstGeom prst="rect">
            <a:avLst/>
          </a:prstGeom>
        </p:spPr>
        <p:txBody>
          <a:bodyPr wrap="square">
            <a:spAutoFit/>
          </a:bodyPr>
          <a:lstStyle/>
          <a:p>
            <a:pPr>
              <a:spcBef>
                <a:spcPts val="600"/>
              </a:spcBef>
              <a:spcAft>
                <a:spcPts val="300"/>
              </a:spcAft>
            </a:pPr>
            <a:r>
              <a:rPr lang="en-US" sz="2800" b="1" dirty="0" smtClean="0"/>
              <a:t>Lab Exercise 7 - continued:   </a:t>
            </a:r>
          </a:p>
        </p:txBody>
      </p:sp>
      <p:grpSp>
        <p:nvGrpSpPr>
          <p:cNvPr id="11" name="Group 10"/>
          <p:cNvGrpSpPr/>
          <p:nvPr/>
        </p:nvGrpSpPr>
        <p:grpSpPr>
          <a:xfrm>
            <a:off x="1066800" y="1524000"/>
            <a:ext cx="7086600" cy="2286000"/>
            <a:chOff x="1066800" y="1676400"/>
            <a:chExt cx="7086600" cy="2286000"/>
          </a:xfrm>
        </p:grpSpPr>
        <p:sp>
          <p:nvSpPr>
            <p:cNvPr id="10" name="Rectangle 9"/>
            <p:cNvSpPr/>
            <p:nvPr/>
          </p:nvSpPr>
          <p:spPr>
            <a:xfrm>
              <a:off x="1066800" y="1676400"/>
              <a:ext cx="7086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p:cNvPicPr>
              <a:picLocks noChangeAspect="1" noChangeArrowheads="1"/>
            </p:cNvPicPr>
            <p:nvPr/>
          </p:nvPicPr>
          <p:blipFill>
            <a:blip r:embed="rId2" cstate="print"/>
            <a:srcRect/>
            <a:stretch>
              <a:fillRect/>
            </a:stretch>
          </p:blipFill>
          <p:spPr bwMode="auto">
            <a:xfrm>
              <a:off x="1143000" y="1718503"/>
              <a:ext cx="6934200" cy="2167697"/>
            </a:xfrm>
            <a:prstGeom prst="rect">
              <a:avLst/>
            </a:prstGeom>
            <a:noFill/>
            <a:ln w="9525">
              <a:noFill/>
              <a:miter lim="800000"/>
              <a:headEnd/>
              <a:tailEnd/>
            </a:ln>
          </p:spPr>
        </p:pic>
      </p:grpSp>
      <p:pic>
        <p:nvPicPr>
          <p:cNvPr id="1027" name="Picture 3"/>
          <p:cNvPicPr>
            <a:picLocks noChangeAspect="1" noChangeArrowheads="1"/>
          </p:cNvPicPr>
          <p:nvPr/>
        </p:nvPicPr>
        <p:blipFill>
          <a:blip r:embed="rId3" cstate="print"/>
          <a:srcRect/>
          <a:stretch>
            <a:fillRect/>
          </a:stretch>
        </p:blipFill>
        <p:spPr bwMode="auto">
          <a:xfrm>
            <a:off x="1600200" y="3831820"/>
            <a:ext cx="6096000" cy="2327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44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1830809"/>
            <a:ext cx="7315200" cy="3731791"/>
          </a:xfrm>
          <a:prstGeom prst="rect">
            <a:avLst/>
          </a:prstGeom>
        </p:spPr>
        <p:txBody>
          <a:bodyPr wrap="square">
            <a:spAutoFit/>
          </a:bodyPr>
          <a:lstStyle/>
          <a:p>
            <a:pPr>
              <a:spcBef>
                <a:spcPts val="600"/>
              </a:spcBef>
              <a:spcAft>
                <a:spcPts val="300"/>
              </a:spcAft>
            </a:pPr>
            <a:endParaRPr lang="en-US" sz="2800" b="1" dirty="0" smtClean="0"/>
          </a:p>
          <a:p>
            <a:pPr>
              <a:spcBef>
                <a:spcPts val="600"/>
              </a:spcBef>
              <a:spcAft>
                <a:spcPts val="300"/>
              </a:spcAft>
            </a:pPr>
            <a:endParaRPr lang="en-US" sz="2800" b="1" dirty="0" smtClean="0"/>
          </a:p>
          <a:p>
            <a:pPr>
              <a:spcBef>
                <a:spcPts val="600"/>
              </a:spcBef>
              <a:spcAft>
                <a:spcPts val="600"/>
              </a:spcAft>
            </a:pPr>
            <a:r>
              <a:rPr lang="en-US" sz="3200" b="1" dirty="0" smtClean="0">
                <a:solidFill>
                  <a:srgbClr val="FF0000"/>
                </a:solidFill>
              </a:rPr>
              <a:t>Read  the file “U04_R Data Types_v1.pdf“ </a:t>
            </a:r>
            <a:r>
              <a:rPr lang="en-US" sz="2400" i="1" dirty="0" smtClean="0">
                <a:solidFill>
                  <a:srgbClr val="FF0000"/>
                </a:solidFill>
              </a:rPr>
              <a:t>under</a:t>
            </a:r>
            <a:r>
              <a:rPr lang="en-US" sz="2400" b="1" dirty="0" smtClean="0">
                <a:solidFill>
                  <a:srgbClr val="FF0000"/>
                </a:solidFill>
              </a:rPr>
              <a:t> </a:t>
            </a:r>
            <a:r>
              <a:rPr lang="en-US" sz="2400" b="1" i="1" dirty="0" smtClean="0">
                <a:solidFill>
                  <a:srgbClr val="FF0000"/>
                </a:solidFill>
              </a:rPr>
              <a:t>Detailed Material</a:t>
            </a:r>
            <a:r>
              <a:rPr lang="en-US" sz="3200" b="1" dirty="0" smtClean="0">
                <a:solidFill>
                  <a:srgbClr val="FF0000"/>
                </a:solidFill>
              </a:rPr>
              <a:t>		</a:t>
            </a:r>
            <a:endParaRPr lang="en-US" sz="2800" b="1" dirty="0" smtClean="0"/>
          </a:p>
          <a:p>
            <a:pPr>
              <a:spcBef>
                <a:spcPts val="300"/>
              </a:spcBef>
              <a:spcAft>
                <a:spcPts val="300"/>
              </a:spcAft>
            </a:pPr>
            <a:r>
              <a:rPr lang="en-US" sz="2800" b="1" dirty="0" smtClean="0"/>
              <a:t>		</a:t>
            </a:r>
            <a:endParaRPr lang="en-US" sz="2800" b="1" i="1" dirty="0" smtClean="0">
              <a:solidFill>
                <a:schemeClr val="accent1">
                  <a:lumMod val="75000"/>
                </a:schemeClr>
              </a:solidFill>
            </a:endParaRPr>
          </a:p>
          <a:p>
            <a:pPr>
              <a:spcBef>
                <a:spcPts val="300"/>
              </a:spcBef>
              <a:spcAft>
                <a:spcPts val="300"/>
              </a:spcAft>
            </a:pPr>
            <a:endParaRPr lang="en-US" sz="2800" b="1" i="1" dirty="0" smtClean="0">
              <a:solidFill>
                <a:schemeClr val="accent1">
                  <a:lumMod val="75000"/>
                </a:schemeClr>
              </a:solidFill>
            </a:endParaRPr>
          </a:p>
          <a:p>
            <a:pPr>
              <a:spcBef>
                <a:spcPts val="300"/>
              </a:spcBef>
              <a:spcAft>
                <a:spcPts val="300"/>
              </a:spcAft>
            </a:pPr>
            <a:endParaRPr lang="en-US" sz="2800" b="1" i="1"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2.2	Data Types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1524000"/>
            <a:ext cx="2286000" cy="3036729"/>
          </a:xfrm>
          <a:prstGeom prst="rect">
            <a:avLst/>
          </a:prstGeom>
        </p:spPr>
        <p:txBody>
          <a:bodyPr wrap="square">
            <a:spAutoFit/>
          </a:bodyPr>
          <a:lstStyle/>
          <a:p>
            <a:pPr marL="457200" lvl="0" indent="-457200">
              <a:spcBef>
                <a:spcPts val="600"/>
              </a:spcBef>
              <a:spcAft>
                <a:spcPts val="600"/>
              </a:spcAft>
            </a:pPr>
            <a:r>
              <a:rPr lang="en-GB" sz="2400" b="1" dirty="0" smtClean="0"/>
              <a:t>Data objects</a:t>
            </a:r>
          </a:p>
          <a:p>
            <a:pPr marL="457200" lvl="0" indent="-457200">
              <a:spcBef>
                <a:spcPts val="200"/>
              </a:spcBef>
              <a:spcAft>
                <a:spcPts val="200"/>
              </a:spcAft>
              <a:buFont typeface="+mj-lt"/>
              <a:buAutoNum type="arabicPeriod"/>
            </a:pPr>
            <a:r>
              <a:rPr lang="en-GB" sz="2400" b="1" dirty="0" smtClean="0"/>
              <a:t>Vector</a:t>
            </a:r>
          </a:p>
          <a:p>
            <a:pPr marL="457200" lvl="0" indent="-457200">
              <a:spcBef>
                <a:spcPts val="200"/>
              </a:spcBef>
              <a:spcAft>
                <a:spcPts val="200"/>
              </a:spcAft>
              <a:buFont typeface="+mj-lt"/>
              <a:buAutoNum type="arabicPeriod"/>
            </a:pPr>
            <a:r>
              <a:rPr lang="en-US" sz="2400" b="1" dirty="0" smtClean="0"/>
              <a:t>List </a:t>
            </a:r>
          </a:p>
          <a:p>
            <a:pPr marL="457200" lvl="0" indent="-457200">
              <a:spcBef>
                <a:spcPts val="200"/>
              </a:spcBef>
              <a:spcAft>
                <a:spcPts val="200"/>
              </a:spcAft>
              <a:buFont typeface="+mj-lt"/>
              <a:buAutoNum type="arabicPeriod"/>
            </a:pPr>
            <a:r>
              <a:rPr lang="en-GB" sz="2400" b="1" dirty="0" smtClean="0"/>
              <a:t>Factor</a:t>
            </a:r>
          </a:p>
          <a:p>
            <a:pPr marL="457200" lvl="0" indent="-457200">
              <a:spcBef>
                <a:spcPts val="200"/>
              </a:spcBef>
              <a:spcAft>
                <a:spcPts val="200"/>
              </a:spcAft>
              <a:buFont typeface="+mj-lt"/>
              <a:buAutoNum type="arabicPeriod"/>
            </a:pPr>
            <a:r>
              <a:rPr lang="en-GB" sz="2400" b="1" dirty="0" smtClean="0"/>
              <a:t>Data frame</a:t>
            </a:r>
          </a:p>
          <a:p>
            <a:pPr marL="457200" lvl="0" indent="-457200">
              <a:spcBef>
                <a:spcPts val="200"/>
              </a:spcBef>
              <a:spcAft>
                <a:spcPts val="200"/>
              </a:spcAft>
              <a:buFont typeface="+mj-lt"/>
              <a:buAutoNum type="arabicPeriod"/>
            </a:pPr>
            <a:r>
              <a:rPr lang="en-GB" sz="2400" b="1" dirty="0" smtClean="0"/>
              <a:t>Matrix</a:t>
            </a:r>
          </a:p>
          <a:p>
            <a:pPr marL="457200" lvl="0" indent="-457200">
              <a:spcBef>
                <a:spcPts val="200"/>
              </a:spcBef>
              <a:spcAft>
                <a:spcPts val="200"/>
              </a:spcAft>
              <a:buFont typeface="+mj-lt"/>
              <a:buAutoNum type="arabicPeriod"/>
            </a:pPr>
            <a:r>
              <a:rPr lang="en-GB" sz="2400" b="1" dirty="0" smtClean="0"/>
              <a:t>Time Series</a:t>
            </a:r>
            <a:endParaRPr lang="en-US" sz="2400" b="1" dirty="0"/>
          </a:p>
        </p:txBody>
      </p:sp>
      <p:sp>
        <p:nvSpPr>
          <p:cNvPr id="11" name="Rectangle 10"/>
          <p:cNvSpPr/>
          <p:nvPr/>
        </p:nvSpPr>
        <p:spPr>
          <a:xfrm>
            <a:off x="914400" y="4572001"/>
            <a:ext cx="3962400" cy="1200329"/>
          </a:xfrm>
          <a:prstGeom prst="rect">
            <a:avLst/>
          </a:prstGeom>
        </p:spPr>
        <p:txBody>
          <a:bodyPr wrap="square">
            <a:spAutoFit/>
          </a:bodyPr>
          <a:lstStyle/>
          <a:p>
            <a:pPr marL="457200" indent="-457200" algn="just">
              <a:buFont typeface="Wingdings" pitchFamily="2" charset="2"/>
              <a:buChar char="Ø"/>
            </a:pPr>
            <a:r>
              <a:rPr lang="en-US" sz="2400" b="1" dirty="0" smtClean="0"/>
              <a:t>A name (</a:t>
            </a:r>
            <a:r>
              <a:rPr lang="en-US" sz="2400" b="1" dirty="0" err="1" smtClean="0"/>
              <a:t>a.k.a</a:t>
            </a:r>
            <a:r>
              <a:rPr lang="en-US" sz="2400" b="1" dirty="0" smtClean="0"/>
              <a:t> symbol) is a way to refer to R objects by name.</a:t>
            </a:r>
            <a:endParaRPr lang="en-US" sz="2400" b="1" dirty="0"/>
          </a:p>
        </p:txBody>
      </p:sp>
      <p:pic>
        <p:nvPicPr>
          <p:cNvPr id="2050" name="Picture 2"/>
          <p:cNvPicPr>
            <a:picLocks noChangeAspect="1" noChangeArrowheads="1"/>
          </p:cNvPicPr>
          <p:nvPr/>
        </p:nvPicPr>
        <p:blipFill>
          <a:blip r:embed="rId2" cstate="print"/>
          <a:srcRect/>
          <a:stretch>
            <a:fillRect/>
          </a:stretch>
        </p:blipFill>
        <p:spPr bwMode="auto">
          <a:xfrm>
            <a:off x="4953000" y="4495800"/>
            <a:ext cx="3238959"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2.2	Data Types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26632" name="Picture 8"/>
          <p:cNvPicPr>
            <a:picLocks noChangeAspect="1" noChangeArrowheads="1"/>
          </p:cNvPicPr>
          <p:nvPr/>
        </p:nvPicPr>
        <p:blipFill>
          <a:blip r:embed="rId2" cstate="print"/>
          <a:srcRect/>
          <a:stretch>
            <a:fillRect/>
          </a:stretch>
        </p:blipFill>
        <p:spPr bwMode="auto">
          <a:xfrm>
            <a:off x="1447800" y="1447800"/>
            <a:ext cx="632986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2.2	Data Types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27650" name="Picture 2"/>
          <p:cNvPicPr>
            <a:picLocks noChangeAspect="1" noChangeArrowheads="1"/>
          </p:cNvPicPr>
          <p:nvPr/>
        </p:nvPicPr>
        <p:blipFill>
          <a:blip r:embed="rId2" cstate="print"/>
          <a:srcRect/>
          <a:stretch>
            <a:fillRect/>
          </a:stretch>
        </p:blipFill>
        <p:spPr bwMode="auto">
          <a:xfrm>
            <a:off x="1725930" y="1371599"/>
            <a:ext cx="5894070" cy="48253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2.2	Data Types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28674" name="Picture 2"/>
          <p:cNvPicPr>
            <a:picLocks noChangeAspect="1" noChangeArrowheads="1"/>
          </p:cNvPicPr>
          <p:nvPr/>
        </p:nvPicPr>
        <p:blipFill>
          <a:blip r:embed="rId2" cstate="print"/>
          <a:srcRect/>
          <a:stretch>
            <a:fillRect/>
          </a:stretch>
        </p:blipFill>
        <p:spPr bwMode="auto">
          <a:xfrm>
            <a:off x="936498" y="1752600"/>
            <a:ext cx="7293102" cy="42424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8/21/2016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838200"/>
            <a:ext cx="7239000" cy="584775"/>
          </a:xfrm>
          <a:prstGeom prst="rect">
            <a:avLst/>
          </a:prstGeom>
        </p:spPr>
        <p:txBody>
          <a:bodyPr wrap="square">
            <a:spAutoFit/>
          </a:bodyPr>
          <a:lstStyle/>
          <a:p>
            <a:pPr lvl="1"/>
            <a:r>
              <a:rPr lang="en-GB" sz="3200" b="1" dirty="0" smtClean="0"/>
              <a:t>2.3	Indexing, sub-setting</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1524001"/>
            <a:ext cx="7239000" cy="4524315"/>
          </a:xfrm>
          <a:prstGeom prst="rect">
            <a:avLst/>
          </a:prstGeom>
        </p:spPr>
        <p:txBody>
          <a:bodyPr wrap="square">
            <a:spAutoFit/>
          </a:bodyPr>
          <a:lstStyle/>
          <a:p>
            <a:pPr marL="914400" indent="-914400" algn="just">
              <a:buFont typeface="Wingdings" pitchFamily="2" charset="2"/>
              <a:buChar char="Ø"/>
            </a:pPr>
            <a:r>
              <a:rPr lang="en-US" sz="2400" b="1" dirty="0" smtClean="0"/>
              <a:t>R contains several constructs which allows access to individual elements or subsets through indexing operations. </a:t>
            </a:r>
          </a:p>
          <a:p>
            <a:pPr marL="914400" indent="-914400" algn="just">
              <a:buFont typeface="Wingdings" pitchFamily="2" charset="2"/>
              <a:buChar char="Ø"/>
            </a:pPr>
            <a:r>
              <a:rPr lang="en-US" sz="2400" b="1" dirty="0" smtClean="0"/>
              <a:t>In case of the basic vector types one can access the </a:t>
            </a:r>
            <a:r>
              <a:rPr lang="en-US" sz="2400" b="1" dirty="0" err="1" smtClean="0"/>
              <a:t>ith</a:t>
            </a:r>
            <a:r>
              <a:rPr lang="en-US" sz="2400" b="1" dirty="0" smtClean="0"/>
              <a:t> element using x[</a:t>
            </a:r>
            <a:r>
              <a:rPr lang="en-US" sz="2400" b="1" dirty="0" err="1" smtClean="0"/>
              <a:t>i</a:t>
            </a:r>
            <a:r>
              <a:rPr lang="en-US" sz="2400" b="1" dirty="0" smtClean="0"/>
              <a:t>], but there is also indexing of lists, matrices, and multi-dimensional arrays. </a:t>
            </a:r>
          </a:p>
          <a:p>
            <a:pPr marL="914400" indent="-914400" algn="just">
              <a:buFont typeface="Wingdings" pitchFamily="2" charset="2"/>
              <a:buChar char="Ø"/>
            </a:pPr>
            <a:r>
              <a:rPr lang="en-US" sz="2400" b="1" dirty="0" smtClean="0"/>
              <a:t>There are several forms of indexing in addition to indexing with a single integer. </a:t>
            </a:r>
          </a:p>
          <a:p>
            <a:pPr marL="914400" indent="-914400" algn="just">
              <a:buFont typeface="Wingdings" pitchFamily="2" charset="2"/>
              <a:buChar char="Ø"/>
            </a:pPr>
            <a:r>
              <a:rPr lang="en-US" sz="2400" b="1" dirty="0" smtClean="0"/>
              <a:t>Indexing can be used both to extract part of an object and to replace parts of an object (or to add parts).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3450</TotalTime>
  <Words>1908</Words>
  <Application>Microsoft Office PowerPoint</Application>
  <PresentationFormat>On-screen Show (4:3)</PresentationFormat>
  <Paragraphs>448</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PVS</dc:creator>
  <cp:lastModifiedBy>PVS</cp:lastModifiedBy>
  <cp:revision>283</cp:revision>
  <dcterms:created xsi:type="dcterms:W3CDTF">2014-12-04T01:21:59Z</dcterms:created>
  <dcterms:modified xsi:type="dcterms:W3CDTF">2016-08-21T11:19:55Z</dcterms:modified>
</cp:coreProperties>
</file>