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50"/>
  </p:notesMasterIdLst>
  <p:sldIdLst>
    <p:sldId id="256" r:id="rId2"/>
    <p:sldId id="341" r:id="rId3"/>
    <p:sldId id="333" r:id="rId4"/>
    <p:sldId id="342" r:id="rId5"/>
    <p:sldId id="351" r:id="rId6"/>
    <p:sldId id="340" r:id="rId7"/>
    <p:sldId id="352" r:id="rId8"/>
    <p:sldId id="343" r:id="rId9"/>
    <p:sldId id="334" r:id="rId10"/>
    <p:sldId id="353" r:id="rId11"/>
    <p:sldId id="344" r:id="rId12"/>
    <p:sldId id="345" r:id="rId13"/>
    <p:sldId id="354" r:id="rId14"/>
    <p:sldId id="346" r:id="rId15"/>
    <p:sldId id="347" r:id="rId16"/>
    <p:sldId id="335" r:id="rId17"/>
    <p:sldId id="336" r:id="rId18"/>
    <p:sldId id="348" r:id="rId19"/>
    <p:sldId id="337" r:id="rId20"/>
    <p:sldId id="363" r:id="rId21"/>
    <p:sldId id="365" r:id="rId22"/>
    <p:sldId id="364" r:id="rId23"/>
    <p:sldId id="338" r:id="rId24"/>
    <p:sldId id="366" r:id="rId25"/>
    <p:sldId id="367" r:id="rId26"/>
    <p:sldId id="349" r:id="rId27"/>
    <p:sldId id="368" r:id="rId28"/>
    <p:sldId id="369" r:id="rId29"/>
    <p:sldId id="370" r:id="rId30"/>
    <p:sldId id="372" r:id="rId31"/>
    <p:sldId id="373" r:id="rId32"/>
    <p:sldId id="371" r:id="rId33"/>
    <p:sldId id="339" r:id="rId34"/>
    <p:sldId id="295" r:id="rId35"/>
    <p:sldId id="299" r:id="rId36"/>
    <p:sldId id="296" r:id="rId37"/>
    <p:sldId id="332" r:id="rId38"/>
    <p:sldId id="318" r:id="rId39"/>
    <p:sldId id="319" r:id="rId40"/>
    <p:sldId id="356" r:id="rId41"/>
    <p:sldId id="357" r:id="rId42"/>
    <p:sldId id="358" r:id="rId43"/>
    <p:sldId id="359" r:id="rId44"/>
    <p:sldId id="361" r:id="rId45"/>
    <p:sldId id="362" r:id="rId46"/>
    <p:sldId id="374" r:id="rId47"/>
    <p:sldId id="375" r:id="rId48"/>
    <p:sldId id="355" r:id="rId4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01" autoAdjust="0"/>
    <p:restoredTop sz="94660"/>
  </p:normalViewPr>
  <p:slideViewPr>
    <p:cSldViewPr>
      <p:cViewPr>
        <p:scale>
          <a:sx n="90" d="100"/>
          <a:sy n="90" d="100"/>
        </p:scale>
        <p:origin x="-121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2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5A0CBC1-C2BB-4DAE-A396-73AF6E5FE02E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C0B0266-4EF1-4B01-A448-E7F73CBFB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solidFill>
            <a:schemeClr val="accent1">
              <a:alpha val="20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1524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881-18B1-4749-AC5F-1FA1CA8D68B9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16B8-225C-49B3-95C8-9DA5BC79006A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58EA-B41F-4B0C-B905-FF6D5F3649C6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66CD-88F2-454D-99E8-062CD1F5B131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E230-1F13-43F0-B1DA-E19238D90501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C16D-BBC2-41DB-8BBE-911FB575099A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EE02-29D2-4300-9231-EEDBA51E4163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0307-E39B-4792-BFA7-215F982E84A9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CE49-E6A7-4F73-9D79-272AD9164079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A0AD-5DBC-4D25-BE01-F91FAD60482E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07A7-3417-40F7-8370-F89BC7CD0221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F542-E555-4AC1-85C7-585B0F08A3B4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2902803"/>
            <a:ext cx="7239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 algn="just">
              <a:buSzPct val="100000"/>
            </a:pPr>
            <a:r>
              <a:rPr lang="en-US" sz="4800" b="1" dirty="0" smtClean="0"/>
              <a:t>3.	 Programming Concepts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sz="3200" b="1" dirty="0" smtClean="0"/>
              <a:t>3.3	Control structures - continued</a:t>
            </a:r>
            <a:endParaRPr lang="en-US" sz="32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52600"/>
            <a:ext cx="7315200" cy="3908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sz="3200" b="1" dirty="0" smtClean="0"/>
              <a:t>3.3	Control structures - continued</a:t>
            </a:r>
            <a:endParaRPr lang="en-US" sz="32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8800"/>
            <a:ext cx="734158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sz="3200" b="1" dirty="0" smtClean="0"/>
              <a:t>3.3	Control structures - continued</a:t>
            </a:r>
            <a:endParaRPr lang="en-US" sz="32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3733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600200"/>
            <a:ext cx="3429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sz="3200" b="1" dirty="0" smtClean="0"/>
              <a:t>3.3	Control structures - continued</a:t>
            </a:r>
            <a:endParaRPr lang="en-US" sz="32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4400" y="1371600"/>
            <a:ext cx="731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400" b="1" dirty="0" smtClean="0"/>
              <a:t>The </a:t>
            </a:r>
            <a:r>
              <a:rPr lang="en-GB" sz="2400" b="1" i="1" dirty="0" smtClean="0">
                <a:solidFill>
                  <a:srgbClr val="FF0000"/>
                </a:solidFill>
              </a:rPr>
              <a:t>break</a:t>
            </a:r>
            <a:r>
              <a:rPr lang="en-GB" sz="2400" b="1" dirty="0" smtClean="0"/>
              <a:t> statement breaks out of a </a:t>
            </a:r>
            <a:r>
              <a:rPr lang="en-GB" sz="2400" b="1" i="1" dirty="0" smtClean="0">
                <a:solidFill>
                  <a:srgbClr val="FF0000"/>
                </a:solidFill>
              </a:rPr>
              <a:t>for</a:t>
            </a:r>
            <a:r>
              <a:rPr lang="en-GB" sz="2400" b="1" dirty="0" smtClean="0"/>
              <a:t>, </a:t>
            </a:r>
            <a:r>
              <a:rPr lang="en-GB" sz="2400" b="1" i="1" dirty="0" smtClean="0">
                <a:solidFill>
                  <a:srgbClr val="FF0000"/>
                </a:solidFill>
              </a:rPr>
              <a:t>while</a:t>
            </a:r>
            <a:r>
              <a:rPr lang="en-GB" sz="2400" b="1" dirty="0" smtClean="0"/>
              <a:t> or </a:t>
            </a:r>
            <a:r>
              <a:rPr lang="en-GB" sz="2400" b="1" i="1" dirty="0" smtClean="0">
                <a:solidFill>
                  <a:srgbClr val="FF0000"/>
                </a:solidFill>
              </a:rPr>
              <a:t>repeat</a:t>
            </a:r>
            <a:r>
              <a:rPr lang="en-GB" sz="2400" b="1" dirty="0" smtClean="0"/>
              <a:t> loop.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132519"/>
            <a:ext cx="4648200" cy="4039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sz="3200" b="1" dirty="0" smtClean="0"/>
              <a:t>3.3	Control structures - continued</a:t>
            </a:r>
            <a:endParaRPr lang="en-US" sz="32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14400" y="1524000"/>
            <a:ext cx="731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GB" sz="2400" b="1" dirty="0" smtClean="0"/>
              <a:t>The </a:t>
            </a:r>
            <a:r>
              <a:rPr lang="en-GB" sz="2400" b="1" i="1" dirty="0" smtClean="0">
                <a:solidFill>
                  <a:srgbClr val="FF0000"/>
                </a:solidFill>
              </a:rPr>
              <a:t>next</a:t>
            </a:r>
            <a:r>
              <a:rPr lang="en-GB" sz="2400" b="1" dirty="0" smtClean="0"/>
              <a:t> statement halts the processing of the current iteration and advances the looping index. </a:t>
            </a:r>
            <a:endParaRPr lang="en-US" sz="24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750" y="2565400"/>
            <a:ext cx="7302500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sz="3200" b="1" dirty="0" smtClean="0"/>
              <a:t>3.4	Scoping rules</a:t>
            </a:r>
            <a:endParaRPr lang="en-US" sz="48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914400" y="1691456"/>
            <a:ext cx="7239000" cy="4498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0" indent="-914400" algn="just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The symbols which occur in the body of a function can be divided into three classes: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1828800" lvl="3" indent="-914400" eaLnBrk="0" fontAlgn="base" hangingPunct="0">
              <a:buFont typeface="+mj-lt"/>
              <a:buAutoNum type="arabicPeriod"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formal parameters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1828800" lvl="3" indent="-914400" eaLnBrk="0" fontAlgn="base" hangingPunct="0">
              <a:buFont typeface="+mj-lt"/>
              <a:buAutoNum type="arabicPeriod"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local variables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1828800" lvl="3" indent="-914400" eaLnBrk="0" fontAlgn="base" hangingPunct="0">
              <a:buFont typeface="+mj-lt"/>
              <a:buAutoNum type="arabicPeriod"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free variables</a:t>
            </a:r>
          </a:p>
          <a:p>
            <a:pPr marL="1828800" lvl="3" indent="-914400" eaLnBrk="0" fontAlgn="base" hangingPunct="0">
              <a:buFont typeface="+mj-lt"/>
              <a:buAutoNum type="arabicPeriod"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marL="914400" indent="-914400" algn="just" fontAlgn="base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en-US" sz="2400" b="1" dirty="0" smtClean="0">
                <a:ea typeface="Calibri" pitchFamily="34" charset="0"/>
                <a:cs typeface="Times New Roman" pitchFamily="18" charset="0"/>
              </a:rPr>
              <a:t>The formal parameters of a function are those occurring in the argument list of the function.</a:t>
            </a:r>
          </a:p>
          <a:p>
            <a:pPr marL="914400" indent="-914400" algn="just" fontAlgn="base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en-US" sz="2400" b="1" dirty="0" smtClean="0">
                <a:ea typeface="Calibri" pitchFamily="34" charset="0"/>
                <a:cs typeface="Times New Roman" pitchFamily="18" charset="0"/>
              </a:rPr>
              <a:t> Their values are determined by the process of binding the actual function arguments to the formal parameters.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sz="3200" b="1" dirty="0" smtClean="0"/>
              <a:t>3.4	Scoping rules -</a:t>
            </a:r>
            <a:r>
              <a:rPr lang="en-GB" sz="2400" b="1" dirty="0" smtClean="0"/>
              <a:t> continued</a:t>
            </a:r>
            <a:endParaRPr lang="en-US" sz="48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914400" y="1401237"/>
            <a:ext cx="7239000" cy="271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0" indent="-914400" algn="just" fontAlgn="bas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400" b="1" dirty="0" smtClean="0">
                <a:ea typeface="Calibri" pitchFamily="34" charset="0"/>
                <a:cs typeface="Times New Roman" pitchFamily="18" charset="0"/>
              </a:rPr>
              <a:t>Local variables are those whose values are determined by the evaluation of expression in the body of the functions.</a:t>
            </a:r>
          </a:p>
          <a:p>
            <a:pPr marL="914400" marR="0" lvl="0" indent="-914400" algn="just" fontAlgn="bas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Wingdings" pitchFamily="2" charset="2"/>
              <a:buChar char="Ø"/>
              <a:tabLst/>
            </a:pPr>
            <a:endParaRPr lang="en-US" sz="2400" b="1" dirty="0" smtClean="0">
              <a:ea typeface="Calibri" pitchFamily="34" charset="0"/>
              <a:cs typeface="Times New Roman" pitchFamily="18" charset="0"/>
            </a:endParaRPr>
          </a:p>
          <a:p>
            <a:pPr marL="914400" marR="0" lvl="0" indent="-914400" algn="just" fontAlgn="bas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400" b="1" dirty="0" smtClean="0">
                <a:ea typeface="Calibri" pitchFamily="34" charset="0"/>
                <a:cs typeface="Times New Roman" pitchFamily="18" charset="0"/>
              </a:rPr>
              <a:t>Variables which are not formal parameters or local variables are called free variables.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3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962400"/>
            <a:ext cx="3048000" cy="2148840"/>
          </a:xfrm>
          <a:prstGeom prst="rect">
            <a:avLst/>
          </a:prstGeom>
          <a:noFill/>
        </p:spPr>
      </p:pic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962400" y="3992940"/>
            <a:ext cx="4114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 this function, f  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 is a formal parameter, 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y is a local variable and 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 is a free variable 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sz="3200" b="1" dirty="0" smtClean="0"/>
              <a:t>3.5	Writing functions</a:t>
            </a:r>
            <a:endParaRPr lang="en-US" sz="48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914400" y="1447800"/>
            <a:ext cx="7315200" cy="83099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0" indent="-9144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914400" algn="l"/>
              </a:tabLst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The syntax for writing a function is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914400" marR="0" lvl="0" indent="-9144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14400" algn="l"/>
              </a:tabLst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en-GB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function (</a:t>
            </a:r>
            <a:r>
              <a:rPr kumimoji="0" lang="en-GB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arglist</a:t>
            </a:r>
            <a:r>
              <a:rPr kumimoji="0" lang="en-GB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)  body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2286000"/>
            <a:ext cx="406071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sz="3200" b="1" dirty="0" smtClean="0"/>
              <a:t>3.5	Writing functions </a:t>
            </a:r>
            <a:r>
              <a:rPr lang="en-GB" sz="2000" b="1" dirty="0" smtClean="0"/>
              <a:t>- continued</a:t>
            </a:r>
            <a:endParaRPr lang="en-US" sz="48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400" y="1600200"/>
            <a:ext cx="7315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tabLst>
                <a:tab pos="914400" algn="l"/>
              </a:tabLst>
            </a:pPr>
            <a:r>
              <a:rPr lang="en-GB" sz="2400" b="1" dirty="0" smtClean="0">
                <a:ea typeface="Calibri" pitchFamily="34" charset="0"/>
                <a:cs typeface="Times New Roman" pitchFamily="18" charset="0"/>
              </a:rPr>
              <a:t>The first component of the function declaration is the keyword </a:t>
            </a:r>
            <a:r>
              <a:rPr lang="en-GB" sz="2400" b="1" i="1" dirty="0" smtClean="0">
                <a:ea typeface="Calibri" pitchFamily="34" charset="0"/>
                <a:cs typeface="Times New Roman" pitchFamily="18" charset="0"/>
              </a:rPr>
              <a:t>function</a:t>
            </a:r>
            <a:r>
              <a:rPr lang="en-GB" sz="2400" b="1" dirty="0" smtClean="0">
                <a:ea typeface="Calibri" pitchFamily="34" charset="0"/>
                <a:cs typeface="Times New Roman" pitchFamily="18" charset="0"/>
              </a:rPr>
              <a:t> which indicates to R that you want to R that you want to create a function.</a:t>
            </a:r>
            <a:endParaRPr lang="en-US" sz="2400" b="1" dirty="0" smtClean="0">
              <a:cs typeface="Arial" pitchFamily="34" charset="0"/>
            </a:endParaRPr>
          </a:p>
          <a:p>
            <a:pPr marL="914400" lvl="0" indent="-9144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tabLst>
                <a:tab pos="914400" algn="l"/>
              </a:tabLst>
            </a:pPr>
            <a:r>
              <a:rPr lang="en-GB" sz="2400" b="1" dirty="0" smtClean="0">
                <a:ea typeface="Calibri" pitchFamily="34" charset="0"/>
                <a:cs typeface="Times New Roman" pitchFamily="18" charset="0"/>
              </a:rPr>
              <a:t>An argument list is a comma separated list of formal arguments. A formal argument can be a symbol, a statement of the form </a:t>
            </a:r>
            <a:r>
              <a:rPr lang="en-GB" sz="2400" b="1" i="1" dirty="0" smtClean="0">
                <a:ea typeface="Calibri" pitchFamily="34" charset="0"/>
                <a:cs typeface="Times New Roman" pitchFamily="18" charset="0"/>
              </a:rPr>
              <a:t>‘symbol = expression’</a:t>
            </a:r>
            <a:r>
              <a:rPr lang="en-GB" sz="2400" b="1" dirty="0" smtClean="0">
                <a:ea typeface="Calibri" pitchFamily="34" charset="0"/>
                <a:cs typeface="Times New Roman" pitchFamily="18" charset="0"/>
              </a:rPr>
              <a:t>, or the special formal argument ‘....’.</a:t>
            </a:r>
            <a:endParaRPr lang="en-US" sz="2400" b="1" dirty="0" smtClean="0">
              <a:cs typeface="Arial" pitchFamily="34" charset="0"/>
            </a:endParaRPr>
          </a:p>
          <a:p>
            <a:pPr marL="914400" lvl="0" indent="-9144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tabLst>
                <a:tab pos="914400" algn="l"/>
              </a:tabLst>
            </a:pPr>
            <a:r>
              <a:rPr lang="en-GB" sz="2400" b="1" dirty="0" smtClean="0">
                <a:ea typeface="Calibri" pitchFamily="34" charset="0"/>
                <a:cs typeface="Times New Roman" pitchFamily="18" charset="0"/>
              </a:rPr>
              <a:t>The </a:t>
            </a:r>
            <a:r>
              <a:rPr lang="en-GB" sz="2400" b="1" i="1" dirty="0" smtClean="0">
                <a:ea typeface="Calibri" pitchFamily="34" charset="0"/>
                <a:cs typeface="Times New Roman" pitchFamily="18" charset="0"/>
              </a:rPr>
              <a:t>body</a:t>
            </a:r>
            <a:r>
              <a:rPr lang="en-GB" sz="2400" b="1" dirty="0" smtClean="0">
                <a:ea typeface="Calibri" pitchFamily="34" charset="0"/>
                <a:cs typeface="Times New Roman" pitchFamily="18" charset="0"/>
              </a:rPr>
              <a:t> can be any valid R expression. Generally, the body is a group of expressions contained in curly braces ‘{‘ and ‘}’.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sz="3200" b="1" dirty="0" smtClean="0"/>
              <a:t>3.6	Directing console output to a file</a:t>
            </a:r>
            <a:endParaRPr lang="en-US" sz="48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805964"/>
            <a:ext cx="4267200" cy="2366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914400" y="1447800"/>
            <a:ext cx="7315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0" indent="-9144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742950" algn="l"/>
              </a:tabLst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sink(file) diverts R output to a connection; where file is a writable connection or a character string naming the file to write to, or NULL to stop sink-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ing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.</a:t>
            </a:r>
            <a:endParaRPr kumimoji="0" lang="en-US" sz="2400" b="1" i="1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cs typeface="Arial" pitchFamily="34" charset="0"/>
            </a:endParaRPr>
          </a:p>
          <a:p>
            <a:pPr marL="914400" indent="-914400" algn="just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742950" algn="l"/>
              </a:tabLst>
            </a:pPr>
            <a:r>
              <a:rPr lang="en-US" sz="2400" b="1" i="1" dirty="0" smtClean="0">
                <a:solidFill>
                  <a:schemeClr val="accent5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The command </a:t>
            </a:r>
            <a:r>
              <a:rPr lang="en-US" sz="2400" b="1" i="1" dirty="0" err="1" smtClean="0">
                <a:solidFill>
                  <a:schemeClr val="accent5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file.show</a:t>
            </a:r>
            <a:r>
              <a:rPr lang="en-US" sz="2400" b="1" i="1" dirty="0" smtClean="0">
                <a:solidFill>
                  <a:schemeClr val="accent5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 displays one or more files.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sz="3200" b="1" dirty="0" smtClean="0"/>
              <a:t>3.1	</a:t>
            </a:r>
            <a:r>
              <a:rPr lang="en-GB" sz="3200" b="1" dirty="0" smtClean="0"/>
              <a:t>Programming Concepts</a:t>
            </a:r>
            <a:endParaRPr lang="en-US" sz="32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914400" y="1676400"/>
            <a:ext cx="7315200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0" indent="-91440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>
                <a:tab pos="85725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R is a computer language which is processed by a special program called an interpreter. </a:t>
            </a:r>
          </a:p>
          <a:p>
            <a:pPr marL="914400" marR="0" lvl="0" indent="-91440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>
                <a:tab pos="85725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This program reads and evaluates R language expressions, and prints the values determined for the expressions.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914400" marR="0" lvl="0" indent="-9144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>
                <a:tab pos="85725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The interpreter indicates that it is expecting input by printing its prompt at the start of a line. </a:t>
            </a:r>
          </a:p>
          <a:p>
            <a:pPr marL="914400" marR="0" lvl="0" indent="-9144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>
                <a:tab pos="85725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By default, the R prompt is a greater than sign &gt;.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3200" b="1" dirty="0" smtClean="0"/>
              <a:t>3.7	File operations</a:t>
            </a:r>
            <a:endParaRPr lang="en-US" sz="4800" b="1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914400" y="1502689"/>
            <a:ext cx="7162800" cy="421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 algn="just" fontAlgn="base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tabLst>
                <a:tab pos="742950" algn="l"/>
              </a:tabLst>
            </a:pPr>
            <a:r>
              <a:rPr lang="en-US" sz="2400" b="1" i="1" dirty="0" smtClean="0">
                <a:solidFill>
                  <a:schemeClr val="accent5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R recognizes a variety of formats for reading in data.</a:t>
            </a:r>
          </a:p>
          <a:p>
            <a:pPr marL="914400" indent="-914400" algn="just" fontAlgn="base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tabLst>
                <a:tab pos="742950" algn="l"/>
              </a:tabLst>
            </a:pPr>
            <a:r>
              <a:rPr lang="en-US" sz="2400" b="1" i="1" dirty="0" smtClean="0">
                <a:solidFill>
                  <a:schemeClr val="accent5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For tabular data, the basic command "</a:t>
            </a:r>
            <a:r>
              <a:rPr lang="en-US" sz="2400" b="1" i="1" dirty="0" err="1" smtClean="0">
                <a:solidFill>
                  <a:schemeClr val="accent5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read.table</a:t>
            </a:r>
            <a:r>
              <a:rPr lang="en-US" sz="2400" b="1" i="1" dirty="0" smtClean="0">
                <a:solidFill>
                  <a:schemeClr val="accent5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" offers a powerful range of options.</a:t>
            </a:r>
          </a:p>
          <a:p>
            <a:pPr marL="914400" indent="-914400" algn="just" fontAlgn="base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tabLst>
                <a:tab pos="742950" algn="l"/>
              </a:tabLst>
            </a:pPr>
            <a:r>
              <a:rPr lang="en-US" sz="2400" b="1" i="1" dirty="0" smtClean="0">
                <a:solidFill>
                  <a:schemeClr val="accent5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Short form commands "read.csv" and "</a:t>
            </a:r>
            <a:r>
              <a:rPr lang="en-US" sz="2400" b="1" i="1" dirty="0" err="1" smtClean="0">
                <a:solidFill>
                  <a:schemeClr val="accent5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read.delim</a:t>
            </a:r>
            <a:r>
              <a:rPr lang="en-US" sz="2400" b="1" i="1" dirty="0" smtClean="0">
                <a:solidFill>
                  <a:schemeClr val="accent5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" for reading in comma-separated variable (output from a spreadsheet) and tab-delimited format data, respectively.</a:t>
            </a:r>
          </a:p>
          <a:p>
            <a:pPr marL="914400" indent="-914400" algn="just" fontAlgn="base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tabLst>
                <a:tab pos="742950" algn="l"/>
              </a:tabLst>
            </a:pPr>
            <a:r>
              <a:rPr lang="en-US" sz="2400" b="1" i="1" dirty="0" smtClean="0">
                <a:solidFill>
                  <a:schemeClr val="accent5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Similarly, the command "</a:t>
            </a:r>
            <a:r>
              <a:rPr lang="en-US" sz="2400" b="1" i="1" dirty="0" err="1" smtClean="0">
                <a:solidFill>
                  <a:schemeClr val="accent5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write.table</a:t>
            </a:r>
            <a:r>
              <a:rPr lang="en-US" sz="2400" b="1" i="1" dirty="0" smtClean="0">
                <a:solidFill>
                  <a:schemeClr val="accent5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" is available to output tabular format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PVS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3200" b="1" dirty="0" smtClean="0"/>
              <a:t>3.7	File operations - continued</a:t>
            </a:r>
            <a:endParaRPr lang="en-US" sz="4800" b="1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914400" y="1502688"/>
            <a:ext cx="72390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 algn="just" fontAlgn="base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tabLst>
                <a:tab pos="742950" algn="l"/>
              </a:tabLst>
            </a:pPr>
            <a:r>
              <a:rPr lang="en-US" sz="2400" b="1" i="1" dirty="0" smtClean="0">
                <a:solidFill>
                  <a:schemeClr val="accent5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For fixed-width format data, use "read.fwf".</a:t>
            </a:r>
          </a:p>
          <a:p>
            <a:pPr marL="914400" indent="-914400" algn="just" fontAlgn="base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tabLst>
                <a:tab pos="742950" algn="l"/>
              </a:tabLst>
            </a:pPr>
            <a:r>
              <a:rPr lang="en-US" sz="2400" b="1" i="1" dirty="0" smtClean="0">
                <a:solidFill>
                  <a:schemeClr val="accent5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A powerful "scan" command is available to read in data directly into a vector or list.</a:t>
            </a:r>
          </a:p>
          <a:p>
            <a:pPr marL="914400" indent="-914400" algn="just" fontAlgn="base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tabLst>
                <a:tab pos="742950" algn="l"/>
              </a:tabLst>
            </a:pPr>
            <a:r>
              <a:rPr lang="en-US" sz="2400" b="1" i="1" dirty="0" smtClean="0">
                <a:solidFill>
                  <a:schemeClr val="accent5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See their respective help pages for details.</a:t>
            </a:r>
            <a:endParaRPr lang="en-US" sz="2400" i="1" dirty="0" smtClean="0">
              <a:solidFill>
                <a:srgbClr val="FF0000"/>
              </a:solidFill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4400" y="3429000"/>
            <a:ext cx="7315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 algn="just" fontAlgn="base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tabLst>
                <a:tab pos="742950" algn="l"/>
              </a:tabLst>
            </a:pPr>
            <a:r>
              <a:rPr lang="en-US" sz="2400" b="1" i="1" dirty="0" smtClean="0">
                <a:solidFill>
                  <a:schemeClr val="accent5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Command - </a:t>
            </a:r>
            <a:r>
              <a:rPr lang="en-US" sz="2400" b="1" i="1" dirty="0" err="1" smtClean="0">
                <a:solidFill>
                  <a:schemeClr val="accent5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read.table</a:t>
            </a:r>
            <a:r>
              <a:rPr lang="en-US" sz="2400" b="1" i="1" dirty="0" smtClean="0">
                <a:solidFill>
                  <a:schemeClr val="accent5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  reads a file in table format and creates a data frame from it, with cases corresponding to lines and variables to fields in the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3200" b="1" dirty="0" smtClean="0"/>
              <a:t>3.7	File operations - continued</a:t>
            </a:r>
            <a:endParaRPr lang="en-US" sz="4800" b="1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914400" y="3771543"/>
            <a:ext cx="7239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>
              <a:spcBef>
                <a:spcPts val="600"/>
              </a:spcBef>
              <a:spcAft>
                <a:spcPts val="600"/>
              </a:spcAft>
            </a:pPr>
            <a:r>
              <a:rPr lang="en-US" sz="2000" b="1" i="1" dirty="0" smtClean="0">
                <a:solidFill>
                  <a:schemeClr val="accent5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Arguments for  </a:t>
            </a:r>
            <a:r>
              <a:rPr lang="en-US" sz="2000" b="1" i="1" dirty="0" err="1" smtClean="0">
                <a:solidFill>
                  <a:schemeClr val="accent5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read.table</a:t>
            </a:r>
            <a:endParaRPr lang="en-US" sz="2000" b="1" i="1" dirty="0" smtClean="0">
              <a:solidFill>
                <a:schemeClr val="accent5">
                  <a:lumMod val="50000"/>
                </a:schemeClr>
              </a:solidFill>
              <a:ea typeface="Calibri" pitchFamily="34" charset="0"/>
              <a:cs typeface="Times New Roman" pitchFamily="18" charset="0"/>
            </a:endParaRPr>
          </a:p>
          <a:p>
            <a:pPr marL="463550" indent="-4635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b="1" i="1" dirty="0" smtClean="0">
                <a:solidFill>
                  <a:schemeClr val="accent5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file - the name of the file which the data are to be read from</a:t>
            </a:r>
          </a:p>
          <a:p>
            <a:pPr marL="463550" indent="-4635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b="1" i="1" dirty="0" smtClean="0">
                <a:solidFill>
                  <a:schemeClr val="accent5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header - a logical value indicating whether the file contains the names of the variables as its first line</a:t>
            </a:r>
          </a:p>
          <a:p>
            <a:pPr marL="463550" indent="-4635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b="1" i="1" dirty="0" smtClean="0">
                <a:solidFill>
                  <a:schemeClr val="accent5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sep - the field separator character. Values on each line of the file are separated by this character</a:t>
            </a:r>
            <a:endParaRPr lang="en-GB" sz="2000" b="1" i="1" dirty="0" smtClean="0">
              <a:solidFill>
                <a:schemeClr val="accent5">
                  <a:lumMod val="50000"/>
                </a:schemeClr>
              </a:solidFill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7181850" cy="2226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447801"/>
            <a:ext cx="4648200" cy="198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914400" y="3535978"/>
            <a:ext cx="7086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The following command will read in the data and assign it to a variable called “a”.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Last line in r3.dat is a blank line. </a:t>
            </a:r>
            <a:endParaRPr kumimoji="0" lang="en-US" b="1" i="1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3200" b="1" dirty="0" smtClean="0"/>
              <a:t>3.7	File operations - continued</a:t>
            </a:r>
            <a:endParaRPr lang="en-US" sz="48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3600" y="4038600"/>
            <a:ext cx="4536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914400" y="3659088"/>
            <a:ext cx="7086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The following command will read in the  tab-delimited data and assign it to a variable called “b”. 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Last line in r3.dat is a blank line. </a:t>
            </a:r>
            <a:endParaRPr kumimoji="0" lang="en-US" b="1" i="1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3200" b="1" dirty="0" smtClean="0"/>
              <a:t>3.7	File operations - continued</a:t>
            </a:r>
            <a:endParaRPr lang="en-US" sz="4800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3484" y="4326255"/>
            <a:ext cx="6873716" cy="184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524000"/>
            <a:ext cx="4126302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914400" y="2226248"/>
            <a:ext cx="7239000" cy="3972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0" indent="-914400" algn="just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The command to deal with these kind of files is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read.fwf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, which </a:t>
            </a:r>
            <a:r>
              <a:rPr lang="en-US" sz="2400" b="1" dirty="0" smtClean="0">
                <a:cs typeface="Arial" pitchFamily="34" charset="0"/>
              </a:rPr>
              <a:t>reads a table of fixes width formatted data into a data frame.</a:t>
            </a:r>
          </a:p>
          <a:p>
            <a:pPr marL="914400" lvl="0" indent="-914400" algn="just" eaLnBrk="0" fontAlgn="base" hangingPunct="0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2000" i="1" dirty="0" smtClean="0">
                <a:solidFill>
                  <a:srgbClr val="FF0000"/>
                </a:solidFill>
                <a:cs typeface="Arial" pitchFamily="34" charset="0"/>
              </a:rPr>
              <a:t>Usage:  read.fwf(file, widths, header = </a:t>
            </a:r>
            <a:r>
              <a:rPr lang="en-US" sz="2000" i="1" dirty="0" err="1" smtClean="0">
                <a:solidFill>
                  <a:srgbClr val="FF0000"/>
                </a:solidFill>
                <a:cs typeface="Arial" pitchFamily="34" charset="0"/>
              </a:rPr>
              <a:t>FALSE,col.names,nrows</a:t>
            </a:r>
            <a:r>
              <a:rPr lang="en-US" sz="2000" i="1" dirty="0" smtClean="0">
                <a:solidFill>
                  <a:srgbClr val="FF0000"/>
                </a:solidFill>
                <a:cs typeface="Arial" pitchFamily="34" charset="0"/>
              </a:rPr>
              <a:t>)</a:t>
            </a:r>
          </a:p>
          <a:p>
            <a:pPr marL="914400" lvl="0" indent="-914400" algn="just" eaLnBrk="0" fontAlgn="base" hangingPunct="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ü"/>
              <a:tabLst>
                <a:tab pos="457200" algn="l"/>
              </a:tabLst>
            </a:pPr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file - the name of the file which the data are to be read from</a:t>
            </a:r>
          </a:p>
          <a:p>
            <a:pPr marL="914400" lvl="0" indent="-914400" algn="just" eaLnBrk="0" fontAlgn="base" hangingPunct="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ü"/>
              <a:tabLst>
                <a:tab pos="457200" algn="l"/>
              </a:tabLst>
            </a:pPr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widths - integer vector, giving the widths of the fixed-width fields  of one line Negative number denotes ignore</a:t>
            </a:r>
          </a:p>
          <a:p>
            <a:pPr marL="914400" lvl="0" indent="-914400" algn="just" eaLnBrk="0" fontAlgn="base" hangingPunct="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ü"/>
              <a:tabLst>
                <a:tab pos="457200" algn="l"/>
              </a:tabLst>
            </a:pPr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header - a logical value indicating whether the file contains the names of the variables as its first line</a:t>
            </a:r>
          </a:p>
          <a:p>
            <a:pPr marL="914400" lvl="0" indent="-914400" algn="just" eaLnBrk="0" fontAlgn="base" hangingPunct="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ü"/>
              <a:tabLst>
                <a:tab pos="457200" algn="l"/>
              </a:tabLst>
            </a:pPr>
            <a:r>
              <a:rPr lang="en-US" i="1" dirty="0" err="1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col.names</a:t>
            </a:r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- a vector for optional names for variables</a:t>
            </a:r>
          </a:p>
          <a:p>
            <a:pPr marL="914400" lvl="0" indent="-914400" algn="just" eaLnBrk="0" fontAlgn="base" hangingPunct="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ü"/>
              <a:tabLst>
                <a:tab pos="457200" algn="l"/>
              </a:tabLst>
            </a:pPr>
            <a:r>
              <a:rPr kumimoji="0" lang="en-US" i="1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cs typeface="Arial" pitchFamily="34" charset="0"/>
              </a:rPr>
              <a:t>nrows</a:t>
            </a:r>
            <a:r>
              <a:rPr kumimoji="0" lang="en-US" i="1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cs typeface="Arial" pitchFamily="34" charset="0"/>
              </a:rPr>
              <a:t> – maximum</a:t>
            </a:r>
            <a:r>
              <a:rPr kumimoji="0" lang="en-US" i="1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cs typeface="Arial" pitchFamily="34" charset="0"/>
              </a:rPr>
              <a:t> </a:t>
            </a:r>
            <a:r>
              <a:rPr kumimoji="0" lang="en-US" i="1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cs typeface="Arial" pitchFamily="34" charset="0"/>
              </a:rPr>
              <a:t>number of rows to read in</a:t>
            </a: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3200" b="1" dirty="0" smtClean="0"/>
              <a:t>3.7	File operations - continued</a:t>
            </a:r>
            <a:endParaRPr lang="en-US" sz="4800" b="1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990600" y="1524000"/>
            <a:ext cx="708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ts val="600"/>
              </a:spcBef>
              <a:spcAft>
                <a:spcPts val="600"/>
              </a:spcAft>
              <a:tabLst>
                <a:tab pos="742950" algn="l"/>
              </a:tabLst>
            </a:pPr>
            <a:r>
              <a:rPr lang="en-US" sz="2400" b="1" i="1" dirty="0" smtClean="0">
                <a:solidFill>
                  <a:schemeClr val="accent5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Fixed width file - Here, the data is organized in flat files and delimited at preset locations on each line.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3200" b="1" dirty="0" smtClean="0"/>
              <a:t>3.7	File operations - continued</a:t>
            </a:r>
            <a:endParaRPr lang="en-US" sz="48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66875"/>
            <a:ext cx="50673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650" y="3533775"/>
            <a:ext cx="71247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3200" b="1" dirty="0" smtClean="0"/>
              <a:t>3.7	File operations - continued</a:t>
            </a:r>
            <a:endParaRPr lang="en-US" sz="4800" b="1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914400" y="1582341"/>
            <a:ext cx="73152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Bef>
                <a:spcPts val="600"/>
              </a:spcBef>
              <a:spcAft>
                <a:spcPts val="600"/>
              </a:spcAft>
              <a:tabLst>
                <a:tab pos="742950" algn="l"/>
              </a:tabLst>
            </a:pPr>
            <a:r>
              <a:rPr lang="en-US" sz="2400" b="1" i="1" dirty="0" smtClean="0">
                <a:solidFill>
                  <a:schemeClr val="accent5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Scan</a:t>
            </a:r>
          </a:p>
          <a:p>
            <a:pPr marL="457200" indent="-457200" algn="just" fontAlgn="base">
              <a:spcBef>
                <a:spcPts val="600"/>
              </a:spcBef>
              <a:spcAft>
                <a:spcPts val="600"/>
              </a:spcAft>
              <a:buAutoNum type="arabicParenR"/>
              <a:tabLst>
                <a:tab pos="742950" algn="l"/>
              </a:tabLst>
            </a:pPr>
            <a:r>
              <a:rPr lang="en-US" sz="2000" i="1" dirty="0" smtClean="0">
                <a:solidFill>
                  <a:schemeClr val="accent5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Reading very small data from the console</a:t>
            </a:r>
          </a:p>
          <a:p>
            <a:pPr marL="457200" indent="-457200" algn="just" fontAlgn="base">
              <a:spcBef>
                <a:spcPts val="600"/>
              </a:spcBef>
              <a:spcAft>
                <a:spcPts val="600"/>
              </a:spcAft>
              <a:buAutoNum type="arabicParenR"/>
              <a:tabLst>
                <a:tab pos="742950" algn="l"/>
              </a:tabLst>
            </a:pPr>
            <a:r>
              <a:rPr lang="en-US" sz="2000" i="1" dirty="0" smtClean="0">
                <a:solidFill>
                  <a:schemeClr val="accent5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Inputting a text file</a:t>
            </a:r>
          </a:p>
          <a:p>
            <a:pPr algn="just" fontAlgn="base">
              <a:spcBef>
                <a:spcPts val="600"/>
              </a:spcBef>
              <a:spcAft>
                <a:spcPts val="600"/>
              </a:spcAft>
              <a:tabLst>
                <a:tab pos="742950" algn="l"/>
              </a:tabLst>
            </a:pPr>
            <a:r>
              <a:rPr lang="en-US" sz="2000" b="1" i="1" dirty="0" smtClean="0">
                <a:solidFill>
                  <a:schemeClr val="accent5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Usage: scan(file, what = double(),sep="")</a:t>
            </a:r>
          </a:p>
          <a:p>
            <a:pPr marL="457200" indent="-457200" algn="just" fontAlgn="base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tabLst>
                <a:tab pos="742950" algn="l"/>
              </a:tabLst>
            </a:pPr>
            <a:r>
              <a:rPr lang="en-US" sz="2000" b="1" i="1" dirty="0" smtClean="0">
                <a:solidFill>
                  <a:schemeClr val="accent5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file</a:t>
            </a:r>
            <a:r>
              <a:rPr lang="en-US" sz="2000" i="1" dirty="0" smtClean="0">
                <a:solidFill>
                  <a:schemeClr val="accent5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 - the name of the file to read data values from; if it is "", input is from keyboard</a:t>
            </a:r>
          </a:p>
          <a:p>
            <a:pPr marL="457200" indent="-457200" algn="just" fontAlgn="base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tabLst>
                <a:tab pos="742950" algn="l"/>
              </a:tabLst>
            </a:pPr>
            <a:r>
              <a:rPr lang="en-US" sz="2000" b="1" i="1" dirty="0" smtClean="0">
                <a:solidFill>
                  <a:schemeClr val="accent5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what</a:t>
            </a:r>
            <a:r>
              <a:rPr lang="en-US" sz="2000" i="1" dirty="0" smtClean="0">
                <a:solidFill>
                  <a:schemeClr val="accent5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 - the type of data to be read. Accepted values are logical, integer, numeric, complex, character, raw and list</a:t>
            </a:r>
          </a:p>
          <a:p>
            <a:pPr marL="457200" indent="-457200" algn="just" fontAlgn="base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tabLst>
                <a:tab pos="742950" algn="l"/>
              </a:tabLst>
            </a:pPr>
            <a:r>
              <a:rPr lang="en-US" sz="2000" b="1" i="1" dirty="0" smtClean="0">
                <a:solidFill>
                  <a:schemeClr val="accent5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sep</a:t>
            </a:r>
            <a:r>
              <a:rPr lang="en-US" sz="2000" i="1" dirty="0" smtClean="0">
                <a:solidFill>
                  <a:schemeClr val="accent5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 - a character which delimits the fields; default ""</a:t>
            </a:r>
          </a:p>
          <a:p>
            <a:pPr marL="457200" indent="-457200" algn="just" fontAlgn="base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tabLst>
                <a:tab pos="742950" algn="l"/>
              </a:tabLst>
            </a:pPr>
            <a:r>
              <a:rPr lang="en-US" sz="2000" b="1" i="1" dirty="0" err="1" smtClean="0">
                <a:solidFill>
                  <a:schemeClr val="accent5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nmax</a:t>
            </a:r>
            <a:r>
              <a:rPr lang="en-US" sz="2000" i="1" dirty="0" smtClean="0">
                <a:solidFill>
                  <a:schemeClr val="accent5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 - integer; the maximum number of data values to be read; if what is a list, maximum number of data records to be 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3200" b="1" dirty="0" smtClean="0"/>
              <a:t>3.7	File operations - continued</a:t>
            </a:r>
            <a:endParaRPr lang="en-US" sz="4800" b="1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914400" y="1582341"/>
            <a:ext cx="731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Bef>
                <a:spcPts val="600"/>
              </a:spcBef>
              <a:spcAft>
                <a:spcPts val="600"/>
              </a:spcAft>
              <a:tabLst>
                <a:tab pos="742950" algn="l"/>
              </a:tabLst>
            </a:pPr>
            <a:r>
              <a:rPr lang="en-US" sz="2400" b="1" i="1" dirty="0" smtClean="0">
                <a:solidFill>
                  <a:schemeClr val="accent5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Scan - continued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3025" y="2619375"/>
            <a:ext cx="645795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990600" y="2069068"/>
            <a:ext cx="4504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 fontAlgn="base">
              <a:spcBef>
                <a:spcPts val="600"/>
              </a:spcBef>
              <a:spcAft>
                <a:spcPts val="600"/>
              </a:spcAft>
              <a:buAutoNum type="arabicParenR"/>
              <a:tabLst>
                <a:tab pos="742950" algn="l"/>
              </a:tabLst>
            </a:pPr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Reading very small data from the console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3200" b="1" dirty="0" smtClean="0"/>
              <a:t>3.7	File operations - continued</a:t>
            </a:r>
            <a:endParaRPr lang="en-US" sz="4800" b="1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914400" y="1582341"/>
            <a:ext cx="731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Bef>
                <a:spcPts val="600"/>
              </a:spcBef>
              <a:spcAft>
                <a:spcPts val="600"/>
              </a:spcAft>
              <a:tabLst>
                <a:tab pos="742950" algn="l"/>
              </a:tabLst>
            </a:pPr>
            <a:r>
              <a:rPr lang="en-US" sz="2400" b="1" i="1" dirty="0" smtClean="0">
                <a:solidFill>
                  <a:schemeClr val="accent5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Scan - continued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87452" y="2057400"/>
            <a:ext cx="2582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 fontAlgn="base">
              <a:spcBef>
                <a:spcPts val="600"/>
              </a:spcBef>
              <a:spcAft>
                <a:spcPts val="600"/>
              </a:spcAft>
              <a:tabLst>
                <a:tab pos="742950" algn="l"/>
              </a:tabLst>
            </a:pPr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2)    	   Inputting a text file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5052" y="2667000"/>
            <a:ext cx="726454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sz="3200" b="1" dirty="0" smtClean="0"/>
              <a:t>3.1	</a:t>
            </a:r>
            <a:r>
              <a:rPr lang="en-GB" sz="3200" b="1" dirty="0" smtClean="0"/>
              <a:t>Programming Concepts - </a:t>
            </a:r>
            <a:r>
              <a:rPr lang="en-GB" sz="2400" b="1" dirty="0" smtClean="0"/>
              <a:t>continued</a:t>
            </a:r>
            <a:endParaRPr lang="en-US" sz="32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838200" y="1524000"/>
            <a:ext cx="731520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71550" indent="-971550" algn="just" eaLnBrk="0" fontAlgn="base" hangingPunct="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tabLst>
                <a:tab pos="914400" algn="l"/>
              </a:tabLst>
            </a:pPr>
            <a:r>
              <a:rPr lang="en-US" sz="2400" b="1" dirty="0" smtClean="0"/>
              <a:t>R can be used as a Calculator</a:t>
            </a:r>
          </a:p>
          <a:p>
            <a:pPr marL="971550" lvl="0" indent="-971550" algn="just" eaLnBrk="0" fontAlgn="base" hangingPunct="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tabLst>
                <a:tab pos="914400" algn="l"/>
              </a:tabLst>
            </a:pPr>
            <a:r>
              <a:rPr lang="en-US" sz="2400" b="1" dirty="0" smtClean="0"/>
              <a:t>For grouping and evaluation. normal arithmetic rules apply; multiplication and division occur before addition and subtraction.</a:t>
            </a:r>
          </a:p>
          <a:p>
            <a:pPr marL="971550" lvl="0" indent="-971550" algn="just" eaLnBrk="0" fontAlgn="base" hangingPunct="0">
              <a:buFont typeface="Wingdings" pitchFamily="2" charset="2"/>
              <a:buChar char="Ø"/>
              <a:tabLst>
                <a:tab pos="914400" algn="l"/>
              </a:tabLst>
            </a:pPr>
            <a:r>
              <a:rPr lang="en-US" sz="2400" b="1" dirty="0" smtClean="0"/>
              <a:t>Operator precedence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90600" y="3581400"/>
          <a:ext cx="44958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924"/>
                <a:gridCol w="3349876"/>
              </a:tblGrid>
              <a:tr h="29478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1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^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Exponentiation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41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-  +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unary minus and plus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41644">
                <a:tc>
                  <a:txBody>
                    <a:bodyPr/>
                    <a:lstStyle/>
                    <a:p>
                      <a:r>
                        <a:rPr lang="en-US" dirty="0" smtClean="0"/>
                        <a:t>: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sequence operator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8299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%/%  %%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 division, remainder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41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* /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multiplication, division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41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+  -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addition, subtraction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5486400" y="3576072"/>
            <a:ext cx="2667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Evaluation of equal precedence takes place left-to-right (except for exponentiation, which takes place right-to-left)</a:t>
            </a:r>
            <a:endParaRPr kumimoji="0" lang="en-US" sz="4000" b="1" i="1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914400" y="1447831"/>
            <a:ext cx="7239000" cy="472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lang="en-US" sz="2400" b="1" dirty="0" smtClean="0"/>
              <a:t>The function </a:t>
            </a:r>
            <a:r>
              <a:rPr lang="en-US" sz="2400" b="1" dirty="0" err="1" smtClean="0">
                <a:solidFill>
                  <a:srgbClr val="FF0000"/>
                </a:solidFill>
              </a:rPr>
              <a:t>write.table</a:t>
            </a:r>
            <a:r>
              <a:rPr lang="en-US" sz="2400" b="1" dirty="0" smtClean="0"/>
              <a:t> writes file, an object typically a data frame but this could well be another kind of object vector, matrix,…). </a:t>
            </a:r>
          </a:p>
          <a:p>
            <a:pPr lvl="0" algn="just"/>
            <a:endParaRPr lang="en-US" sz="1050" b="1" dirty="0" smtClean="0"/>
          </a:p>
          <a:p>
            <a:pPr lvl="0" algn="just"/>
            <a:r>
              <a:rPr lang="en-US" sz="2400" b="1" dirty="0" smtClean="0"/>
              <a:t>Usage: </a:t>
            </a:r>
          </a:p>
          <a:p>
            <a:pPr lvl="0" algn="just"/>
            <a:endParaRPr lang="en-US" sz="1100" dirty="0" smtClean="0"/>
          </a:p>
          <a:p>
            <a:pPr lvl="0" algn="just"/>
            <a:r>
              <a:rPr lang="en-US" sz="1600" b="1" dirty="0" err="1" smtClean="0">
                <a:solidFill>
                  <a:srgbClr val="FF0000"/>
                </a:solidFill>
              </a:rPr>
              <a:t>write.table</a:t>
            </a:r>
            <a:r>
              <a:rPr lang="en-US" sz="1600" b="1" dirty="0" smtClean="0">
                <a:solidFill>
                  <a:srgbClr val="FF0000"/>
                </a:solidFill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</a:rPr>
              <a:t>x,file</a:t>
            </a:r>
            <a:r>
              <a:rPr lang="en-US" sz="1600" b="1" dirty="0" smtClean="0">
                <a:solidFill>
                  <a:srgbClr val="FF0000"/>
                </a:solidFill>
              </a:rPr>
              <a:t> = "",append = </a:t>
            </a:r>
            <a:r>
              <a:rPr lang="en-US" sz="1600" b="1" dirty="0" err="1" smtClean="0">
                <a:solidFill>
                  <a:srgbClr val="FF0000"/>
                </a:solidFill>
              </a:rPr>
              <a:t>FALSE,quote</a:t>
            </a:r>
            <a:r>
              <a:rPr lang="en-US" sz="1600" b="1" dirty="0" smtClean="0">
                <a:solidFill>
                  <a:srgbClr val="FF0000"/>
                </a:solidFill>
              </a:rPr>
              <a:t>=TRUE, sep = " ", </a:t>
            </a:r>
            <a:r>
              <a:rPr lang="en-US" sz="1600" b="1" dirty="0" err="1" smtClean="0">
                <a:solidFill>
                  <a:srgbClr val="FF0000"/>
                </a:solidFill>
              </a:rPr>
              <a:t>eol</a:t>
            </a:r>
            <a:r>
              <a:rPr lang="en-US" sz="1600" b="1" dirty="0" smtClean="0">
                <a:solidFill>
                  <a:srgbClr val="FF0000"/>
                </a:solidFill>
              </a:rPr>
              <a:t> = "\n", </a:t>
            </a:r>
            <a:r>
              <a:rPr lang="en-US" sz="1600" b="1" dirty="0" err="1" smtClean="0">
                <a:solidFill>
                  <a:srgbClr val="FF0000"/>
                </a:solidFill>
              </a:rPr>
              <a:t>na</a:t>
            </a:r>
            <a:r>
              <a:rPr lang="en-US" sz="1600" b="1" dirty="0" smtClean="0">
                <a:solidFill>
                  <a:srgbClr val="FF0000"/>
                </a:solidFill>
              </a:rPr>
              <a:t> = "NA", </a:t>
            </a:r>
            <a:r>
              <a:rPr lang="en-US" sz="1600" b="1" dirty="0" err="1" smtClean="0">
                <a:solidFill>
                  <a:srgbClr val="FF0000"/>
                </a:solidFill>
              </a:rPr>
              <a:t>row.names</a:t>
            </a:r>
            <a:r>
              <a:rPr lang="en-US" sz="1600" b="1" dirty="0" smtClean="0">
                <a:solidFill>
                  <a:srgbClr val="FF0000"/>
                </a:solidFill>
              </a:rPr>
              <a:t> = TRUE, </a:t>
            </a:r>
            <a:r>
              <a:rPr lang="en-US" sz="1600" b="1" dirty="0" err="1" smtClean="0">
                <a:solidFill>
                  <a:srgbClr val="FF0000"/>
                </a:solidFill>
              </a:rPr>
              <a:t>col.names</a:t>
            </a:r>
            <a:r>
              <a:rPr lang="en-US" sz="1600" b="1" dirty="0" smtClean="0">
                <a:solidFill>
                  <a:srgbClr val="FF0000"/>
                </a:solidFill>
              </a:rPr>
              <a:t> = TRUE, </a:t>
            </a:r>
            <a:r>
              <a:rPr lang="en-US" sz="1600" b="1" dirty="0" err="1" smtClean="0">
                <a:solidFill>
                  <a:srgbClr val="FF0000"/>
                </a:solidFill>
              </a:rPr>
              <a:t>qmethod</a:t>
            </a:r>
            <a:r>
              <a:rPr lang="en-US" sz="1600" b="1" dirty="0" smtClean="0">
                <a:solidFill>
                  <a:srgbClr val="FF0000"/>
                </a:solidFill>
              </a:rPr>
              <a:t> = c("</a:t>
            </a:r>
            <a:r>
              <a:rPr lang="en-US" sz="1600" b="1" dirty="0" err="1" smtClean="0">
                <a:solidFill>
                  <a:srgbClr val="FF0000"/>
                </a:solidFill>
              </a:rPr>
              <a:t>escape","double</a:t>
            </a:r>
            <a:r>
              <a:rPr lang="en-US" sz="1600" b="1" dirty="0" smtClean="0">
                <a:solidFill>
                  <a:srgbClr val="FF0000"/>
                </a:solidFill>
              </a:rPr>
              <a:t>")</a:t>
            </a:r>
          </a:p>
          <a:p>
            <a:pPr lvl="0" algn="just"/>
            <a:endParaRPr lang="en-US" sz="700" dirty="0" smtClean="0"/>
          </a:p>
          <a:p>
            <a:pPr lvl="0" algn="just"/>
            <a:r>
              <a:rPr lang="en-US" sz="1600" dirty="0" smtClean="0"/>
              <a:t>x - 		the object to be written</a:t>
            </a:r>
          </a:p>
          <a:p>
            <a:pPr lvl="0" algn="just"/>
            <a:r>
              <a:rPr lang="en-US" sz="1600" dirty="0" smtClean="0"/>
              <a:t>file - 		file name or connection open for writing; " " console output</a:t>
            </a:r>
          </a:p>
          <a:p>
            <a:pPr lvl="0" algn="just"/>
            <a:r>
              <a:rPr lang="en-US" sz="1600" dirty="0" smtClean="0"/>
              <a:t>append – 		logical; If TRUE, the output is appended to the file</a:t>
            </a:r>
          </a:p>
          <a:p>
            <a:pPr lvl="0" algn="just"/>
            <a:r>
              <a:rPr lang="en-US" sz="1600" dirty="0" smtClean="0"/>
              <a:t>quote - 		logical value or numeric vector; if TRUE, any character or factor 		columns will be surrounded by double quotes. If numeric 		vector, its elements are taken as the indices of columns to 		quote</a:t>
            </a:r>
          </a:p>
          <a:p>
            <a:pPr lvl="0" algn="just"/>
            <a:r>
              <a:rPr lang="en-US" sz="1600" dirty="0" smtClean="0"/>
              <a:t>sep – 		the field separator string</a:t>
            </a:r>
          </a:p>
          <a:p>
            <a:pPr lvl="0" algn="just"/>
            <a:r>
              <a:rPr lang="en-US" sz="1600" dirty="0" err="1" smtClean="0"/>
              <a:t>eol</a:t>
            </a:r>
            <a:r>
              <a:rPr lang="en-US" sz="1600" dirty="0" smtClean="0"/>
              <a:t> - 		the character(s) to print at the end of each line (row)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3200" b="1" dirty="0" smtClean="0"/>
              <a:t>3.7	File operations - continued</a:t>
            </a:r>
            <a:endParaRPr lang="en-US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914400" y="1289715"/>
            <a:ext cx="7239000" cy="373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endParaRPr lang="en-US" sz="1400" b="1" dirty="0" smtClean="0"/>
          </a:p>
          <a:p>
            <a:pPr lvl="0" algn="just"/>
            <a:r>
              <a:rPr lang="en-US" sz="2400" b="1" dirty="0" smtClean="0"/>
              <a:t>Usage   </a:t>
            </a:r>
            <a:r>
              <a:rPr lang="en-US" sz="2400" b="1" i="1" dirty="0" smtClean="0"/>
              <a:t>continued: </a:t>
            </a:r>
          </a:p>
          <a:p>
            <a:pPr lvl="0" algn="just"/>
            <a:endParaRPr lang="en-US" sz="1600" dirty="0" smtClean="0"/>
          </a:p>
          <a:p>
            <a:pPr lvl="0" algn="just"/>
            <a:r>
              <a:rPr lang="en-US" sz="1600" dirty="0" err="1" smtClean="0">
                <a:solidFill>
                  <a:srgbClr val="FF0000"/>
                </a:solidFill>
              </a:rPr>
              <a:t>write.table</a:t>
            </a:r>
            <a:r>
              <a:rPr lang="en-US" sz="1600" dirty="0" smtClean="0">
                <a:solidFill>
                  <a:srgbClr val="FF0000"/>
                </a:solidFill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</a:rPr>
              <a:t>x,file</a:t>
            </a:r>
            <a:r>
              <a:rPr lang="en-US" sz="1600" dirty="0" smtClean="0">
                <a:solidFill>
                  <a:srgbClr val="FF0000"/>
                </a:solidFill>
              </a:rPr>
              <a:t> = "",append = </a:t>
            </a:r>
            <a:r>
              <a:rPr lang="en-US" sz="1600" dirty="0" err="1" smtClean="0">
                <a:solidFill>
                  <a:srgbClr val="FF0000"/>
                </a:solidFill>
              </a:rPr>
              <a:t>FALSE,quote</a:t>
            </a:r>
            <a:r>
              <a:rPr lang="en-US" sz="1600" dirty="0" smtClean="0">
                <a:solidFill>
                  <a:srgbClr val="FF0000"/>
                </a:solidFill>
              </a:rPr>
              <a:t>=TRUE, sep = " ", </a:t>
            </a:r>
            <a:r>
              <a:rPr lang="en-US" sz="1600" dirty="0" err="1" smtClean="0">
                <a:solidFill>
                  <a:srgbClr val="FF0000"/>
                </a:solidFill>
              </a:rPr>
              <a:t>eol</a:t>
            </a:r>
            <a:r>
              <a:rPr lang="en-US" sz="1600" dirty="0" smtClean="0">
                <a:solidFill>
                  <a:srgbClr val="FF0000"/>
                </a:solidFill>
              </a:rPr>
              <a:t> = "\n", </a:t>
            </a:r>
            <a:r>
              <a:rPr lang="en-US" sz="1600" dirty="0" err="1" smtClean="0">
                <a:solidFill>
                  <a:srgbClr val="FF0000"/>
                </a:solidFill>
              </a:rPr>
              <a:t>na</a:t>
            </a:r>
            <a:r>
              <a:rPr lang="en-US" sz="1600" dirty="0" smtClean="0">
                <a:solidFill>
                  <a:srgbClr val="FF0000"/>
                </a:solidFill>
              </a:rPr>
              <a:t> = "NA", </a:t>
            </a:r>
            <a:r>
              <a:rPr lang="en-US" sz="1600" dirty="0" err="1" smtClean="0">
                <a:solidFill>
                  <a:srgbClr val="FF0000"/>
                </a:solidFill>
              </a:rPr>
              <a:t>row.names</a:t>
            </a:r>
            <a:r>
              <a:rPr lang="en-US" sz="1600" dirty="0" smtClean="0">
                <a:solidFill>
                  <a:srgbClr val="FF0000"/>
                </a:solidFill>
              </a:rPr>
              <a:t> = TRUE, </a:t>
            </a:r>
            <a:r>
              <a:rPr lang="en-US" sz="1600" dirty="0" err="1" smtClean="0">
                <a:solidFill>
                  <a:srgbClr val="FF0000"/>
                </a:solidFill>
              </a:rPr>
              <a:t>col.names</a:t>
            </a:r>
            <a:r>
              <a:rPr lang="en-US" sz="1600" dirty="0" smtClean="0">
                <a:solidFill>
                  <a:srgbClr val="FF0000"/>
                </a:solidFill>
              </a:rPr>
              <a:t> = TRUE, </a:t>
            </a:r>
            <a:r>
              <a:rPr lang="en-US" sz="1600" dirty="0" err="1" smtClean="0">
                <a:solidFill>
                  <a:srgbClr val="FF0000"/>
                </a:solidFill>
              </a:rPr>
              <a:t>qmethod</a:t>
            </a:r>
            <a:r>
              <a:rPr lang="en-US" sz="1600" dirty="0" smtClean="0">
                <a:solidFill>
                  <a:srgbClr val="FF0000"/>
                </a:solidFill>
              </a:rPr>
              <a:t> = c("</a:t>
            </a:r>
            <a:r>
              <a:rPr lang="en-US" sz="1600" dirty="0" err="1" smtClean="0">
                <a:solidFill>
                  <a:srgbClr val="FF0000"/>
                </a:solidFill>
              </a:rPr>
              <a:t>escape","double</a:t>
            </a:r>
            <a:r>
              <a:rPr lang="en-US" sz="1600" dirty="0" smtClean="0">
                <a:solidFill>
                  <a:srgbClr val="FF0000"/>
                </a:solidFill>
              </a:rPr>
              <a:t>")</a:t>
            </a:r>
          </a:p>
          <a:p>
            <a:pPr lvl="0" algn="just"/>
            <a:endParaRPr lang="en-US" sz="700" dirty="0" smtClean="0"/>
          </a:p>
          <a:p>
            <a:pPr lvl="0" algn="just"/>
            <a:r>
              <a:rPr lang="en-US" sz="1600" b="1" dirty="0" err="1" smtClean="0"/>
              <a:t>row.names</a:t>
            </a:r>
            <a:r>
              <a:rPr lang="en-US" sz="1600" dirty="0" smtClean="0"/>
              <a:t> - 	either a logical value indicating whether the row names of x 		are to be written along with x, or a character vector of row 		names to be written</a:t>
            </a:r>
          </a:p>
          <a:p>
            <a:pPr lvl="0" algn="just"/>
            <a:r>
              <a:rPr lang="en-US" sz="1600" b="1" dirty="0" err="1" smtClean="0"/>
              <a:t>col.names</a:t>
            </a:r>
            <a:r>
              <a:rPr lang="en-US" sz="1600" dirty="0" smtClean="0"/>
              <a:t> – 	either a logical value indicating whether the column names of x 		are to be written along with x, or a character vector of column 		names to be written</a:t>
            </a:r>
          </a:p>
          <a:p>
            <a:pPr lvl="0" algn="just"/>
            <a:r>
              <a:rPr lang="en-US" sz="1600" b="1" dirty="0" err="1" smtClean="0"/>
              <a:t>qmethod</a:t>
            </a:r>
            <a:r>
              <a:rPr lang="en-US" sz="1600" b="1" dirty="0" smtClean="0"/>
              <a:t> </a:t>
            </a:r>
            <a:r>
              <a:rPr lang="en-US" sz="1600" dirty="0" smtClean="0"/>
              <a:t>- 	a character string specifying how to deal with embedded 		double quote characters when quoting strings - For example - 		quote character is escaped in C style or it is doubled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3200" b="1" dirty="0" smtClean="0"/>
              <a:t>3.7	File operations - continued</a:t>
            </a:r>
            <a:endParaRPr lang="en-US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pic>
        <p:nvPicPr>
          <p:cNvPr id="16" name="Picture 1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4191000"/>
            <a:ext cx="2306955" cy="177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530265"/>
            <a:ext cx="7091238" cy="58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3200" b="1" dirty="0" smtClean="0"/>
              <a:t>3.7	File operations - continued</a:t>
            </a:r>
            <a:endParaRPr lang="en-US" sz="4800" b="1" dirty="0" smtClean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8700" y="1552575"/>
            <a:ext cx="71247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sz="3200" b="1" dirty="0" smtClean="0"/>
              <a:t>3.8	Debugging</a:t>
            </a:r>
            <a:endParaRPr lang="en-US" sz="48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400" y="1619071"/>
            <a:ext cx="7315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just">
              <a:buFont typeface="Wingdings" pitchFamily="2" charset="2"/>
              <a:buChar char="Ø"/>
            </a:pPr>
            <a:r>
              <a:rPr lang="en-GB" sz="2400" b="1" dirty="0" smtClean="0"/>
              <a:t>Let us make a mistake in the following R script, by replacing </a:t>
            </a:r>
            <a:r>
              <a:rPr lang="en-GB" sz="2400" b="1" dirty="0" err="1" smtClean="0"/>
              <a:t>meana</a:t>
            </a:r>
            <a:r>
              <a:rPr lang="en-GB" sz="2400" b="1" dirty="0" smtClean="0"/>
              <a:t> with </a:t>
            </a:r>
            <a:r>
              <a:rPr lang="en-GB" sz="2400" b="1" dirty="0" err="1" smtClean="0"/>
              <a:t>meanc</a:t>
            </a:r>
            <a:r>
              <a:rPr lang="en-GB" sz="2400" b="1" dirty="0" smtClean="0"/>
              <a:t>, which is non-existent. </a:t>
            </a:r>
            <a:endParaRPr lang="en-US" sz="2400" b="1" dirty="0" smtClean="0"/>
          </a:p>
          <a:p>
            <a:pPr marL="914400" lvl="0" indent="-914400" algn="just">
              <a:buFont typeface="Wingdings" pitchFamily="2" charset="2"/>
              <a:buChar char="Ø"/>
            </a:pPr>
            <a:r>
              <a:rPr lang="en-GB" sz="2400" b="1" dirty="0" smtClean="0"/>
              <a:t>The </a:t>
            </a:r>
            <a:r>
              <a:rPr lang="en-GB" sz="2400" b="1" dirty="0" err="1" smtClean="0"/>
              <a:t>traceback</a:t>
            </a:r>
            <a:r>
              <a:rPr lang="en-GB" sz="2400" b="1" dirty="0" smtClean="0"/>
              <a:t>() function prints call stack, the list of functions which were called before the error occurred.</a:t>
            </a:r>
            <a:endParaRPr lang="en-US" sz="2400" b="1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0617" y="3815905"/>
            <a:ext cx="6262783" cy="2356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9458" y="2057400"/>
            <a:ext cx="738845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4400" y="1277888"/>
            <a:ext cx="7315200" cy="4437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400" b="1" dirty="0" smtClean="0">
                <a:ea typeface="Calibri" pitchFamily="34" charset="0"/>
                <a:cs typeface="Times New Roman" pitchFamily="18" charset="0"/>
              </a:rPr>
              <a:t>The following R code changes the value of its argument inside the function. What it is the value of x after running the below piece of R code: </a:t>
            </a:r>
            <a:endParaRPr lang="en-US" sz="2400" b="1" dirty="0" smtClean="0">
              <a:cs typeface="Arial" pitchFamily="34" charset="0"/>
            </a:endParaRPr>
          </a:p>
          <a:p>
            <a:pPr marL="457200" indent="-457200" eaLnBrk="0" fontAlgn="base" hangingPunct="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endParaRPr lang="en-US" sz="2400" b="1" dirty="0" smtClean="0">
              <a:ea typeface="Calibri" pitchFamily="34" charset="0"/>
              <a:cs typeface="Times New Roman" pitchFamily="18" charset="0"/>
            </a:endParaRPr>
          </a:p>
          <a:p>
            <a:pPr marL="457200" indent="-457200" eaLnBrk="0" fontAlgn="base" hangingPunct="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endParaRPr lang="en-US" sz="2400" b="1" dirty="0" smtClean="0">
              <a:ea typeface="Calibri" pitchFamily="34" charset="0"/>
              <a:cs typeface="Times New Roman" pitchFamily="18" charset="0"/>
            </a:endParaRPr>
          </a:p>
          <a:p>
            <a:pPr marL="457200" indent="-457200" eaLnBrk="0" fontAlgn="base" hangingPunct="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endParaRPr lang="en-US" sz="2400" b="1" dirty="0" smtClean="0">
              <a:ea typeface="Calibri" pitchFamily="34" charset="0"/>
              <a:cs typeface="Times New Roman" pitchFamily="18" charset="0"/>
            </a:endParaRPr>
          </a:p>
          <a:p>
            <a:pPr marL="457200" indent="-457200" eaLnBrk="0" fontAlgn="base" hangingPunct="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endParaRPr lang="en-US" sz="2400" b="1" dirty="0" smtClean="0">
              <a:ea typeface="Calibri" pitchFamily="34" charset="0"/>
              <a:cs typeface="Times New Roman" pitchFamily="18" charset="0"/>
            </a:endParaRPr>
          </a:p>
          <a:p>
            <a:pPr marL="457200" indent="-457200" eaLnBrk="0" fontAlgn="base" hangingPunct="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endParaRPr lang="en-US" sz="2400" b="1" dirty="0" smtClean="0">
              <a:ea typeface="Calibri" pitchFamily="34" charset="0"/>
              <a:cs typeface="Times New Roman" pitchFamily="18" charset="0"/>
            </a:endParaRPr>
          </a:p>
          <a:p>
            <a:pPr marL="457200" indent="-457200" eaLnBrk="0" fontAlgn="base" hangingPunct="0">
              <a:spcBef>
                <a:spcPts val="200"/>
              </a:spcBef>
              <a:spcAft>
                <a:spcPts val="200"/>
              </a:spcAft>
            </a:pPr>
            <a:endParaRPr lang="en-US" sz="2400" b="1" dirty="0" smtClean="0">
              <a:ea typeface="Calibri" pitchFamily="34" charset="0"/>
              <a:cs typeface="Times New Roman" pitchFamily="18" charset="0"/>
            </a:endParaRPr>
          </a:p>
          <a:p>
            <a:pPr marL="457200" indent="-457200" eaLnBrk="0" fontAlgn="base" hangingPunct="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endParaRPr lang="en-US" sz="1000" b="1" dirty="0" smtClean="0">
              <a:ea typeface="Calibri" pitchFamily="34" charset="0"/>
              <a:cs typeface="Times New Roman" pitchFamily="18" charset="0"/>
            </a:endParaRPr>
          </a:p>
          <a:p>
            <a:pPr marL="914400" lvl="1" indent="-457200" eaLnBrk="0" fontAlgn="base" hangingPunct="0"/>
            <a:endParaRPr lang="en-US" sz="900" b="1" i="1" dirty="0" smtClean="0">
              <a:solidFill>
                <a:schemeClr val="accent1">
                  <a:lumMod val="75000"/>
                </a:schemeClr>
              </a:solidFill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0700" y="2514600"/>
            <a:ext cx="6286500" cy="1676400"/>
          </a:xfrm>
          <a:prstGeom prst="rect">
            <a:avLst/>
          </a:prstGeom>
          <a:noFill/>
        </p:spPr>
      </p:pic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905000" y="4194170"/>
            <a:ext cx="5867400" cy="136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4</a:t>
            </a:r>
            <a:endParaRPr kumimoji="0" lang="en-US" sz="2000" b="1" i="1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2</a:t>
            </a:r>
            <a:endParaRPr kumimoji="0" lang="en-US" sz="2000" b="1" i="1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1</a:t>
            </a:r>
            <a:endParaRPr kumimoji="0" lang="en-US" sz="2000" b="1" i="1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None of the above</a:t>
            </a:r>
            <a:endParaRPr kumimoji="0" lang="en-US" sz="2000" b="1" i="1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914400" y="1013936"/>
            <a:ext cx="73152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en-US" sz="2400" b="1" dirty="0" smtClean="0"/>
              <a:t>The output after running the following R code is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779" y="1545551"/>
            <a:ext cx="6185923" cy="969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190" y="2743199"/>
            <a:ext cx="3303428" cy="19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838200" y="2623812"/>
            <a:ext cx="7315200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4800" b="1" dirty="0" smtClean="0">
                <a:ea typeface="Calibri" pitchFamily="34" charset="0"/>
                <a:cs typeface="Times New Roman" pitchFamily="18" charset="0"/>
              </a:rPr>
              <a:t> c)	</a:t>
            </a:r>
          </a:p>
          <a:p>
            <a:pPr marL="457200" lvl="0" indent="-457200" eaLnBrk="0" fontAlgn="base" hangingPunct="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4800" b="1" dirty="0" smtClean="0">
                <a:ea typeface="Calibri" pitchFamily="34" charset="0"/>
                <a:cs typeface="Times New Roman" pitchFamily="18" charset="0"/>
              </a:rPr>
              <a:t> b)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028485"/>
            <a:ext cx="6019800" cy="5067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962085"/>
            <a:ext cx="73152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400" b="1" dirty="0" smtClean="0"/>
              <a:t>Lab Exercise 1:</a:t>
            </a:r>
          </a:p>
          <a:p>
            <a:pPr marL="457200" indent="-457200" algn="just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400" b="1" dirty="0" smtClean="0"/>
              <a:t>Read the </a:t>
            </a:r>
            <a:r>
              <a:rPr lang="en-US" sz="2400" b="1" dirty="0" err="1" smtClean="0"/>
              <a:t>csv</a:t>
            </a:r>
            <a:r>
              <a:rPr lang="en-US" sz="2400" b="1" dirty="0" smtClean="0"/>
              <a:t> type file with name “r3.dat” into an object a and print its contents.</a:t>
            </a:r>
          </a:p>
          <a:p>
            <a:pPr marL="457200" indent="-457200" algn="just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400" b="1" dirty="0" smtClean="0"/>
              <a:t>The file r3.dat and available in your local drive under the folder </a:t>
            </a:r>
            <a:r>
              <a:rPr lang="en-US" sz="2400" b="1" i="1" dirty="0" smtClean="0"/>
              <a:t>data</a:t>
            </a:r>
            <a:r>
              <a:rPr lang="en-US" sz="2400" b="1" dirty="0" smtClean="0"/>
              <a:t>.</a:t>
            </a:r>
            <a:endParaRPr lang="en-US" sz="2800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130862"/>
            <a:ext cx="3124200" cy="2987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sz="3200" b="1" dirty="0" smtClean="0"/>
              <a:t>3.2	</a:t>
            </a:r>
            <a:r>
              <a:rPr lang="en-GB" sz="3200" b="1" dirty="0" err="1" smtClean="0"/>
              <a:t>Vectorized</a:t>
            </a:r>
            <a:r>
              <a:rPr lang="en-GB" sz="3200" b="1" dirty="0" smtClean="0"/>
              <a:t> calculations</a:t>
            </a:r>
            <a:endParaRPr lang="en-US" sz="32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914400" y="1293912"/>
            <a:ext cx="7239000" cy="152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2" indent="-457200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E</a:t>
            </a:r>
            <a:r>
              <a:rPr kumimoji="0" lang="en-US" sz="2800" b="1" i="0" u="none" strike="noStrike" cap="none" normalizeH="0" baseline="0" dirty="0" smtClean="0" bmk="">
                <a:ln>
                  <a:noFill/>
                </a:ln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lement-wise Operations on Vectors</a:t>
            </a:r>
          </a:p>
          <a:p>
            <a:pPr marL="457200" lvl="2" algn="just" fontAlgn="base">
              <a:spcBef>
                <a:spcPts val="200"/>
              </a:spcBef>
              <a:spcAft>
                <a:spcPts val="200"/>
              </a:spcAft>
            </a:pPr>
            <a:r>
              <a:rPr lang="en-US" sz="2800" b="1" dirty="0" smtClean="0"/>
              <a:t>Suppose we have a function f() that we wish to apply to all elements of a vector x. </a:t>
            </a: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048000"/>
            <a:ext cx="6938963" cy="302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962085"/>
            <a:ext cx="7315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400" b="1" dirty="0" smtClean="0"/>
              <a:t>Lab Exercise 1 - continued: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endParaRPr lang="en-US" sz="2800" b="1" dirty="0" smtClean="0"/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800" b="1" dirty="0" smtClean="0"/>
              <a:t>		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2800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505200"/>
            <a:ext cx="4362450" cy="228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990600" y="1600200"/>
            <a:ext cx="731520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400" b="1" dirty="0" smtClean="0"/>
              <a:t>The command to read the data file is read.csv.</a:t>
            </a: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400" b="1" dirty="0" smtClean="0"/>
              <a:t>The first argument is the name of the file.</a:t>
            </a: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400" b="1" dirty="0" smtClean="0"/>
              <a:t>The second argument indicates whether or not the first row is a set of labels.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962085"/>
            <a:ext cx="7315200" cy="5209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400" b="1" dirty="0" smtClean="0"/>
              <a:t>Lab Exercise 2: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400" b="1" dirty="0" smtClean="0"/>
              <a:t>Assume you are processing the examination results of the </a:t>
            </a:r>
            <a:r>
              <a:rPr lang="en-US" sz="2400" b="1" dirty="0" err="1" smtClean="0"/>
              <a:t>BTech</a:t>
            </a:r>
            <a:r>
              <a:rPr lang="en-US" sz="2400" b="1" dirty="0" smtClean="0"/>
              <a:t> - IT students.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400" b="1" dirty="0" smtClean="0"/>
              <a:t>You have the Roll number, name, marks (max=100) in each of the five exam papers.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400" b="1" dirty="0" smtClean="0"/>
              <a:t>You declare the result as "pass", if the student gets not less than 50 in each paper; if the student gets less than 50 marks, the result is "fail".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400" b="1" dirty="0" smtClean="0"/>
              <a:t>Print a tabulated mark register containing the following details:</a:t>
            </a:r>
          </a:p>
          <a:p>
            <a:pPr marL="914400" lvl="1" indent="-457200" algn="just"/>
            <a:r>
              <a:rPr lang="en-US" b="1" dirty="0" smtClean="0"/>
              <a:t>1.  	Serial Number</a:t>
            </a:r>
          </a:p>
          <a:p>
            <a:pPr marL="914400" lvl="1" indent="-457200" algn="just">
              <a:buAutoNum type="arabicPeriod" startAt="2"/>
            </a:pPr>
            <a:r>
              <a:rPr lang="en-US" b="1" dirty="0" smtClean="0"/>
              <a:t>Roll number</a:t>
            </a:r>
          </a:p>
          <a:p>
            <a:pPr marL="914400" lvl="1" indent="-457200" algn="just">
              <a:buAutoNum type="arabicPeriod" startAt="2"/>
            </a:pPr>
            <a:r>
              <a:rPr lang="en-US" b="1" dirty="0" smtClean="0"/>
              <a:t>Name of the student</a:t>
            </a:r>
          </a:p>
          <a:p>
            <a:pPr marL="914400" lvl="1" indent="-457200" algn="just"/>
            <a:r>
              <a:rPr lang="en-US" b="1" dirty="0" smtClean="0"/>
              <a:t>4. 	Marks obtained in each of the five exam papers</a:t>
            </a:r>
          </a:p>
          <a:p>
            <a:pPr marL="457200" indent="-457200" algn="just">
              <a:spcAft>
                <a:spcPts val="300"/>
              </a:spcAft>
            </a:pPr>
            <a:r>
              <a:rPr lang="en-US" b="1" dirty="0" smtClean="0"/>
              <a:t>	5. 	Result</a:t>
            </a:r>
            <a:endParaRPr lang="en-US" sz="2800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962085"/>
            <a:ext cx="7315200" cy="1608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400" b="1" dirty="0" smtClean="0"/>
              <a:t>Lab Exercise 2- continued: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400" b="1" dirty="0" smtClean="0"/>
              <a:t>The file “</a:t>
            </a:r>
            <a:r>
              <a:rPr lang="en-US" sz="2400" b="1" dirty="0" err="1" smtClean="0"/>
              <a:t>Btech_IT_Final_year_marks</a:t>
            </a:r>
            <a:r>
              <a:rPr lang="en-US" sz="2400" b="1" dirty="0" smtClean="0"/>
              <a:t>” is an excel file containing the data.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400" b="1" dirty="0" smtClean="0"/>
              <a:t>Convert the same to a </a:t>
            </a:r>
            <a:r>
              <a:rPr lang="en-US" sz="2400" b="1" dirty="0" err="1" smtClean="0"/>
              <a:t>csv</a:t>
            </a:r>
            <a:r>
              <a:rPr lang="en-US" sz="2400" b="1" dirty="0" smtClean="0"/>
              <a:t> file as follows: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6975" y="2628900"/>
            <a:ext cx="675005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962085"/>
            <a:ext cx="731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400" b="1" dirty="0" smtClean="0"/>
              <a:t>Lab Exercise 2- continued: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962025" y="1676400"/>
            <a:ext cx="7343775" cy="4419600"/>
            <a:chOff x="962025" y="1676400"/>
            <a:chExt cx="7343775" cy="4419600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62025" y="3800475"/>
              <a:ext cx="7343775" cy="2295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3174" y="2625762"/>
              <a:ext cx="7156426" cy="1108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66800" y="1676400"/>
              <a:ext cx="7239000" cy="917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962085"/>
            <a:ext cx="731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400" b="1" dirty="0" smtClean="0"/>
              <a:t>Lab Exercise 2- continued: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030997"/>
            <a:ext cx="7315200" cy="330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962085"/>
            <a:ext cx="731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400" b="1" dirty="0" smtClean="0"/>
              <a:t>Lab Exercise 2- continued: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799" y="1508098"/>
            <a:ext cx="7239001" cy="4582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962085"/>
            <a:ext cx="7315200" cy="1669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400" b="1" dirty="0" smtClean="0"/>
              <a:t>Lab Exercise </a:t>
            </a:r>
            <a:r>
              <a:rPr lang="en-US" sz="2400" b="1" dirty="0" smtClean="0"/>
              <a:t>3:</a:t>
            </a:r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400" b="1" dirty="0" smtClean="0"/>
              <a:t>Use </a:t>
            </a:r>
            <a:r>
              <a:rPr lang="en-US" sz="2400" b="1" dirty="0" smtClean="0"/>
              <a:t>excel </a:t>
            </a:r>
            <a:r>
              <a:rPr lang="en-US" sz="2400" b="1" dirty="0" smtClean="0"/>
              <a:t>sheet 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data_test1.xlsx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400" b="1" i="1" dirty="0" smtClean="0"/>
              <a:t>Read first 10 rows from columns B &amp; C and print</a:t>
            </a:r>
            <a:endParaRPr lang="en-US" sz="2400" b="1" i="1" dirty="0" smtClean="0"/>
          </a:p>
          <a:p>
            <a:pPr marL="457200" indent="-457200" algn="just"/>
            <a:endParaRPr lang="en-US" sz="2800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286000"/>
            <a:ext cx="54292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962085"/>
            <a:ext cx="7315200" cy="931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400" b="1" dirty="0" smtClean="0"/>
              <a:t>Lab Exercise </a:t>
            </a:r>
            <a:r>
              <a:rPr lang="en-US" sz="2400" b="1" dirty="0" smtClean="0"/>
              <a:t>3   continued:</a:t>
            </a:r>
            <a:endParaRPr lang="en-US" sz="2400" b="1" dirty="0" smtClean="0"/>
          </a:p>
          <a:p>
            <a:pPr marL="457200" indent="-457200" algn="just"/>
            <a:endParaRPr lang="en-US" sz="2800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752600"/>
            <a:ext cx="7168135" cy="371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962085"/>
            <a:ext cx="7315200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800" b="1" dirty="0" smtClean="0"/>
              <a:t>Activity 1:   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endParaRPr lang="en-US" sz="2800" b="1" dirty="0" smtClean="0"/>
          </a:p>
          <a:p>
            <a:pPr>
              <a:spcBef>
                <a:spcPts val="600"/>
              </a:spcBef>
              <a:spcAft>
                <a:spcPts val="300"/>
              </a:spcAft>
            </a:pPr>
            <a:endParaRPr lang="en-US" sz="2800" b="1" dirty="0" smtClean="0"/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800" b="1" dirty="0" smtClean="0"/>
              <a:t>		Refer to the file 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800" b="1" dirty="0" smtClean="0"/>
              <a:t>		“U05_R Programming_v1.pdf“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sz="3200" b="1" dirty="0" smtClean="0"/>
              <a:t>3.2	</a:t>
            </a:r>
            <a:r>
              <a:rPr lang="en-GB" sz="3200" b="1" dirty="0" err="1" smtClean="0"/>
              <a:t>Vectorized</a:t>
            </a:r>
            <a:r>
              <a:rPr lang="en-GB" sz="3200" b="1" dirty="0" smtClean="0"/>
              <a:t> calculations - continued</a:t>
            </a:r>
            <a:endParaRPr lang="en-US" sz="32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914400" y="1524000"/>
            <a:ext cx="7239000" cy="195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2" indent="-457200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Times New Roman" pitchFamily="18" charset="0"/>
              </a:rPr>
              <a:t>E</a:t>
            </a:r>
            <a:r>
              <a:rPr kumimoji="0" lang="en-US" sz="2800" b="1" i="0" u="none" strike="noStrike" cap="none" normalizeH="0" baseline="0" dirty="0" smtClean="0" bmk="">
                <a:ln>
                  <a:noFill/>
                </a:ln>
                <a:effectLst/>
                <a:ea typeface="Times New Roman" pitchFamily="18" charset="0"/>
                <a:cs typeface="Times New Roman" pitchFamily="18" charset="0"/>
              </a:rPr>
              <a:t>lement-wise Operations on Vectors – continued.</a:t>
            </a:r>
          </a:p>
          <a:p>
            <a:pPr marL="457200" lvl="2" algn="just" fontAlgn="base">
              <a:spcBef>
                <a:spcPts val="200"/>
              </a:spcBef>
              <a:spcAft>
                <a:spcPts val="200"/>
              </a:spcAft>
            </a:pPr>
            <a:r>
              <a:rPr lang="en-US" sz="2800" b="1" dirty="0" smtClean="0"/>
              <a:t>In many cases, we can accomplish this by simply calling f() on x itself.</a:t>
            </a:r>
            <a:endParaRPr kumimoji="0" lang="en-GB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733800"/>
            <a:ext cx="7315200" cy="174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sz="3200" b="1" dirty="0" smtClean="0"/>
              <a:t>3.2	</a:t>
            </a:r>
            <a:r>
              <a:rPr lang="en-GB" sz="3200" b="1" dirty="0" err="1" smtClean="0"/>
              <a:t>Vectorized</a:t>
            </a:r>
            <a:r>
              <a:rPr lang="en-GB" sz="3200" b="1" dirty="0" smtClean="0"/>
              <a:t> calculations - continued</a:t>
            </a:r>
            <a:endParaRPr lang="en-US" sz="32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914400" y="1371600"/>
            <a:ext cx="7239000" cy="774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2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en-US" sz="2400" b="1" dirty="0" smtClean="0"/>
              <a:t>Filtering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05000"/>
            <a:ext cx="2743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886200" y="1665744"/>
            <a:ext cx="4191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Here is what happened: We asked R to find the indices of all the elements of z whose squares were greater than 20, then use those indices in an indexing operation on z, then finally assign the result to w. 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343400"/>
            <a:ext cx="2743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810000" y="4392306"/>
            <a:ext cx="4343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We may just want to find the positions within z at which the condition occurs. We can do this using which(): 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sz="3200" b="1" dirty="0" smtClean="0"/>
              <a:t>3.2	</a:t>
            </a:r>
            <a:r>
              <a:rPr lang="en-GB" sz="3200" b="1" dirty="0" err="1" smtClean="0"/>
              <a:t>Vectorized</a:t>
            </a:r>
            <a:r>
              <a:rPr lang="en-GB" sz="3200" b="1" dirty="0" smtClean="0"/>
              <a:t> calculations - continued</a:t>
            </a:r>
            <a:endParaRPr lang="en-US" sz="32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914400" y="1371600"/>
            <a:ext cx="7239000" cy="774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2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en-US" sz="2400" b="1" dirty="0" smtClean="0"/>
              <a:t>Filtering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914400" y="3892909"/>
            <a:ext cx="71628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The form is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ifelse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b,u,v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) where b is a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boolean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vector, and u and v are vectors. 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The return value is a vector, element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of which is u[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] if b[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] is true, or v[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] if b[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] is false. 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133600"/>
            <a:ext cx="678805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sz="3200" b="1" dirty="0" smtClean="0"/>
              <a:t>3.3	Control structures</a:t>
            </a:r>
            <a:endParaRPr lang="en-US" sz="32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1498937"/>
            <a:ext cx="7162800" cy="2657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 algn="just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en-US" sz="2000" b="1" dirty="0" smtClean="0"/>
              <a:t>Computation in R consists of sequentially evaluating statements. </a:t>
            </a:r>
          </a:p>
          <a:p>
            <a:pPr marL="914400" indent="-914400" algn="just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en-US" sz="2000" b="1" dirty="0" smtClean="0"/>
              <a:t>Statements, such as x &lt;- 10:100 or mean(x), can be separated by either a semi-colon or a new line.</a:t>
            </a:r>
          </a:p>
          <a:p>
            <a:pPr marL="914400" indent="-914400" algn="just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en-US" sz="2000" b="1" dirty="0" smtClean="0"/>
              <a:t>Statements can be grouped together using braces '{' and '}'. A group of statements is  called a block. Single statements are evaluated when a new line is typed at the end of the syntactically complete statement.</a:t>
            </a:r>
            <a:endParaRPr lang="en-US" sz="2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4114800"/>
            <a:ext cx="2837253" cy="2051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sz="3200" b="1" dirty="0" smtClean="0"/>
              <a:t>3.3	Control structures - continued</a:t>
            </a:r>
            <a:endParaRPr lang="en-US" sz="32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914400" y="1463219"/>
            <a:ext cx="7239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0" indent="-9144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The following are the basic control-flow constructs of the R language: </a:t>
            </a:r>
          </a:p>
          <a:p>
            <a:pPr marL="914400" marR="0" lvl="0" indent="-9144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They function in much the same way as control statements in any programming language.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a. Statements that perform testing that shifts flow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1. if statements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2. switch statements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b. Statements that perform / control looping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1. for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2. while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3. repeat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4. break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5. next</a:t>
            </a: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3672</TotalTime>
  <Words>1991</Words>
  <Application>Microsoft Office PowerPoint</Application>
  <PresentationFormat>On-screen Show (4:3)</PresentationFormat>
  <Paragraphs>416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PVS</dc:creator>
  <cp:lastModifiedBy>PVS</cp:lastModifiedBy>
  <cp:revision>309</cp:revision>
  <dcterms:created xsi:type="dcterms:W3CDTF">2014-12-04T01:21:59Z</dcterms:created>
  <dcterms:modified xsi:type="dcterms:W3CDTF">2016-08-21T12:03:16Z</dcterms:modified>
</cp:coreProperties>
</file>