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33" r:id="rId3"/>
    <p:sldId id="339" r:id="rId4"/>
    <p:sldId id="340" r:id="rId5"/>
    <p:sldId id="335" r:id="rId6"/>
    <p:sldId id="334" r:id="rId7"/>
    <p:sldId id="341" r:id="rId8"/>
    <p:sldId id="336" r:id="rId9"/>
    <p:sldId id="343" r:id="rId10"/>
    <p:sldId id="342" r:id="rId11"/>
    <p:sldId id="337" r:id="rId12"/>
    <p:sldId id="344" r:id="rId13"/>
    <p:sldId id="345" r:id="rId14"/>
    <p:sldId id="346" r:id="rId15"/>
    <p:sldId id="338" r:id="rId16"/>
    <p:sldId id="347" r:id="rId17"/>
    <p:sldId id="348" r:id="rId18"/>
    <p:sldId id="355" r:id="rId19"/>
    <p:sldId id="356" r:id="rId20"/>
    <p:sldId id="318" r:id="rId21"/>
    <p:sldId id="350" r:id="rId22"/>
    <p:sldId id="319" r:id="rId23"/>
    <p:sldId id="351" r:id="rId24"/>
    <p:sldId id="352" r:id="rId25"/>
    <p:sldId id="353" r:id="rId26"/>
    <p:sldId id="354" r:id="rId27"/>
    <p:sldId id="349"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1" autoAdjust="0"/>
    <p:restoredTop sz="94599" autoAdjust="0"/>
  </p:normalViewPr>
  <p:slideViewPr>
    <p:cSldViewPr>
      <p:cViewPr>
        <p:scale>
          <a:sx n="90" d="100"/>
          <a:sy n="90" d="100"/>
        </p:scale>
        <p:origin x="-103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19"/>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A0CBC1-C2BB-4DAE-A396-73AF6E5FE02E}" type="datetimeFigureOut">
              <a:rPr lang="en-US" smtClean="0"/>
              <a:pPr/>
              <a:t>8/21/2016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C0B0266-4EF1-4B01-A448-E7F73CBFB8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7315200" cy="685800"/>
          </a:xfrm>
          <a:solidFill>
            <a:schemeClr val="accent1">
              <a:alpha val="20000"/>
            </a:schemeClr>
          </a:solidFill>
        </p:spPr>
        <p:txBody>
          <a:bodyPr/>
          <a:lstStyle>
            <a:lvl1pPr>
              <a:defRPr/>
            </a:lvl1p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p:nvPr userDrawn="1"/>
        </p:nvPicPr>
        <p:blipFill>
          <a:blip r:embed="rId2" cstate="print"/>
          <a:srcRect/>
          <a:stretch>
            <a:fillRect/>
          </a:stretch>
        </p:blipFill>
        <p:spPr bwMode="auto">
          <a:xfrm>
            <a:off x="6781800" y="152400"/>
            <a:ext cx="457200" cy="381000"/>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8571D881-18B1-4749-AC5F-1FA1CA8D68B9}" type="datetime1">
              <a:rPr lang="en-US" smtClean="0"/>
              <a:pPr/>
              <a:t>8/21/2016</a:t>
            </a:fld>
            <a:endParaRPr lang="en-US"/>
          </a:p>
        </p:txBody>
      </p:sp>
      <p:sp>
        <p:nvSpPr>
          <p:cNvPr id="9" name="Slide Number Placeholder 8"/>
          <p:cNvSpPr>
            <a:spLocks noGrp="1"/>
          </p:cNvSpPr>
          <p:nvPr>
            <p:ph type="sldNum" sz="quarter" idx="11"/>
          </p:nvPr>
        </p:nvSpPr>
        <p:spPr/>
        <p:txBody>
          <a:bodyPr/>
          <a:lstStyle/>
          <a:p>
            <a:fld id="{2180905E-7039-4E86-924A-0E3F63E3AE9A}"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PVS</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D16B8-225C-49B3-95C8-9DA5BC79006A}" type="datetime1">
              <a:rPr lang="en-US" smtClean="0"/>
              <a:pPr/>
              <a:t>8/21/2016</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258EA-B41F-4B0C-B905-FF6D5F3649C6}" type="datetime1">
              <a:rPr lang="en-US" smtClean="0"/>
              <a:pPr/>
              <a:t>8/21/2016</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66CD-88F2-454D-99E8-062CD1F5B131}" type="datetime1">
              <a:rPr lang="en-US" smtClean="0"/>
              <a:pPr/>
              <a:t>8/21/2016</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18E230-1F13-43F0-B1DA-E19238D90501}" type="datetime1">
              <a:rPr lang="en-US" smtClean="0"/>
              <a:pPr/>
              <a:t>8/21/2016</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B9C16D-BBC2-41DB-8BBE-911FB575099A}" type="datetime1">
              <a:rPr lang="en-US" smtClean="0"/>
              <a:pPr/>
              <a:t>8/21/2016</a:t>
            </a:fld>
            <a:endParaRPr lang="en-US"/>
          </a:p>
        </p:txBody>
      </p:sp>
      <p:sp>
        <p:nvSpPr>
          <p:cNvPr id="6" name="Footer Placeholder 5"/>
          <p:cNvSpPr>
            <a:spLocks noGrp="1"/>
          </p:cNvSpPr>
          <p:nvPr>
            <p:ph type="ftr" sz="quarter" idx="11"/>
          </p:nvPr>
        </p:nvSpPr>
        <p:spPr/>
        <p:txBody>
          <a:bodyPr/>
          <a:lstStyle/>
          <a:p>
            <a:r>
              <a:rPr lang="en-US" smtClean="0"/>
              <a:t>PVS</a:t>
            </a:r>
            <a:endParaRPr lang="en-US"/>
          </a:p>
        </p:txBody>
      </p:sp>
      <p:sp>
        <p:nvSpPr>
          <p:cNvPr id="7" name="Slide Number Placeholder 6"/>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6FEE02-29D2-4300-9231-EEDBA51E4163}" type="datetime1">
              <a:rPr lang="en-US" smtClean="0"/>
              <a:pPr/>
              <a:t>8/21/2016</a:t>
            </a:fld>
            <a:endParaRPr lang="en-US"/>
          </a:p>
        </p:txBody>
      </p:sp>
      <p:sp>
        <p:nvSpPr>
          <p:cNvPr id="8" name="Footer Placeholder 7"/>
          <p:cNvSpPr>
            <a:spLocks noGrp="1"/>
          </p:cNvSpPr>
          <p:nvPr>
            <p:ph type="ftr" sz="quarter" idx="11"/>
          </p:nvPr>
        </p:nvSpPr>
        <p:spPr/>
        <p:txBody>
          <a:bodyPr/>
          <a:lstStyle/>
          <a:p>
            <a:r>
              <a:rPr lang="en-US" smtClean="0"/>
              <a:t>PVS</a:t>
            </a:r>
            <a:endParaRPr lang="en-US"/>
          </a:p>
        </p:txBody>
      </p:sp>
      <p:sp>
        <p:nvSpPr>
          <p:cNvPr id="9" name="Slide Number Placeholder 8"/>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270307-E39B-4792-BFA7-215F982E84A9}" type="datetime1">
              <a:rPr lang="en-US" smtClean="0"/>
              <a:pPr/>
              <a:t>8/21/2016</a:t>
            </a:fld>
            <a:endParaRPr lang="en-US"/>
          </a:p>
        </p:txBody>
      </p:sp>
      <p:sp>
        <p:nvSpPr>
          <p:cNvPr id="4" name="Footer Placeholder 3"/>
          <p:cNvSpPr>
            <a:spLocks noGrp="1"/>
          </p:cNvSpPr>
          <p:nvPr>
            <p:ph type="ftr" sz="quarter" idx="11"/>
          </p:nvPr>
        </p:nvSpPr>
        <p:spPr/>
        <p:txBody>
          <a:bodyPr/>
          <a:lstStyle/>
          <a:p>
            <a:r>
              <a:rPr lang="en-US" smtClean="0"/>
              <a:t>PVS</a:t>
            </a:r>
            <a:endParaRPr lang="en-US"/>
          </a:p>
        </p:txBody>
      </p:sp>
      <p:sp>
        <p:nvSpPr>
          <p:cNvPr id="5" name="Slide Number Placeholder 4"/>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DCE49-E6A7-4F73-9D79-272AD9164079}" type="datetime1">
              <a:rPr lang="en-US" smtClean="0"/>
              <a:pPr/>
              <a:t>8/21/2016</a:t>
            </a:fld>
            <a:endParaRPr lang="en-US"/>
          </a:p>
        </p:txBody>
      </p:sp>
      <p:sp>
        <p:nvSpPr>
          <p:cNvPr id="3" name="Footer Placeholder 2"/>
          <p:cNvSpPr>
            <a:spLocks noGrp="1"/>
          </p:cNvSpPr>
          <p:nvPr>
            <p:ph type="ftr" sz="quarter" idx="11"/>
          </p:nvPr>
        </p:nvSpPr>
        <p:spPr/>
        <p:txBody>
          <a:bodyPr/>
          <a:lstStyle/>
          <a:p>
            <a:r>
              <a:rPr lang="en-US" smtClean="0"/>
              <a:t>PVS</a:t>
            </a:r>
            <a:endParaRPr lang="en-US"/>
          </a:p>
        </p:txBody>
      </p:sp>
      <p:sp>
        <p:nvSpPr>
          <p:cNvPr id="4" name="Slide Number Placeholder 3"/>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EA0AD-5DBC-4D25-BE01-F91FAD60482E}" type="datetime1">
              <a:rPr lang="en-US" smtClean="0"/>
              <a:pPr/>
              <a:t>8/21/2016</a:t>
            </a:fld>
            <a:endParaRPr lang="en-US"/>
          </a:p>
        </p:txBody>
      </p:sp>
      <p:sp>
        <p:nvSpPr>
          <p:cNvPr id="6" name="Footer Placeholder 5"/>
          <p:cNvSpPr>
            <a:spLocks noGrp="1"/>
          </p:cNvSpPr>
          <p:nvPr>
            <p:ph type="ftr" sz="quarter" idx="11"/>
          </p:nvPr>
        </p:nvSpPr>
        <p:spPr/>
        <p:txBody>
          <a:bodyPr/>
          <a:lstStyle/>
          <a:p>
            <a:r>
              <a:rPr lang="en-US" smtClean="0"/>
              <a:t>PVS</a:t>
            </a:r>
            <a:endParaRPr lang="en-US"/>
          </a:p>
        </p:txBody>
      </p:sp>
      <p:sp>
        <p:nvSpPr>
          <p:cNvPr id="7" name="Slide Number Placeholder 6"/>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C07A7-3417-40F7-8370-F89BC7CD0221}" type="datetime1">
              <a:rPr lang="en-US" smtClean="0"/>
              <a:pPr/>
              <a:t>8/21/2016</a:t>
            </a:fld>
            <a:endParaRPr lang="en-US"/>
          </a:p>
        </p:txBody>
      </p:sp>
      <p:sp>
        <p:nvSpPr>
          <p:cNvPr id="6" name="Footer Placeholder 5"/>
          <p:cNvSpPr>
            <a:spLocks noGrp="1"/>
          </p:cNvSpPr>
          <p:nvPr>
            <p:ph type="ftr" sz="quarter" idx="11"/>
          </p:nvPr>
        </p:nvSpPr>
        <p:spPr/>
        <p:txBody>
          <a:bodyPr/>
          <a:lstStyle/>
          <a:p>
            <a:r>
              <a:rPr lang="en-US" smtClean="0"/>
              <a:t>PVS</a:t>
            </a:r>
            <a:endParaRPr lang="en-US"/>
          </a:p>
        </p:txBody>
      </p:sp>
      <p:sp>
        <p:nvSpPr>
          <p:cNvPr id="7" name="Slide Number Placeholder 6"/>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F542-E555-4AC1-85C7-585B0F08A3B4}" type="datetime1">
              <a:rPr lang="en-US" smtClean="0"/>
              <a:pPr/>
              <a:t>8/21/2016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PVS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0905E-7039-4E86-924A-0E3F63E3AE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2902803"/>
            <a:ext cx="7239000" cy="830997"/>
          </a:xfrm>
          <a:prstGeom prst="rect">
            <a:avLst/>
          </a:prstGeom>
        </p:spPr>
        <p:txBody>
          <a:bodyPr wrap="square">
            <a:spAutoFit/>
          </a:bodyPr>
          <a:lstStyle/>
          <a:p>
            <a:pPr marL="914400" indent="-914400" algn="ctr">
              <a:buSzPct val="100000"/>
            </a:pPr>
            <a:r>
              <a:rPr lang="en-US" sz="4800" b="1" dirty="0" smtClean="0"/>
              <a:t>4.	Graphs</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4.4	Low-level commands</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graphicFrame>
        <p:nvGraphicFramePr>
          <p:cNvPr id="11" name="Table 10"/>
          <p:cNvGraphicFramePr>
            <a:graphicFrameLocks noGrp="1"/>
          </p:cNvGraphicFramePr>
          <p:nvPr/>
        </p:nvGraphicFramePr>
        <p:xfrm>
          <a:off x="990600" y="1524000"/>
          <a:ext cx="7162800" cy="4268604"/>
        </p:xfrm>
        <a:graphic>
          <a:graphicData uri="http://schemas.openxmlformats.org/drawingml/2006/table">
            <a:tbl>
              <a:tblPr/>
              <a:tblGrid>
                <a:gridCol w="2325585"/>
                <a:gridCol w="4837215"/>
              </a:tblGrid>
              <a:tr h="963783">
                <a:tc>
                  <a:txBody>
                    <a:bodyPr/>
                    <a:lstStyle/>
                    <a:p>
                      <a:pPr marL="0" marR="0">
                        <a:lnSpc>
                          <a:spcPct val="115000"/>
                        </a:lnSpc>
                        <a:spcBef>
                          <a:spcPts val="600"/>
                        </a:spcBef>
                        <a:spcAft>
                          <a:spcPts val="600"/>
                        </a:spcAft>
                      </a:pPr>
                      <a:r>
                        <a:rPr lang="en-US" sz="2000" b="1" dirty="0">
                          <a:latin typeface="Calibri"/>
                          <a:ea typeface="Calibri"/>
                          <a:cs typeface="Times New Roman"/>
                        </a:rPr>
                        <a:t>legend (</a:t>
                      </a:r>
                      <a:r>
                        <a:rPr lang="en-US" sz="2000" b="1" dirty="0" err="1">
                          <a:latin typeface="Calibri"/>
                          <a:ea typeface="Calibri"/>
                          <a:cs typeface="Times New Roman"/>
                        </a:rPr>
                        <a:t>x,y</a:t>
                      </a:r>
                      <a:r>
                        <a:rPr lang="en-US" sz="2000" b="1" dirty="0">
                          <a:latin typeface="Calibri"/>
                          <a:ea typeface="Calibri"/>
                          <a:cs typeface="Times New Roman"/>
                        </a:rPr>
                        <a:t>, legend, fill=…)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nSpc>
                          <a:spcPct val="115000"/>
                        </a:lnSpc>
                        <a:spcBef>
                          <a:spcPts val="600"/>
                        </a:spcBef>
                        <a:spcAft>
                          <a:spcPts val="600"/>
                        </a:spcAft>
                      </a:pPr>
                      <a:r>
                        <a:rPr lang="en-US" sz="2000" b="1">
                          <a:latin typeface="Calibri"/>
                          <a:ea typeface="Calibri"/>
                          <a:cs typeface="Times New Roman"/>
                        </a:rPr>
                        <a:t>Adds a legend to the current plot at the specified position. </a:t>
                      </a:r>
                    </a:p>
                    <a:p>
                      <a:pPr marL="0" marR="0">
                        <a:lnSpc>
                          <a:spcPct val="115000"/>
                        </a:lnSpc>
                        <a:spcBef>
                          <a:spcPts val="600"/>
                        </a:spcBef>
                        <a:spcAft>
                          <a:spcPts val="600"/>
                        </a:spcAft>
                      </a:pPr>
                      <a:r>
                        <a:rPr lang="en-US" sz="2000" b="1">
                          <a:latin typeface="Calibri"/>
                          <a:ea typeface="Calibri"/>
                          <a:cs typeface="Times New Roman"/>
                        </a:rPr>
                        <a:t>fill     if specified, this argument will cause boxes filled with the specified colors (or shaded in the specified colors) to appear beside the legend text.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52949">
                <a:tc>
                  <a:txBody>
                    <a:bodyPr/>
                    <a:lstStyle/>
                    <a:p>
                      <a:pPr marL="0" marR="0">
                        <a:lnSpc>
                          <a:spcPct val="115000"/>
                        </a:lnSpc>
                        <a:spcBef>
                          <a:spcPts val="600"/>
                        </a:spcBef>
                        <a:spcAft>
                          <a:spcPts val="600"/>
                        </a:spcAft>
                      </a:pPr>
                      <a:r>
                        <a:rPr lang="en-US" sz="2000" b="1" dirty="0">
                          <a:latin typeface="Calibri"/>
                          <a:ea typeface="Calibri"/>
                          <a:cs typeface="Times New Roman"/>
                        </a:rPr>
                        <a:t>title (main, sub)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nSpc>
                          <a:spcPct val="115000"/>
                        </a:lnSpc>
                        <a:spcBef>
                          <a:spcPts val="600"/>
                        </a:spcBef>
                        <a:spcAft>
                          <a:spcPts val="600"/>
                        </a:spcAft>
                      </a:pPr>
                      <a:r>
                        <a:rPr lang="en-US" sz="2000" b="1">
                          <a:latin typeface="Calibri"/>
                          <a:ea typeface="Calibri"/>
                          <a:cs typeface="Times New Roman"/>
                        </a:rPr>
                        <a:t>Adds a title main to the top of the current plot in a large font and (optionally) a sub-title sub at the bottom in a smaller font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452949">
                <a:tc>
                  <a:txBody>
                    <a:bodyPr/>
                    <a:lstStyle/>
                    <a:p>
                      <a:pPr marL="0" marR="0">
                        <a:lnSpc>
                          <a:spcPct val="115000"/>
                        </a:lnSpc>
                        <a:spcBef>
                          <a:spcPts val="600"/>
                        </a:spcBef>
                        <a:spcAft>
                          <a:spcPts val="600"/>
                        </a:spcAft>
                      </a:pPr>
                      <a:r>
                        <a:rPr lang="en-US" sz="2000" b="1" dirty="0">
                          <a:latin typeface="Calibri"/>
                          <a:ea typeface="Calibri"/>
                          <a:cs typeface="Times New Roman"/>
                        </a:rPr>
                        <a:t>axis (slide)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nSpc>
                          <a:spcPct val="115000"/>
                        </a:lnSpc>
                        <a:spcBef>
                          <a:spcPts val="600"/>
                        </a:spcBef>
                        <a:spcAft>
                          <a:spcPts val="600"/>
                        </a:spcAft>
                      </a:pPr>
                      <a:r>
                        <a:rPr lang="en-US" sz="2000" b="1" dirty="0">
                          <a:latin typeface="Calibri"/>
                          <a:ea typeface="Calibri"/>
                          <a:cs typeface="Times New Roman"/>
                        </a:rPr>
                        <a:t>Adds an axis to the current plot on the slide given by the first argument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4.5	Some graphs – Pie chart</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217" name="Rectangle 1"/>
          <p:cNvSpPr>
            <a:spLocks noChangeArrowheads="1"/>
          </p:cNvSpPr>
          <p:nvPr/>
        </p:nvSpPr>
        <p:spPr bwMode="auto">
          <a:xfrm>
            <a:off x="914400" y="1416279"/>
            <a:ext cx="7162800" cy="22724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ts val="100"/>
              </a:spcBef>
              <a:spcAft>
                <a:spcPts val="100"/>
              </a:spcAft>
              <a:buClrTx/>
              <a:buSzTx/>
              <a:buFont typeface="Wingdings" pitchFamily="2" charset="2"/>
              <a:buChar char="Ø"/>
              <a:tabLst>
                <a:tab pos="457200" algn="l"/>
              </a:tabLst>
            </a:pPr>
            <a:r>
              <a:rPr kumimoji="0" lang="en-US" sz="2000" b="1" i="0" u="none" strike="noStrike" cap="none" normalizeH="0" baseline="0" dirty="0" smtClean="0">
                <a:ln>
                  <a:noFill/>
                </a:ln>
                <a:solidFill>
                  <a:schemeClr val="tx1"/>
                </a:solidFill>
                <a:effectLst/>
                <a:ea typeface="Calibri" pitchFamily="34" charset="0"/>
                <a:cs typeface="Times New Roman" pitchFamily="18" charset="0"/>
              </a:rPr>
              <a:t>A circle graph or pie chart is a way of summarizing a set of categorical data or displaying the different values of a given variable (e.g., percentage distribution). </a:t>
            </a:r>
            <a:endParaRPr kumimoji="0" lang="en-US" sz="20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100"/>
              </a:spcBef>
              <a:spcAft>
                <a:spcPts val="100"/>
              </a:spcAft>
              <a:buClrTx/>
              <a:buSzTx/>
              <a:buFont typeface="Wingdings" pitchFamily="2" charset="2"/>
              <a:buChar char="Ø"/>
              <a:tabLst>
                <a:tab pos="457200" algn="l"/>
              </a:tabLst>
            </a:pPr>
            <a:r>
              <a:rPr kumimoji="0" lang="en-US" sz="2000" b="1" i="0" u="none" strike="noStrike" cap="none" normalizeH="0" baseline="0" dirty="0" smtClean="0">
                <a:ln>
                  <a:noFill/>
                </a:ln>
                <a:solidFill>
                  <a:schemeClr val="tx1"/>
                </a:solidFill>
                <a:effectLst/>
                <a:ea typeface="Calibri" pitchFamily="34" charset="0"/>
                <a:cs typeface="Times New Roman" pitchFamily="18" charset="0"/>
              </a:rPr>
              <a:t>This type of chart is a circle divided into a set of series of segments. Each segment represents a particular category. The area of the segment is the same proportion of the circle as the category is of the total data set.</a:t>
            </a:r>
            <a:endParaRPr kumimoji="0" lang="en-US" b="1" i="0" u="none" strike="noStrike" cap="none" normalizeH="0" baseline="0" dirty="0" smtClean="0">
              <a:ln>
                <a:noFill/>
              </a:ln>
              <a:solidFill>
                <a:schemeClr val="tx1"/>
              </a:solidFill>
              <a:effectLst/>
              <a:cs typeface="Arial" pitchFamily="34" charset="0"/>
            </a:endParaRPr>
          </a:p>
        </p:txBody>
      </p:sp>
      <p:pic>
        <p:nvPicPr>
          <p:cNvPr id="11" name="Picture 10"/>
          <p:cNvPicPr/>
          <p:nvPr/>
        </p:nvPicPr>
        <p:blipFill>
          <a:blip r:embed="rId2" cstate="print"/>
          <a:srcRect/>
          <a:stretch>
            <a:fillRect/>
          </a:stretch>
        </p:blipFill>
        <p:spPr bwMode="auto">
          <a:xfrm>
            <a:off x="1447800" y="3733800"/>
            <a:ext cx="57150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4.5	Some graphs </a:t>
            </a:r>
            <a:r>
              <a:rPr lang="en-GB" sz="20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13" name="Picture 12"/>
          <p:cNvPicPr/>
          <p:nvPr/>
        </p:nvPicPr>
        <p:blipFill>
          <a:blip r:embed="rId2" cstate="print"/>
          <a:srcRect/>
          <a:stretch>
            <a:fillRect/>
          </a:stretch>
        </p:blipFill>
        <p:spPr bwMode="auto">
          <a:xfrm>
            <a:off x="1752600" y="1447800"/>
            <a:ext cx="5622561" cy="456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4.5	Some graphs </a:t>
            </a:r>
            <a:r>
              <a:rPr lang="en-GB" sz="20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11" name="Picture 10"/>
          <p:cNvPicPr/>
          <p:nvPr/>
        </p:nvPicPr>
        <p:blipFill>
          <a:blip r:embed="rId2" cstate="print"/>
          <a:srcRect/>
          <a:stretch>
            <a:fillRect/>
          </a:stretch>
        </p:blipFill>
        <p:spPr bwMode="auto">
          <a:xfrm>
            <a:off x="1219200" y="1610677"/>
            <a:ext cx="6705600" cy="44091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4.5	Some graphs </a:t>
            </a:r>
            <a:r>
              <a:rPr lang="en-GB" sz="20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13" name="Picture 12"/>
          <p:cNvPicPr>
            <a:picLocks noChangeAspect="1"/>
          </p:cNvPicPr>
          <p:nvPr/>
        </p:nvPicPr>
        <p:blipFill>
          <a:blip r:embed="rId2" cstate="print"/>
          <a:srcRect/>
          <a:stretch>
            <a:fillRect/>
          </a:stretch>
        </p:blipFill>
        <p:spPr bwMode="auto">
          <a:xfrm>
            <a:off x="1600200" y="1371600"/>
            <a:ext cx="5802679" cy="46217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1"/>
            <a:ext cx="7239000" cy="584775"/>
          </a:xfrm>
          <a:prstGeom prst="rect">
            <a:avLst/>
          </a:prstGeom>
        </p:spPr>
        <p:txBody>
          <a:bodyPr wrap="square">
            <a:spAutoFit/>
          </a:bodyPr>
          <a:lstStyle/>
          <a:p>
            <a:pPr marL="0" lvl="1"/>
            <a:r>
              <a:rPr lang="en-GB" sz="3200" b="1" dirty="0" smtClean="0"/>
              <a:t>4.6	</a:t>
            </a:r>
            <a:r>
              <a:rPr lang="en-US" sz="3200" b="1" dirty="0" smtClean="0"/>
              <a:t>Base, Grid, and Lattice Graphics</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1" name="Rectangle 10"/>
          <p:cNvSpPr/>
          <p:nvPr/>
        </p:nvSpPr>
        <p:spPr>
          <a:xfrm>
            <a:off x="914400" y="1480840"/>
            <a:ext cx="7315200" cy="4462760"/>
          </a:xfrm>
          <a:prstGeom prst="rect">
            <a:avLst/>
          </a:prstGeom>
          <a:noFill/>
          <a:ln>
            <a:noFill/>
          </a:ln>
        </p:spPr>
        <p:txBody>
          <a:bodyPr wrap="square">
            <a:spAutoFit/>
          </a:bodyPr>
          <a:lstStyle/>
          <a:p>
            <a:pPr marL="463550" indent="-463550" algn="just">
              <a:spcBef>
                <a:spcPts val="600"/>
              </a:spcBef>
              <a:spcAft>
                <a:spcPts val="600"/>
              </a:spcAft>
              <a:buFont typeface="Wingdings" pitchFamily="2" charset="2"/>
              <a:buChar char="Ø"/>
            </a:pPr>
            <a:r>
              <a:rPr lang="en-US" b="1" dirty="0" smtClean="0">
                <a:solidFill>
                  <a:srgbClr val="FF0000"/>
                </a:solidFill>
              </a:rPr>
              <a:t>Base</a:t>
            </a:r>
            <a:r>
              <a:rPr lang="en-US" b="1" dirty="0" smtClean="0">
                <a:solidFill>
                  <a:schemeClr val="accent5">
                    <a:lumMod val="50000"/>
                  </a:schemeClr>
                </a:solidFill>
              </a:rPr>
              <a:t> graphics is the graphics system that was originally developed for R. The workhorse function of base graphics is a plot(). </a:t>
            </a:r>
          </a:p>
          <a:p>
            <a:pPr marL="463550" indent="-463550" algn="just">
              <a:spcBef>
                <a:spcPts val="600"/>
              </a:spcBef>
              <a:spcAft>
                <a:spcPts val="600"/>
              </a:spcAft>
              <a:buFont typeface="Wingdings" pitchFamily="2" charset="2"/>
              <a:buChar char="Ø"/>
            </a:pPr>
            <a:r>
              <a:rPr lang="en-US" b="1" dirty="0" smtClean="0">
                <a:solidFill>
                  <a:schemeClr val="accent5">
                    <a:lumMod val="50000"/>
                  </a:schemeClr>
                </a:solidFill>
              </a:rPr>
              <a:t>The code for base graphics is in the graphics package which is loaded by default when you start R.</a:t>
            </a:r>
          </a:p>
          <a:p>
            <a:pPr marL="463550" indent="-463550" algn="just">
              <a:spcBef>
                <a:spcPts val="600"/>
              </a:spcBef>
              <a:spcAft>
                <a:spcPts val="600"/>
              </a:spcAft>
              <a:buFont typeface="Wingdings" pitchFamily="2" charset="2"/>
              <a:buChar char="Ø"/>
            </a:pPr>
            <a:r>
              <a:rPr lang="en-US" b="1" dirty="0" smtClean="0">
                <a:solidFill>
                  <a:srgbClr val="FF0000"/>
                </a:solidFill>
              </a:rPr>
              <a:t>Grid</a:t>
            </a:r>
            <a:r>
              <a:rPr lang="en-US" b="1" dirty="0" smtClean="0">
                <a:solidFill>
                  <a:schemeClr val="accent5">
                    <a:lumMod val="50000"/>
                  </a:schemeClr>
                </a:solidFill>
              </a:rPr>
              <a:t> graphics is an alternative graphics system that was later added to R. The big difference between the grid and the original base graphics system is that grid allows for creation of multiple regions, called viewpoints, on a single graphics page. </a:t>
            </a:r>
          </a:p>
          <a:p>
            <a:pPr marL="463550" indent="-463550" algn="just">
              <a:spcBef>
                <a:spcPts val="600"/>
              </a:spcBef>
              <a:spcAft>
                <a:spcPts val="600"/>
              </a:spcAft>
              <a:buFont typeface="Wingdings" pitchFamily="2" charset="2"/>
              <a:buChar char="Ø"/>
            </a:pPr>
            <a:r>
              <a:rPr lang="en-US" b="1" dirty="0" smtClean="0">
                <a:solidFill>
                  <a:schemeClr val="accent5">
                    <a:lumMod val="50000"/>
                  </a:schemeClr>
                </a:solidFill>
              </a:rPr>
              <a:t>Grid is a framework of code doesn't by itself create complete charts.</a:t>
            </a:r>
          </a:p>
          <a:p>
            <a:pPr marL="463550" indent="-463550" algn="just">
              <a:spcBef>
                <a:spcPts val="600"/>
              </a:spcBef>
              <a:spcAft>
                <a:spcPts val="600"/>
              </a:spcAft>
              <a:buFont typeface="Wingdings" pitchFamily="2" charset="2"/>
              <a:buChar char="Ø"/>
            </a:pPr>
            <a:r>
              <a:rPr lang="en-US" b="1" dirty="0" smtClean="0">
                <a:solidFill>
                  <a:srgbClr val="FF0000"/>
                </a:solidFill>
              </a:rPr>
              <a:t>Lattice</a:t>
            </a:r>
            <a:r>
              <a:rPr lang="en-US" b="1" dirty="0" smtClean="0">
                <a:solidFill>
                  <a:schemeClr val="accent5">
                    <a:lumMod val="50000"/>
                  </a:schemeClr>
                </a:solidFill>
              </a:rPr>
              <a:t> is a graphics system that specifically implements the idea of Trellis graphics (or faceted graphics), which was originally developed for the languages S and S-Plus at Bell Labs. </a:t>
            </a:r>
          </a:p>
          <a:p>
            <a:pPr marL="463550" indent="-463550" algn="just">
              <a:spcBef>
                <a:spcPts val="600"/>
              </a:spcBef>
              <a:spcAft>
                <a:spcPts val="600"/>
              </a:spcAft>
              <a:buFont typeface="Wingdings" pitchFamily="2" charset="2"/>
              <a:buChar char="Ø"/>
            </a:pPr>
            <a:r>
              <a:rPr lang="en-US" b="1" dirty="0" smtClean="0">
                <a:solidFill>
                  <a:schemeClr val="accent5">
                    <a:lumMod val="50000"/>
                  </a:schemeClr>
                </a:solidFill>
              </a:rPr>
              <a:t>Lattice graphics in R makes use of grid graphics.</a:t>
            </a:r>
            <a:endParaRPr lang="en-GB" b="1" dirty="0">
              <a:solidFill>
                <a:schemeClr val="accent5">
                  <a:lumMod val="50000"/>
                </a:schemeClr>
              </a:solidFill>
            </a:endParaRPr>
          </a:p>
        </p:txBody>
      </p:sp>
      <p:pic>
        <p:nvPicPr>
          <p:cNvPr id="11266" name="Picture 2" descr="http://2.gravatar.com/avatar/e64da8f52acca940e95f7efe3a5ea475?s=400&amp;"/>
          <p:cNvPicPr>
            <a:picLocks noChangeAspect="1" noChangeArrowheads="1"/>
          </p:cNvPicPr>
          <p:nvPr/>
        </p:nvPicPr>
        <p:blipFill>
          <a:blip r:embed="rId2" cstate="print"/>
          <a:srcRect/>
          <a:stretch>
            <a:fillRect/>
          </a:stretch>
        </p:blipFill>
        <p:spPr bwMode="auto">
          <a:xfrm>
            <a:off x="7162800" y="5334000"/>
            <a:ext cx="838200" cy="8382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2050" name="Picture 2"/>
          <p:cNvPicPr>
            <a:picLocks noChangeAspect="1" noChangeArrowheads="1"/>
          </p:cNvPicPr>
          <p:nvPr/>
        </p:nvPicPr>
        <p:blipFill>
          <a:blip r:embed="rId2" cstate="print"/>
          <a:srcRect/>
          <a:stretch>
            <a:fillRect/>
          </a:stretch>
        </p:blipFill>
        <p:spPr bwMode="auto">
          <a:xfrm>
            <a:off x="1219200" y="1603360"/>
            <a:ext cx="6667500" cy="4416440"/>
          </a:xfrm>
          <a:prstGeom prst="rect">
            <a:avLst/>
          </a:prstGeom>
          <a:noFill/>
          <a:ln w="9525">
            <a:noFill/>
            <a:miter lim="800000"/>
            <a:headEnd/>
            <a:tailEnd/>
          </a:ln>
        </p:spPr>
      </p:pic>
      <p:sp>
        <p:nvSpPr>
          <p:cNvPr id="13" name="Rectangle 12"/>
          <p:cNvSpPr/>
          <p:nvPr/>
        </p:nvSpPr>
        <p:spPr>
          <a:xfrm>
            <a:off x="914400" y="838201"/>
            <a:ext cx="7239000" cy="584775"/>
          </a:xfrm>
          <a:prstGeom prst="rect">
            <a:avLst/>
          </a:prstGeom>
        </p:spPr>
        <p:txBody>
          <a:bodyPr wrap="square">
            <a:spAutoFit/>
          </a:bodyPr>
          <a:lstStyle/>
          <a:p>
            <a:pPr marL="0" lvl="1"/>
            <a:r>
              <a:rPr lang="en-GB" sz="3200" b="1" dirty="0" smtClean="0"/>
              <a:t>4.6	</a:t>
            </a:r>
            <a:r>
              <a:rPr lang="en-US" sz="3200" b="1" dirty="0" smtClean="0"/>
              <a:t>Base, Grid &amp; Lattice Graphics </a:t>
            </a:r>
            <a:r>
              <a:rPr lang="en-US" b="1" dirty="0" smtClean="0"/>
              <a:t>- continued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1027" name="Picture 3"/>
          <p:cNvPicPr>
            <a:picLocks noChangeAspect="1" noChangeArrowheads="1"/>
          </p:cNvPicPr>
          <p:nvPr/>
        </p:nvPicPr>
        <p:blipFill>
          <a:blip r:embed="rId2" cstate="print"/>
          <a:srcRect/>
          <a:stretch>
            <a:fillRect/>
          </a:stretch>
        </p:blipFill>
        <p:spPr bwMode="auto">
          <a:xfrm>
            <a:off x="2514600" y="1447800"/>
            <a:ext cx="4333875" cy="4515209"/>
          </a:xfrm>
          <a:prstGeom prst="rect">
            <a:avLst/>
          </a:prstGeom>
          <a:noFill/>
          <a:ln w="9525">
            <a:noFill/>
            <a:miter lim="800000"/>
            <a:headEnd/>
            <a:tailEnd/>
          </a:ln>
        </p:spPr>
      </p:pic>
      <p:sp>
        <p:nvSpPr>
          <p:cNvPr id="15" name="Rectangle 14"/>
          <p:cNvSpPr/>
          <p:nvPr/>
        </p:nvSpPr>
        <p:spPr>
          <a:xfrm>
            <a:off x="914400" y="838201"/>
            <a:ext cx="7239000" cy="584775"/>
          </a:xfrm>
          <a:prstGeom prst="rect">
            <a:avLst/>
          </a:prstGeom>
        </p:spPr>
        <p:txBody>
          <a:bodyPr wrap="square">
            <a:spAutoFit/>
          </a:bodyPr>
          <a:lstStyle/>
          <a:p>
            <a:pPr marL="0" lvl="1"/>
            <a:r>
              <a:rPr lang="en-GB" sz="3200" b="1" dirty="0" smtClean="0"/>
              <a:t>4.6	</a:t>
            </a:r>
            <a:r>
              <a:rPr lang="en-US" sz="3200" b="1" dirty="0" smtClean="0"/>
              <a:t>Base, Grid &amp; Lattice Graphics </a:t>
            </a:r>
            <a:r>
              <a:rPr lang="en-US" b="1" dirty="0" smtClean="0"/>
              <a:t>- continued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5" name="Rectangle 14"/>
          <p:cNvSpPr/>
          <p:nvPr/>
        </p:nvSpPr>
        <p:spPr>
          <a:xfrm>
            <a:off x="914400" y="838201"/>
            <a:ext cx="7239000" cy="584775"/>
          </a:xfrm>
          <a:prstGeom prst="rect">
            <a:avLst/>
          </a:prstGeom>
        </p:spPr>
        <p:txBody>
          <a:bodyPr wrap="square">
            <a:spAutoFit/>
          </a:bodyPr>
          <a:lstStyle/>
          <a:p>
            <a:pPr marL="0" lvl="1"/>
            <a:r>
              <a:rPr lang="en-GB" sz="3200" b="1" dirty="0" smtClean="0"/>
              <a:t>4.7	Graphics with ggplot2</a:t>
            </a:r>
            <a:endParaRPr lang="en-US" b="1" dirty="0" smtClean="0"/>
          </a:p>
        </p:txBody>
      </p:sp>
      <p:sp>
        <p:nvSpPr>
          <p:cNvPr id="10" name="Rectangle 9"/>
          <p:cNvSpPr/>
          <p:nvPr/>
        </p:nvSpPr>
        <p:spPr>
          <a:xfrm>
            <a:off x="914400" y="1443840"/>
            <a:ext cx="7315200" cy="1785104"/>
          </a:xfrm>
          <a:prstGeom prst="rect">
            <a:avLst/>
          </a:prstGeom>
        </p:spPr>
        <p:txBody>
          <a:bodyPr wrap="square">
            <a:spAutoFit/>
          </a:bodyPr>
          <a:lstStyle/>
          <a:p>
            <a:pPr marL="463550" indent="-463550" algn="just">
              <a:spcBef>
                <a:spcPts val="600"/>
              </a:spcBef>
              <a:spcAft>
                <a:spcPts val="600"/>
              </a:spcAft>
              <a:buFont typeface="Wingdings" pitchFamily="2" charset="2"/>
              <a:buChar char="Ø"/>
            </a:pPr>
            <a:r>
              <a:rPr lang="en-GB" b="1" dirty="0" smtClean="0">
                <a:solidFill>
                  <a:schemeClr val="accent5">
                    <a:lumMod val="50000"/>
                  </a:schemeClr>
                </a:solidFill>
              </a:rPr>
              <a:t>The package, ggplot2 created by Hadley Wickham offers a powerful </a:t>
            </a:r>
            <a:r>
              <a:rPr lang="en-GB" b="1" dirty="0" smtClean="0">
                <a:solidFill>
                  <a:schemeClr val="accent5">
                    <a:lumMod val="50000"/>
                  </a:schemeClr>
                </a:solidFill>
              </a:rPr>
              <a:t>graphics </a:t>
            </a:r>
            <a:r>
              <a:rPr lang="en-GB" b="1" dirty="0" smtClean="0">
                <a:solidFill>
                  <a:schemeClr val="accent5">
                    <a:lumMod val="50000"/>
                  </a:schemeClr>
                </a:solidFill>
              </a:rPr>
              <a:t>language for creating elegant and complex plots. </a:t>
            </a:r>
          </a:p>
          <a:p>
            <a:pPr marL="463550" indent="-463550" algn="just">
              <a:spcBef>
                <a:spcPts val="600"/>
              </a:spcBef>
              <a:spcAft>
                <a:spcPts val="600"/>
              </a:spcAft>
              <a:buFont typeface="Wingdings" pitchFamily="2" charset="2"/>
              <a:buChar char="Ø"/>
            </a:pPr>
            <a:r>
              <a:rPr lang="en-GB" b="1" dirty="0" smtClean="0">
                <a:solidFill>
                  <a:schemeClr val="accent5">
                    <a:lumMod val="50000"/>
                  </a:schemeClr>
                </a:solidFill>
              </a:rPr>
              <a:t>Its popularity in the R community has exploded in recent years.</a:t>
            </a:r>
          </a:p>
          <a:p>
            <a:pPr marL="463550" indent="-463550" algn="just">
              <a:spcBef>
                <a:spcPts val="600"/>
              </a:spcBef>
              <a:spcAft>
                <a:spcPts val="600"/>
              </a:spcAft>
              <a:buFont typeface="Wingdings" pitchFamily="2" charset="2"/>
              <a:buChar char="Ø"/>
            </a:pPr>
            <a:r>
              <a:rPr lang="en-GB" b="1" dirty="0" smtClean="0">
                <a:solidFill>
                  <a:schemeClr val="accent5">
                    <a:lumMod val="50000"/>
                  </a:schemeClr>
                </a:solidFill>
              </a:rPr>
              <a:t>Helper function, </a:t>
            </a:r>
            <a:r>
              <a:rPr lang="en-GB" b="1" dirty="0" err="1" smtClean="0">
                <a:solidFill>
                  <a:schemeClr val="accent5">
                    <a:lumMod val="50000"/>
                  </a:schemeClr>
                </a:solidFill>
              </a:rPr>
              <a:t>qplot</a:t>
            </a:r>
            <a:r>
              <a:rPr lang="en-GB" b="1" dirty="0" smtClean="0">
                <a:solidFill>
                  <a:schemeClr val="accent5">
                    <a:lumMod val="50000"/>
                  </a:schemeClr>
                </a:solidFill>
              </a:rPr>
              <a:t>() (for quick plot) hides much of the complexity when creating standard graphs.</a:t>
            </a:r>
          </a:p>
        </p:txBody>
      </p:sp>
      <p:pic>
        <p:nvPicPr>
          <p:cNvPr id="2050" name="Picture 2"/>
          <p:cNvPicPr>
            <a:picLocks noChangeAspect="1" noChangeArrowheads="1"/>
          </p:cNvPicPr>
          <p:nvPr/>
        </p:nvPicPr>
        <p:blipFill>
          <a:blip r:embed="rId2" cstate="print"/>
          <a:srcRect/>
          <a:stretch>
            <a:fillRect/>
          </a:stretch>
        </p:blipFill>
        <p:spPr bwMode="auto">
          <a:xfrm>
            <a:off x="990600" y="3429000"/>
            <a:ext cx="4191000" cy="2221357"/>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181600" y="3048000"/>
            <a:ext cx="2971800" cy="30501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5" name="Rectangle 14"/>
          <p:cNvSpPr/>
          <p:nvPr/>
        </p:nvSpPr>
        <p:spPr>
          <a:xfrm>
            <a:off x="914400" y="838201"/>
            <a:ext cx="7239000" cy="584775"/>
          </a:xfrm>
          <a:prstGeom prst="rect">
            <a:avLst/>
          </a:prstGeom>
        </p:spPr>
        <p:txBody>
          <a:bodyPr wrap="square">
            <a:spAutoFit/>
          </a:bodyPr>
          <a:lstStyle/>
          <a:p>
            <a:pPr marL="0" lvl="1"/>
            <a:r>
              <a:rPr lang="en-GB" sz="3200" b="1" dirty="0" smtClean="0"/>
              <a:t>4.7	Graphics with ggplot2 </a:t>
            </a:r>
            <a:r>
              <a:rPr lang="en-US" b="1" dirty="0" smtClean="0"/>
              <a:t>- continued</a:t>
            </a:r>
          </a:p>
        </p:txBody>
      </p:sp>
      <p:pic>
        <p:nvPicPr>
          <p:cNvPr id="1026" name="Picture 2"/>
          <p:cNvPicPr>
            <a:picLocks noChangeAspect="1" noChangeArrowheads="1"/>
          </p:cNvPicPr>
          <p:nvPr/>
        </p:nvPicPr>
        <p:blipFill>
          <a:blip r:embed="rId2" cstate="print"/>
          <a:srcRect/>
          <a:stretch>
            <a:fillRect/>
          </a:stretch>
        </p:blipFill>
        <p:spPr bwMode="auto">
          <a:xfrm>
            <a:off x="2514600" y="1981200"/>
            <a:ext cx="4191000" cy="4145160"/>
          </a:xfrm>
          <a:prstGeom prst="rect">
            <a:avLst/>
          </a:prstGeom>
          <a:noFill/>
          <a:ln w="9525">
            <a:noFill/>
            <a:miter lim="800000"/>
            <a:headEnd/>
            <a:tailEnd/>
          </a:ln>
        </p:spPr>
      </p:pic>
      <p:sp>
        <p:nvSpPr>
          <p:cNvPr id="11" name="Rectangle 10"/>
          <p:cNvSpPr/>
          <p:nvPr/>
        </p:nvSpPr>
        <p:spPr>
          <a:xfrm>
            <a:off x="914400" y="1371600"/>
            <a:ext cx="7239000" cy="646331"/>
          </a:xfrm>
          <a:prstGeom prst="rect">
            <a:avLst/>
          </a:prstGeom>
        </p:spPr>
        <p:txBody>
          <a:bodyPr wrap="square">
            <a:spAutoFit/>
          </a:bodyPr>
          <a:lstStyle/>
          <a:p>
            <a:pPr algn="just"/>
            <a:r>
              <a:rPr lang="en-GB" i="1" dirty="0" err="1" smtClean="0">
                <a:solidFill>
                  <a:srgbClr val="FF0000"/>
                </a:solidFill>
              </a:rPr>
              <a:t>qplot</a:t>
            </a:r>
            <a:r>
              <a:rPr lang="en-GB" i="1" dirty="0" smtClean="0">
                <a:solidFill>
                  <a:srgbClr val="FF0000"/>
                </a:solidFill>
              </a:rPr>
              <a:t>(x, y, data=. </a:t>
            </a:r>
            <a:r>
              <a:rPr lang="en-GB" i="1" dirty="0" err="1" smtClean="0">
                <a:solidFill>
                  <a:srgbClr val="FF0000"/>
                </a:solidFill>
              </a:rPr>
              <a:t>color</a:t>
            </a:r>
            <a:r>
              <a:rPr lang="en-GB" i="1" dirty="0" smtClean="0">
                <a:solidFill>
                  <a:srgbClr val="FF0000"/>
                </a:solidFill>
              </a:rPr>
              <a:t>= shape=, size=, alpha=,</a:t>
            </a:r>
            <a:r>
              <a:rPr lang="en-GB" i="1" dirty="0" err="1" smtClean="0">
                <a:solidFill>
                  <a:srgbClr val="FF0000"/>
                </a:solidFill>
              </a:rPr>
              <a:t>geom</a:t>
            </a:r>
            <a:r>
              <a:rPr lang="en-GB" i="1" dirty="0" smtClean="0">
                <a:solidFill>
                  <a:srgbClr val="FF0000"/>
                </a:solidFill>
              </a:rPr>
              <a:t>=, method=, formula=, facets=, </a:t>
            </a:r>
            <a:r>
              <a:rPr lang="en-GB" i="1" dirty="0" err="1" smtClean="0">
                <a:solidFill>
                  <a:srgbClr val="FF0000"/>
                </a:solidFill>
              </a:rPr>
              <a:t>xlim</a:t>
            </a:r>
            <a:r>
              <a:rPr lang="en-GB" i="1" dirty="0" smtClean="0">
                <a:solidFill>
                  <a:srgbClr val="FF0000"/>
                </a:solidFill>
              </a:rPr>
              <a:t>=, </a:t>
            </a:r>
            <a:r>
              <a:rPr lang="en-GB" i="1" dirty="0" err="1" smtClean="0">
                <a:solidFill>
                  <a:srgbClr val="FF0000"/>
                </a:solidFill>
              </a:rPr>
              <a:t>ylim</a:t>
            </a:r>
            <a:r>
              <a:rPr lang="en-GB" i="1" dirty="0" smtClean="0">
                <a:solidFill>
                  <a:srgbClr val="FF0000"/>
                </a:solidFill>
              </a:rPr>
              <a:t>=, </a:t>
            </a:r>
            <a:r>
              <a:rPr lang="en-GB" i="1" dirty="0" err="1" smtClean="0">
                <a:solidFill>
                  <a:srgbClr val="FF0000"/>
                </a:solidFill>
              </a:rPr>
              <a:t>xlab</a:t>
            </a:r>
            <a:r>
              <a:rPr lang="en-GB" i="1" dirty="0" smtClean="0">
                <a:solidFill>
                  <a:srgbClr val="FF0000"/>
                </a:solidFill>
              </a:rPr>
              <a:t>=, </a:t>
            </a:r>
            <a:r>
              <a:rPr lang="en-GB" i="1" dirty="0" err="1" smtClean="0">
                <a:solidFill>
                  <a:srgbClr val="FF0000"/>
                </a:solidFill>
              </a:rPr>
              <a:t>ylab</a:t>
            </a:r>
            <a:r>
              <a:rPr lang="en-GB" i="1" dirty="0" smtClean="0">
                <a:solidFill>
                  <a:srgbClr val="FF0000"/>
                </a:solidFill>
              </a:rPr>
              <a:t>=, main=, sub=)</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4.1	</a:t>
            </a:r>
            <a:r>
              <a:rPr lang="en-GB" sz="3200" b="1" dirty="0" smtClean="0"/>
              <a:t>Graphical devices</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3313" name="Rectangle 1"/>
          <p:cNvSpPr>
            <a:spLocks noChangeArrowheads="1"/>
          </p:cNvSpPr>
          <p:nvPr/>
        </p:nvSpPr>
        <p:spPr bwMode="auto">
          <a:xfrm>
            <a:off x="914400" y="1524000"/>
            <a:ext cx="7315200" cy="27802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914400" marR="0" lvl="0" indent="-914400" algn="just" defTabSz="914400" rtl="0" eaLnBrk="1" fontAlgn="base" latinLnBrk="0" hangingPunct="1">
              <a:lnSpc>
                <a:spcPct val="100000"/>
              </a:lnSpc>
              <a:spcBef>
                <a:spcPts val="200"/>
              </a:spcBef>
              <a:spcAft>
                <a:spcPts val="200"/>
              </a:spcAft>
              <a:buClrTx/>
              <a:buSzTx/>
              <a:buFont typeface="Wingdings" pitchFamily="2" charset="2"/>
              <a:buChar char="Ø"/>
              <a:tabLst/>
            </a:pPr>
            <a:r>
              <a:rPr kumimoji="0" lang="en-US" sz="2400" b="1" i="0" u="none" strike="noStrike" cap="none" normalizeH="0" baseline="0" dirty="0" smtClean="0">
                <a:ln>
                  <a:noFill/>
                </a:ln>
                <a:solidFill>
                  <a:schemeClr val="tx1"/>
                </a:solidFill>
                <a:effectLst/>
                <a:ea typeface="Calibri" pitchFamily="34" charset="0"/>
                <a:cs typeface="Times New Roman" pitchFamily="18" charset="0"/>
              </a:rPr>
              <a:t>When a  graphical function is executed, R opens a graphical window (X11 for windows) and displays the graphic. </a:t>
            </a:r>
            <a:endParaRPr kumimoji="0" lang="en-US" sz="2400" b="1" i="0" u="none" strike="noStrike" cap="none" normalizeH="0" baseline="0" dirty="0" smtClean="0">
              <a:ln>
                <a:noFill/>
              </a:ln>
              <a:solidFill>
                <a:schemeClr val="tx1"/>
              </a:solidFill>
              <a:effectLst/>
              <a:cs typeface="Arial" pitchFamily="34" charset="0"/>
            </a:endParaRPr>
          </a:p>
          <a:p>
            <a:pPr marL="914400" marR="0" lvl="0" indent="-914400" algn="just" defTabSz="914400" rtl="0" eaLnBrk="0" fontAlgn="base" latinLnBrk="0" hangingPunct="0">
              <a:lnSpc>
                <a:spcPct val="100000"/>
              </a:lnSpc>
              <a:spcBef>
                <a:spcPts val="200"/>
              </a:spcBef>
              <a:spcAft>
                <a:spcPts val="200"/>
              </a:spcAft>
              <a:buClrTx/>
              <a:buSzTx/>
              <a:buFont typeface="Wingdings" pitchFamily="2" charset="2"/>
              <a:buChar char="Ø"/>
              <a:tabLst/>
            </a:pPr>
            <a:r>
              <a:rPr kumimoji="0" lang="en-US" sz="2400" b="1" i="0" u="none" strike="noStrike" cap="none" normalizeH="0" baseline="0" dirty="0" smtClean="0">
                <a:ln>
                  <a:noFill/>
                </a:ln>
                <a:solidFill>
                  <a:schemeClr val="tx1"/>
                </a:solidFill>
                <a:effectLst/>
                <a:ea typeface="Calibri" pitchFamily="34" charset="0"/>
                <a:cs typeface="Times New Roman" pitchFamily="18" charset="0"/>
              </a:rPr>
              <a:t>A graphical device will open with a function depending  on the </a:t>
            </a:r>
            <a:r>
              <a:rPr kumimoji="0" lang="en-US" sz="2400" b="1" i="0" u="none" strike="noStrike" cap="none" normalizeH="0" baseline="0" dirty="0" err="1" smtClean="0">
                <a:ln>
                  <a:noFill/>
                </a:ln>
                <a:solidFill>
                  <a:schemeClr val="tx1"/>
                </a:solidFill>
                <a:effectLst/>
                <a:ea typeface="Calibri" pitchFamily="34" charset="0"/>
                <a:cs typeface="Times New Roman" pitchFamily="18" charset="0"/>
              </a:rPr>
              <a:t>format:</a:t>
            </a:r>
            <a:r>
              <a:rPr kumimoji="0" lang="en-US" b="1" i="0" u="none" strike="noStrike" cap="none" normalizeH="0" baseline="0" dirty="0" err="1" smtClean="0">
                <a:ln>
                  <a:noFill/>
                </a:ln>
                <a:solidFill>
                  <a:schemeClr val="tx1"/>
                </a:solidFill>
                <a:effectLst/>
                <a:ea typeface="Calibri" pitchFamily="34" charset="0"/>
                <a:cs typeface="Times New Roman" pitchFamily="18" charset="0"/>
              </a:rPr>
              <a:t>postscript</a:t>
            </a:r>
            <a:r>
              <a:rPr kumimoji="0" lang="en-US" b="1" i="0" u="none" strike="noStrike" cap="none" normalizeH="0" baseline="0" dirty="0" smtClean="0">
                <a:ln>
                  <a:noFill/>
                </a:ln>
                <a:solidFill>
                  <a:schemeClr val="tx1"/>
                </a:solidFill>
                <a:effectLst/>
                <a:ea typeface="Calibri" pitchFamily="34" charset="0"/>
                <a:cs typeface="Times New Roman" pitchFamily="18" charset="0"/>
              </a:rPr>
              <a:t>(), pt(), </a:t>
            </a:r>
            <a:r>
              <a:rPr kumimoji="0" lang="en-US" b="1" i="0" u="none" strike="noStrike" cap="none" normalizeH="0" baseline="0" dirty="0" err="1" smtClean="0">
                <a:ln>
                  <a:noFill/>
                </a:ln>
                <a:solidFill>
                  <a:schemeClr val="tx1"/>
                </a:solidFill>
                <a:effectLst/>
                <a:ea typeface="Calibri" pitchFamily="34" charset="0"/>
                <a:cs typeface="Times New Roman" pitchFamily="18" charset="0"/>
              </a:rPr>
              <a:t>pdf</a:t>
            </a:r>
            <a:r>
              <a:rPr kumimoji="0" lang="en-US" b="1" i="0" u="none" strike="noStrike" cap="none" normalizeH="0" baseline="0" dirty="0" smtClean="0">
                <a:ln>
                  <a:noFill/>
                </a:ln>
                <a:solidFill>
                  <a:schemeClr val="tx1"/>
                </a:solidFill>
                <a:effectLst/>
                <a:ea typeface="Calibri" pitchFamily="34" charset="0"/>
                <a:cs typeface="Times New Roman" pitchFamily="18" charset="0"/>
              </a:rPr>
              <a:t>(), </a:t>
            </a:r>
            <a:r>
              <a:rPr kumimoji="0" lang="en-US" b="1" i="0" u="none" strike="noStrike" cap="none" normalizeH="0" baseline="0" dirty="0" err="1" smtClean="0">
                <a:ln>
                  <a:noFill/>
                </a:ln>
                <a:solidFill>
                  <a:schemeClr val="tx1"/>
                </a:solidFill>
                <a:effectLst/>
                <a:ea typeface="Calibri" pitchFamily="34" charset="0"/>
                <a:cs typeface="Times New Roman" pitchFamily="18" charset="0"/>
              </a:rPr>
              <a:t>png</a:t>
            </a:r>
            <a:r>
              <a:rPr kumimoji="0" lang="en-US" b="1" i="0" u="none" strike="noStrike" cap="none" normalizeH="0" baseline="0" dirty="0" smtClean="0">
                <a:ln>
                  <a:noFill/>
                </a:ln>
                <a:solidFill>
                  <a:schemeClr val="tx1"/>
                </a:solidFill>
                <a:effectLst/>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cs typeface="Arial" pitchFamily="34" charset="0"/>
            </a:endParaRPr>
          </a:p>
          <a:p>
            <a:pPr marL="914400" marR="0" lvl="0" indent="-914400" algn="just" defTabSz="914400" rtl="0" eaLnBrk="0" fontAlgn="base" latinLnBrk="0" hangingPunct="0">
              <a:lnSpc>
                <a:spcPct val="100000"/>
              </a:lnSpc>
              <a:spcBef>
                <a:spcPts val="200"/>
              </a:spcBef>
              <a:spcAft>
                <a:spcPts val="200"/>
              </a:spcAft>
              <a:buClrTx/>
              <a:buSzTx/>
              <a:buFont typeface="Wingdings" pitchFamily="2" charset="2"/>
              <a:buChar char="Ø"/>
              <a:tabLst/>
            </a:pPr>
            <a:r>
              <a:rPr kumimoji="0" lang="en-US" sz="2400" b="1" i="0" u="none" strike="noStrike" cap="none" normalizeH="0" baseline="0" dirty="0" smtClean="0">
                <a:ln>
                  <a:noFill/>
                </a:ln>
                <a:solidFill>
                  <a:schemeClr val="tx1"/>
                </a:solidFill>
                <a:effectLst/>
                <a:ea typeface="Calibri" pitchFamily="34" charset="0"/>
                <a:cs typeface="Times New Roman" pitchFamily="18" charset="0"/>
              </a:rPr>
              <a:t>The list of available graphical devices can be found with ? Device.</a:t>
            </a:r>
            <a:endParaRPr kumimoji="0" lang="en-US" sz="2400" b="1" i="0" u="none" strike="noStrike" cap="none" normalizeH="0" baseline="0" dirty="0" smtClean="0">
              <a:ln>
                <a:noFill/>
              </a:ln>
              <a:solidFill>
                <a:schemeClr val="tx1"/>
              </a:solidFill>
              <a:effectLst/>
              <a:cs typeface="Arial" pitchFamily="34" charset="0"/>
            </a:endParaRPr>
          </a:p>
        </p:txBody>
      </p:sp>
      <p:pic>
        <p:nvPicPr>
          <p:cNvPr id="11" name="Picture 10"/>
          <p:cNvPicPr/>
          <p:nvPr/>
        </p:nvPicPr>
        <p:blipFill>
          <a:blip r:embed="rId2" cstate="print"/>
          <a:srcRect/>
          <a:stretch>
            <a:fillRect/>
          </a:stretch>
        </p:blipFill>
        <p:spPr bwMode="auto">
          <a:xfrm>
            <a:off x="990600" y="4343400"/>
            <a:ext cx="2819400" cy="533400"/>
          </a:xfrm>
          <a:prstGeom prst="rect">
            <a:avLst/>
          </a:prstGeom>
          <a:noFill/>
          <a:ln w="9525">
            <a:noFill/>
            <a:miter lim="800000"/>
            <a:headEnd/>
            <a:tailEnd/>
          </a:ln>
        </p:spPr>
      </p:pic>
      <p:pic>
        <p:nvPicPr>
          <p:cNvPr id="13" name="Picture 12"/>
          <p:cNvPicPr/>
          <p:nvPr/>
        </p:nvPicPr>
        <p:blipFill>
          <a:blip r:embed="rId3" cstate="print"/>
          <a:srcRect/>
          <a:stretch>
            <a:fillRect/>
          </a:stretch>
        </p:blipFill>
        <p:spPr bwMode="auto">
          <a:xfrm>
            <a:off x="3886200" y="4267200"/>
            <a:ext cx="4343400" cy="1143000"/>
          </a:xfrm>
          <a:prstGeom prst="rect">
            <a:avLst/>
          </a:prstGeom>
          <a:noFill/>
          <a:ln w="9525">
            <a:noFill/>
            <a:miter lim="800000"/>
            <a:headEnd/>
            <a:tailEnd/>
          </a:ln>
        </p:spPr>
      </p:pic>
      <p:pic>
        <p:nvPicPr>
          <p:cNvPr id="15" name="Picture 14"/>
          <p:cNvPicPr/>
          <p:nvPr/>
        </p:nvPicPr>
        <p:blipFill>
          <a:blip r:embed="rId4" cstate="print"/>
          <a:srcRect/>
          <a:stretch>
            <a:fillRect/>
          </a:stretch>
        </p:blipFill>
        <p:spPr bwMode="auto">
          <a:xfrm>
            <a:off x="1066800" y="5499155"/>
            <a:ext cx="4800599" cy="6730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1600200" y="1028485"/>
            <a:ext cx="6019800" cy="50675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21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62085"/>
            <a:ext cx="7315200" cy="4893647"/>
          </a:xfrm>
          <a:prstGeom prst="rect">
            <a:avLst/>
          </a:prstGeom>
        </p:spPr>
        <p:txBody>
          <a:bodyPr wrap="square">
            <a:spAutoFit/>
          </a:bodyPr>
          <a:lstStyle/>
          <a:p>
            <a:pPr>
              <a:spcBef>
                <a:spcPts val="600"/>
              </a:spcBef>
              <a:spcAft>
                <a:spcPts val="300"/>
              </a:spcAft>
            </a:pPr>
            <a:r>
              <a:rPr lang="en-US" sz="2800" b="1" dirty="0" smtClean="0"/>
              <a:t>Lab Exercise 1:   </a:t>
            </a:r>
          </a:p>
          <a:p>
            <a:pPr marL="457200" indent="-457200" algn="just">
              <a:spcBef>
                <a:spcPts val="300"/>
              </a:spcBef>
              <a:spcAft>
                <a:spcPts val="300"/>
              </a:spcAft>
              <a:buFont typeface="Wingdings" pitchFamily="2" charset="2"/>
              <a:buChar char="Ø"/>
            </a:pPr>
            <a:r>
              <a:rPr lang="en-US" sz="2400" b="1" dirty="0" smtClean="0"/>
              <a:t>The data set </a:t>
            </a:r>
            <a:r>
              <a:rPr lang="en-US" sz="2400" b="1" dirty="0" err="1" smtClean="0"/>
              <a:t>mtcars</a:t>
            </a:r>
            <a:r>
              <a:rPr lang="en-US" sz="2400" b="1" dirty="0" smtClean="0"/>
              <a:t> is an in-built in R and contains the data extracted from the 1974 Motor Trend US Magazine, and comprises fuel consumption and 10 aspects of automobile design and performance for 32 automobiles  (1973-74) models.</a:t>
            </a:r>
          </a:p>
          <a:p>
            <a:pPr marL="457200" indent="-457200" algn="just">
              <a:spcBef>
                <a:spcPts val="300"/>
              </a:spcBef>
              <a:spcAft>
                <a:spcPts val="300"/>
              </a:spcAft>
            </a:pPr>
            <a:r>
              <a:rPr lang="en-US" sz="2400" b="1" dirty="0" smtClean="0"/>
              <a:t>	Ref: </a:t>
            </a:r>
            <a:r>
              <a:rPr lang="en-US" sz="1400" b="1" i="1" dirty="0" smtClean="0">
                <a:solidFill>
                  <a:srgbClr val="FF0000"/>
                </a:solidFill>
              </a:rPr>
              <a:t>http://stat.ethz.ch/R-manual/R-devel/library/datasets/html/mtcars.html</a:t>
            </a:r>
          </a:p>
          <a:p>
            <a:pPr marL="457200" indent="-457200" algn="just">
              <a:spcBef>
                <a:spcPts val="300"/>
              </a:spcBef>
              <a:spcAft>
                <a:spcPts val="300"/>
              </a:spcAft>
              <a:buFont typeface="Wingdings" pitchFamily="2" charset="2"/>
              <a:buChar char="Ø"/>
            </a:pPr>
            <a:r>
              <a:rPr lang="en-US" sz="2400" b="1" dirty="0" smtClean="0"/>
              <a:t>Create a scatter plot and regression line using the function lm() for the relationship between mpg and wt  of cars in the data set </a:t>
            </a:r>
            <a:r>
              <a:rPr lang="en-US" sz="2400" b="1" dirty="0" err="1" smtClean="0"/>
              <a:t>mtcars</a:t>
            </a:r>
            <a:r>
              <a:rPr lang="en-US" sz="2400" b="1" dirty="0" smtClean="0"/>
              <a:t>.</a:t>
            </a:r>
          </a:p>
          <a:p>
            <a:pPr marL="457200" indent="-457200" algn="just">
              <a:spcBef>
                <a:spcPts val="300"/>
              </a:spcBef>
              <a:spcAft>
                <a:spcPts val="300"/>
              </a:spcAft>
              <a:buFont typeface="Wingdings" pitchFamily="2" charset="2"/>
              <a:buChar char="Ø"/>
            </a:pPr>
            <a:r>
              <a:rPr lang="en-US" sz="2400" b="1" dirty="0" smtClean="0"/>
              <a:t>Save the graph as a </a:t>
            </a:r>
            <a:r>
              <a:rPr lang="en-US" sz="2400" b="1" dirty="0" err="1" smtClean="0"/>
              <a:t>pdf</a:t>
            </a:r>
            <a:r>
              <a:rPr lang="en-US" sz="2400" b="1" dirty="0" smtClean="0"/>
              <a:t> file in your current working directory in 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22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62085"/>
            <a:ext cx="7315200" cy="5009064"/>
          </a:xfrm>
          <a:prstGeom prst="rect">
            <a:avLst/>
          </a:prstGeom>
        </p:spPr>
        <p:txBody>
          <a:bodyPr wrap="square">
            <a:spAutoFit/>
          </a:bodyPr>
          <a:lstStyle/>
          <a:p>
            <a:pPr>
              <a:spcBef>
                <a:spcPts val="600"/>
              </a:spcBef>
              <a:spcAft>
                <a:spcPts val="300"/>
              </a:spcAft>
            </a:pPr>
            <a:r>
              <a:rPr lang="en-US" sz="2800" b="1" dirty="0" smtClean="0"/>
              <a:t>Lab Exercise 1 - continued:   </a:t>
            </a:r>
          </a:p>
          <a:p>
            <a:pPr marL="457200" indent="-457200" algn="just">
              <a:spcBef>
                <a:spcPts val="600"/>
              </a:spcBef>
              <a:spcAft>
                <a:spcPts val="600"/>
              </a:spcAft>
              <a:buFont typeface="Wingdings" pitchFamily="2" charset="2"/>
              <a:buChar char="Ø"/>
            </a:pPr>
            <a:r>
              <a:rPr lang="en-US" sz="2400" b="1" dirty="0" smtClean="0"/>
              <a:t>A scatter plot pairs up values of two quantitative variables in a data set and display them as geometric points inside a Cartesian diagram.</a:t>
            </a:r>
          </a:p>
          <a:p>
            <a:pPr marL="457200" indent="-457200" algn="just">
              <a:spcBef>
                <a:spcPts val="600"/>
              </a:spcBef>
              <a:spcAft>
                <a:spcPts val="600"/>
              </a:spcAft>
              <a:buFont typeface="Wingdings" pitchFamily="2" charset="2"/>
              <a:buChar char="Ø"/>
            </a:pPr>
            <a:r>
              <a:rPr lang="en-US" sz="2400" b="1" dirty="0" smtClean="0"/>
              <a:t>The basic function to create a </a:t>
            </a:r>
            <a:r>
              <a:rPr lang="en-US" sz="2400" b="1" dirty="0" err="1" smtClean="0"/>
              <a:t>scatterplot</a:t>
            </a:r>
            <a:r>
              <a:rPr lang="en-US" sz="2400" b="1" dirty="0" smtClean="0"/>
              <a:t> is plot(</a:t>
            </a:r>
            <a:r>
              <a:rPr lang="en-US" sz="2400" b="1" dirty="0" err="1" smtClean="0"/>
              <a:t>x,y</a:t>
            </a:r>
            <a:r>
              <a:rPr lang="en-US" sz="2400" b="1" dirty="0" smtClean="0"/>
              <a:t>), where x and y are numeric vectors denoting the (</a:t>
            </a:r>
            <a:r>
              <a:rPr lang="en-US" sz="2400" b="1" dirty="0" err="1" smtClean="0"/>
              <a:t>x,y</a:t>
            </a:r>
            <a:r>
              <a:rPr lang="en-US" sz="2400" b="1" dirty="0" smtClean="0"/>
              <a:t>) points to plot. In our example, x is wt (weight) of the car and y is mpg (miles per gallon).</a:t>
            </a:r>
          </a:p>
          <a:p>
            <a:pPr marL="457200" indent="-457200" algn="just">
              <a:spcBef>
                <a:spcPts val="600"/>
              </a:spcBef>
              <a:spcAft>
                <a:spcPts val="600"/>
              </a:spcAft>
              <a:buFont typeface="Wingdings" pitchFamily="2" charset="2"/>
              <a:buChar char="Ø"/>
            </a:pPr>
            <a:r>
              <a:rPr lang="en-US" sz="2400" b="1" dirty="0" smtClean="0"/>
              <a:t>We can generate a linear regression model of the two variables with the lm() function, and then draw a trend line (regression line) with the function </a:t>
            </a:r>
            <a:r>
              <a:rPr lang="en-US" sz="2400" b="1" dirty="0" err="1" smtClean="0"/>
              <a:t>abline</a:t>
            </a:r>
            <a:r>
              <a:rPr lang="en-US" sz="2400" b="1"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23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62085"/>
            <a:ext cx="7315200" cy="523220"/>
          </a:xfrm>
          <a:prstGeom prst="rect">
            <a:avLst/>
          </a:prstGeom>
        </p:spPr>
        <p:txBody>
          <a:bodyPr wrap="square">
            <a:spAutoFit/>
          </a:bodyPr>
          <a:lstStyle/>
          <a:p>
            <a:pPr>
              <a:spcBef>
                <a:spcPts val="600"/>
              </a:spcBef>
              <a:spcAft>
                <a:spcPts val="300"/>
              </a:spcAft>
            </a:pPr>
            <a:r>
              <a:rPr lang="en-US" sz="2800" b="1" dirty="0" smtClean="0"/>
              <a:t>Lab Exercise 1 - continued:   </a:t>
            </a:r>
          </a:p>
        </p:txBody>
      </p:sp>
      <p:sp>
        <p:nvSpPr>
          <p:cNvPr id="10" name="Rectangle 9"/>
          <p:cNvSpPr/>
          <p:nvPr/>
        </p:nvSpPr>
        <p:spPr>
          <a:xfrm>
            <a:off x="990600" y="1524000"/>
            <a:ext cx="7315200" cy="830997"/>
          </a:xfrm>
          <a:prstGeom prst="rect">
            <a:avLst/>
          </a:prstGeom>
        </p:spPr>
        <p:txBody>
          <a:bodyPr wrap="square">
            <a:spAutoFit/>
          </a:bodyPr>
          <a:lstStyle/>
          <a:p>
            <a:pPr marL="457200" indent="-457200" algn="just">
              <a:spcBef>
                <a:spcPts val="600"/>
              </a:spcBef>
              <a:spcAft>
                <a:spcPts val="600"/>
              </a:spcAft>
              <a:buFont typeface="Wingdings" pitchFamily="2" charset="2"/>
              <a:buChar char="Ø"/>
            </a:pPr>
            <a:r>
              <a:rPr lang="en-US" sz="2400" b="1" dirty="0" smtClean="0"/>
              <a:t>Run the R code for this exercise “graph1.R” available with you.</a:t>
            </a:r>
          </a:p>
        </p:txBody>
      </p:sp>
      <p:pic>
        <p:nvPicPr>
          <p:cNvPr id="1028" name="Picture 4"/>
          <p:cNvPicPr>
            <a:picLocks noChangeAspect="1" noChangeArrowheads="1"/>
          </p:cNvPicPr>
          <p:nvPr/>
        </p:nvPicPr>
        <p:blipFill>
          <a:blip r:embed="rId2" cstate="print"/>
          <a:srcRect/>
          <a:stretch>
            <a:fillRect/>
          </a:stretch>
        </p:blipFill>
        <p:spPr bwMode="auto">
          <a:xfrm>
            <a:off x="990600" y="2514600"/>
            <a:ext cx="736467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24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62085"/>
            <a:ext cx="7315200" cy="1785104"/>
          </a:xfrm>
          <a:prstGeom prst="rect">
            <a:avLst/>
          </a:prstGeom>
        </p:spPr>
        <p:txBody>
          <a:bodyPr wrap="square">
            <a:spAutoFit/>
          </a:bodyPr>
          <a:lstStyle/>
          <a:p>
            <a:pPr>
              <a:spcBef>
                <a:spcPts val="600"/>
              </a:spcBef>
              <a:spcAft>
                <a:spcPts val="300"/>
              </a:spcAft>
            </a:pPr>
            <a:r>
              <a:rPr lang="en-US" sz="2800" b="1" dirty="0" smtClean="0"/>
              <a:t>Lab Exercise 2:   </a:t>
            </a:r>
          </a:p>
          <a:p>
            <a:pPr marL="457200" indent="-457200" algn="just">
              <a:spcBef>
                <a:spcPts val="300"/>
              </a:spcBef>
              <a:spcAft>
                <a:spcPts val="300"/>
              </a:spcAft>
              <a:buFont typeface="Wingdings" pitchFamily="2" charset="2"/>
              <a:buChar char="Ø"/>
            </a:pPr>
            <a:r>
              <a:rPr lang="en-US" sz="2400" b="1" dirty="0" smtClean="0"/>
              <a:t>Run the R code “graph2.R” available with you.</a:t>
            </a:r>
          </a:p>
          <a:p>
            <a:pPr marL="457200" indent="-457200" algn="just">
              <a:spcBef>
                <a:spcPts val="300"/>
              </a:spcBef>
              <a:spcAft>
                <a:spcPts val="300"/>
              </a:spcAft>
              <a:buFont typeface="Wingdings" pitchFamily="2" charset="2"/>
              <a:buChar char="Ø"/>
            </a:pPr>
            <a:r>
              <a:rPr lang="en-US" sz="2400" b="1" dirty="0" smtClean="0"/>
              <a:t>Here we draw a pie chart depicting the sale of cars during a week, Monday to Friday.</a:t>
            </a:r>
          </a:p>
        </p:txBody>
      </p:sp>
      <p:pic>
        <p:nvPicPr>
          <p:cNvPr id="2051" name="Picture 3"/>
          <p:cNvPicPr>
            <a:picLocks noChangeAspect="1" noChangeArrowheads="1"/>
          </p:cNvPicPr>
          <p:nvPr/>
        </p:nvPicPr>
        <p:blipFill>
          <a:blip r:embed="rId2" cstate="print"/>
          <a:srcRect/>
          <a:stretch>
            <a:fillRect/>
          </a:stretch>
        </p:blipFill>
        <p:spPr bwMode="auto">
          <a:xfrm>
            <a:off x="990600" y="3352800"/>
            <a:ext cx="7348747"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25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62085"/>
            <a:ext cx="7315200" cy="1415772"/>
          </a:xfrm>
          <a:prstGeom prst="rect">
            <a:avLst/>
          </a:prstGeom>
        </p:spPr>
        <p:txBody>
          <a:bodyPr wrap="square">
            <a:spAutoFit/>
          </a:bodyPr>
          <a:lstStyle/>
          <a:p>
            <a:pPr>
              <a:spcBef>
                <a:spcPts val="600"/>
              </a:spcBef>
              <a:spcAft>
                <a:spcPts val="300"/>
              </a:spcAft>
            </a:pPr>
            <a:r>
              <a:rPr lang="en-US" sz="2800" b="1" dirty="0" smtClean="0"/>
              <a:t>Lab Exercise 3:   </a:t>
            </a:r>
          </a:p>
          <a:p>
            <a:pPr marL="457200" indent="-457200" algn="just">
              <a:spcBef>
                <a:spcPts val="300"/>
              </a:spcBef>
              <a:spcAft>
                <a:spcPts val="300"/>
              </a:spcAft>
              <a:buFont typeface="Wingdings" pitchFamily="2" charset="2"/>
              <a:buChar char="Ø"/>
            </a:pPr>
            <a:r>
              <a:rPr lang="en-US" sz="2400" b="1" dirty="0" smtClean="0"/>
              <a:t>Run the R code “graph3.R” available with you.</a:t>
            </a:r>
          </a:p>
          <a:p>
            <a:pPr marL="457200" indent="-457200" algn="just">
              <a:spcBef>
                <a:spcPts val="300"/>
              </a:spcBef>
              <a:spcAft>
                <a:spcPts val="300"/>
              </a:spcAft>
              <a:buFont typeface="Wingdings" pitchFamily="2" charset="2"/>
              <a:buChar char="Ø"/>
            </a:pPr>
            <a:r>
              <a:rPr lang="en-US" sz="2400" b="1" dirty="0" smtClean="0"/>
              <a:t>Here we draw a boxplot of mpg by gas cylinders.</a:t>
            </a:r>
          </a:p>
        </p:txBody>
      </p:sp>
      <p:pic>
        <p:nvPicPr>
          <p:cNvPr id="3074" name="Picture 2"/>
          <p:cNvPicPr>
            <a:picLocks noChangeAspect="1" noChangeArrowheads="1"/>
          </p:cNvPicPr>
          <p:nvPr/>
        </p:nvPicPr>
        <p:blipFill>
          <a:blip r:embed="rId2" cstate="print"/>
          <a:srcRect/>
          <a:stretch>
            <a:fillRect/>
          </a:stretch>
        </p:blipFill>
        <p:spPr bwMode="auto">
          <a:xfrm>
            <a:off x="1066800" y="2438400"/>
            <a:ext cx="7162052"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26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62085"/>
            <a:ext cx="7315200" cy="2215991"/>
          </a:xfrm>
          <a:prstGeom prst="rect">
            <a:avLst/>
          </a:prstGeom>
        </p:spPr>
        <p:txBody>
          <a:bodyPr wrap="square">
            <a:spAutoFit/>
          </a:bodyPr>
          <a:lstStyle/>
          <a:p>
            <a:pPr>
              <a:spcBef>
                <a:spcPts val="600"/>
              </a:spcBef>
              <a:spcAft>
                <a:spcPts val="300"/>
              </a:spcAft>
            </a:pPr>
            <a:r>
              <a:rPr lang="en-US" sz="2800" b="1" dirty="0" smtClean="0"/>
              <a:t>Lab Exercise 4:   </a:t>
            </a:r>
          </a:p>
          <a:p>
            <a:pPr marL="457200" indent="-457200" algn="just">
              <a:spcBef>
                <a:spcPts val="300"/>
              </a:spcBef>
              <a:spcAft>
                <a:spcPts val="300"/>
              </a:spcAft>
              <a:buFont typeface="Wingdings" pitchFamily="2" charset="2"/>
              <a:buChar char="Ø"/>
            </a:pPr>
            <a:r>
              <a:rPr lang="en-US" sz="2000" b="1" dirty="0" smtClean="0"/>
              <a:t>Run the R code “graph4.R” available with you.</a:t>
            </a:r>
          </a:p>
          <a:p>
            <a:pPr marL="457200" indent="-457200" algn="just">
              <a:spcBef>
                <a:spcPts val="300"/>
              </a:spcBef>
              <a:spcAft>
                <a:spcPts val="300"/>
              </a:spcAft>
              <a:buFont typeface="Wingdings" pitchFamily="2" charset="2"/>
              <a:buChar char="Ø"/>
            </a:pPr>
            <a:r>
              <a:rPr lang="en-US" sz="2000" b="1" dirty="0" smtClean="0"/>
              <a:t>Here a normal curve is overlaid on the histogram. Note we have used </a:t>
            </a:r>
            <a:r>
              <a:rPr lang="en-US" sz="2000" b="1" dirty="0" err="1" smtClean="0"/>
              <a:t>dnorm</a:t>
            </a:r>
            <a:r>
              <a:rPr lang="en-US" sz="2000" b="1" dirty="0" smtClean="0"/>
              <a:t>() function to get the normal density values. We have used the mean of x and the standard deviation of x to define this particular normal distribution.</a:t>
            </a:r>
          </a:p>
        </p:txBody>
      </p:sp>
      <p:pic>
        <p:nvPicPr>
          <p:cNvPr id="1026" name="Picture 2"/>
          <p:cNvPicPr>
            <a:picLocks noChangeAspect="1" noChangeArrowheads="1"/>
          </p:cNvPicPr>
          <p:nvPr/>
        </p:nvPicPr>
        <p:blipFill>
          <a:blip r:embed="rId2" cstate="print"/>
          <a:srcRect/>
          <a:stretch>
            <a:fillRect/>
          </a:stretch>
        </p:blipFill>
        <p:spPr bwMode="auto">
          <a:xfrm>
            <a:off x="2057400" y="3124200"/>
            <a:ext cx="4813300" cy="30441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27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62085"/>
            <a:ext cx="7315200" cy="2669962"/>
          </a:xfrm>
          <a:prstGeom prst="rect">
            <a:avLst/>
          </a:prstGeom>
        </p:spPr>
        <p:txBody>
          <a:bodyPr wrap="square">
            <a:spAutoFit/>
          </a:bodyPr>
          <a:lstStyle/>
          <a:p>
            <a:pPr>
              <a:spcBef>
                <a:spcPts val="600"/>
              </a:spcBef>
              <a:spcAft>
                <a:spcPts val="300"/>
              </a:spcAft>
            </a:pPr>
            <a:r>
              <a:rPr lang="en-US" sz="2800" b="1" dirty="0" smtClean="0"/>
              <a:t>Activity 1:   </a:t>
            </a:r>
          </a:p>
          <a:p>
            <a:pPr>
              <a:spcBef>
                <a:spcPts val="600"/>
              </a:spcBef>
              <a:spcAft>
                <a:spcPts val="300"/>
              </a:spcAft>
            </a:pPr>
            <a:endParaRPr lang="en-US" sz="2800" b="1" dirty="0" smtClean="0"/>
          </a:p>
          <a:p>
            <a:pPr>
              <a:spcBef>
                <a:spcPts val="600"/>
              </a:spcBef>
              <a:spcAft>
                <a:spcPts val="300"/>
              </a:spcAft>
            </a:pPr>
            <a:endParaRPr lang="en-US" sz="2800" b="1" dirty="0" smtClean="0"/>
          </a:p>
          <a:p>
            <a:pPr>
              <a:spcBef>
                <a:spcPts val="600"/>
              </a:spcBef>
              <a:spcAft>
                <a:spcPts val="300"/>
              </a:spcAft>
            </a:pPr>
            <a:r>
              <a:rPr lang="en-US" sz="2800" b="1" dirty="0" smtClean="0"/>
              <a:t>	Read the file “U06_R Graphs_v1.pdf“</a:t>
            </a:r>
          </a:p>
          <a:p>
            <a:pPr>
              <a:spcBef>
                <a:spcPts val="300"/>
              </a:spcBef>
              <a:spcAft>
                <a:spcPts val="300"/>
              </a:spcAft>
            </a:pPr>
            <a:endParaRPr lang="en-US" sz="28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4.1	</a:t>
            </a:r>
            <a:r>
              <a:rPr lang="en-GB" sz="3200" b="1" dirty="0" smtClean="0"/>
              <a:t>Graphical devices </a:t>
            </a:r>
            <a:r>
              <a:rPr lang="en-GB"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3313" name="Rectangle 1"/>
          <p:cNvSpPr>
            <a:spLocks noChangeArrowheads="1"/>
          </p:cNvSpPr>
          <p:nvPr/>
        </p:nvSpPr>
        <p:spPr bwMode="auto">
          <a:xfrm>
            <a:off x="914400" y="1447800"/>
            <a:ext cx="7315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914400" indent="-914400" algn="just" fontAlgn="base">
              <a:spcBef>
                <a:spcPts val="200"/>
              </a:spcBef>
              <a:spcAft>
                <a:spcPts val="200"/>
              </a:spcAft>
              <a:buFont typeface="Wingdings" pitchFamily="2" charset="2"/>
              <a:buChar char="Ø"/>
            </a:pPr>
            <a:r>
              <a:rPr lang="en-US" sz="2400" b="1" dirty="0" smtClean="0"/>
              <a:t>You can save the graph via code using one of the following functions:</a:t>
            </a:r>
            <a:endParaRPr kumimoji="0" lang="en-US" sz="2400" b="1" i="0" u="none" strike="noStrike" cap="none" normalizeH="0" baseline="0" dirty="0" smtClean="0">
              <a:ln>
                <a:noFill/>
              </a:ln>
              <a:solidFill>
                <a:schemeClr val="tx1"/>
              </a:solidFill>
              <a:effectLst/>
              <a:cs typeface="Arial" pitchFamily="34" charset="0"/>
            </a:endParaRPr>
          </a:p>
        </p:txBody>
      </p:sp>
      <p:graphicFrame>
        <p:nvGraphicFramePr>
          <p:cNvPr id="16" name="Table 15"/>
          <p:cNvGraphicFramePr>
            <a:graphicFrameLocks noGrp="1"/>
          </p:cNvGraphicFramePr>
          <p:nvPr/>
        </p:nvGraphicFramePr>
        <p:xfrm>
          <a:off x="1981200" y="2346960"/>
          <a:ext cx="5594895" cy="2453640"/>
        </p:xfrm>
        <a:graphic>
          <a:graphicData uri="http://schemas.openxmlformats.org/drawingml/2006/table">
            <a:tbl>
              <a:tblPr/>
              <a:tblGrid>
                <a:gridCol w="3177159"/>
                <a:gridCol w="2417736"/>
              </a:tblGrid>
              <a:tr h="51435">
                <a:tc>
                  <a:txBody>
                    <a:bodyPr/>
                    <a:lstStyle/>
                    <a:p>
                      <a:pPr marL="0" marR="0">
                        <a:lnSpc>
                          <a:spcPct val="115000"/>
                        </a:lnSpc>
                        <a:spcBef>
                          <a:spcPts val="0"/>
                        </a:spcBef>
                        <a:spcAft>
                          <a:spcPts val="0"/>
                        </a:spcAft>
                      </a:pPr>
                      <a:r>
                        <a:rPr lang="en-US" sz="2000" b="1" dirty="0">
                          <a:latin typeface="Calibri"/>
                          <a:ea typeface="Calibri"/>
                          <a:cs typeface="Times New Roman"/>
                        </a:rPr>
                        <a:t>Function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a:latin typeface="Calibri"/>
                          <a:ea typeface="Calibri"/>
                          <a:cs typeface="Times New Roman"/>
                        </a:rPr>
                        <a:t>Output to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2000" b="1" dirty="0" err="1">
                          <a:latin typeface="Calibri"/>
                          <a:ea typeface="Calibri"/>
                          <a:cs typeface="Times New Roman"/>
                        </a:rPr>
                        <a:t>pdf</a:t>
                      </a:r>
                      <a:r>
                        <a:rPr lang="en-US" sz="2000" b="1" dirty="0">
                          <a:latin typeface="Calibri"/>
                          <a:ea typeface="Calibri"/>
                          <a:cs typeface="Times New Roman"/>
                        </a:rPr>
                        <a:t>(“graph1.pdf”)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a:latin typeface="Calibri"/>
                          <a:ea typeface="Calibri"/>
                          <a:cs typeface="Times New Roman"/>
                        </a:rPr>
                        <a:t>pdf 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2000" b="1" dirty="0" err="1">
                          <a:latin typeface="Calibri"/>
                          <a:ea typeface="Calibri"/>
                          <a:cs typeface="Times New Roman"/>
                        </a:rPr>
                        <a:t>win.metafile</a:t>
                      </a:r>
                      <a:r>
                        <a:rPr lang="en-US" sz="2000" b="1" dirty="0">
                          <a:latin typeface="Calibri"/>
                          <a:ea typeface="Calibri"/>
                          <a:cs typeface="Times New Roman"/>
                        </a:rPr>
                        <a:t>(“graph1.wmf”)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latin typeface="Calibri"/>
                          <a:ea typeface="Calibri"/>
                          <a:cs typeface="Times New Roman"/>
                        </a:rPr>
                        <a:t>windows meta 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2000" b="1" dirty="0" err="1">
                          <a:latin typeface="Calibri"/>
                          <a:ea typeface="Calibri"/>
                          <a:cs typeface="Times New Roman"/>
                        </a:rPr>
                        <a:t>png</a:t>
                      </a:r>
                      <a:r>
                        <a:rPr lang="en-US" sz="2000" b="1" dirty="0">
                          <a:latin typeface="Calibri"/>
                          <a:ea typeface="Calibri"/>
                          <a:cs typeface="Times New Roman"/>
                        </a:rPr>
                        <a:t>(“graph1.png”)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err="1">
                          <a:latin typeface="Calibri"/>
                          <a:ea typeface="Calibri"/>
                          <a:cs typeface="Times New Roman"/>
                        </a:rPr>
                        <a:t>png</a:t>
                      </a:r>
                      <a:r>
                        <a:rPr lang="en-US" sz="2000" b="1" dirty="0">
                          <a:latin typeface="Calibri"/>
                          <a:ea typeface="Calibri"/>
                          <a:cs typeface="Times New Roman"/>
                        </a:rPr>
                        <a:t> 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2000" b="1" dirty="0">
                          <a:latin typeface="Calibri"/>
                          <a:ea typeface="Calibri"/>
                          <a:cs typeface="Times New Roman"/>
                        </a:rPr>
                        <a:t>jpeg(“graph1.jpg”)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latin typeface="Calibri"/>
                          <a:ea typeface="Calibri"/>
                          <a:cs typeface="Times New Roman"/>
                        </a:rPr>
                        <a:t>jpeg 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2000" b="1" dirty="0">
                          <a:latin typeface="Calibri"/>
                          <a:ea typeface="Calibri"/>
                          <a:cs typeface="Times New Roman"/>
                        </a:rPr>
                        <a:t>bmp(“graph1.bmp”)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latin typeface="Calibri"/>
                          <a:ea typeface="Calibri"/>
                          <a:cs typeface="Times New Roman"/>
                        </a:rPr>
                        <a:t>bmp 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2000" b="1">
                          <a:latin typeface="Calibri"/>
                          <a:ea typeface="Calibri"/>
                          <a:cs typeface="Times New Roman"/>
                        </a:rPr>
                        <a:t>postscript(“graph1.ps”)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latin typeface="Calibri"/>
                          <a:ea typeface="Calibri"/>
                          <a:cs typeface="Times New Roman"/>
                        </a:rPr>
                        <a:t>postscript 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7" name="Picture 16"/>
          <p:cNvPicPr/>
          <p:nvPr/>
        </p:nvPicPr>
        <p:blipFill>
          <a:blip r:embed="rId2" cstate="print"/>
          <a:srcRect/>
          <a:stretch>
            <a:fillRect/>
          </a:stretch>
        </p:blipFill>
        <p:spPr bwMode="auto">
          <a:xfrm>
            <a:off x="1905000" y="4953000"/>
            <a:ext cx="3348990" cy="1148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4.1	</a:t>
            </a:r>
            <a:r>
              <a:rPr lang="en-GB" sz="3200" b="1" dirty="0" smtClean="0"/>
              <a:t>Graphical devices </a:t>
            </a:r>
            <a:r>
              <a:rPr lang="en-GB"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13" name="Picture 12"/>
          <p:cNvPicPr/>
          <p:nvPr/>
        </p:nvPicPr>
        <p:blipFill>
          <a:blip r:embed="rId2" cstate="print"/>
          <a:srcRect/>
          <a:stretch>
            <a:fillRect/>
          </a:stretch>
        </p:blipFill>
        <p:spPr bwMode="auto">
          <a:xfrm>
            <a:off x="990600" y="1524000"/>
            <a:ext cx="7124631" cy="3762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4.2	Partitioning a graphic</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2289" name="Rectangle 1"/>
          <p:cNvSpPr>
            <a:spLocks noChangeArrowheads="1"/>
          </p:cNvSpPr>
          <p:nvPr/>
        </p:nvSpPr>
        <p:spPr bwMode="auto">
          <a:xfrm>
            <a:off x="914400" y="1632466"/>
            <a:ext cx="73152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914400" marR="0" lvl="0" indent="-91440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smtClean="0">
                <a:ln>
                  <a:noFill/>
                </a:ln>
                <a:solidFill>
                  <a:schemeClr val="tx1"/>
                </a:solidFill>
                <a:effectLst/>
                <a:ea typeface="Calibri" pitchFamily="34" charset="0"/>
                <a:cs typeface="Times New Roman" pitchFamily="18" charset="0"/>
              </a:rPr>
              <a:t>The function layout partitions the active graphic window in several parts where the graphs will be displayed successively.</a:t>
            </a:r>
            <a:endParaRPr kumimoji="0" lang="en-US" b="1" i="0" u="none" strike="noStrike" cap="none" normalizeH="0" baseline="0" dirty="0" smtClean="0">
              <a:ln>
                <a:noFill/>
              </a:ln>
              <a:solidFill>
                <a:schemeClr val="tx1"/>
              </a:solidFill>
              <a:effectLst/>
              <a:cs typeface="Arial" pitchFamily="34" charset="0"/>
            </a:endParaRPr>
          </a:p>
          <a:p>
            <a:pPr marL="914400" marR="0" lvl="0" indent="-9144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smtClean="0">
                <a:ln>
                  <a:noFill/>
                </a:ln>
                <a:solidFill>
                  <a:schemeClr val="tx1"/>
                </a:solidFill>
                <a:effectLst/>
                <a:ea typeface="Calibri" pitchFamily="34" charset="0"/>
                <a:cs typeface="Times New Roman" pitchFamily="18" charset="0"/>
              </a:rPr>
              <a:t>To actually visualize the partition created, one can use the function </a:t>
            </a:r>
            <a:r>
              <a:rPr kumimoji="0" lang="en-US" b="1" i="0" u="none" strike="noStrike" cap="none" normalizeH="0" baseline="0" dirty="0" err="1" smtClean="0">
                <a:ln>
                  <a:noFill/>
                </a:ln>
                <a:solidFill>
                  <a:schemeClr val="tx1"/>
                </a:solidFill>
                <a:effectLst/>
                <a:ea typeface="Calibri" pitchFamily="34" charset="0"/>
                <a:cs typeface="Times New Roman" pitchFamily="18" charset="0"/>
              </a:rPr>
              <a:t>layout.show</a:t>
            </a:r>
            <a:r>
              <a:rPr kumimoji="0" lang="en-US" b="1" i="0" u="none" strike="noStrike" cap="none" normalizeH="0" baseline="0" dirty="0" smtClean="0">
                <a:ln>
                  <a:noFill/>
                </a:ln>
                <a:solidFill>
                  <a:schemeClr val="tx1"/>
                </a:solidFill>
                <a:effectLst/>
                <a:ea typeface="Calibri" pitchFamily="34" charset="0"/>
                <a:cs typeface="Times New Roman" pitchFamily="18" charset="0"/>
              </a:rPr>
              <a:t> with the number of sub-windows as argument. </a:t>
            </a:r>
          </a:p>
          <a:p>
            <a:pPr marL="914400" indent="-914400" algn="just" eaLnBrk="0" fontAlgn="base" hangingPunct="0">
              <a:spcBef>
                <a:spcPct val="0"/>
              </a:spcBef>
              <a:spcAft>
                <a:spcPct val="0"/>
              </a:spcAft>
              <a:buFont typeface="Wingdings" pitchFamily="2" charset="2"/>
              <a:buChar char="Ø"/>
            </a:pPr>
            <a:r>
              <a:rPr lang="en-US" b="1" dirty="0" smtClean="0">
                <a:ea typeface="Calibri" pitchFamily="34" charset="0"/>
                <a:cs typeface="Times New Roman" pitchFamily="18" charset="0"/>
              </a:rPr>
              <a:t>By default, layout() partitions the device with regular heights and widths: this can be modified with the options widths and heights.</a:t>
            </a:r>
          </a:p>
          <a:p>
            <a:pPr marL="914400" indent="-914400" algn="just" eaLnBrk="0" fontAlgn="base" hangingPunct="0">
              <a:spcBef>
                <a:spcPct val="0"/>
              </a:spcBef>
              <a:spcAft>
                <a:spcPct val="0"/>
              </a:spcAft>
              <a:buFont typeface="Wingdings" pitchFamily="2" charset="2"/>
              <a:buChar char="Ø"/>
            </a:pPr>
            <a:r>
              <a:rPr lang="en-US" b="1" dirty="0" smtClean="0">
                <a:ea typeface="Calibri" pitchFamily="34" charset="0"/>
                <a:cs typeface="Times New Roman" pitchFamily="18" charset="0"/>
              </a:rPr>
              <a:t>These dimensions are given relatively.</a:t>
            </a:r>
            <a:endParaRPr kumimoji="0" lang="en-US" sz="2400" b="1" i="0" u="none" strike="noStrike" cap="none" normalizeH="0" baseline="0" dirty="0" smtClean="0">
              <a:ln>
                <a:noFill/>
              </a:ln>
              <a:solidFill>
                <a:schemeClr val="tx1"/>
              </a:solidFill>
              <a:effectLst/>
              <a:cs typeface="Arial" pitchFamily="34" charset="0"/>
            </a:endParaRPr>
          </a:p>
        </p:txBody>
      </p:sp>
      <p:pic>
        <p:nvPicPr>
          <p:cNvPr id="11" name="Picture 10"/>
          <p:cNvPicPr/>
          <p:nvPr/>
        </p:nvPicPr>
        <p:blipFill>
          <a:blip r:embed="rId2" cstate="print"/>
          <a:srcRect/>
          <a:stretch>
            <a:fillRect/>
          </a:stretch>
        </p:blipFill>
        <p:spPr bwMode="auto">
          <a:xfrm>
            <a:off x="1066800" y="4267200"/>
            <a:ext cx="4038600" cy="914400"/>
          </a:xfrm>
          <a:prstGeom prst="rect">
            <a:avLst/>
          </a:prstGeom>
          <a:noFill/>
          <a:ln w="9525">
            <a:noFill/>
            <a:miter lim="800000"/>
            <a:headEnd/>
            <a:tailEnd/>
          </a:ln>
        </p:spPr>
      </p:pic>
      <p:pic>
        <p:nvPicPr>
          <p:cNvPr id="13" name="Picture 12"/>
          <p:cNvPicPr/>
          <p:nvPr/>
        </p:nvPicPr>
        <p:blipFill>
          <a:blip r:embed="rId3" cstate="print"/>
          <a:srcRect/>
          <a:stretch>
            <a:fillRect/>
          </a:stretch>
        </p:blipFill>
        <p:spPr bwMode="auto">
          <a:xfrm>
            <a:off x="5257800" y="3962400"/>
            <a:ext cx="2550485" cy="21353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4.3	High-level commands</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1265" name="Rectangle 1"/>
          <p:cNvSpPr>
            <a:spLocks noChangeArrowheads="1"/>
          </p:cNvSpPr>
          <p:nvPr/>
        </p:nvSpPr>
        <p:spPr bwMode="auto">
          <a:xfrm>
            <a:off x="914400" y="1434232"/>
            <a:ext cx="7315200" cy="40267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914400" marR="0" lvl="0" indent="-914400" algn="just" defTabSz="914400" rtl="0" eaLnBrk="1" fontAlgn="base" latinLnBrk="0" hangingPunct="1">
              <a:lnSpc>
                <a:spcPct val="100000"/>
              </a:lnSpc>
              <a:spcBef>
                <a:spcPts val="200"/>
              </a:spcBef>
              <a:spcAft>
                <a:spcPts val="200"/>
              </a:spcAft>
              <a:buClrTx/>
              <a:buSzTx/>
              <a:buFont typeface="Wingdings" pitchFamily="2" charset="2"/>
              <a:buChar char="Ø"/>
              <a:tabLst>
                <a:tab pos="971550" algn="l"/>
              </a:tabLst>
            </a:pPr>
            <a:r>
              <a:rPr kumimoji="0" lang="en-US" sz="2000" b="1" i="0" u="none" strike="noStrike" cap="none" normalizeH="0" baseline="0" dirty="0" smtClean="0">
                <a:ln>
                  <a:noFill/>
                </a:ln>
                <a:solidFill>
                  <a:schemeClr val="tx1"/>
                </a:solidFill>
                <a:effectLst/>
                <a:ea typeface="Calibri" pitchFamily="34" charset="0"/>
                <a:cs typeface="Times New Roman" pitchFamily="18" charset="0"/>
              </a:rPr>
              <a:t>Built-in functions in R help us to make plots as per the requirement. </a:t>
            </a:r>
            <a:endParaRPr kumimoji="0" lang="en-US" sz="2000" b="1" i="0" u="none" strike="noStrike" cap="none" normalizeH="0" baseline="0" dirty="0" smtClean="0">
              <a:ln>
                <a:noFill/>
              </a:ln>
              <a:solidFill>
                <a:schemeClr val="tx1"/>
              </a:solidFill>
              <a:effectLst/>
              <a:cs typeface="Arial" pitchFamily="34" charset="0"/>
            </a:endParaRPr>
          </a:p>
          <a:p>
            <a:pPr marL="914400" indent="-914400" algn="just" fontAlgn="base">
              <a:spcBef>
                <a:spcPts val="200"/>
              </a:spcBef>
              <a:spcAft>
                <a:spcPts val="200"/>
              </a:spcAft>
              <a:buFont typeface="Wingdings" pitchFamily="2" charset="2"/>
              <a:buChar char="Ø"/>
              <a:tabLst>
                <a:tab pos="971550" algn="l"/>
              </a:tabLst>
            </a:pPr>
            <a:r>
              <a:rPr lang="en-US" sz="2000" b="1" dirty="0" smtClean="0">
                <a:ea typeface="Calibri" pitchFamily="34" charset="0"/>
                <a:cs typeface="Times New Roman" pitchFamily="18" charset="0"/>
              </a:rPr>
              <a:t>Powerful plotting techniques make R an important tool for statistical applications. High-level commands endue creating new plots with fundamental information like axes, title, labels etc. </a:t>
            </a:r>
          </a:p>
          <a:p>
            <a:pPr marL="914400" indent="-914400" algn="just" fontAlgn="base">
              <a:spcBef>
                <a:spcPts val="200"/>
              </a:spcBef>
              <a:spcAft>
                <a:spcPts val="200"/>
              </a:spcAft>
              <a:buFont typeface="Wingdings" pitchFamily="2" charset="2"/>
              <a:buChar char="Ø"/>
              <a:tabLst>
                <a:tab pos="971550" algn="l"/>
              </a:tabLst>
            </a:pPr>
            <a:r>
              <a:rPr lang="en-US" sz="2000" b="1" dirty="0" smtClean="0">
                <a:ea typeface="Calibri" pitchFamily="34" charset="0"/>
                <a:cs typeface="Times New Roman" pitchFamily="18" charset="0"/>
              </a:rPr>
              <a:t>plot(): This is the most frequently used plotting command in R. It is a generic function which creates plots of type equivalent to that of the first argument. </a:t>
            </a:r>
          </a:p>
          <a:p>
            <a:pPr marL="914400" indent="-914400" algn="just" fontAlgn="base">
              <a:spcBef>
                <a:spcPts val="200"/>
              </a:spcBef>
              <a:spcAft>
                <a:spcPts val="200"/>
              </a:spcAft>
              <a:buFont typeface="Wingdings" pitchFamily="2" charset="2"/>
              <a:buChar char="Ø"/>
              <a:tabLst>
                <a:tab pos="971550" algn="l"/>
              </a:tabLst>
            </a:pPr>
            <a:r>
              <a:rPr lang="en-US" sz="2000" b="1" dirty="0" smtClean="0">
                <a:ea typeface="Calibri" pitchFamily="34" charset="0"/>
                <a:cs typeface="Times New Roman" pitchFamily="18" charset="0"/>
              </a:rPr>
              <a:t>In the example below, vector data is plotted which is given as the first argument to the plot function. </a:t>
            </a:r>
            <a:endParaRPr lang="en-US" sz="2400" b="1" dirty="0" smtClean="0">
              <a:ea typeface="Calibri" pitchFamily="34" charset="0"/>
              <a:cs typeface="Times New Roman" pitchFamily="18" charset="0"/>
            </a:endParaRPr>
          </a:p>
          <a:p>
            <a:pPr marL="914400" marR="0" lvl="0" indent="-914400" algn="just" defTabSz="914400" rtl="0" eaLnBrk="0" fontAlgn="base" latinLnBrk="0" hangingPunct="0">
              <a:lnSpc>
                <a:spcPct val="100000"/>
              </a:lnSpc>
              <a:spcBef>
                <a:spcPct val="0"/>
              </a:spcBef>
              <a:spcAft>
                <a:spcPct val="0"/>
              </a:spcAft>
              <a:buClrTx/>
              <a:buSzTx/>
              <a:buFont typeface="Wingdings" pitchFamily="2" charset="2"/>
              <a:buChar char="Ø"/>
              <a:tabLst>
                <a:tab pos="971550" algn="l"/>
              </a:tabLst>
            </a:pPr>
            <a:endParaRPr kumimoji="0" lang="en-US" sz="24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4.3	High-level commands - </a:t>
            </a:r>
            <a:r>
              <a:rPr lang="en-GB" sz="2000" b="1" dirty="0" smtClean="0"/>
              <a:t>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11" name="Picture 10"/>
          <p:cNvPicPr/>
          <p:nvPr/>
        </p:nvPicPr>
        <p:blipFill>
          <a:blip r:embed="rId2" cstate="print"/>
          <a:srcRect/>
          <a:stretch>
            <a:fillRect/>
          </a:stretch>
        </p:blipFill>
        <p:spPr bwMode="auto">
          <a:xfrm>
            <a:off x="4953000" y="1905000"/>
            <a:ext cx="1066800" cy="228600"/>
          </a:xfrm>
          <a:prstGeom prst="rect">
            <a:avLst/>
          </a:prstGeom>
          <a:noFill/>
          <a:ln w="9525">
            <a:noFill/>
            <a:miter lim="800000"/>
            <a:headEnd/>
            <a:tailEnd/>
          </a:ln>
        </p:spPr>
      </p:pic>
      <p:pic>
        <p:nvPicPr>
          <p:cNvPr id="13" name="Picture 12"/>
          <p:cNvPicPr/>
          <p:nvPr/>
        </p:nvPicPr>
        <p:blipFill>
          <a:blip r:embed="rId3" cstate="print"/>
          <a:srcRect/>
          <a:stretch>
            <a:fillRect/>
          </a:stretch>
        </p:blipFill>
        <p:spPr bwMode="auto">
          <a:xfrm>
            <a:off x="6096000" y="1447800"/>
            <a:ext cx="2057400" cy="1752600"/>
          </a:xfrm>
          <a:prstGeom prst="rect">
            <a:avLst/>
          </a:prstGeom>
          <a:noFill/>
          <a:ln w="9525">
            <a:noFill/>
            <a:miter lim="800000"/>
            <a:headEnd/>
            <a:tailEnd/>
          </a:ln>
        </p:spPr>
      </p:pic>
      <p:sp>
        <p:nvSpPr>
          <p:cNvPr id="30721" name="Rectangle 1"/>
          <p:cNvSpPr>
            <a:spLocks noChangeArrowheads="1"/>
          </p:cNvSpPr>
          <p:nvPr/>
        </p:nvSpPr>
        <p:spPr bwMode="auto">
          <a:xfrm>
            <a:off x="914400" y="1653882"/>
            <a:ext cx="39624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457200" algn="l"/>
              </a:tabLst>
            </a:pPr>
            <a:r>
              <a:rPr kumimoji="0" lang="en-US"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 provides various high-level plotting functions to create variety of plots including boxplot, pie chart, </a:t>
            </a:r>
            <a:r>
              <a:rPr kumimoji="0" lang="en-US" sz="20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barplot</a:t>
            </a:r>
            <a:r>
              <a:rPr kumimoji="0" lang="en-US"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histogram. </a:t>
            </a:r>
            <a:endParaRPr kumimoji="0" lang="en-US" sz="3600" b="1"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5" name="Table 14"/>
          <p:cNvGraphicFramePr>
            <a:graphicFrameLocks noGrp="1"/>
          </p:cNvGraphicFramePr>
          <p:nvPr/>
        </p:nvGraphicFramePr>
        <p:xfrm>
          <a:off x="1524000" y="3200400"/>
          <a:ext cx="5715000" cy="3009900"/>
        </p:xfrm>
        <a:graphic>
          <a:graphicData uri="http://schemas.openxmlformats.org/drawingml/2006/table">
            <a:tbl>
              <a:tblPr/>
              <a:tblGrid>
                <a:gridCol w="1828800"/>
                <a:gridCol w="3886200"/>
              </a:tblGrid>
              <a:tr h="228600">
                <a:tc>
                  <a:txBody>
                    <a:bodyPr/>
                    <a:lstStyle/>
                    <a:p>
                      <a:pPr marL="0" marR="0">
                        <a:lnSpc>
                          <a:spcPct val="115000"/>
                        </a:lnSpc>
                        <a:spcBef>
                          <a:spcPts val="0"/>
                        </a:spcBef>
                        <a:spcAft>
                          <a:spcPts val="1000"/>
                        </a:spcAft>
                      </a:pPr>
                      <a:r>
                        <a:rPr lang="en-US" sz="2000" b="1" dirty="0">
                          <a:latin typeface="Calibri"/>
                          <a:ea typeface="Calibri"/>
                          <a:cs typeface="Times New Roman"/>
                        </a:rPr>
                        <a:t>Function </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1000"/>
                        </a:spcAft>
                      </a:pPr>
                      <a:r>
                        <a:rPr lang="en-US" sz="2000" b="1" dirty="0">
                          <a:latin typeface="Calibri"/>
                          <a:ea typeface="Calibri"/>
                          <a:cs typeface="Times New Roman"/>
                        </a:rPr>
                        <a:t>Description </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r>
              <a:tr h="381000">
                <a:tc>
                  <a:txBody>
                    <a:bodyPr/>
                    <a:lstStyle/>
                    <a:p>
                      <a:pPr marL="0" marR="0">
                        <a:lnSpc>
                          <a:spcPct val="115000"/>
                        </a:lnSpc>
                        <a:spcBef>
                          <a:spcPts val="600"/>
                        </a:spcBef>
                        <a:spcAft>
                          <a:spcPts val="600"/>
                        </a:spcAft>
                      </a:pPr>
                      <a:r>
                        <a:rPr lang="en-US" sz="2000" b="1" dirty="0">
                          <a:latin typeface="Calibri"/>
                          <a:ea typeface="Calibri"/>
                          <a:cs typeface="Times New Roman"/>
                        </a:rPr>
                        <a:t>plot(</a:t>
                      </a:r>
                      <a:r>
                        <a:rPr lang="en-US" sz="2000" b="1" dirty="0" err="1">
                          <a:latin typeface="Calibri"/>
                          <a:ea typeface="Calibri"/>
                          <a:cs typeface="Times New Roman"/>
                        </a:rPr>
                        <a:t>x,y</a:t>
                      </a:r>
                      <a:r>
                        <a:rPr lang="en-US" sz="2000" b="1" dirty="0">
                          <a:latin typeface="Calibri"/>
                          <a:ea typeface="Calibri"/>
                          <a:cs typeface="Times New Roman"/>
                        </a:rPr>
                        <a:t>) </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nSpc>
                          <a:spcPct val="115000"/>
                        </a:lnSpc>
                        <a:spcBef>
                          <a:spcPts val="600"/>
                        </a:spcBef>
                        <a:spcAft>
                          <a:spcPts val="600"/>
                        </a:spcAft>
                      </a:pPr>
                      <a:r>
                        <a:rPr lang="en-US" sz="2000" b="1">
                          <a:latin typeface="Calibri"/>
                          <a:ea typeface="Calibri"/>
                          <a:cs typeface="Times New Roman"/>
                        </a:rPr>
                        <a:t>Bivariate plot of x (on the x-axis) and y (on the y-axis) </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04800">
                <a:tc>
                  <a:txBody>
                    <a:bodyPr/>
                    <a:lstStyle/>
                    <a:p>
                      <a:pPr marL="0" marR="0">
                        <a:lnSpc>
                          <a:spcPct val="115000"/>
                        </a:lnSpc>
                        <a:spcBef>
                          <a:spcPts val="600"/>
                        </a:spcBef>
                        <a:spcAft>
                          <a:spcPts val="600"/>
                        </a:spcAft>
                      </a:pPr>
                      <a:r>
                        <a:rPr lang="en-US" sz="2000" b="1" dirty="0">
                          <a:latin typeface="Calibri"/>
                          <a:ea typeface="Calibri"/>
                          <a:cs typeface="Times New Roman"/>
                        </a:rPr>
                        <a:t>boxplot(x) </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nSpc>
                          <a:spcPct val="115000"/>
                        </a:lnSpc>
                        <a:spcBef>
                          <a:spcPts val="600"/>
                        </a:spcBef>
                        <a:spcAft>
                          <a:spcPts val="600"/>
                        </a:spcAft>
                      </a:pPr>
                      <a:r>
                        <a:rPr lang="en-US" sz="2000" b="1">
                          <a:latin typeface="Calibri"/>
                          <a:ea typeface="Calibri"/>
                          <a:cs typeface="Times New Roman"/>
                        </a:rPr>
                        <a:t>Box-and whiskers plot </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44500">
                <a:tc>
                  <a:txBody>
                    <a:bodyPr/>
                    <a:lstStyle/>
                    <a:p>
                      <a:pPr marL="0" marR="0">
                        <a:lnSpc>
                          <a:spcPct val="115000"/>
                        </a:lnSpc>
                        <a:spcBef>
                          <a:spcPts val="600"/>
                        </a:spcBef>
                        <a:spcAft>
                          <a:spcPts val="600"/>
                        </a:spcAft>
                      </a:pPr>
                      <a:r>
                        <a:rPr lang="en-US" sz="2000" b="1" dirty="0">
                          <a:latin typeface="Calibri"/>
                          <a:ea typeface="Calibri"/>
                          <a:cs typeface="Times New Roman"/>
                        </a:rPr>
                        <a:t>pie(x) </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nSpc>
                          <a:spcPct val="115000"/>
                        </a:lnSpc>
                        <a:spcBef>
                          <a:spcPts val="600"/>
                        </a:spcBef>
                        <a:spcAft>
                          <a:spcPts val="600"/>
                        </a:spcAft>
                      </a:pPr>
                      <a:r>
                        <a:rPr lang="en-US" sz="2000" b="1" dirty="0">
                          <a:latin typeface="Calibri"/>
                          <a:ea typeface="Calibri"/>
                          <a:cs typeface="Times New Roman"/>
                        </a:rPr>
                        <a:t>Circular pie chart </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444500">
                <a:tc>
                  <a:txBody>
                    <a:bodyPr/>
                    <a:lstStyle/>
                    <a:p>
                      <a:pPr marL="0" marR="0">
                        <a:lnSpc>
                          <a:spcPct val="115000"/>
                        </a:lnSpc>
                        <a:spcBef>
                          <a:spcPts val="600"/>
                        </a:spcBef>
                        <a:spcAft>
                          <a:spcPts val="600"/>
                        </a:spcAft>
                      </a:pPr>
                      <a:r>
                        <a:rPr lang="en-US" sz="2000" b="1">
                          <a:latin typeface="Calibri"/>
                          <a:ea typeface="Calibri"/>
                          <a:cs typeface="Times New Roman"/>
                        </a:rPr>
                        <a:t>barplot(x) </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nSpc>
                          <a:spcPct val="115000"/>
                        </a:lnSpc>
                        <a:spcBef>
                          <a:spcPts val="600"/>
                        </a:spcBef>
                        <a:spcAft>
                          <a:spcPts val="600"/>
                        </a:spcAft>
                      </a:pPr>
                      <a:r>
                        <a:rPr lang="en-US" sz="2000" b="1" dirty="0">
                          <a:latin typeface="Calibri"/>
                          <a:ea typeface="Calibri"/>
                          <a:cs typeface="Times New Roman"/>
                        </a:rPr>
                        <a:t>Histogram of the values of x </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44500">
                <a:tc>
                  <a:txBody>
                    <a:bodyPr/>
                    <a:lstStyle/>
                    <a:p>
                      <a:pPr marL="0" marR="0">
                        <a:lnSpc>
                          <a:spcPct val="115000"/>
                        </a:lnSpc>
                        <a:spcBef>
                          <a:spcPts val="600"/>
                        </a:spcBef>
                        <a:spcAft>
                          <a:spcPts val="600"/>
                        </a:spcAft>
                      </a:pPr>
                      <a:r>
                        <a:rPr lang="en-US" sz="2000" b="1">
                          <a:latin typeface="Calibri"/>
                          <a:ea typeface="Calibri"/>
                          <a:cs typeface="Times New Roman"/>
                        </a:rPr>
                        <a:t>hist(x) </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nSpc>
                          <a:spcPct val="115000"/>
                        </a:lnSpc>
                        <a:spcBef>
                          <a:spcPts val="600"/>
                        </a:spcBef>
                        <a:spcAft>
                          <a:spcPts val="600"/>
                        </a:spcAft>
                      </a:pPr>
                      <a:r>
                        <a:rPr lang="en-US" sz="2000" b="1" dirty="0">
                          <a:latin typeface="Calibri"/>
                          <a:ea typeface="Calibri"/>
                          <a:cs typeface="Times New Roman"/>
                        </a:rPr>
                        <a:t>Histogram of the frequencies of x </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4.4	Low-level commands</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41" name="Rectangle 1"/>
          <p:cNvSpPr>
            <a:spLocks noChangeArrowheads="1"/>
          </p:cNvSpPr>
          <p:nvPr/>
        </p:nvSpPr>
        <p:spPr bwMode="auto">
          <a:xfrm>
            <a:off x="914400" y="1447800"/>
            <a:ext cx="72390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914400" marR="0" lvl="0" indent="-914400" algn="just" defTabSz="914400" rtl="0" eaLnBrk="1" fontAlgn="base" latinLnBrk="0" hangingPunct="1">
              <a:lnSpc>
                <a:spcPct val="100000"/>
              </a:lnSpc>
              <a:spcBef>
                <a:spcPct val="0"/>
              </a:spcBef>
              <a:spcAft>
                <a:spcPct val="0"/>
              </a:spcAft>
              <a:buClrTx/>
              <a:buSzTx/>
              <a:buFont typeface="Wingdings" pitchFamily="2" charset="2"/>
              <a:buChar char="Ø"/>
              <a:tabLst>
                <a:tab pos="457200" algn="l"/>
              </a:tabLst>
            </a:pPr>
            <a:r>
              <a:rPr kumimoji="0" lang="en-US" sz="2000" b="1" i="0" u="none" strike="noStrike" cap="none" normalizeH="0" baseline="0" dirty="0" smtClean="0">
                <a:ln>
                  <a:noFill/>
                </a:ln>
                <a:solidFill>
                  <a:schemeClr val="tx1"/>
                </a:solidFill>
                <a:effectLst/>
                <a:ea typeface="Calibri" pitchFamily="34" charset="0"/>
                <a:cs typeface="Times New Roman" pitchFamily="18" charset="0"/>
              </a:rPr>
              <a:t>Low-level commands enhance existing plots with features like extra points, labels etc. </a:t>
            </a:r>
            <a:endParaRPr kumimoji="0" lang="en-US" sz="2000" b="1" i="0" u="none" strike="noStrike" cap="none" normalizeH="0" baseline="0" dirty="0" smtClean="0">
              <a:ln>
                <a:noFill/>
              </a:ln>
              <a:solidFill>
                <a:schemeClr val="tx1"/>
              </a:solidFill>
              <a:effectLst/>
              <a:cs typeface="Arial" pitchFamily="34" charset="0"/>
            </a:endParaRPr>
          </a:p>
          <a:p>
            <a:pPr marL="914400" marR="0" lvl="0" indent="-914400" algn="just"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sz="2000" b="1" i="0" u="none" strike="noStrike" cap="none" normalizeH="0" baseline="0" dirty="0" smtClean="0">
                <a:ln>
                  <a:noFill/>
                </a:ln>
                <a:solidFill>
                  <a:schemeClr val="tx1"/>
                </a:solidFill>
                <a:effectLst/>
                <a:ea typeface="Calibri" pitchFamily="34" charset="0"/>
                <a:cs typeface="Times New Roman" pitchFamily="18" charset="0"/>
              </a:rPr>
              <a:t>These commands require coordinate positions also, to indicate the position where we have to insert the new plotting elements. </a:t>
            </a:r>
            <a:endParaRPr kumimoji="0" lang="en-US" sz="2000" b="1" i="0" u="none" strike="noStrike" cap="none" normalizeH="0" baseline="0" dirty="0" smtClean="0">
              <a:ln>
                <a:noFill/>
              </a:ln>
              <a:solidFill>
                <a:schemeClr val="tx1"/>
              </a:solidFill>
              <a:effectLst/>
              <a:cs typeface="Arial" pitchFamily="34" charset="0"/>
            </a:endParaRPr>
          </a:p>
        </p:txBody>
      </p:sp>
      <p:pic>
        <p:nvPicPr>
          <p:cNvPr id="10242" name="Picture 2"/>
          <p:cNvPicPr>
            <a:picLocks noChangeAspect="1" noChangeArrowheads="1"/>
          </p:cNvPicPr>
          <p:nvPr/>
        </p:nvPicPr>
        <p:blipFill>
          <a:blip r:embed="rId2" cstate="print"/>
          <a:srcRect/>
          <a:stretch>
            <a:fillRect/>
          </a:stretch>
        </p:blipFill>
        <p:spPr bwMode="auto">
          <a:xfrm>
            <a:off x="1905000" y="3048000"/>
            <a:ext cx="1943100" cy="1200150"/>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4050220" y="3028950"/>
            <a:ext cx="3036380" cy="3067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4.4	Low-level commands</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41" name="Rectangle 1"/>
          <p:cNvSpPr>
            <a:spLocks noChangeArrowheads="1"/>
          </p:cNvSpPr>
          <p:nvPr/>
        </p:nvSpPr>
        <p:spPr bwMode="auto">
          <a:xfrm>
            <a:off x="914400" y="1447800"/>
            <a:ext cx="7239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914400" marR="0" lvl="0" indent="-914400" algn="just"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sz="2000" b="1" i="0" u="none" strike="noStrike" cap="none" normalizeH="0" baseline="0" dirty="0" smtClean="0">
                <a:ln>
                  <a:noFill/>
                </a:ln>
                <a:solidFill>
                  <a:schemeClr val="tx1"/>
                </a:solidFill>
                <a:effectLst/>
                <a:ea typeface="Calibri" pitchFamily="34" charset="0"/>
                <a:cs typeface="Times New Roman" pitchFamily="18" charset="0"/>
              </a:rPr>
              <a:t>Some of the low-level plotting commands are listed in the below table. </a:t>
            </a:r>
            <a:endParaRPr kumimoji="0" lang="en-US" sz="2000" b="1" i="0" u="none" strike="noStrike" cap="none" normalizeH="0" baseline="0" dirty="0" smtClean="0">
              <a:ln>
                <a:noFill/>
              </a:ln>
              <a:solidFill>
                <a:schemeClr val="tx1"/>
              </a:solidFill>
              <a:effectLst/>
              <a:cs typeface="Arial" pitchFamily="34" charset="0"/>
            </a:endParaRPr>
          </a:p>
        </p:txBody>
      </p:sp>
      <p:graphicFrame>
        <p:nvGraphicFramePr>
          <p:cNvPr id="13" name="Table 12"/>
          <p:cNvGraphicFramePr>
            <a:graphicFrameLocks noGrp="1"/>
          </p:cNvGraphicFramePr>
          <p:nvPr/>
        </p:nvGraphicFramePr>
        <p:xfrm>
          <a:off x="990600" y="2133600"/>
          <a:ext cx="7162800" cy="4026168"/>
        </p:xfrm>
        <a:graphic>
          <a:graphicData uri="http://schemas.openxmlformats.org/drawingml/2006/table">
            <a:tbl>
              <a:tblPr/>
              <a:tblGrid>
                <a:gridCol w="2325585"/>
                <a:gridCol w="4837215"/>
              </a:tblGrid>
              <a:tr h="352133">
                <a:tc>
                  <a:txBody>
                    <a:bodyPr/>
                    <a:lstStyle/>
                    <a:p>
                      <a:pPr marL="0" marR="0">
                        <a:lnSpc>
                          <a:spcPct val="115000"/>
                        </a:lnSpc>
                        <a:spcBef>
                          <a:spcPts val="0"/>
                        </a:spcBef>
                        <a:spcAft>
                          <a:spcPts val="1000"/>
                        </a:spcAft>
                      </a:pPr>
                      <a:r>
                        <a:rPr lang="en-US" sz="2000" b="1" dirty="0">
                          <a:latin typeface="Calibri"/>
                          <a:ea typeface="Calibri"/>
                          <a:cs typeface="Times New Roman"/>
                        </a:rPr>
                        <a:t>Function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1000"/>
                        </a:spcAft>
                      </a:pPr>
                      <a:r>
                        <a:rPr lang="en-US" sz="2000" b="1">
                          <a:latin typeface="Calibri"/>
                          <a:ea typeface="Calibri"/>
                          <a:cs typeface="Times New Roman"/>
                        </a:rPr>
                        <a:t>Description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r>
              <a:tr h="352133">
                <a:tc>
                  <a:txBody>
                    <a:bodyPr/>
                    <a:lstStyle/>
                    <a:p>
                      <a:pPr marL="0" marR="0">
                        <a:lnSpc>
                          <a:spcPct val="115000"/>
                        </a:lnSpc>
                        <a:spcBef>
                          <a:spcPts val="600"/>
                        </a:spcBef>
                        <a:spcAft>
                          <a:spcPts val="600"/>
                        </a:spcAft>
                      </a:pPr>
                      <a:r>
                        <a:rPr lang="en-US" sz="2000" b="1" dirty="0">
                          <a:latin typeface="Calibri"/>
                          <a:ea typeface="Calibri"/>
                          <a:cs typeface="Times New Roman"/>
                        </a:rPr>
                        <a:t>points (</a:t>
                      </a:r>
                      <a:r>
                        <a:rPr lang="en-US" sz="2000" b="1" dirty="0" err="1">
                          <a:latin typeface="Calibri"/>
                          <a:ea typeface="Calibri"/>
                          <a:cs typeface="Times New Roman"/>
                        </a:rPr>
                        <a:t>x,y</a:t>
                      </a:r>
                      <a:r>
                        <a:rPr lang="en-US" sz="2000" b="1" dirty="0">
                          <a:latin typeface="Calibri"/>
                          <a:ea typeface="Calibri"/>
                          <a:cs typeface="Times New Roman"/>
                        </a:rPr>
                        <a:t>)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nSpc>
                          <a:spcPct val="115000"/>
                        </a:lnSpc>
                        <a:spcBef>
                          <a:spcPts val="600"/>
                        </a:spcBef>
                        <a:spcAft>
                          <a:spcPts val="600"/>
                        </a:spcAft>
                      </a:pPr>
                      <a:r>
                        <a:rPr lang="en-US" sz="2000" b="1">
                          <a:latin typeface="Calibri"/>
                          <a:ea typeface="Calibri"/>
                          <a:cs typeface="Times New Roman"/>
                        </a:rPr>
                        <a:t>Add points to the current plot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08719">
                <a:tc>
                  <a:txBody>
                    <a:bodyPr/>
                    <a:lstStyle/>
                    <a:p>
                      <a:pPr marL="0" marR="0">
                        <a:lnSpc>
                          <a:spcPct val="115000"/>
                        </a:lnSpc>
                        <a:spcBef>
                          <a:spcPts val="600"/>
                        </a:spcBef>
                        <a:spcAft>
                          <a:spcPts val="600"/>
                        </a:spcAft>
                      </a:pPr>
                      <a:r>
                        <a:rPr lang="en-US" sz="2000" b="1" dirty="0">
                          <a:latin typeface="Calibri"/>
                          <a:ea typeface="Calibri"/>
                          <a:cs typeface="Times New Roman"/>
                        </a:rPr>
                        <a:t>lines (</a:t>
                      </a:r>
                      <a:r>
                        <a:rPr lang="en-US" sz="2000" b="1" dirty="0" err="1">
                          <a:latin typeface="Calibri"/>
                          <a:ea typeface="Calibri"/>
                          <a:cs typeface="Times New Roman"/>
                        </a:rPr>
                        <a:t>x,y</a:t>
                      </a:r>
                      <a:r>
                        <a:rPr lang="en-US" sz="2000" b="1" dirty="0">
                          <a:latin typeface="Calibri"/>
                          <a:ea typeface="Calibri"/>
                          <a:cs typeface="Times New Roman"/>
                        </a:rPr>
                        <a:t>)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nSpc>
                          <a:spcPct val="115000"/>
                        </a:lnSpc>
                        <a:spcBef>
                          <a:spcPts val="600"/>
                        </a:spcBef>
                        <a:spcAft>
                          <a:spcPts val="600"/>
                        </a:spcAft>
                      </a:pPr>
                      <a:r>
                        <a:rPr lang="en-US" sz="2000" b="1" dirty="0">
                          <a:latin typeface="Calibri"/>
                          <a:ea typeface="Calibri"/>
                          <a:cs typeface="Times New Roman"/>
                        </a:rPr>
                        <a:t>Add connecting lines to the current plot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52949">
                <a:tc>
                  <a:txBody>
                    <a:bodyPr/>
                    <a:lstStyle/>
                    <a:p>
                      <a:pPr marL="0" marR="0">
                        <a:lnSpc>
                          <a:spcPct val="115000"/>
                        </a:lnSpc>
                        <a:spcBef>
                          <a:spcPts val="600"/>
                        </a:spcBef>
                        <a:spcAft>
                          <a:spcPts val="600"/>
                        </a:spcAft>
                      </a:pPr>
                      <a:r>
                        <a:rPr lang="en-US" sz="2000" b="1" dirty="0">
                          <a:latin typeface="Calibri"/>
                          <a:ea typeface="Calibri"/>
                          <a:cs typeface="Times New Roman"/>
                        </a:rPr>
                        <a:t>text (</a:t>
                      </a:r>
                      <a:r>
                        <a:rPr lang="en-US" sz="2000" b="1" dirty="0" err="1">
                          <a:latin typeface="Calibri"/>
                          <a:ea typeface="Calibri"/>
                          <a:cs typeface="Times New Roman"/>
                        </a:rPr>
                        <a:t>x,y</a:t>
                      </a:r>
                      <a:r>
                        <a:rPr lang="en-US" sz="2000" b="1" dirty="0">
                          <a:latin typeface="Calibri"/>
                          <a:ea typeface="Calibri"/>
                          <a:cs typeface="Times New Roman"/>
                        </a:rPr>
                        <a:t>, labels, …)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nSpc>
                          <a:spcPct val="115000"/>
                        </a:lnSpc>
                        <a:spcBef>
                          <a:spcPts val="600"/>
                        </a:spcBef>
                        <a:spcAft>
                          <a:spcPts val="600"/>
                        </a:spcAft>
                      </a:pPr>
                      <a:r>
                        <a:rPr lang="en-US" sz="2000" b="1" dirty="0">
                          <a:latin typeface="Calibri"/>
                          <a:ea typeface="Calibri"/>
                          <a:cs typeface="Times New Roman"/>
                        </a:rPr>
                        <a:t>Add text to the plot at point x and y.  </a:t>
                      </a:r>
                      <a:r>
                        <a:rPr lang="en-US" sz="2000" b="1" dirty="0" err="1">
                          <a:latin typeface="Calibri"/>
                          <a:ea typeface="Calibri"/>
                          <a:cs typeface="Times New Roman"/>
                        </a:rPr>
                        <a:t>Lables</a:t>
                      </a:r>
                      <a:r>
                        <a:rPr lang="en-US" sz="2000" b="1" dirty="0">
                          <a:latin typeface="Calibri"/>
                          <a:ea typeface="Calibri"/>
                          <a:cs typeface="Times New Roman"/>
                        </a:rPr>
                        <a:t> is a vector in which labels[</a:t>
                      </a:r>
                      <a:r>
                        <a:rPr lang="en-US" sz="2000" b="1" dirty="0" err="1">
                          <a:latin typeface="Calibri"/>
                          <a:ea typeface="Calibri"/>
                          <a:cs typeface="Times New Roman"/>
                        </a:rPr>
                        <a:t>i</a:t>
                      </a:r>
                      <a:r>
                        <a:rPr lang="en-US" sz="2000" b="1" dirty="0">
                          <a:latin typeface="Calibri"/>
                          <a:ea typeface="Calibri"/>
                          <a:cs typeface="Times New Roman"/>
                        </a:rPr>
                        <a:t>] is at the point (x[</a:t>
                      </a:r>
                      <a:r>
                        <a:rPr lang="en-US" sz="2000" b="1" dirty="0" err="1">
                          <a:latin typeface="Calibri"/>
                          <a:ea typeface="Calibri"/>
                          <a:cs typeface="Times New Roman"/>
                        </a:rPr>
                        <a:t>i</a:t>
                      </a:r>
                      <a:r>
                        <a:rPr lang="en-US" sz="2000" b="1" dirty="0">
                          <a:latin typeface="Calibri"/>
                          <a:ea typeface="Calibri"/>
                          <a:cs typeface="Times New Roman"/>
                        </a:rPr>
                        <a:t>],y[</a:t>
                      </a:r>
                      <a:r>
                        <a:rPr lang="en-US" sz="2000" b="1" dirty="0" err="1">
                          <a:latin typeface="Calibri"/>
                          <a:ea typeface="Calibri"/>
                          <a:cs typeface="Times New Roman"/>
                        </a:rPr>
                        <a:t>i</a:t>
                      </a:r>
                      <a:r>
                        <a:rPr lang="en-US" sz="2000" b="1" dirty="0">
                          <a:latin typeface="Calibri"/>
                          <a:ea typeface="Calibri"/>
                          <a:cs typeface="Times New Roman"/>
                        </a:rPr>
                        <a:t>])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76252">
                <a:tc>
                  <a:txBody>
                    <a:bodyPr/>
                    <a:lstStyle/>
                    <a:p>
                      <a:pPr marL="0" marR="0">
                        <a:lnSpc>
                          <a:spcPct val="115000"/>
                        </a:lnSpc>
                        <a:spcBef>
                          <a:spcPts val="600"/>
                        </a:spcBef>
                        <a:spcAft>
                          <a:spcPts val="600"/>
                        </a:spcAft>
                      </a:pPr>
                      <a:r>
                        <a:rPr lang="en-US" sz="2000" b="1" dirty="0" err="1">
                          <a:latin typeface="Calibri"/>
                          <a:ea typeface="Calibri"/>
                          <a:cs typeface="Times New Roman"/>
                        </a:rPr>
                        <a:t>abline</a:t>
                      </a:r>
                      <a:r>
                        <a:rPr lang="en-US" sz="2000" b="1" dirty="0">
                          <a:latin typeface="Calibri"/>
                          <a:ea typeface="Calibri"/>
                          <a:cs typeface="Times New Roman"/>
                        </a:rPr>
                        <a:t> (</a:t>
                      </a:r>
                      <a:r>
                        <a:rPr lang="en-US" sz="2000" b="1" dirty="0" err="1">
                          <a:latin typeface="Calibri"/>
                          <a:ea typeface="Calibri"/>
                          <a:cs typeface="Times New Roman"/>
                        </a:rPr>
                        <a:t>a,b</a:t>
                      </a:r>
                      <a:r>
                        <a:rPr lang="en-US" sz="2000" b="1" dirty="0">
                          <a:latin typeface="Calibri"/>
                          <a:ea typeface="Calibri"/>
                          <a:cs typeface="Times New Roman"/>
                        </a:rPr>
                        <a:t>)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nSpc>
                          <a:spcPct val="115000"/>
                        </a:lnSpc>
                        <a:spcBef>
                          <a:spcPts val="600"/>
                        </a:spcBef>
                        <a:spcAft>
                          <a:spcPts val="600"/>
                        </a:spcAft>
                      </a:pPr>
                      <a:r>
                        <a:rPr lang="en-US" sz="2000" b="1" dirty="0">
                          <a:latin typeface="Calibri"/>
                          <a:ea typeface="Calibri"/>
                          <a:cs typeface="Times New Roman"/>
                        </a:rPr>
                        <a:t>Adds a line of slope b and intercept a to the current plot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76252">
                <a:tc>
                  <a:txBody>
                    <a:bodyPr/>
                    <a:lstStyle/>
                    <a:p>
                      <a:pPr marL="0" marR="0">
                        <a:lnSpc>
                          <a:spcPct val="115000"/>
                        </a:lnSpc>
                        <a:spcBef>
                          <a:spcPts val="600"/>
                        </a:spcBef>
                        <a:spcAft>
                          <a:spcPts val="600"/>
                        </a:spcAft>
                      </a:pPr>
                      <a:r>
                        <a:rPr lang="en-US" sz="2000" b="1" dirty="0">
                          <a:latin typeface="Calibri"/>
                          <a:ea typeface="Calibri"/>
                          <a:cs typeface="Times New Roman"/>
                        </a:rPr>
                        <a:t>polygon (x, y,..)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nSpc>
                          <a:spcPct val="115000"/>
                        </a:lnSpc>
                        <a:spcBef>
                          <a:spcPts val="600"/>
                        </a:spcBef>
                        <a:spcAft>
                          <a:spcPts val="600"/>
                        </a:spcAft>
                      </a:pPr>
                      <a:r>
                        <a:rPr lang="en-US" sz="2000" b="1" dirty="0">
                          <a:latin typeface="Calibri"/>
                          <a:ea typeface="Calibri"/>
                          <a:cs typeface="Times New Roman"/>
                        </a:rPr>
                        <a:t>Draws a polygon defined by the vertices (</a:t>
                      </a:r>
                      <a:r>
                        <a:rPr lang="en-US" sz="2000" b="1" dirty="0" err="1">
                          <a:latin typeface="Calibri"/>
                          <a:ea typeface="Calibri"/>
                          <a:cs typeface="Times New Roman"/>
                        </a:rPr>
                        <a:t>x,y</a:t>
                      </a:r>
                      <a:r>
                        <a:rPr lang="en-US" sz="2000" b="1" dirty="0">
                          <a:latin typeface="Calibri"/>
                          <a:ea typeface="Calibri"/>
                          <a:cs typeface="Times New Roman"/>
                        </a:rPr>
                        <a:t>) </a:t>
                      </a:r>
                    </a:p>
                  </a:txBody>
                  <a:tcPr marL="86827" marR="86827" marT="43414" marB="4341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3069</TotalTime>
  <Words>1378</Words>
  <Application>Microsoft Office PowerPoint</Application>
  <PresentationFormat>On-screen Show (4:3)</PresentationFormat>
  <Paragraphs>232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PVS</dc:creator>
  <cp:lastModifiedBy>PVS</cp:lastModifiedBy>
  <cp:revision>287</cp:revision>
  <dcterms:created xsi:type="dcterms:W3CDTF">2014-12-04T01:21:59Z</dcterms:created>
  <dcterms:modified xsi:type="dcterms:W3CDTF">2016-08-21T10:33:43Z</dcterms:modified>
</cp:coreProperties>
</file>