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67"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ramanian V Palamarneri" initials="SVP" lastIdx="1" clrIdx="0">
    <p:extLst>
      <p:ext uri="{19B8F6BF-5375-455C-9EA6-DF929625EA0E}">
        <p15:presenceInfo xmlns:p15="http://schemas.microsoft.com/office/powerpoint/2012/main" userId="b6c2d6f514cb0a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7T00:35:33.103" idx="1">
    <p:pos x="5165" y="3078"/>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2D221-B2AF-48B4-851F-F30EF997C5B6}"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13074-14C2-48EB-9B3A-4F72FCC443E1}" type="slidenum">
              <a:rPr lang="en-IN" smtClean="0"/>
              <a:t>‹#›</a:t>
            </a:fld>
            <a:endParaRPr lang="en-IN"/>
          </a:p>
        </p:txBody>
      </p:sp>
    </p:spTree>
    <p:extLst>
      <p:ext uri="{BB962C8B-B14F-4D97-AF65-F5344CB8AC3E}">
        <p14:creationId xmlns:p14="http://schemas.microsoft.com/office/powerpoint/2010/main" val="370303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7C8C-8696-4783-9CEA-1B9C074670C9}"/>
              </a:ext>
            </a:extLst>
          </p:cNvPr>
          <p:cNvSpPr>
            <a:spLocks noGrp="1"/>
          </p:cNvSpPr>
          <p:nvPr>
            <p:ph type="ctrTitle" hasCustomPrompt="1"/>
          </p:nvPr>
        </p:nvSpPr>
        <p:spPr>
          <a:xfrm>
            <a:off x="1690255" y="182924"/>
            <a:ext cx="6834909" cy="592931"/>
          </a:xfrm>
        </p:spPr>
        <p:txBody>
          <a:bodyPr anchor="b">
            <a:normAutofit/>
          </a:bodyPr>
          <a:lstStyle>
            <a:lvl1pPr algn="ctr">
              <a:lnSpc>
                <a:spcPct val="100000"/>
              </a:lnSpc>
              <a:defRPr sz="4000" b="1">
                <a:solidFill>
                  <a:srgbClr val="0070C0"/>
                </a:solidFill>
              </a:defRPr>
            </a:lvl1pPr>
          </a:lstStyle>
          <a:p>
            <a:r>
              <a:rPr lang="en-IN" dirty="0"/>
              <a:t>SAS Programming - Basics</a:t>
            </a:r>
          </a:p>
        </p:txBody>
      </p:sp>
      <p:pic>
        <p:nvPicPr>
          <p:cNvPr id="10" name="Picture 9">
            <a:extLst>
              <a:ext uri="{FF2B5EF4-FFF2-40B4-BE49-F238E27FC236}">
                <a16:creationId xmlns:a16="http://schemas.microsoft.com/office/drawing/2014/main" id="{2A84F466-431A-497D-A335-1300D7BD45B7}"/>
              </a:ext>
            </a:extLst>
          </p:cNvPr>
          <p:cNvPicPr>
            <a:picLocks noChangeAspect="1"/>
          </p:cNvPicPr>
          <p:nvPr userDrawn="1"/>
        </p:nvPicPr>
        <p:blipFill>
          <a:blip r:embed="rId2"/>
          <a:stretch>
            <a:fillRect/>
          </a:stretch>
        </p:blipFill>
        <p:spPr>
          <a:xfrm>
            <a:off x="8685935" y="168564"/>
            <a:ext cx="2120610" cy="620314"/>
          </a:xfrm>
          <a:prstGeom prst="rect">
            <a:avLst/>
          </a:prstGeom>
        </p:spPr>
      </p:pic>
      <p:sp>
        <p:nvSpPr>
          <p:cNvPr id="11" name="Date Placeholder 10">
            <a:extLst>
              <a:ext uri="{FF2B5EF4-FFF2-40B4-BE49-F238E27FC236}">
                <a16:creationId xmlns:a16="http://schemas.microsoft.com/office/drawing/2014/main" id="{91E6FB90-EC32-410C-BC9B-D8EE852B9E33}"/>
              </a:ext>
            </a:extLst>
          </p:cNvPr>
          <p:cNvSpPr>
            <a:spLocks noGrp="1"/>
          </p:cNvSpPr>
          <p:nvPr>
            <p:ph type="dt" sz="half" idx="10"/>
          </p:nvPr>
        </p:nvSpPr>
        <p:spPr/>
        <p:txBody>
          <a:bodyPr/>
          <a:lstStyle/>
          <a:p>
            <a:fld id="{350E4B7B-42E1-40FB-A6B6-4FBFB8A075FF}" type="datetime1">
              <a:rPr lang="en-IN" smtClean="0"/>
              <a:t>27-05-2021</a:t>
            </a:fld>
            <a:endParaRPr lang="en-IN"/>
          </a:p>
        </p:txBody>
      </p:sp>
      <p:sp>
        <p:nvSpPr>
          <p:cNvPr id="12" name="Footer Placeholder 11">
            <a:extLst>
              <a:ext uri="{FF2B5EF4-FFF2-40B4-BE49-F238E27FC236}">
                <a16:creationId xmlns:a16="http://schemas.microsoft.com/office/drawing/2014/main" id="{911418B0-0D17-4E7D-AA6A-4F07D12DF07B}"/>
              </a:ext>
            </a:extLst>
          </p:cNvPr>
          <p:cNvSpPr>
            <a:spLocks noGrp="1"/>
          </p:cNvSpPr>
          <p:nvPr>
            <p:ph type="ftr" sz="quarter" idx="11"/>
          </p:nvPr>
        </p:nvSpPr>
        <p:spPr/>
        <p:txBody>
          <a:bodyPr/>
          <a:lstStyle/>
          <a:p>
            <a:r>
              <a:rPr lang="en-IN"/>
              <a:t>PVS</a:t>
            </a:r>
          </a:p>
        </p:txBody>
      </p:sp>
      <p:sp>
        <p:nvSpPr>
          <p:cNvPr id="13" name="Slide Number Placeholder 12">
            <a:extLst>
              <a:ext uri="{FF2B5EF4-FFF2-40B4-BE49-F238E27FC236}">
                <a16:creationId xmlns:a16="http://schemas.microsoft.com/office/drawing/2014/main" id="{E4E3FA61-B591-4997-9D37-45E376C6530C}"/>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313913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026B-9E24-4F2F-9237-A3870A759F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175C9-72B4-4B00-9613-B2E628C96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CE7EA-A14A-4A9F-ABC9-A8F02C46ADE9}"/>
              </a:ext>
            </a:extLst>
          </p:cNvPr>
          <p:cNvSpPr>
            <a:spLocks noGrp="1"/>
          </p:cNvSpPr>
          <p:nvPr>
            <p:ph type="dt" sz="half" idx="10"/>
          </p:nvPr>
        </p:nvSpPr>
        <p:spPr/>
        <p:txBody>
          <a:bodyPr/>
          <a:lstStyle/>
          <a:p>
            <a:fld id="{20A5EFC4-CE0D-4F81-A5CF-EF413623F038}" type="datetime1">
              <a:rPr lang="en-IN" smtClean="0"/>
              <a:t>27-05-2021</a:t>
            </a:fld>
            <a:endParaRPr lang="en-IN"/>
          </a:p>
        </p:txBody>
      </p:sp>
      <p:sp>
        <p:nvSpPr>
          <p:cNvPr id="5" name="Footer Placeholder 4">
            <a:extLst>
              <a:ext uri="{FF2B5EF4-FFF2-40B4-BE49-F238E27FC236}">
                <a16:creationId xmlns:a16="http://schemas.microsoft.com/office/drawing/2014/main" id="{D0318EC5-2A2A-4E6B-AAE7-C9E9B343BAE8}"/>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BB6DD163-228F-43FA-9FEB-5333885EFFB7}"/>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293153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7F25F-742E-4BF9-A931-7C0D3B7A72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BD47F0-00CE-4DF5-8EA4-B237D55F1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B5BC9-9F6F-4FEA-AA7C-68475E9E1824}"/>
              </a:ext>
            </a:extLst>
          </p:cNvPr>
          <p:cNvSpPr>
            <a:spLocks noGrp="1"/>
          </p:cNvSpPr>
          <p:nvPr>
            <p:ph type="dt" sz="half" idx="10"/>
          </p:nvPr>
        </p:nvSpPr>
        <p:spPr/>
        <p:txBody>
          <a:bodyPr/>
          <a:lstStyle/>
          <a:p>
            <a:fld id="{FCEDA413-FD54-402D-9D61-38C8D13A42EA}" type="datetime1">
              <a:rPr lang="en-IN" smtClean="0"/>
              <a:t>27-05-2021</a:t>
            </a:fld>
            <a:endParaRPr lang="en-IN"/>
          </a:p>
        </p:txBody>
      </p:sp>
      <p:sp>
        <p:nvSpPr>
          <p:cNvPr id="5" name="Footer Placeholder 4">
            <a:extLst>
              <a:ext uri="{FF2B5EF4-FFF2-40B4-BE49-F238E27FC236}">
                <a16:creationId xmlns:a16="http://schemas.microsoft.com/office/drawing/2014/main" id="{323A3DBA-2B2A-4AA6-899A-EB357E343867}"/>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582BE956-B32C-4249-B2AA-FF93D153DC55}"/>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28001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66F-36CD-417C-B4A5-1A799BFD7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91A865-8B83-4A7E-855B-7048B0A8D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F67F6-2DED-48C6-A8D1-9638213C6C4F}"/>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AF0BC46B-1616-44A6-94AD-A64A41454D65}"/>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CD2FADE7-E7AE-4E12-A584-5181CF1BEFCB}"/>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24939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D558-C2EE-42ED-940D-062CB14C7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F1298-AD98-40FE-8492-EB8E1973C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06BD5-2AEC-4D0E-8748-924DB729797A}"/>
              </a:ext>
            </a:extLst>
          </p:cNvPr>
          <p:cNvSpPr>
            <a:spLocks noGrp="1"/>
          </p:cNvSpPr>
          <p:nvPr>
            <p:ph type="dt" sz="half" idx="10"/>
          </p:nvPr>
        </p:nvSpPr>
        <p:spPr/>
        <p:txBody>
          <a:bodyPr/>
          <a:lstStyle/>
          <a:p>
            <a:fld id="{702D7F44-618B-4F5E-9FDF-720269A30DDC}" type="datetime1">
              <a:rPr lang="en-IN" smtClean="0"/>
              <a:t>27-05-2021</a:t>
            </a:fld>
            <a:endParaRPr lang="en-IN"/>
          </a:p>
        </p:txBody>
      </p:sp>
      <p:sp>
        <p:nvSpPr>
          <p:cNvPr id="5" name="Footer Placeholder 4">
            <a:extLst>
              <a:ext uri="{FF2B5EF4-FFF2-40B4-BE49-F238E27FC236}">
                <a16:creationId xmlns:a16="http://schemas.microsoft.com/office/drawing/2014/main" id="{E6E77D17-66AC-4E42-9FD4-6EC2A1493DF0}"/>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EDD5B25-5429-4E04-AE3B-DAA2525E3B37}"/>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5194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71A2-7CA0-4A97-A20B-48A409691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7A469-33AA-45D2-847D-D4424CF1A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E7621C-EB80-4811-BD57-D1DF8E803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ED08EF-7F8C-414A-A9FF-D55B793B9679}"/>
              </a:ext>
            </a:extLst>
          </p:cNvPr>
          <p:cNvSpPr>
            <a:spLocks noGrp="1"/>
          </p:cNvSpPr>
          <p:nvPr>
            <p:ph type="dt" sz="half" idx="10"/>
          </p:nvPr>
        </p:nvSpPr>
        <p:spPr/>
        <p:txBody>
          <a:bodyPr/>
          <a:lstStyle/>
          <a:p>
            <a:fld id="{686BFD3C-CABE-42F5-B368-8775F00D98BD}" type="datetime1">
              <a:rPr lang="en-IN" smtClean="0"/>
              <a:t>27-05-2021</a:t>
            </a:fld>
            <a:endParaRPr lang="en-IN"/>
          </a:p>
        </p:txBody>
      </p:sp>
      <p:sp>
        <p:nvSpPr>
          <p:cNvPr id="6" name="Footer Placeholder 5">
            <a:extLst>
              <a:ext uri="{FF2B5EF4-FFF2-40B4-BE49-F238E27FC236}">
                <a16:creationId xmlns:a16="http://schemas.microsoft.com/office/drawing/2014/main" id="{F0D52236-019A-417A-8C25-71A11FF8C158}"/>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B9916205-9A5D-4479-B7E3-60AE9676B60F}"/>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3352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14C8-E5A5-423D-9D4E-41C3587B08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02993-7096-4AC6-93F9-79B8E6F5E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7BFA8-60A7-497E-908C-1AD18367B3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CB4D43-704E-41B2-89BB-30DD73185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2D2316-1B79-45B2-884D-F4FB05198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5DF21E-F8C2-4919-B9AF-D733B05C2DAF}"/>
              </a:ext>
            </a:extLst>
          </p:cNvPr>
          <p:cNvSpPr>
            <a:spLocks noGrp="1"/>
          </p:cNvSpPr>
          <p:nvPr>
            <p:ph type="dt" sz="half" idx="10"/>
          </p:nvPr>
        </p:nvSpPr>
        <p:spPr/>
        <p:txBody>
          <a:bodyPr/>
          <a:lstStyle/>
          <a:p>
            <a:fld id="{5B3A6BFA-0E44-447E-8DC6-57BAF6E468AD}" type="datetime1">
              <a:rPr lang="en-IN" smtClean="0"/>
              <a:t>27-05-2021</a:t>
            </a:fld>
            <a:endParaRPr lang="en-IN"/>
          </a:p>
        </p:txBody>
      </p:sp>
      <p:sp>
        <p:nvSpPr>
          <p:cNvPr id="8" name="Footer Placeholder 7">
            <a:extLst>
              <a:ext uri="{FF2B5EF4-FFF2-40B4-BE49-F238E27FC236}">
                <a16:creationId xmlns:a16="http://schemas.microsoft.com/office/drawing/2014/main" id="{89D02804-7991-4CC3-8240-482D9905E080}"/>
              </a:ext>
            </a:extLst>
          </p:cNvPr>
          <p:cNvSpPr>
            <a:spLocks noGrp="1"/>
          </p:cNvSpPr>
          <p:nvPr>
            <p:ph type="ftr" sz="quarter" idx="11"/>
          </p:nvPr>
        </p:nvSpPr>
        <p:spPr/>
        <p:txBody>
          <a:bodyPr/>
          <a:lstStyle/>
          <a:p>
            <a:r>
              <a:rPr lang="en-IN"/>
              <a:t>PVS</a:t>
            </a:r>
          </a:p>
        </p:txBody>
      </p:sp>
      <p:sp>
        <p:nvSpPr>
          <p:cNvPr id="9" name="Slide Number Placeholder 8">
            <a:extLst>
              <a:ext uri="{FF2B5EF4-FFF2-40B4-BE49-F238E27FC236}">
                <a16:creationId xmlns:a16="http://schemas.microsoft.com/office/drawing/2014/main" id="{D7AF19E7-9BB8-427B-8196-5E8564EBB107}"/>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6629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2A65-389F-4715-8A42-9A0F88082B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8CD2D-8710-4364-A527-B21D11B0AB7B}"/>
              </a:ext>
            </a:extLst>
          </p:cNvPr>
          <p:cNvSpPr>
            <a:spLocks noGrp="1"/>
          </p:cNvSpPr>
          <p:nvPr>
            <p:ph type="dt" sz="half" idx="10"/>
          </p:nvPr>
        </p:nvSpPr>
        <p:spPr/>
        <p:txBody>
          <a:bodyPr/>
          <a:lstStyle/>
          <a:p>
            <a:fld id="{396D62A2-4893-4F45-BD1A-99B58C014FC9}" type="datetime1">
              <a:rPr lang="en-IN" smtClean="0"/>
              <a:t>27-05-2021</a:t>
            </a:fld>
            <a:endParaRPr lang="en-IN"/>
          </a:p>
        </p:txBody>
      </p:sp>
      <p:sp>
        <p:nvSpPr>
          <p:cNvPr id="4" name="Footer Placeholder 3">
            <a:extLst>
              <a:ext uri="{FF2B5EF4-FFF2-40B4-BE49-F238E27FC236}">
                <a16:creationId xmlns:a16="http://schemas.microsoft.com/office/drawing/2014/main" id="{70620353-EDC9-45C7-A18C-60EB8C2E655B}"/>
              </a:ext>
            </a:extLst>
          </p:cNvPr>
          <p:cNvSpPr>
            <a:spLocks noGrp="1"/>
          </p:cNvSpPr>
          <p:nvPr>
            <p:ph type="ftr" sz="quarter" idx="11"/>
          </p:nvPr>
        </p:nvSpPr>
        <p:spPr/>
        <p:txBody>
          <a:bodyPr/>
          <a:lstStyle/>
          <a:p>
            <a:r>
              <a:rPr lang="en-IN"/>
              <a:t>PVS</a:t>
            </a:r>
          </a:p>
        </p:txBody>
      </p:sp>
      <p:sp>
        <p:nvSpPr>
          <p:cNvPr id="5" name="Slide Number Placeholder 4">
            <a:extLst>
              <a:ext uri="{FF2B5EF4-FFF2-40B4-BE49-F238E27FC236}">
                <a16:creationId xmlns:a16="http://schemas.microsoft.com/office/drawing/2014/main" id="{C7BFA870-F6B9-410F-AE23-E22688CFB194}"/>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24697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02E9E-A629-486B-84B0-10749C053201}"/>
              </a:ext>
            </a:extLst>
          </p:cNvPr>
          <p:cNvSpPr>
            <a:spLocks noGrp="1"/>
          </p:cNvSpPr>
          <p:nvPr>
            <p:ph type="dt" sz="half" idx="10"/>
          </p:nvPr>
        </p:nvSpPr>
        <p:spPr/>
        <p:txBody>
          <a:bodyPr/>
          <a:lstStyle/>
          <a:p>
            <a:fld id="{40E1526D-C762-47CD-BFDD-746B3F80E70C}" type="datetime1">
              <a:rPr lang="en-IN" smtClean="0"/>
              <a:t>27-05-2021</a:t>
            </a:fld>
            <a:endParaRPr lang="en-IN"/>
          </a:p>
        </p:txBody>
      </p:sp>
      <p:sp>
        <p:nvSpPr>
          <p:cNvPr id="3" name="Footer Placeholder 2">
            <a:extLst>
              <a:ext uri="{FF2B5EF4-FFF2-40B4-BE49-F238E27FC236}">
                <a16:creationId xmlns:a16="http://schemas.microsoft.com/office/drawing/2014/main" id="{7DBCCF3C-0F17-4509-87B9-DEE315B33200}"/>
              </a:ext>
            </a:extLst>
          </p:cNvPr>
          <p:cNvSpPr>
            <a:spLocks noGrp="1"/>
          </p:cNvSpPr>
          <p:nvPr>
            <p:ph type="ftr" sz="quarter" idx="11"/>
          </p:nvPr>
        </p:nvSpPr>
        <p:spPr/>
        <p:txBody>
          <a:bodyPr/>
          <a:lstStyle/>
          <a:p>
            <a:r>
              <a:rPr lang="en-IN"/>
              <a:t>PVS</a:t>
            </a:r>
          </a:p>
        </p:txBody>
      </p:sp>
      <p:sp>
        <p:nvSpPr>
          <p:cNvPr id="4" name="Slide Number Placeholder 3">
            <a:extLst>
              <a:ext uri="{FF2B5EF4-FFF2-40B4-BE49-F238E27FC236}">
                <a16:creationId xmlns:a16="http://schemas.microsoft.com/office/drawing/2014/main" id="{BDF9BAB6-D80B-491A-A146-70BB2B7AF9A7}"/>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13349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F072-C83B-4342-A366-A27034784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894952-F6EC-4933-91F7-3EA5361ED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EFAC90-6FE8-4F08-8FB0-7D26B4AC2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73C2E-5A79-482E-A2FD-FE62D516C8AE}"/>
              </a:ext>
            </a:extLst>
          </p:cNvPr>
          <p:cNvSpPr>
            <a:spLocks noGrp="1"/>
          </p:cNvSpPr>
          <p:nvPr>
            <p:ph type="dt" sz="half" idx="10"/>
          </p:nvPr>
        </p:nvSpPr>
        <p:spPr/>
        <p:txBody>
          <a:bodyPr/>
          <a:lstStyle/>
          <a:p>
            <a:fld id="{AB1D46A3-FD55-4C1F-A8AB-84AD47E5B110}" type="datetime1">
              <a:rPr lang="en-IN" smtClean="0"/>
              <a:t>27-05-2021</a:t>
            </a:fld>
            <a:endParaRPr lang="en-IN"/>
          </a:p>
        </p:txBody>
      </p:sp>
      <p:sp>
        <p:nvSpPr>
          <p:cNvPr id="6" name="Footer Placeholder 5">
            <a:extLst>
              <a:ext uri="{FF2B5EF4-FFF2-40B4-BE49-F238E27FC236}">
                <a16:creationId xmlns:a16="http://schemas.microsoft.com/office/drawing/2014/main" id="{D0478D56-30B1-4752-9322-2777FAEC51F7}"/>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16FAF153-8C02-466A-8A5A-8C253107F2F1}"/>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143863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3D98-6C2C-43BE-8D6F-2CA8B06E8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09C725-6779-46BD-AA32-F818DE671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4EEA3-7981-4C82-B9D1-B397D90B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93F64-38BE-488D-838E-F4310D3D271E}"/>
              </a:ext>
            </a:extLst>
          </p:cNvPr>
          <p:cNvSpPr>
            <a:spLocks noGrp="1"/>
          </p:cNvSpPr>
          <p:nvPr>
            <p:ph type="dt" sz="half" idx="10"/>
          </p:nvPr>
        </p:nvSpPr>
        <p:spPr/>
        <p:txBody>
          <a:bodyPr/>
          <a:lstStyle/>
          <a:p>
            <a:fld id="{008FE4C8-368B-478F-AC23-DCDFCD47E013}" type="datetime1">
              <a:rPr lang="en-IN" smtClean="0"/>
              <a:t>27-05-2021</a:t>
            </a:fld>
            <a:endParaRPr lang="en-IN"/>
          </a:p>
        </p:txBody>
      </p:sp>
      <p:sp>
        <p:nvSpPr>
          <p:cNvPr id="6" name="Footer Placeholder 5">
            <a:extLst>
              <a:ext uri="{FF2B5EF4-FFF2-40B4-BE49-F238E27FC236}">
                <a16:creationId xmlns:a16="http://schemas.microsoft.com/office/drawing/2014/main" id="{B0F8F05C-3C44-49B4-A61C-C087D73C065D}"/>
              </a:ext>
            </a:extLst>
          </p:cNvPr>
          <p:cNvSpPr>
            <a:spLocks noGrp="1"/>
          </p:cNvSpPr>
          <p:nvPr>
            <p:ph type="ftr" sz="quarter" idx="11"/>
          </p:nvPr>
        </p:nvSpPr>
        <p:spPr/>
        <p:txBody>
          <a:bodyPr/>
          <a:lstStyle/>
          <a:p>
            <a:r>
              <a:rPr lang="en-IN"/>
              <a:t>PVS</a:t>
            </a:r>
          </a:p>
        </p:txBody>
      </p:sp>
      <p:sp>
        <p:nvSpPr>
          <p:cNvPr id="7" name="Slide Number Placeholder 6">
            <a:extLst>
              <a:ext uri="{FF2B5EF4-FFF2-40B4-BE49-F238E27FC236}">
                <a16:creationId xmlns:a16="http://schemas.microsoft.com/office/drawing/2014/main" id="{D80A93F2-1EA0-4B2A-A8FB-37A457BEC33E}"/>
              </a:ext>
            </a:extLst>
          </p:cNvPr>
          <p:cNvSpPr>
            <a:spLocks noGrp="1"/>
          </p:cNvSpPr>
          <p:nvPr>
            <p:ph type="sldNum" sz="quarter" idx="12"/>
          </p:nvPr>
        </p:nvSpPr>
        <p:spPr/>
        <p:txBody>
          <a:bodyPr/>
          <a:lstStyle/>
          <a:p>
            <a:fld id="{BD95A447-5FE4-48E6-A0EF-AD48E3E5FFEA}" type="slidenum">
              <a:rPr lang="en-IN" smtClean="0"/>
              <a:t>‹#›</a:t>
            </a:fld>
            <a:endParaRPr lang="en-IN"/>
          </a:p>
        </p:txBody>
      </p:sp>
    </p:spTree>
    <p:extLst>
      <p:ext uri="{BB962C8B-B14F-4D97-AF65-F5344CB8AC3E}">
        <p14:creationId xmlns:p14="http://schemas.microsoft.com/office/powerpoint/2010/main" val="767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60548-1E3C-4C5A-A4A3-6DAF096C2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4943AC-DE21-48F2-89EB-5532B26D5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44F0C-2F1D-4593-9C13-D8F0BE8B8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9DFB5-D800-45BC-BCD8-EBF199E00C87}" type="datetime1">
              <a:rPr lang="en-IN" smtClean="0"/>
              <a:t>27-05-2021</a:t>
            </a:fld>
            <a:endParaRPr lang="en-IN"/>
          </a:p>
        </p:txBody>
      </p:sp>
      <p:sp>
        <p:nvSpPr>
          <p:cNvPr id="5" name="Footer Placeholder 4">
            <a:extLst>
              <a:ext uri="{FF2B5EF4-FFF2-40B4-BE49-F238E27FC236}">
                <a16:creationId xmlns:a16="http://schemas.microsoft.com/office/drawing/2014/main" id="{146206FE-D77A-4822-A3F8-8AAB5C5CB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PVS</a:t>
            </a:r>
          </a:p>
        </p:txBody>
      </p:sp>
      <p:sp>
        <p:nvSpPr>
          <p:cNvPr id="6" name="Slide Number Placeholder 5">
            <a:extLst>
              <a:ext uri="{FF2B5EF4-FFF2-40B4-BE49-F238E27FC236}">
                <a16:creationId xmlns:a16="http://schemas.microsoft.com/office/drawing/2014/main" id="{A054F5C0-BC93-49B4-AE1D-5BF122C5C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5A447-5FE4-48E6-A0EF-AD48E3E5FFEA}" type="slidenum">
              <a:rPr lang="en-IN" smtClean="0"/>
              <a:t>‹#›</a:t>
            </a:fld>
            <a:endParaRPr lang="en-IN"/>
          </a:p>
        </p:txBody>
      </p:sp>
    </p:spTree>
    <p:extLst>
      <p:ext uri="{BB962C8B-B14F-4D97-AF65-F5344CB8AC3E}">
        <p14:creationId xmlns:p14="http://schemas.microsoft.com/office/powerpoint/2010/main" val="300909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listendata.com/p/sas-tutorials.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2C899-C54D-45FF-A0EC-A24DC189BE79}"/>
              </a:ext>
            </a:extLst>
          </p:cNvPr>
          <p:cNvSpPr>
            <a:spLocks noGrp="1"/>
          </p:cNvSpPr>
          <p:nvPr>
            <p:ph type="ctrTitle"/>
          </p:nvPr>
        </p:nvSpPr>
        <p:spPr>
          <a:xfrm>
            <a:off x="1680423" y="182924"/>
            <a:ext cx="6834909" cy="592931"/>
          </a:xfrm>
        </p:spPr>
        <p:txBody>
          <a:bodyPr>
            <a:noAutofit/>
          </a:bodyPr>
          <a:lstStyle/>
          <a:p>
            <a:r>
              <a:rPr lang="en-IN" dirty="0"/>
              <a:t>SAS Programming - Basics</a:t>
            </a:r>
          </a:p>
        </p:txBody>
      </p:sp>
      <p:sp>
        <p:nvSpPr>
          <p:cNvPr id="6" name="TextBox 5">
            <a:extLst>
              <a:ext uri="{FF2B5EF4-FFF2-40B4-BE49-F238E27FC236}">
                <a16:creationId xmlns:a16="http://schemas.microsoft.com/office/drawing/2014/main" id="{7D61A0BF-4C98-4394-B61A-AF2E096E2D8E}"/>
              </a:ext>
            </a:extLst>
          </p:cNvPr>
          <p:cNvSpPr txBox="1"/>
          <p:nvPr/>
        </p:nvSpPr>
        <p:spPr>
          <a:xfrm>
            <a:off x="2256503" y="2305616"/>
            <a:ext cx="7678994" cy="3785652"/>
          </a:xfrm>
          <a:prstGeom prst="rect">
            <a:avLst/>
          </a:prstGeom>
          <a:noFill/>
        </p:spPr>
        <p:txBody>
          <a:bodyPr wrap="square">
            <a:spAutoFit/>
          </a:bodyPr>
          <a:lstStyle/>
          <a:p>
            <a:pPr algn="ctr"/>
            <a:r>
              <a:rPr lang="en-IN" sz="5400" dirty="0">
                <a:solidFill>
                  <a:srgbClr val="0070C0"/>
                </a:solidFill>
              </a:rPr>
              <a:t>Introduction to SAS Programming</a:t>
            </a:r>
          </a:p>
          <a:p>
            <a:pPr algn="ctr"/>
            <a:endParaRPr lang="en-IN" sz="1200" dirty="0">
              <a:solidFill>
                <a:srgbClr val="0070C0"/>
              </a:solidFill>
            </a:endParaRPr>
          </a:p>
          <a:p>
            <a:pPr algn="ctr"/>
            <a:r>
              <a:rPr lang="en-IN" sz="5400" dirty="0">
                <a:solidFill>
                  <a:srgbClr val="0070C0"/>
                </a:solidFill>
              </a:rPr>
              <a:t>By</a:t>
            </a:r>
          </a:p>
          <a:p>
            <a:pPr algn="ctr"/>
            <a:endParaRPr lang="en-IN" sz="1200" dirty="0">
              <a:solidFill>
                <a:srgbClr val="0070C0"/>
              </a:solidFill>
            </a:endParaRPr>
          </a:p>
          <a:p>
            <a:pPr algn="ctr"/>
            <a:r>
              <a:rPr lang="en-IN" sz="5400" dirty="0">
                <a:solidFill>
                  <a:srgbClr val="0070C0"/>
                </a:solidFill>
              </a:rPr>
              <a:t>PVS</a:t>
            </a:r>
          </a:p>
        </p:txBody>
      </p:sp>
    </p:spTree>
    <p:extLst>
      <p:ext uri="{BB962C8B-B14F-4D97-AF65-F5344CB8AC3E}">
        <p14:creationId xmlns:p14="http://schemas.microsoft.com/office/powerpoint/2010/main" val="349257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10</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9439861" cy="3570208"/>
          </a:xfrm>
          <a:prstGeom prst="rect">
            <a:avLst/>
          </a:prstGeom>
          <a:noFill/>
        </p:spPr>
        <p:txBody>
          <a:bodyPr wrap="square">
            <a:spAutoFit/>
          </a:bodyPr>
          <a:lstStyle/>
          <a:p>
            <a:r>
              <a:rPr lang="en-IN" sz="2800" b="1" dirty="0">
                <a:solidFill>
                  <a:srgbClr val="0070C0"/>
                </a:solidFill>
              </a:rPr>
              <a:t>SAS has rules of syntax to create the SAS programs</a:t>
            </a:r>
          </a:p>
          <a:p>
            <a:endParaRPr lang="en-IN" sz="2400" b="1" dirty="0">
              <a:solidFill>
                <a:srgbClr val="0070C0"/>
              </a:solidFill>
            </a:endParaRPr>
          </a:p>
          <a:p>
            <a:pPr>
              <a:spcBef>
                <a:spcPts val="600"/>
              </a:spcBef>
              <a:spcAft>
                <a:spcPts val="600"/>
              </a:spcAft>
            </a:pPr>
            <a:r>
              <a:rPr lang="en-IN" sz="2800" b="1" dirty="0">
                <a:solidFill>
                  <a:srgbClr val="0070C0"/>
                </a:solidFill>
              </a:rPr>
              <a:t>Three components of SAS program</a:t>
            </a:r>
          </a:p>
          <a:p>
            <a:pPr>
              <a:spcBef>
                <a:spcPts val="600"/>
              </a:spcBef>
              <a:spcAft>
                <a:spcPts val="600"/>
              </a:spcAft>
            </a:pPr>
            <a:r>
              <a:rPr lang="en-IN" sz="2800" b="1" dirty="0">
                <a:solidFill>
                  <a:srgbClr val="0070C0"/>
                </a:solidFill>
              </a:rPr>
              <a:t>1. Statements</a:t>
            </a:r>
          </a:p>
          <a:p>
            <a:pPr>
              <a:spcBef>
                <a:spcPts val="600"/>
              </a:spcBef>
              <a:spcAft>
                <a:spcPts val="600"/>
              </a:spcAft>
            </a:pPr>
            <a:r>
              <a:rPr lang="en-IN" sz="2800" b="1" dirty="0">
                <a:solidFill>
                  <a:srgbClr val="0070C0"/>
                </a:solidFill>
              </a:rPr>
              <a:t>2. Variables</a:t>
            </a:r>
          </a:p>
          <a:p>
            <a:pPr>
              <a:spcBef>
                <a:spcPts val="600"/>
              </a:spcBef>
              <a:spcAft>
                <a:spcPts val="600"/>
              </a:spcAft>
            </a:pPr>
            <a:r>
              <a:rPr lang="en-IN" sz="2800" b="1" dirty="0">
                <a:solidFill>
                  <a:srgbClr val="0070C0"/>
                </a:solidFill>
              </a:rPr>
              <a:t>3. Data sets</a:t>
            </a:r>
          </a:p>
          <a:p>
            <a:endParaRPr lang="en-IN" dirty="0"/>
          </a:p>
        </p:txBody>
      </p:sp>
    </p:spTree>
    <p:extLst>
      <p:ext uri="{BB962C8B-B14F-4D97-AF65-F5344CB8AC3E}">
        <p14:creationId xmlns:p14="http://schemas.microsoft.com/office/powerpoint/2010/main" val="214632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11</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8535293" cy="4447371"/>
          </a:xfrm>
          <a:prstGeom prst="rect">
            <a:avLst/>
          </a:prstGeom>
          <a:noFill/>
        </p:spPr>
        <p:txBody>
          <a:bodyPr wrap="square">
            <a:spAutoFit/>
          </a:bodyPr>
          <a:lstStyle/>
          <a:p>
            <a:pPr>
              <a:spcBef>
                <a:spcPts val="600"/>
              </a:spcBef>
              <a:spcAft>
                <a:spcPts val="600"/>
              </a:spcAft>
            </a:pPr>
            <a:r>
              <a:rPr lang="en-IN" sz="2800" b="1" dirty="0">
                <a:solidFill>
                  <a:srgbClr val="0070C0"/>
                </a:solidFill>
              </a:rPr>
              <a:t>6.1.   Statements</a:t>
            </a:r>
          </a:p>
          <a:p>
            <a:pPr marL="717550" indent="-717550" algn="just">
              <a:spcBef>
                <a:spcPts val="300"/>
              </a:spcBef>
              <a:spcAft>
                <a:spcPts val="300"/>
              </a:spcAft>
              <a:buFont typeface="Wingdings" panose="05000000000000000000" pitchFamily="2" charset="2"/>
              <a:buChar char="Ø"/>
            </a:pPr>
            <a:r>
              <a:rPr lang="en-IN" dirty="0"/>
              <a:t>A SAS statement is a series of items that may include keywords, SAS names, special characters, and operators. End of the statement is denoted by a semicolon at the end of the last line.</a:t>
            </a:r>
          </a:p>
          <a:p>
            <a:pPr marL="717550" indent="-717550" algn="just">
              <a:spcBef>
                <a:spcPts val="300"/>
              </a:spcBef>
              <a:spcAft>
                <a:spcPts val="300"/>
              </a:spcAft>
              <a:buFont typeface="Wingdings" panose="05000000000000000000" pitchFamily="2" charset="2"/>
              <a:buChar char="Ø"/>
            </a:pPr>
            <a:r>
              <a:rPr lang="en-IN" dirty="0"/>
              <a:t>Space can be used to separate the components in a SAS program statement.</a:t>
            </a:r>
          </a:p>
          <a:p>
            <a:pPr marL="717550" indent="-717550" algn="just">
              <a:spcBef>
                <a:spcPts val="300"/>
              </a:spcBef>
              <a:spcAft>
                <a:spcPts val="300"/>
              </a:spcAft>
              <a:buFont typeface="Wingdings" panose="05000000000000000000" pitchFamily="2" charset="2"/>
              <a:buChar char="Ø"/>
            </a:pPr>
            <a:r>
              <a:rPr lang="en-IN" dirty="0"/>
              <a:t>SAS keywords are not case sensitive.</a:t>
            </a:r>
          </a:p>
          <a:p>
            <a:pPr marL="717550" indent="-717550" algn="just">
              <a:spcBef>
                <a:spcPts val="300"/>
              </a:spcBef>
              <a:spcAft>
                <a:spcPts val="300"/>
              </a:spcAft>
              <a:buFont typeface="Wingdings" panose="05000000000000000000" pitchFamily="2" charset="2"/>
              <a:buChar char="Ø"/>
            </a:pPr>
            <a:r>
              <a:rPr lang="en-IN" dirty="0"/>
              <a:t>Every SAS program must end with a RUN statement.</a:t>
            </a:r>
          </a:p>
          <a:p>
            <a:pPr>
              <a:spcBef>
                <a:spcPts val="600"/>
              </a:spcBef>
              <a:spcAft>
                <a:spcPts val="600"/>
              </a:spcAft>
            </a:pPr>
            <a:r>
              <a:rPr lang="en-IN" sz="2000" b="1" dirty="0"/>
              <a:t>Example: </a:t>
            </a:r>
          </a:p>
          <a:p>
            <a:pPr algn="just">
              <a:spcBef>
                <a:spcPts val="600"/>
              </a:spcBef>
            </a:pPr>
            <a:r>
              <a:rPr lang="en-IN" dirty="0"/>
              <a:t>PROC FREQ DATA = auto;</a:t>
            </a:r>
          </a:p>
          <a:p>
            <a:pPr algn="just">
              <a:spcAft>
                <a:spcPts val="600"/>
              </a:spcAft>
            </a:pPr>
            <a:r>
              <a:rPr lang="en-IN" dirty="0"/>
              <a:t>RUN;</a:t>
            </a:r>
          </a:p>
          <a:p>
            <a:pPr marL="717550" indent="-717550" algn="just">
              <a:buFont typeface="Wingdings" panose="05000000000000000000" pitchFamily="2" charset="2"/>
              <a:buChar char="Ø"/>
            </a:pPr>
            <a:r>
              <a:rPr lang="en-IN" dirty="0"/>
              <a:t>The above program statements would generate frequency tables for every variable in the auto data file.</a:t>
            </a:r>
          </a:p>
        </p:txBody>
      </p:sp>
    </p:spTree>
    <p:extLst>
      <p:ext uri="{BB962C8B-B14F-4D97-AF65-F5344CB8AC3E}">
        <p14:creationId xmlns:p14="http://schemas.microsoft.com/office/powerpoint/2010/main" val="255282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12</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8987577" cy="4016484"/>
          </a:xfrm>
          <a:prstGeom prst="rect">
            <a:avLst/>
          </a:prstGeom>
          <a:noFill/>
        </p:spPr>
        <p:txBody>
          <a:bodyPr wrap="square">
            <a:spAutoFit/>
          </a:bodyPr>
          <a:lstStyle/>
          <a:p>
            <a:pPr>
              <a:spcBef>
                <a:spcPts val="600"/>
              </a:spcBef>
              <a:spcAft>
                <a:spcPts val="600"/>
              </a:spcAft>
            </a:pPr>
            <a:r>
              <a:rPr lang="en-IN" sz="2800" b="1" dirty="0">
                <a:solidFill>
                  <a:srgbClr val="0070C0"/>
                </a:solidFill>
              </a:rPr>
              <a:t>6.2.   Variables</a:t>
            </a:r>
          </a:p>
          <a:p>
            <a:pPr marL="717550" indent="-717550" algn="just">
              <a:spcBef>
                <a:spcPts val="300"/>
              </a:spcBef>
              <a:spcAft>
                <a:spcPts val="300"/>
              </a:spcAft>
              <a:buFont typeface="Wingdings" panose="05000000000000000000" pitchFamily="2" charset="2"/>
              <a:buChar char="ü"/>
            </a:pPr>
            <a:r>
              <a:rPr lang="en-IN" dirty="0"/>
              <a:t>Variables in SAS represent a column in the SAS data set. They obey the following rules:</a:t>
            </a:r>
          </a:p>
          <a:p>
            <a:pPr marL="717550" indent="-717550" algn="just">
              <a:spcBef>
                <a:spcPts val="300"/>
              </a:spcBef>
              <a:spcAft>
                <a:spcPts val="300"/>
              </a:spcAft>
              <a:buFont typeface="Wingdings" panose="05000000000000000000" pitchFamily="2" charset="2"/>
              <a:buChar char="Ø"/>
            </a:pPr>
            <a:r>
              <a:rPr lang="en-IN" dirty="0"/>
              <a:t>Max. length of a variable name is 32</a:t>
            </a:r>
          </a:p>
          <a:p>
            <a:pPr marL="717550" indent="-717550" algn="just">
              <a:spcBef>
                <a:spcPts val="300"/>
              </a:spcBef>
              <a:spcAft>
                <a:spcPts val="300"/>
              </a:spcAft>
              <a:buFont typeface="Wingdings" panose="05000000000000000000" pitchFamily="2" charset="2"/>
              <a:buChar char="Ø"/>
            </a:pPr>
            <a:r>
              <a:rPr lang="en-IN" dirty="0"/>
              <a:t>Variable names start with the letters A to Z (case insensitive) or an underscore (_); It can include numbers from the second character onwards.</a:t>
            </a:r>
          </a:p>
          <a:p>
            <a:pPr marL="717550" indent="-717550" algn="just">
              <a:spcBef>
                <a:spcPts val="300"/>
              </a:spcBef>
              <a:spcAft>
                <a:spcPts val="300"/>
              </a:spcAft>
              <a:buFont typeface="Wingdings" panose="05000000000000000000" pitchFamily="2" charset="2"/>
              <a:buChar char="Ø"/>
            </a:pPr>
            <a:r>
              <a:rPr lang="en-IN" dirty="0"/>
              <a:t>Blanks are not allowed in a variable name.</a:t>
            </a:r>
          </a:p>
          <a:p>
            <a:pPr>
              <a:spcBef>
                <a:spcPts val="600"/>
              </a:spcBef>
              <a:spcAft>
                <a:spcPts val="600"/>
              </a:spcAft>
            </a:pPr>
            <a:endParaRPr lang="en-IN" dirty="0"/>
          </a:p>
          <a:p>
            <a:pPr>
              <a:spcBef>
                <a:spcPts val="600"/>
              </a:spcBef>
              <a:spcAft>
                <a:spcPts val="600"/>
              </a:spcAft>
            </a:pPr>
            <a:endParaRPr lang="en-IN" dirty="0"/>
          </a:p>
          <a:p>
            <a:pPr>
              <a:spcBef>
                <a:spcPts val="600"/>
              </a:spcBef>
              <a:spcAft>
                <a:spcPts val="600"/>
              </a:spcAft>
            </a:pPr>
            <a:endParaRPr lang="en-IN" sz="2800" b="1" dirty="0">
              <a:solidFill>
                <a:srgbClr val="0070C0"/>
              </a:solidFill>
            </a:endParaRPr>
          </a:p>
          <a:p>
            <a:endParaRPr lang="en-IN" dirty="0"/>
          </a:p>
        </p:txBody>
      </p:sp>
      <p:graphicFrame>
        <p:nvGraphicFramePr>
          <p:cNvPr id="2" name="Table 2">
            <a:extLst>
              <a:ext uri="{FF2B5EF4-FFF2-40B4-BE49-F238E27FC236}">
                <a16:creationId xmlns:a16="http://schemas.microsoft.com/office/drawing/2014/main" id="{D5AF87E9-2FCF-48AC-BACC-C408B4895778}"/>
              </a:ext>
            </a:extLst>
          </p:cNvPr>
          <p:cNvGraphicFramePr>
            <a:graphicFrameLocks noGrp="1"/>
          </p:cNvGraphicFramePr>
          <p:nvPr>
            <p:extLst>
              <p:ext uri="{D42A27DB-BD31-4B8C-83A1-F6EECF244321}">
                <p14:modId xmlns:p14="http://schemas.microsoft.com/office/powerpoint/2010/main" val="2808611046"/>
              </p:ext>
            </p:extLst>
          </p:nvPr>
        </p:nvGraphicFramePr>
        <p:xfrm>
          <a:off x="1655059" y="4106771"/>
          <a:ext cx="8987578" cy="1828800"/>
        </p:xfrm>
        <a:graphic>
          <a:graphicData uri="http://schemas.openxmlformats.org/drawingml/2006/table">
            <a:tbl>
              <a:tblPr firstRow="1" bandRow="1">
                <a:tableStyleId>{5C22544A-7EE6-4342-B048-85BDC9FD1C3A}</a:tableStyleId>
              </a:tblPr>
              <a:tblGrid>
                <a:gridCol w="4493789">
                  <a:extLst>
                    <a:ext uri="{9D8B030D-6E8A-4147-A177-3AD203B41FA5}">
                      <a16:colId xmlns:a16="http://schemas.microsoft.com/office/drawing/2014/main" val="2217853711"/>
                    </a:ext>
                  </a:extLst>
                </a:gridCol>
                <a:gridCol w="4493789">
                  <a:extLst>
                    <a:ext uri="{9D8B030D-6E8A-4147-A177-3AD203B41FA5}">
                      <a16:colId xmlns:a16="http://schemas.microsoft.com/office/drawing/2014/main" val="2615663583"/>
                    </a:ext>
                  </a:extLst>
                </a:gridCol>
              </a:tblGrid>
              <a:tr h="283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dirty="0">
                          <a:solidFill>
                            <a:schemeClr val="tx1"/>
                          </a:solidFill>
                        </a:rPr>
                        <a:t>Valid Variable Names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dirty="0">
                          <a:solidFill>
                            <a:schemeClr val="tx1"/>
                          </a:solidFill>
                        </a:rPr>
                        <a:t>Invalid Variable Names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850410"/>
                  </a:ext>
                </a:extLst>
              </a:tr>
              <a:tr h="370840">
                <a:tc>
                  <a:txBody>
                    <a:bodyPr/>
                    <a:lstStyle/>
                    <a:p>
                      <a:r>
                        <a:rPr lang="en-IN" dirty="0"/>
                        <a:t>INCOME_MONTH</a:t>
                      </a:r>
                    </a:p>
                    <a:p>
                      <a:r>
                        <a:rPr lang="en-IN" dirty="0" err="1"/>
                        <a:t>MinValue</a:t>
                      </a:r>
                      <a:endParaRPr lang="en-IN" dirty="0"/>
                    </a:p>
                    <a:p>
                      <a:r>
                        <a:rPr lang="en-IN" dirty="0"/>
                        <a:t>Month1</a:t>
                      </a:r>
                    </a:p>
                    <a:p>
                      <a:r>
                        <a:rPr lang="en-IN" dirty="0"/>
                        <a:t>_Width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INCOME MONTH</a:t>
                      </a:r>
                    </a:p>
                    <a:p>
                      <a:r>
                        <a:rPr lang="en-IN" dirty="0"/>
                        <a:t>2score</a:t>
                      </a:r>
                    </a:p>
                    <a:p>
                      <a:r>
                        <a:rPr lang="en-IN" dirty="0"/>
                        <a:t>%sales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854872"/>
                  </a:ext>
                </a:extLst>
              </a:tr>
            </a:tbl>
          </a:graphicData>
        </a:graphic>
      </p:graphicFrame>
    </p:spTree>
    <p:extLst>
      <p:ext uri="{BB962C8B-B14F-4D97-AF65-F5344CB8AC3E}">
        <p14:creationId xmlns:p14="http://schemas.microsoft.com/office/powerpoint/2010/main" val="47503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13</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9479190" cy="523220"/>
          </a:xfrm>
          <a:prstGeom prst="rect">
            <a:avLst/>
          </a:prstGeom>
          <a:noFill/>
        </p:spPr>
        <p:txBody>
          <a:bodyPr wrap="square">
            <a:spAutoFit/>
          </a:bodyPr>
          <a:lstStyle/>
          <a:p>
            <a:pPr>
              <a:spcBef>
                <a:spcPts val="600"/>
              </a:spcBef>
              <a:spcAft>
                <a:spcPts val="600"/>
              </a:spcAft>
            </a:pPr>
            <a:r>
              <a:rPr lang="en-IN" sz="2800" b="1" dirty="0">
                <a:solidFill>
                  <a:srgbClr val="0070C0"/>
                </a:solidFill>
              </a:rPr>
              <a:t>6.3.   Data sets</a:t>
            </a:r>
            <a:endParaRPr lang="en-IN" dirty="0"/>
          </a:p>
        </p:txBody>
      </p:sp>
      <p:sp>
        <p:nvSpPr>
          <p:cNvPr id="14" name="TextBox 13">
            <a:extLst>
              <a:ext uri="{FF2B5EF4-FFF2-40B4-BE49-F238E27FC236}">
                <a16:creationId xmlns:a16="http://schemas.microsoft.com/office/drawing/2014/main" id="{402260A3-5A8D-4CBF-BC24-94449227F41B}"/>
              </a:ext>
            </a:extLst>
          </p:cNvPr>
          <p:cNvSpPr txBox="1"/>
          <p:nvPr/>
        </p:nvSpPr>
        <p:spPr>
          <a:xfrm>
            <a:off x="1772265" y="2343248"/>
            <a:ext cx="8522109" cy="3046988"/>
          </a:xfrm>
          <a:prstGeom prst="rect">
            <a:avLst/>
          </a:prstGeom>
          <a:noFill/>
        </p:spPr>
        <p:txBody>
          <a:bodyPr wrap="square">
            <a:spAutoFit/>
          </a:bodyPr>
          <a:lstStyle/>
          <a:p>
            <a:pPr>
              <a:spcBef>
                <a:spcPts val="200"/>
              </a:spcBef>
              <a:spcAft>
                <a:spcPts val="200"/>
              </a:spcAft>
            </a:pPr>
            <a:r>
              <a:rPr lang="en-IN" sz="2000" dirty="0"/>
              <a:t>The DATA statement marks the creation of a new SAS data set. </a:t>
            </a:r>
          </a:p>
          <a:p>
            <a:pPr>
              <a:spcBef>
                <a:spcPts val="200"/>
              </a:spcBef>
              <a:spcAft>
                <a:spcPts val="200"/>
              </a:spcAft>
            </a:pPr>
            <a:endParaRPr lang="en-IN" sz="700" dirty="0"/>
          </a:p>
          <a:p>
            <a:pPr>
              <a:spcBef>
                <a:spcPts val="400"/>
              </a:spcBef>
              <a:spcAft>
                <a:spcPts val="400"/>
              </a:spcAft>
            </a:pPr>
            <a:r>
              <a:rPr lang="en-IN" sz="2000" b="1" dirty="0"/>
              <a:t>Rules for DATA set creation</a:t>
            </a:r>
          </a:p>
          <a:p>
            <a:pPr marL="354013" indent="-354013">
              <a:spcBef>
                <a:spcPts val="200"/>
              </a:spcBef>
              <a:spcAft>
                <a:spcPts val="200"/>
              </a:spcAft>
            </a:pPr>
            <a:r>
              <a:rPr lang="en-IN" sz="2000" dirty="0"/>
              <a:t>1. 	A single word after the DATA statement indicates a temporary (lasts only during the session) data set name. </a:t>
            </a:r>
          </a:p>
          <a:p>
            <a:pPr marL="354013" indent="-354013">
              <a:spcBef>
                <a:spcPts val="200"/>
              </a:spcBef>
              <a:spcAft>
                <a:spcPts val="200"/>
              </a:spcAft>
            </a:pPr>
            <a:r>
              <a:rPr lang="en-IN" sz="2000" dirty="0"/>
              <a:t>2.	To create a permanent data set (which persists after the completion of the session), prefix the data set name with a library name.</a:t>
            </a:r>
          </a:p>
          <a:p>
            <a:pPr marL="354013" indent="-354013">
              <a:spcBef>
                <a:spcPts val="200"/>
              </a:spcBef>
              <a:spcAft>
                <a:spcPts val="200"/>
              </a:spcAft>
            </a:pPr>
            <a:r>
              <a:rPr lang="en-IN" sz="2000" dirty="0"/>
              <a:t>3. 	SAS creates a temporary data set with names DATA1, DATA2 etc., when SAS data set name is omitted.</a:t>
            </a:r>
          </a:p>
        </p:txBody>
      </p:sp>
      <p:graphicFrame>
        <p:nvGraphicFramePr>
          <p:cNvPr id="9" name="Table 8">
            <a:extLst>
              <a:ext uri="{FF2B5EF4-FFF2-40B4-BE49-F238E27FC236}">
                <a16:creationId xmlns:a16="http://schemas.microsoft.com/office/drawing/2014/main" id="{3545BA6D-5C2A-4F24-85A9-2EC1627BEACD}"/>
              </a:ext>
            </a:extLst>
          </p:cNvPr>
          <p:cNvGraphicFramePr>
            <a:graphicFrameLocks noGrp="1"/>
          </p:cNvGraphicFramePr>
          <p:nvPr>
            <p:extLst>
              <p:ext uri="{D42A27DB-BD31-4B8C-83A1-F6EECF244321}">
                <p14:modId xmlns:p14="http://schemas.microsoft.com/office/powerpoint/2010/main" val="2190994975"/>
              </p:ext>
            </p:extLst>
          </p:nvPr>
        </p:nvGraphicFramePr>
        <p:xfrm>
          <a:off x="1539530" y="5254616"/>
          <a:ext cx="8987578" cy="932808"/>
        </p:xfrm>
        <a:graphic>
          <a:graphicData uri="http://schemas.openxmlformats.org/drawingml/2006/table">
            <a:tbl>
              <a:tblPr firstRow="1" bandRow="1">
                <a:tableStyleId>{5C22544A-7EE6-4342-B048-85BDC9FD1C3A}</a:tableStyleId>
              </a:tblPr>
              <a:tblGrid>
                <a:gridCol w="4493789">
                  <a:extLst>
                    <a:ext uri="{9D8B030D-6E8A-4147-A177-3AD203B41FA5}">
                      <a16:colId xmlns:a16="http://schemas.microsoft.com/office/drawing/2014/main" val="3794671033"/>
                    </a:ext>
                  </a:extLst>
                </a:gridCol>
                <a:gridCol w="4493789">
                  <a:extLst>
                    <a:ext uri="{9D8B030D-6E8A-4147-A177-3AD203B41FA5}">
                      <a16:colId xmlns:a16="http://schemas.microsoft.com/office/drawing/2014/main" val="3808346518"/>
                    </a:ext>
                  </a:extLst>
                </a:gridCol>
              </a:tblGrid>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Examples of temporary data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Examples of permanent data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213619"/>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DATA </a:t>
                      </a:r>
                      <a:r>
                        <a:rPr lang="en-IN" dirty="0" err="1">
                          <a:solidFill>
                            <a:schemeClr val="tx1"/>
                          </a:solidFill>
                        </a:rPr>
                        <a:t>TempData</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DATA </a:t>
                      </a:r>
                      <a:r>
                        <a:rPr lang="en-IN" dirty="0" err="1">
                          <a:solidFill>
                            <a:schemeClr val="tx1"/>
                          </a:solidFill>
                        </a:rPr>
                        <a:t>Mylib.NewData</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903071"/>
                  </a:ext>
                </a:extLst>
              </a:tr>
            </a:tbl>
          </a:graphicData>
        </a:graphic>
      </p:graphicFrame>
    </p:spTree>
    <p:extLst>
      <p:ext uri="{BB962C8B-B14F-4D97-AF65-F5344CB8AC3E}">
        <p14:creationId xmlns:p14="http://schemas.microsoft.com/office/powerpoint/2010/main" val="383168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14</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9479190" cy="523220"/>
          </a:xfrm>
          <a:prstGeom prst="rect">
            <a:avLst/>
          </a:prstGeom>
          <a:noFill/>
        </p:spPr>
        <p:txBody>
          <a:bodyPr wrap="square">
            <a:spAutoFit/>
          </a:bodyPr>
          <a:lstStyle/>
          <a:p>
            <a:pPr>
              <a:spcBef>
                <a:spcPts val="600"/>
              </a:spcBef>
              <a:spcAft>
                <a:spcPts val="600"/>
              </a:spcAft>
              <a:tabLst>
                <a:tab pos="806450" algn="l"/>
              </a:tabLst>
            </a:pPr>
            <a:r>
              <a:rPr lang="en-IN" sz="2800" b="1" dirty="0">
                <a:solidFill>
                  <a:srgbClr val="0070C0"/>
                </a:solidFill>
              </a:rPr>
              <a:t>6.4  	Comments in SAS</a:t>
            </a:r>
          </a:p>
        </p:txBody>
      </p:sp>
      <p:sp>
        <p:nvSpPr>
          <p:cNvPr id="14" name="TextBox 13">
            <a:extLst>
              <a:ext uri="{FF2B5EF4-FFF2-40B4-BE49-F238E27FC236}">
                <a16:creationId xmlns:a16="http://schemas.microsoft.com/office/drawing/2014/main" id="{402260A3-5A8D-4CBF-BC24-94449227F41B}"/>
              </a:ext>
            </a:extLst>
          </p:cNvPr>
          <p:cNvSpPr txBox="1"/>
          <p:nvPr/>
        </p:nvSpPr>
        <p:spPr>
          <a:xfrm>
            <a:off x="1690255" y="2343248"/>
            <a:ext cx="8522109" cy="1195199"/>
          </a:xfrm>
          <a:prstGeom prst="rect">
            <a:avLst/>
          </a:prstGeom>
          <a:noFill/>
        </p:spPr>
        <p:txBody>
          <a:bodyPr wrap="square">
            <a:spAutoFit/>
          </a:bodyPr>
          <a:lstStyle/>
          <a:p>
            <a:pPr>
              <a:spcBef>
                <a:spcPts val="200"/>
              </a:spcBef>
              <a:spcAft>
                <a:spcPts val="200"/>
              </a:spcAft>
            </a:pPr>
            <a:r>
              <a:rPr lang="en-IN" sz="2000" dirty="0"/>
              <a:t>Two formats</a:t>
            </a:r>
          </a:p>
          <a:p>
            <a:pPr marL="541338" indent="-541338">
              <a:spcBef>
                <a:spcPts val="400"/>
              </a:spcBef>
              <a:spcAft>
                <a:spcPts val="400"/>
              </a:spcAft>
              <a:buFont typeface="Wingdings" panose="05000000000000000000" pitchFamily="2" charset="2"/>
              <a:buChar char="Ø"/>
            </a:pPr>
            <a:r>
              <a:rPr lang="en-IN" sz="2000" dirty="0"/>
              <a:t>*message; type comment</a:t>
            </a:r>
          </a:p>
          <a:p>
            <a:pPr marL="541338" indent="-541338">
              <a:spcBef>
                <a:spcPts val="400"/>
              </a:spcBef>
              <a:spcAft>
                <a:spcPts val="400"/>
              </a:spcAft>
              <a:buFont typeface="Wingdings" panose="05000000000000000000" pitchFamily="2" charset="2"/>
              <a:buChar char="Ø"/>
            </a:pPr>
            <a:r>
              <a:rPr lang="en-IN" sz="2000" dirty="0"/>
              <a:t>/*message*/;  type comment</a:t>
            </a:r>
          </a:p>
        </p:txBody>
      </p:sp>
      <p:graphicFrame>
        <p:nvGraphicFramePr>
          <p:cNvPr id="9" name="Table 8">
            <a:extLst>
              <a:ext uri="{FF2B5EF4-FFF2-40B4-BE49-F238E27FC236}">
                <a16:creationId xmlns:a16="http://schemas.microsoft.com/office/drawing/2014/main" id="{3545BA6D-5C2A-4F24-85A9-2EC1627BEACD}"/>
              </a:ext>
            </a:extLst>
          </p:cNvPr>
          <p:cNvGraphicFramePr>
            <a:graphicFrameLocks noGrp="1"/>
          </p:cNvGraphicFramePr>
          <p:nvPr>
            <p:extLst>
              <p:ext uri="{D42A27DB-BD31-4B8C-83A1-F6EECF244321}">
                <p14:modId xmlns:p14="http://schemas.microsoft.com/office/powerpoint/2010/main" val="1906335373"/>
              </p:ext>
            </p:extLst>
          </p:nvPr>
        </p:nvGraphicFramePr>
        <p:xfrm>
          <a:off x="1655059" y="3808587"/>
          <a:ext cx="8987578" cy="1623688"/>
        </p:xfrm>
        <a:graphic>
          <a:graphicData uri="http://schemas.openxmlformats.org/drawingml/2006/table">
            <a:tbl>
              <a:tblPr firstRow="1" bandRow="1">
                <a:tableStyleId>{5C22544A-7EE6-4342-B048-85BDC9FD1C3A}</a:tableStyleId>
              </a:tblPr>
              <a:tblGrid>
                <a:gridCol w="1671931">
                  <a:extLst>
                    <a:ext uri="{9D8B030D-6E8A-4147-A177-3AD203B41FA5}">
                      <a16:colId xmlns:a16="http://schemas.microsoft.com/office/drawing/2014/main" val="3794671033"/>
                    </a:ext>
                  </a:extLst>
                </a:gridCol>
                <a:gridCol w="7315647">
                  <a:extLst>
                    <a:ext uri="{9D8B030D-6E8A-4147-A177-3AD203B41FA5}">
                      <a16:colId xmlns:a16="http://schemas.microsoft.com/office/drawing/2014/main" val="3808346518"/>
                    </a:ext>
                  </a:extLst>
                </a:gridCol>
              </a:tblGrid>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Example of Comment lines in 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213619"/>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*message;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IN" sz="1800" dirty="0"/>
                        <a:t>* This is a comment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903071"/>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/*message*/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spcBef>
                          <a:spcPts val="200"/>
                        </a:spcBef>
                        <a:spcAft>
                          <a:spcPts val="200"/>
                        </a:spcAft>
                        <a:buFont typeface="Arial" panose="020B0604020202020204" pitchFamily="34" charset="0"/>
                        <a:buNone/>
                      </a:pPr>
                      <a:r>
                        <a:rPr lang="en-IN" dirty="0"/>
                        <a:t>/* This is comment line 1</a:t>
                      </a:r>
                    </a:p>
                    <a:p>
                      <a:pPr marL="0" indent="0">
                        <a:spcBef>
                          <a:spcPts val="200"/>
                        </a:spcBef>
                        <a:spcAft>
                          <a:spcPts val="200"/>
                        </a:spcAft>
                        <a:buFont typeface="Arial" panose="020B0604020202020204" pitchFamily="34" charset="0"/>
                        <a:buNone/>
                      </a:pPr>
                      <a:r>
                        <a:rPr lang="en-IN" dirty="0"/>
                        <a:t>* This is comment line 2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6169874"/>
                  </a:ext>
                </a:extLst>
              </a:tr>
            </a:tbl>
          </a:graphicData>
        </a:graphic>
      </p:graphicFrame>
    </p:spTree>
    <p:extLst>
      <p:ext uri="{BB962C8B-B14F-4D97-AF65-F5344CB8AC3E}">
        <p14:creationId xmlns:p14="http://schemas.microsoft.com/office/powerpoint/2010/main" val="4216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15</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690255" y="1740114"/>
            <a:ext cx="9479190" cy="523220"/>
          </a:xfrm>
          <a:prstGeom prst="rect">
            <a:avLst/>
          </a:prstGeom>
          <a:noFill/>
        </p:spPr>
        <p:txBody>
          <a:bodyPr wrap="square">
            <a:spAutoFit/>
          </a:bodyPr>
          <a:lstStyle/>
          <a:p>
            <a:pPr>
              <a:spcBef>
                <a:spcPts val="600"/>
              </a:spcBef>
              <a:spcAft>
                <a:spcPts val="600"/>
              </a:spcAft>
              <a:tabLst>
                <a:tab pos="806450" algn="l"/>
              </a:tabLst>
            </a:pPr>
            <a:r>
              <a:rPr lang="en-IN" sz="2800" b="1" dirty="0">
                <a:solidFill>
                  <a:srgbClr val="0070C0"/>
                </a:solidFill>
              </a:rPr>
              <a:t>6.5  	SAS File Extensions</a:t>
            </a:r>
          </a:p>
        </p:txBody>
      </p:sp>
      <p:sp>
        <p:nvSpPr>
          <p:cNvPr id="14" name="TextBox 13">
            <a:extLst>
              <a:ext uri="{FF2B5EF4-FFF2-40B4-BE49-F238E27FC236}">
                <a16:creationId xmlns:a16="http://schemas.microsoft.com/office/drawing/2014/main" id="{402260A3-5A8D-4CBF-BC24-94449227F41B}"/>
              </a:ext>
            </a:extLst>
          </p:cNvPr>
          <p:cNvSpPr txBox="1"/>
          <p:nvPr/>
        </p:nvSpPr>
        <p:spPr>
          <a:xfrm>
            <a:off x="1690255" y="2343248"/>
            <a:ext cx="8522109" cy="400110"/>
          </a:xfrm>
          <a:prstGeom prst="rect">
            <a:avLst/>
          </a:prstGeom>
          <a:noFill/>
        </p:spPr>
        <p:txBody>
          <a:bodyPr wrap="square">
            <a:spAutoFit/>
          </a:bodyPr>
          <a:lstStyle/>
          <a:p>
            <a:pPr>
              <a:spcBef>
                <a:spcPts val="200"/>
              </a:spcBef>
              <a:spcAft>
                <a:spcPts val="200"/>
              </a:spcAft>
            </a:pPr>
            <a:r>
              <a:rPr lang="en-IN" sz="2000" dirty="0"/>
              <a:t>Various file extensions used by SAS programs</a:t>
            </a:r>
          </a:p>
        </p:txBody>
      </p:sp>
      <p:graphicFrame>
        <p:nvGraphicFramePr>
          <p:cNvPr id="9" name="Table 8">
            <a:extLst>
              <a:ext uri="{FF2B5EF4-FFF2-40B4-BE49-F238E27FC236}">
                <a16:creationId xmlns:a16="http://schemas.microsoft.com/office/drawing/2014/main" id="{3545BA6D-5C2A-4F24-85A9-2EC1627BEACD}"/>
              </a:ext>
            </a:extLst>
          </p:cNvPr>
          <p:cNvGraphicFramePr>
            <a:graphicFrameLocks noGrp="1"/>
          </p:cNvGraphicFramePr>
          <p:nvPr/>
        </p:nvGraphicFramePr>
        <p:xfrm>
          <a:off x="1690255" y="2885721"/>
          <a:ext cx="8987578" cy="2679372"/>
        </p:xfrm>
        <a:graphic>
          <a:graphicData uri="http://schemas.openxmlformats.org/drawingml/2006/table">
            <a:tbl>
              <a:tblPr firstRow="1" bandRow="1">
                <a:tableStyleId>{5C22544A-7EE6-4342-B048-85BDC9FD1C3A}</a:tableStyleId>
              </a:tblPr>
              <a:tblGrid>
                <a:gridCol w="1671931">
                  <a:extLst>
                    <a:ext uri="{9D8B030D-6E8A-4147-A177-3AD203B41FA5}">
                      <a16:colId xmlns:a16="http://schemas.microsoft.com/office/drawing/2014/main" val="3794671033"/>
                    </a:ext>
                  </a:extLst>
                </a:gridCol>
                <a:gridCol w="7315647">
                  <a:extLst>
                    <a:ext uri="{9D8B030D-6E8A-4147-A177-3AD203B41FA5}">
                      <a16:colId xmlns:a16="http://schemas.microsoft.com/office/drawing/2014/main" val="3808346518"/>
                    </a:ext>
                  </a:extLst>
                </a:gridCol>
              </a:tblGrid>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213619"/>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t>
                      </a:r>
                      <a:r>
                        <a:rPr lang="en-IN" sz="1800" dirty="0" err="1"/>
                        <a:t>sas</a:t>
                      </a:r>
                      <a:r>
                        <a:rPr lang="en-IN" sz="1800" dirty="0"/>
                        <a:t>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IN" sz="1800" dirty="0"/>
                        <a:t>represents the SAS code file (ascii 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903071"/>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*.log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IN" sz="1800" dirty="0"/>
                        <a:t>represents the SAS log file containing information such as errors, warnings, and data set details for a submitted SAS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6169874"/>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t>
                      </a:r>
                      <a:r>
                        <a:rPr lang="en-IN" sz="1800" dirty="0" err="1"/>
                        <a:t>mht</a:t>
                      </a:r>
                      <a:r>
                        <a:rPr lang="en-IN" sz="1800" dirty="0"/>
                        <a:t>/ *.html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IN" sz="1800" dirty="0"/>
                        <a:t>represents the SAS Results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0967442"/>
                  </a:ext>
                </a:extLst>
              </a:tr>
              <a:tr h="466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*sas7bdat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IN" sz="1800" dirty="0"/>
                        <a:t>represents SAS Data File which contains a SAS data set including variable names, labels, and the results of calculations.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1254117"/>
                  </a:ext>
                </a:extLst>
              </a:tr>
            </a:tbl>
          </a:graphicData>
        </a:graphic>
      </p:graphicFrame>
    </p:spTree>
    <p:extLst>
      <p:ext uri="{BB962C8B-B14F-4D97-AF65-F5344CB8AC3E}">
        <p14:creationId xmlns:p14="http://schemas.microsoft.com/office/powerpoint/2010/main" val="390514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16</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167580" y="1745128"/>
            <a:ext cx="10021529" cy="1661993"/>
          </a:xfrm>
          <a:prstGeom prst="rect">
            <a:avLst/>
          </a:prstGeom>
          <a:noFill/>
        </p:spPr>
        <p:txBody>
          <a:bodyPr wrap="square">
            <a:spAutoFit/>
          </a:bodyPr>
          <a:lstStyle/>
          <a:p>
            <a:r>
              <a:rPr lang="en-IN" sz="2400" b="1" dirty="0">
                <a:solidFill>
                  <a:srgbClr val="0070C0"/>
                </a:solidFill>
              </a:rPr>
              <a:t>6.6	</a:t>
            </a:r>
            <a:r>
              <a:rPr lang="en-IN" sz="2800" b="1" dirty="0">
                <a:solidFill>
                  <a:srgbClr val="0070C0"/>
                </a:solidFill>
              </a:rPr>
              <a:t>Read Character variable of varying length</a:t>
            </a:r>
          </a:p>
          <a:p>
            <a:pPr marL="717550" lvl="1"/>
            <a:endParaRPr lang="en-IN" b="1" dirty="0"/>
          </a:p>
          <a:p>
            <a:pPr marL="717550" lvl="1"/>
            <a:r>
              <a:rPr lang="en-IN" sz="2000" b="1" dirty="0"/>
              <a:t>Use $ sign</a:t>
            </a:r>
          </a:p>
          <a:p>
            <a:pPr marL="717550" lvl="2"/>
            <a:endParaRPr lang="en-IN" dirty="0"/>
          </a:p>
          <a:p>
            <a:endParaRPr lang="en-IN" dirty="0"/>
          </a:p>
        </p:txBody>
      </p:sp>
      <p:graphicFrame>
        <p:nvGraphicFramePr>
          <p:cNvPr id="14" name="Table 14">
            <a:extLst>
              <a:ext uri="{FF2B5EF4-FFF2-40B4-BE49-F238E27FC236}">
                <a16:creationId xmlns:a16="http://schemas.microsoft.com/office/drawing/2014/main" id="{14F86FA5-0EBE-447C-A9F9-DEE1CB93EDA8}"/>
              </a:ext>
            </a:extLst>
          </p:cNvPr>
          <p:cNvGraphicFramePr>
            <a:graphicFrameLocks noGrp="1"/>
          </p:cNvGraphicFramePr>
          <p:nvPr>
            <p:extLst>
              <p:ext uri="{D42A27DB-BD31-4B8C-83A1-F6EECF244321}">
                <p14:modId xmlns:p14="http://schemas.microsoft.com/office/powerpoint/2010/main" val="114289888"/>
              </p:ext>
            </p:extLst>
          </p:nvPr>
        </p:nvGraphicFramePr>
        <p:xfrm>
          <a:off x="1883695" y="2886380"/>
          <a:ext cx="8589298" cy="3332480"/>
        </p:xfrm>
        <a:graphic>
          <a:graphicData uri="http://schemas.openxmlformats.org/drawingml/2006/table">
            <a:tbl>
              <a:tblPr firstRow="1" bandRow="1">
                <a:tableStyleId>{5C22544A-7EE6-4342-B048-85BDC9FD1C3A}</a:tableStyleId>
              </a:tblPr>
              <a:tblGrid>
                <a:gridCol w="5195531">
                  <a:extLst>
                    <a:ext uri="{9D8B030D-6E8A-4147-A177-3AD203B41FA5}">
                      <a16:colId xmlns:a16="http://schemas.microsoft.com/office/drawing/2014/main" val="1859220601"/>
                    </a:ext>
                  </a:extLst>
                </a:gridCol>
                <a:gridCol w="3393767">
                  <a:extLst>
                    <a:ext uri="{9D8B030D-6E8A-4147-A177-3AD203B41FA5}">
                      <a16:colId xmlns:a16="http://schemas.microsoft.com/office/drawing/2014/main" val="3024190960"/>
                    </a:ext>
                  </a:extLst>
                </a:gridCol>
              </a:tblGrid>
              <a:tr h="370840">
                <a:tc>
                  <a:txBody>
                    <a:bodyPr/>
                    <a:lstStyle/>
                    <a:p>
                      <a:r>
                        <a:rPr lang="en-IN" dirty="0">
                          <a:solidFill>
                            <a:schemeClr val="accent1">
                              <a:lumMod val="50000"/>
                            </a:schemeClr>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accent1">
                              <a:lumMod val="50000"/>
                            </a:schemeClr>
                          </a:solidFill>
                        </a:rPr>
                        <a:t>SAS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525604"/>
                  </a:ext>
                </a:extLst>
              </a:tr>
              <a:tr h="370840">
                <a:tc>
                  <a:txBody>
                    <a:bodyPr/>
                    <a:lstStyle/>
                    <a:p>
                      <a:pPr marL="354013" indent="-354013" algn="just">
                        <a:spcBef>
                          <a:spcPts val="200"/>
                        </a:spcBef>
                        <a:spcAft>
                          <a:spcPts val="200"/>
                        </a:spcAft>
                        <a:buFont typeface="Wingdings" panose="05000000000000000000" pitchFamily="2" charset="2"/>
                        <a:buChar char="Ø"/>
                      </a:pPr>
                      <a:r>
                        <a:rPr lang="en-IN" dirty="0">
                          <a:solidFill>
                            <a:schemeClr val="accent1">
                              <a:lumMod val="50000"/>
                            </a:schemeClr>
                          </a:solidFill>
                        </a:rPr>
                        <a:t>Here we use a length statement prior to adjust varying length of a variable. </a:t>
                      </a:r>
                    </a:p>
                    <a:p>
                      <a:pPr marL="354013" indent="-354013" algn="just">
                        <a:spcBef>
                          <a:spcPts val="200"/>
                        </a:spcBef>
                        <a:spcAft>
                          <a:spcPts val="200"/>
                        </a:spcAft>
                        <a:buFont typeface="Wingdings" panose="05000000000000000000" pitchFamily="2" charset="2"/>
                        <a:buChar char="Ø"/>
                      </a:pPr>
                      <a:r>
                        <a:rPr lang="en-IN" dirty="0">
                          <a:solidFill>
                            <a:schemeClr val="accent1">
                              <a:lumMod val="50000"/>
                            </a:schemeClr>
                          </a:solidFill>
                        </a:rPr>
                        <a:t>Here $30 defines the variable as a character variable having max length 30. Please note that SAS defaults to assigning the lengths of character variables to 8 bytes unless otherwise specified. </a:t>
                      </a:r>
                    </a:p>
                    <a:p>
                      <a:pPr marL="354013" indent="-354013" algn="just">
                        <a:spcBef>
                          <a:spcPts val="200"/>
                        </a:spcBef>
                        <a:spcAft>
                          <a:spcPts val="200"/>
                        </a:spcAft>
                        <a:buFont typeface="Wingdings" panose="05000000000000000000" pitchFamily="2" charset="2"/>
                        <a:buChar char="Ø"/>
                      </a:pPr>
                      <a:r>
                        <a:rPr lang="en-IN" dirty="0">
                          <a:solidFill>
                            <a:schemeClr val="accent1">
                              <a:lumMod val="50000"/>
                            </a:schemeClr>
                          </a:solidFill>
                        </a:rPr>
                        <a:t>The noobs in the proc print statement supresses the column in the output that identifies each observation by its number.</a:t>
                      </a:r>
                    </a:p>
                    <a:p>
                      <a:endParaRPr lang="en-IN"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6213" indent="0" algn="l"/>
                      <a:r>
                        <a:rPr lang="en-IN" dirty="0">
                          <a:solidFill>
                            <a:schemeClr val="accent1">
                              <a:lumMod val="50000"/>
                            </a:schemeClr>
                          </a:solidFill>
                        </a:rPr>
                        <a:t>data char_var-example1;</a:t>
                      </a:r>
                    </a:p>
                    <a:p>
                      <a:pPr marL="176213" indent="0" algn="l"/>
                      <a:r>
                        <a:rPr lang="en-IN" dirty="0">
                          <a:solidFill>
                            <a:schemeClr val="accent1">
                              <a:lumMod val="50000"/>
                            </a:schemeClr>
                          </a:solidFill>
                        </a:rPr>
                        <a:t>length Name $30;</a:t>
                      </a:r>
                    </a:p>
                    <a:p>
                      <a:pPr marL="176213" indent="0" algn="l"/>
                      <a:r>
                        <a:rPr lang="en-IN" dirty="0">
                          <a:solidFill>
                            <a:schemeClr val="accent1">
                              <a:lumMod val="50000"/>
                            </a:schemeClr>
                          </a:solidFill>
                        </a:rPr>
                        <a:t>input ID Name $  FBS;</a:t>
                      </a:r>
                    </a:p>
                    <a:p>
                      <a:pPr marL="176213" indent="0" algn="l"/>
                      <a:r>
                        <a:rPr lang="en-IN" dirty="0">
                          <a:solidFill>
                            <a:schemeClr val="accent1">
                              <a:lumMod val="50000"/>
                            </a:schemeClr>
                          </a:solidFill>
                        </a:rPr>
                        <a:t>cards;</a:t>
                      </a:r>
                    </a:p>
                    <a:p>
                      <a:pPr marL="176213" indent="0" algn="l"/>
                      <a:r>
                        <a:rPr lang="en-IN" dirty="0">
                          <a:solidFill>
                            <a:schemeClr val="accent1">
                              <a:lumMod val="50000"/>
                            </a:schemeClr>
                          </a:solidFill>
                        </a:rPr>
                        <a:t>1 </a:t>
                      </a:r>
                      <a:r>
                        <a:rPr lang="en-IN" dirty="0" err="1">
                          <a:solidFill>
                            <a:schemeClr val="accent1">
                              <a:lumMod val="50000"/>
                            </a:schemeClr>
                          </a:solidFill>
                        </a:rPr>
                        <a:t>Ammanalla</a:t>
                      </a:r>
                      <a:r>
                        <a:rPr lang="en-IN" dirty="0">
                          <a:solidFill>
                            <a:schemeClr val="accent1">
                              <a:lumMod val="50000"/>
                            </a:schemeClr>
                          </a:solidFill>
                        </a:rPr>
                        <a:t> Khan 78</a:t>
                      </a:r>
                    </a:p>
                    <a:p>
                      <a:pPr marL="176213" indent="0" algn="l"/>
                      <a:r>
                        <a:rPr lang="en-IN" dirty="0">
                          <a:solidFill>
                            <a:schemeClr val="accent1">
                              <a:lumMod val="50000"/>
                            </a:schemeClr>
                          </a:solidFill>
                        </a:rPr>
                        <a:t>2 Mohammed Basha 89</a:t>
                      </a:r>
                    </a:p>
                    <a:p>
                      <a:pPr marL="176213" indent="0" algn="l"/>
                      <a:r>
                        <a:rPr lang="en-IN" dirty="0">
                          <a:solidFill>
                            <a:schemeClr val="accent1">
                              <a:lumMod val="50000"/>
                            </a:schemeClr>
                          </a:solidFill>
                        </a:rPr>
                        <a:t>3 Murali Bhaskar 90</a:t>
                      </a:r>
                    </a:p>
                    <a:p>
                      <a:pPr marL="176213" indent="0" algn="l"/>
                      <a:r>
                        <a:rPr lang="en-IN" dirty="0">
                          <a:solidFill>
                            <a:schemeClr val="accent1">
                              <a:lumMod val="50000"/>
                            </a:schemeClr>
                          </a:solidFill>
                        </a:rPr>
                        <a:t>;</a:t>
                      </a:r>
                    </a:p>
                    <a:p>
                      <a:pPr marL="176213" indent="0" algn="l"/>
                      <a:r>
                        <a:rPr lang="en-IN" dirty="0">
                          <a:solidFill>
                            <a:schemeClr val="accent1">
                              <a:lumMod val="50000"/>
                            </a:schemeClr>
                          </a:solidFill>
                        </a:rPr>
                        <a:t>proc print noobs;</a:t>
                      </a:r>
                    </a:p>
                    <a:p>
                      <a:pPr algn="ctr"/>
                      <a:endParaRPr lang="en-IN"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1762493"/>
                  </a:ext>
                </a:extLst>
              </a:tr>
            </a:tbl>
          </a:graphicData>
        </a:graphic>
      </p:graphicFrame>
    </p:spTree>
    <p:extLst>
      <p:ext uri="{BB962C8B-B14F-4D97-AF65-F5344CB8AC3E}">
        <p14:creationId xmlns:p14="http://schemas.microsoft.com/office/powerpoint/2010/main" val="295078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17</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167580" y="1745128"/>
            <a:ext cx="10021529" cy="523220"/>
          </a:xfrm>
          <a:prstGeom prst="rect">
            <a:avLst/>
          </a:prstGeom>
          <a:noFill/>
        </p:spPr>
        <p:txBody>
          <a:bodyPr wrap="square">
            <a:spAutoFit/>
          </a:bodyPr>
          <a:lstStyle/>
          <a:p>
            <a:pPr>
              <a:tabLst>
                <a:tab pos="541338" algn="l"/>
                <a:tab pos="717550" algn="l"/>
                <a:tab pos="895350" algn="l"/>
              </a:tabLst>
            </a:pPr>
            <a:r>
              <a:rPr lang="en-IN" sz="2400" b="1" dirty="0">
                <a:solidFill>
                  <a:srgbClr val="0070C0"/>
                </a:solidFill>
              </a:rPr>
              <a:t>6.7		</a:t>
            </a:r>
            <a:r>
              <a:rPr lang="en-IN" sz="2800" b="1" dirty="0">
                <a:solidFill>
                  <a:srgbClr val="0070C0"/>
                </a:solidFill>
              </a:rPr>
              <a:t>CREATING OR MODIFYING A VARIABLE</a:t>
            </a:r>
            <a:endParaRPr lang="en-IN" dirty="0"/>
          </a:p>
        </p:txBody>
      </p:sp>
      <p:graphicFrame>
        <p:nvGraphicFramePr>
          <p:cNvPr id="14" name="Table 14">
            <a:extLst>
              <a:ext uri="{FF2B5EF4-FFF2-40B4-BE49-F238E27FC236}">
                <a16:creationId xmlns:a16="http://schemas.microsoft.com/office/drawing/2014/main" id="{14F86FA5-0EBE-447C-A9F9-DEE1CB93EDA8}"/>
              </a:ext>
            </a:extLst>
          </p:cNvPr>
          <p:cNvGraphicFramePr>
            <a:graphicFrameLocks noGrp="1"/>
          </p:cNvGraphicFramePr>
          <p:nvPr>
            <p:extLst>
              <p:ext uri="{D42A27DB-BD31-4B8C-83A1-F6EECF244321}">
                <p14:modId xmlns:p14="http://schemas.microsoft.com/office/powerpoint/2010/main" val="3664959428"/>
              </p:ext>
            </p:extLst>
          </p:nvPr>
        </p:nvGraphicFramePr>
        <p:xfrm>
          <a:off x="1883694" y="2646109"/>
          <a:ext cx="8862963" cy="2748280"/>
        </p:xfrm>
        <a:graphic>
          <a:graphicData uri="http://schemas.openxmlformats.org/drawingml/2006/table">
            <a:tbl>
              <a:tblPr firstRow="1" bandRow="1">
                <a:tableStyleId>{5C22544A-7EE6-4342-B048-85BDC9FD1C3A}</a:tableStyleId>
              </a:tblPr>
              <a:tblGrid>
                <a:gridCol w="4772626">
                  <a:extLst>
                    <a:ext uri="{9D8B030D-6E8A-4147-A177-3AD203B41FA5}">
                      <a16:colId xmlns:a16="http://schemas.microsoft.com/office/drawing/2014/main" val="1859220601"/>
                    </a:ext>
                  </a:extLst>
                </a:gridCol>
                <a:gridCol w="4090337">
                  <a:extLst>
                    <a:ext uri="{9D8B030D-6E8A-4147-A177-3AD203B41FA5}">
                      <a16:colId xmlns:a16="http://schemas.microsoft.com/office/drawing/2014/main" val="3024190960"/>
                    </a:ext>
                  </a:extLst>
                </a:gridCol>
              </a:tblGrid>
              <a:tr h="370840">
                <a:tc>
                  <a:txBody>
                    <a:bodyPr/>
                    <a:lstStyle/>
                    <a:p>
                      <a:r>
                        <a:rPr lang="en-IN" dirty="0">
                          <a:solidFill>
                            <a:schemeClr val="accent1">
                              <a:lumMod val="50000"/>
                            </a:schemeClr>
                          </a:solidFill>
                        </a:rPr>
                        <a:t>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accent1">
                              <a:lumMod val="50000"/>
                            </a:schemeClr>
                          </a:solidFill>
                        </a:rPr>
                        <a:t>SAS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525604"/>
                  </a:ext>
                </a:extLst>
              </a:tr>
              <a:tr h="370840">
                <a:tc>
                  <a:txBody>
                    <a:bodyPr/>
                    <a:lstStyle/>
                    <a:p>
                      <a:pPr marL="0" indent="0" algn="just">
                        <a:spcBef>
                          <a:spcPts val="200"/>
                        </a:spcBef>
                        <a:spcAft>
                          <a:spcPts val="200"/>
                        </a:spcAft>
                        <a:buFontTx/>
                        <a:buNone/>
                      </a:pPr>
                      <a:r>
                        <a:rPr lang="en-IN" dirty="0">
                          <a:solidFill>
                            <a:schemeClr val="accent1">
                              <a:lumMod val="50000"/>
                            </a:schemeClr>
                          </a:solidFill>
                        </a:rPr>
                        <a:t>a. Create a numeric variable using the form: variable = 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dirty="0">
                          <a:solidFill>
                            <a:schemeClr val="accent1">
                              <a:lumMod val="50000"/>
                            </a:schemeClr>
                          </a:solidFill>
                        </a:rPr>
                        <a:t>DATA  House1;</a:t>
                      </a:r>
                    </a:p>
                    <a:p>
                      <a:pPr algn="l"/>
                      <a:r>
                        <a:rPr lang="en-IN" dirty="0">
                          <a:solidFill>
                            <a:schemeClr val="accent1">
                              <a:lumMod val="50000"/>
                            </a:schemeClr>
                          </a:solidFill>
                        </a:rPr>
                        <a:t>SET House1;</a:t>
                      </a:r>
                    </a:p>
                    <a:p>
                      <a:pPr algn="l"/>
                      <a:r>
                        <a:rPr lang="en-IN" dirty="0" err="1">
                          <a:solidFill>
                            <a:schemeClr val="accent1">
                              <a:lumMod val="50000"/>
                            </a:schemeClr>
                          </a:solidFill>
                        </a:rPr>
                        <a:t>New_Price</a:t>
                      </a:r>
                      <a:r>
                        <a:rPr lang="en-IN" dirty="0">
                          <a:solidFill>
                            <a:schemeClr val="accent1">
                              <a:lumMod val="50000"/>
                            </a:schemeClr>
                          </a:solidFill>
                        </a:rPr>
                        <a:t> = 2.5 * </a:t>
                      </a:r>
                      <a:r>
                        <a:rPr lang="en-IN" dirty="0" err="1">
                          <a:solidFill>
                            <a:schemeClr val="accent1">
                              <a:lumMod val="50000"/>
                            </a:schemeClr>
                          </a:solidFill>
                        </a:rPr>
                        <a:t>Old_Price</a:t>
                      </a:r>
                      <a:r>
                        <a:rPr lang="en-IN" dirty="0">
                          <a:solidFill>
                            <a:schemeClr val="accent1">
                              <a:lumMod val="50000"/>
                            </a:schemeClr>
                          </a:solidFill>
                        </a:rPr>
                        <a:t>;</a:t>
                      </a:r>
                    </a:p>
                    <a:p>
                      <a:pPr algn="l"/>
                      <a:r>
                        <a:rPr lang="en-IN" dirty="0">
                          <a:solidFill>
                            <a:schemeClr val="accent1">
                              <a:lumMod val="50000"/>
                            </a:schemeClr>
                          </a:solidFill>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1762493"/>
                  </a:ext>
                </a:extLst>
              </a:tr>
              <a:tr h="370840">
                <a:tc>
                  <a:txBody>
                    <a:bodyPr/>
                    <a:lstStyle/>
                    <a:p>
                      <a:r>
                        <a:rPr lang="en-IN" dirty="0">
                          <a:solidFill>
                            <a:schemeClr val="accent1">
                              <a:lumMod val="50000"/>
                            </a:schemeClr>
                          </a:solidFill>
                        </a:rPr>
                        <a:t>b. Create a new numerical variable and store on a new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dirty="0">
                          <a:solidFill>
                            <a:schemeClr val="accent1">
                              <a:lumMod val="50000"/>
                            </a:schemeClr>
                          </a:solidFill>
                        </a:rPr>
                        <a:t>DATA </a:t>
                      </a:r>
                      <a:r>
                        <a:rPr lang="en-IN" dirty="0" err="1">
                          <a:solidFill>
                            <a:schemeClr val="accent1">
                              <a:lumMod val="50000"/>
                            </a:schemeClr>
                          </a:solidFill>
                        </a:rPr>
                        <a:t>House_Prices</a:t>
                      </a:r>
                      <a:r>
                        <a:rPr lang="en-IN" dirty="0">
                          <a:solidFill>
                            <a:schemeClr val="accent1">
                              <a:lumMod val="50000"/>
                            </a:schemeClr>
                          </a:solidFill>
                        </a:rPr>
                        <a:t>;</a:t>
                      </a:r>
                    </a:p>
                    <a:p>
                      <a:pPr algn="l"/>
                      <a:r>
                        <a:rPr lang="en-IN" dirty="0">
                          <a:solidFill>
                            <a:schemeClr val="accent1">
                              <a:lumMod val="50000"/>
                            </a:schemeClr>
                          </a:solidFill>
                        </a:rPr>
                        <a:t>SET House1;</a:t>
                      </a:r>
                    </a:p>
                    <a:p>
                      <a:pPr algn="l"/>
                      <a:r>
                        <a:rPr lang="en-IN" dirty="0" err="1">
                          <a:solidFill>
                            <a:schemeClr val="accent1">
                              <a:lumMod val="50000"/>
                            </a:schemeClr>
                          </a:solidFill>
                        </a:rPr>
                        <a:t>New_Price</a:t>
                      </a:r>
                      <a:r>
                        <a:rPr lang="en-IN" dirty="0">
                          <a:solidFill>
                            <a:schemeClr val="accent1">
                              <a:lumMod val="50000"/>
                            </a:schemeClr>
                          </a:solidFill>
                        </a:rPr>
                        <a:t> = 2.5 * </a:t>
                      </a:r>
                      <a:r>
                        <a:rPr lang="en-IN" dirty="0" err="1">
                          <a:solidFill>
                            <a:schemeClr val="accent1">
                              <a:lumMod val="50000"/>
                            </a:schemeClr>
                          </a:solidFill>
                        </a:rPr>
                        <a:t>Old_Price</a:t>
                      </a:r>
                      <a:r>
                        <a:rPr lang="en-IN" dirty="0">
                          <a:solidFill>
                            <a:schemeClr val="accent1">
                              <a:lumMod val="50000"/>
                            </a:schemeClr>
                          </a:solidFill>
                        </a:rPr>
                        <a:t>;</a:t>
                      </a:r>
                    </a:p>
                    <a:p>
                      <a:pPr algn="l"/>
                      <a:r>
                        <a:rPr lang="en-IN" dirty="0">
                          <a:solidFill>
                            <a:schemeClr val="accent1">
                              <a:lumMod val="50000"/>
                            </a:schemeClr>
                          </a:solidFill>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246780"/>
                  </a:ext>
                </a:extLst>
              </a:tr>
            </a:tbl>
          </a:graphicData>
        </a:graphic>
      </p:graphicFrame>
      <p:sp>
        <p:nvSpPr>
          <p:cNvPr id="15" name="TextBox 14">
            <a:extLst>
              <a:ext uri="{FF2B5EF4-FFF2-40B4-BE49-F238E27FC236}">
                <a16:creationId xmlns:a16="http://schemas.microsoft.com/office/drawing/2014/main" id="{3B695663-BB23-421D-9967-D12FB772646C}"/>
              </a:ext>
            </a:extLst>
          </p:cNvPr>
          <p:cNvSpPr txBox="1"/>
          <p:nvPr/>
        </p:nvSpPr>
        <p:spPr>
          <a:xfrm>
            <a:off x="1883694" y="2185680"/>
            <a:ext cx="9140726" cy="369332"/>
          </a:xfrm>
          <a:prstGeom prst="rect">
            <a:avLst/>
          </a:prstGeom>
          <a:noFill/>
        </p:spPr>
        <p:txBody>
          <a:bodyPr wrap="square">
            <a:spAutoFit/>
          </a:bodyPr>
          <a:lstStyle/>
          <a:p>
            <a:r>
              <a:rPr lang="en-IN" dirty="0"/>
              <a:t>It is  very common data requirement to create a new variable based on the existing variable.</a:t>
            </a:r>
          </a:p>
        </p:txBody>
      </p:sp>
    </p:spTree>
    <p:extLst>
      <p:ext uri="{BB962C8B-B14F-4D97-AF65-F5344CB8AC3E}">
        <p14:creationId xmlns:p14="http://schemas.microsoft.com/office/powerpoint/2010/main" val="58234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18</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6.  	 SAS Basic Syntax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75C4CE7-5984-4FC7-8CE2-148F2AF57617}"/>
              </a:ext>
            </a:extLst>
          </p:cNvPr>
          <p:cNvSpPr txBox="1"/>
          <p:nvPr/>
        </p:nvSpPr>
        <p:spPr>
          <a:xfrm>
            <a:off x="1167580" y="1745128"/>
            <a:ext cx="10021529" cy="523220"/>
          </a:xfrm>
          <a:prstGeom prst="rect">
            <a:avLst/>
          </a:prstGeom>
          <a:noFill/>
        </p:spPr>
        <p:txBody>
          <a:bodyPr wrap="square">
            <a:spAutoFit/>
          </a:bodyPr>
          <a:lstStyle/>
          <a:p>
            <a:pPr>
              <a:tabLst>
                <a:tab pos="541338" algn="l"/>
                <a:tab pos="717550" algn="l"/>
                <a:tab pos="895350" algn="l"/>
              </a:tabLst>
            </a:pPr>
            <a:r>
              <a:rPr lang="en-IN" sz="2400" b="1" dirty="0">
                <a:solidFill>
                  <a:srgbClr val="0070C0"/>
                </a:solidFill>
              </a:rPr>
              <a:t>6.7		</a:t>
            </a:r>
            <a:r>
              <a:rPr lang="en-IN" sz="2800" b="1" dirty="0">
                <a:solidFill>
                  <a:srgbClr val="0070C0"/>
                </a:solidFill>
              </a:rPr>
              <a:t>CREATING OR MODIFYING A VARIABLE - continued</a:t>
            </a:r>
            <a:endParaRPr lang="en-IN" dirty="0"/>
          </a:p>
        </p:txBody>
      </p:sp>
      <p:graphicFrame>
        <p:nvGraphicFramePr>
          <p:cNvPr id="14" name="Table 14">
            <a:extLst>
              <a:ext uri="{FF2B5EF4-FFF2-40B4-BE49-F238E27FC236}">
                <a16:creationId xmlns:a16="http://schemas.microsoft.com/office/drawing/2014/main" id="{14F86FA5-0EBE-447C-A9F9-DEE1CB93EDA8}"/>
              </a:ext>
            </a:extLst>
          </p:cNvPr>
          <p:cNvGraphicFramePr>
            <a:graphicFrameLocks noGrp="1"/>
          </p:cNvGraphicFramePr>
          <p:nvPr>
            <p:extLst>
              <p:ext uri="{D42A27DB-BD31-4B8C-83A1-F6EECF244321}">
                <p14:modId xmlns:p14="http://schemas.microsoft.com/office/powerpoint/2010/main" val="3896821725"/>
              </p:ext>
            </p:extLst>
          </p:nvPr>
        </p:nvGraphicFramePr>
        <p:xfrm>
          <a:off x="1972184" y="2268348"/>
          <a:ext cx="8862963" cy="3952240"/>
        </p:xfrm>
        <a:graphic>
          <a:graphicData uri="http://schemas.openxmlformats.org/drawingml/2006/table">
            <a:tbl>
              <a:tblPr firstRow="1" bandRow="1">
                <a:tableStyleId>{5C22544A-7EE6-4342-B048-85BDC9FD1C3A}</a:tableStyleId>
              </a:tblPr>
              <a:tblGrid>
                <a:gridCol w="3799351">
                  <a:extLst>
                    <a:ext uri="{9D8B030D-6E8A-4147-A177-3AD203B41FA5}">
                      <a16:colId xmlns:a16="http://schemas.microsoft.com/office/drawing/2014/main" val="1859220601"/>
                    </a:ext>
                  </a:extLst>
                </a:gridCol>
                <a:gridCol w="5063612">
                  <a:extLst>
                    <a:ext uri="{9D8B030D-6E8A-4147-A177-3AD203B41FA5}">
                      <a16:colId xmlns:a16="http://schemas.microsoft.com/office/drawing/2014/main" val="3024190960"/>
                    </a:ext>
                  </a:extLst>
                </a:gridCol>
              </a:tblGrid>
              <a:tr h="370840">
                <a:tc>
                  <a:txBody>
                    <a:bodyPr/>
                    <a:lstStyle/>
                    <a:p>
                      <a:r>
                        <a:rPr lang="en-IN" dirty="0">
                          <a:solidFill>
                            <a:schemeClr val="accent1">
                              <a:lumMod val="50000"/>
                            </a:schemeClr>
                          </a:solidFill>
                        </a:rPr>
                        <a:t>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accent1">
                              <a:lumMod val="50000"/>
                            </a:schemeClr>
                          </a:solidFill>
                        </a:rPr>
                        <a:t>SAS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525604"/>
                  </a:ext>
                </a:extLst>
              </a:tr>
              <a:tr h="370840">
                <a:tc>
                  <a:txBody>
                    <a:bodyPr/>
                    <a:lstStyle/>
                    <a:p>
                      <a:r>
                        <a:rPr lang="en-IN" sz="1600" dirty="0">
                          <a:solidFill>
                            <a:schemeClr val="accent1">
                              <a:lumMod val="50000"/>
                            </a:schemeClr>
                          </a:solidFill>
                        </a:rPr>
                        <a:t>c. Create a Character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600" dirty="0">
                          <a:solidFill>
                            <a:schemeClr val="accent1">
                              <a:lumMod val="50000"/>
                            </a:schemeClr>
                          </a:solidFill>
                        </a:rPr>
                        <a:t>DATA </a:t>
                      </a:r>
                      <a:r>
                        <a:rPr lang="en-IN" sz="1600" dirty="0" err="1">
                          <a:solidFill>
                            <a:schemeClr val="accent1">
                              <a:lumMod val="50000"/>
                            </a:schemeClr>
                          </a:solidFill>
                        </a:rPr>
                        <a:t>House_Prices</a:t>
                      </a:r>
                      <a:r>
                        <a:rPr lang="en-IN" sz="1600" dirty="0">
                          <a:solidFill>
                            <a:schemeClr val="accent1">
                              <a:lumMod val="50000"/>
                            </a:schemeClr>
                          </a:solidFill>
                        </a:rPr>
                        <a:t>;</a:t>
                      </a:r>
                    </a:p>
                    <a:p>
                      <a:pPr algn="l"/>
                      <a:r>
                        <a:rPr lang="en-IN" sz="1600" dirty="0">
                          <a:solidFill>
                            <a:schemeClr val="accent1">
                              <a:lumMod val="50000"/>
                            </a:schemeClr>
                          </a:solidFill>
                        </a:rPr>
                        <a:t>SET House1;</a:t>
                      </a:r>
                    </a:p>
                    <a:p>
                      <a:pPr algn="l"/>
                      <a:r>
                        <a:rPr lang="en-IN" sz="1600" dirty="0" err="1">
                          <a:solidFill>
                            <a:schemeClr val="accent1">
                              <a:lumMod val="50000"/>
                            </a:schemeClr>
                          </a:solidFill>
                        </a:rPr>
                        <a:t>New_Price</a:t>
                      </a:r>
                      <a:r>
                        <a:rPr lang="en-IN" sz="1600" dirty="0">
                          <a:solidFill>
                            <a:schemeClr val="accent1">
                              <a:lumMod val="50000"/>
                            </a:schemeClr>
                          </a:solidFill>
                        </a:rPr>
                        <a:t> = 2.5 * </a:t>
                      </a:r>
                      <a:r>
                        <a:rPr lang="en-IN" sz="1600" dirty="0" err="1">
                          <a:solidFill>
                            <a:schemeClr val="accent1">
                              <a:lumMod val="50000"/>
                            </a:schemeClr>
                          </a:solidFill>
                        </a:rPr>
                        <a:t>Old_Price</a:t>
                      </a:r>
                      <a:r>
                        <a:rPr lang="en-IN" sz="1600" dirty="0">
                          <a:solidFill>
                            <a:schemeClr val="accent1">
                              <a:lumMod val="50000"/>
                            </a:schemeClr>
                          </a:solidFill>
                        </a:rPr>
                        <a:t>;</a:t>
                      </a:r>
                    </a:p>
                    <a:p>
                      <a:pPr algn="l"/>
                      <a:r>
                        <a:rPr lang="en-IN" sz="1600" dirty="0">
                          <a:solidFill>
                            <a:schemeClr val="accent1">
                              <a:lumMod val="50000"/>
                            </a:schemeClr>
                          </a:solidFill>
                        </a:rPr>
                        <a:t>IF       </a:t>
                      </a:r>
                      <a:r>
                        <a:rPr lang="en-IN" sz="1600" dirty="0" err="1">
                          <a:solidFill>
                            <a:schemeClr val="accent1">
                              <a:lumMod val="50000"/>
                            </a:schemeClr>
                          </a:solidFill>
                        </a:rPr>
                        <a:t>New_Price</a:t>
                      </a:r>
                      <a:r>
                        <a:rPr lang="en-IN" sz="1600" dirty="0">
                          <a:solidFill>
                            <a:schemeClr val="accent1">
                              <a:lumMod val="50000"/>
                            </a:schemeClr>
                          </a:solidFill>
                        </a:rPr>
                        <a:t> &gt; 999999 THEN PRICERANGE ="HIGH";</a:t>
                      </a:r>
                    </a:p>
                    <a:p>
                      <a:pPr algn="l"/>
                      <a:r>
                        <a:rPr lang="en-IN" sz="1600" dirty="0">
                          <a:solidFill>
                            <a:schemeClr val="accent1">
                              <a:lumMod val="50000"/>
                            </a:schemeClr>
                          </a:solidFill>
                        </a:rPr>
                        <a:t>ELSE  PRICERANGE = "LOW";</a:t>
                      </a:r>
                    </a:p>
                    <a:p>
                      <a:pPr algn="l"/>
                      <a:r>
                        <a:rPr lang="en-IN" sz="1600" dirty="0">
                          <a:solidFill>
                            <a:schemeClr val="accent1">
                              <a:lumMod val="50000"/>
                            </a:schemeClr>
                          </a:solidFill>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5913914"/>
                  </a:ext>
                </a:extLst>
              </a:tr>
              <a:tr h="370840">
                <a:tc>
                  <a:txBody>
                    <a:bodyPr/>
                    <a:lstStyle/>
                    <a:p>
                      <a:r>
                        <a:rPr lang="en-IN" sz="1600" dirty="0">
                          <a:solidFill>
                            <a:schemeClr val="accent1">
                              <a:lumMod val="50000"/>
                            </a:schemeClr>
                          </a:solidFill>
                        </a:rPr>
                        <a:t>d. Creating or Modifying a variable</a:t>
                      </a:r>
                    </a:p>
                    <a:p>
                      <a:endParaRPr lang="en-IN" sz="700" dirty="0">
                        <a:solidFill>
                          <a:schemeClr val="accent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accent1">
                              <a:lumMod val="50000"/>
                            </a:schemeClr>
                          </a:solidFill>
                          <a:latin typeface="+mn-lt"/>
                          <a:ea typeface="+mn-ea"/>
                          <a:cs typeface="+mn-cs"/>
                        </a:rPr>
                        <a:t>FORMAT variable-name FORMAT-NAME.;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800" dirty="0">
                        <a:solidFill>
                          <a:schemeClr val="accent1">
                            <a:lumMod val="50000"/>
                          </a:schemeClr>
                        </a:solidFill>
                      </a:endParaRPr>
                    </a:p>
                    <a:p>
                      <a:r>
                        <a:rPr lang="en-IN" sz="1600" dirty="0">
                          <a:solidFill>
                            <a:schemeClr val="accent1">
                              <a:lumMod val="50000"/>
                            </a:schemeClr>
                          </a:solidFill>
                        </a:rPr>
                        <a:t>The </a:t>
                      </a:r>
                      <a:r>
                        <a:rPr lang="en-IN" sz="1600" b="1" dirty="0">
                          <a:solidFill>
                            <a:schemeClr val="accent1">
                              <a:lumMod val="50000"/>
                            </a:schemeClr>
                          </a:solidFill>
                        </a:rPr>
                        <a:t>FORMAT</a:t>
                      </a:r>
                      <a:r>
                        <a:rPr lang="en-IN" sz="1600" dirty="0">
                          <a:solidFill>
                            <a:schemeClr val="accent1">
                              <a:lumMod val="50000"/>
                            </a:schemeClr>
                          </a:solidFill>
                        </a:rPr>
                        <a:t> statement is used to display the change value in percentage format.  For example, in </a:t>
                      </a:r>
                      <a:r>
                        <a:rPr lang="en-IN" sz="1600" kern="1200" dirty="0" err="1">
                          <a:solidFill>
                            <a:schemeClr val="accent1">
                              <a:lumMod val="50000"/>
                            </a:schemeClr>
                          </a:solidFill>
                          <a:latin typeface="+mn-lt"/>
                          <a:ea typeface="+mn-ea"/>
                          <a:cs typeface="+mn-cs"/>
                        </a:rPr>
                        <a:t>PERCENTw.d</a:t>
                      </a:r>
                      <a:r>
                        <a:rPr lang="en-IN" sz="1600" kern="1200" dirty="0">
                          <a:solidFill>
                            <a:schemeClr val="accent1">
                              <a:lumMod val="50000"/>
                            </a:schemeClr>
                          </a:solidFill>
                          <a:latin typeface="+mn-lt"/>
                          <a:ea typeface="+mn-ea"/>
                          <a:cs typeface="+mn-cs"/>
                        </a:rPr>
                        <a:t> format, w represents the width and d number of decimal places of the variable printed.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accent1">
                              <a:lumMod val="50000"/>
                            </a:schemeClr>
                          </a:solidFill>
                        </a:rPr>
                        <a:t>DATA </a:t>
                      </a:r>
                      <a:r>
                        <a:rPr lang="en-IN" sz="1600" dirty="0" err="1">
                          <a:solidFill>
                            <a:schemeClr val="accent1">
                              <a:lumMod val="50000"/>
                            </a:schemeClr>
                          </a:solidFill>
                        </a:rPr>
                        <a:t>House_Prices</a:t>
                      </a:r>
                      <a:r>
                        <a:rPr lang="en-IN" sz="1600" dirty="0">
                          <a:solidFill>
                            <a:schemeClr val="accent1">
                              <a:lumMod val="50000"/>
                            </a:schemeClr>
                          </a:solidFill>
                        </a:rPr>
                        <a:t>;</a:t>
                      </a:r>
                    </a:p>
                    <a:p>
                      <a:pPr algn="l"/>
                      <a:r>
                        <a:rPr lang="en-IN" sz="1600" dirty="0">
                          <a:solidFill>
                            <a:schemeClr val="accent1">
                              <a:lumMod val="50000"/>
                            </a:schemeClr>
                          </a:solidFill>
                        </a:rPr>
                        <a:t>SET House1;</a:t>
                      </a:r>
                    </a:p>
                    <a:p>
                      <a:pPr algn="l"/>
                      <a:r>
                        <a:rPr lang="en-IN" sz="1600" dirty="0" err="1">
                          <a:solidFill>
                            <a:schemeClr val="accent1">
                              <a:lumMod val="50000"/>
                            </a:schemeClr>
                          </a:solidFill>
                        </a:rPr>
                        <a:t>Old_Price</a:t>
                      </a:r>
                      <a:r>
                        <a:rPr lang="en-IN" sz="1600" dirty="0">
                          <a:solidFill>
                            <a:schemeClr val="accent1">
                              <a:lumMod val="50000"/>
                            </a:schemeClr>
                          </a:solidFill>
                        </a:rPr>
                        <a:t> = 5 + </a:t>
                      </a:r>
                      <a:r>
                        <a:rPr lang="en-IN" sz="1600" dirty="0" err="1">
                          <a:solidFill>
                            <a:schemeClr val="accent1">
                              <a:lumMod val="50000"/>
                            </a:schemeClr>
                          </a:solidFill>
                        </a:rPr>
                        <a:t>Old_Price</a:t>
                      </a:r>
                      <a:r>
                        <a:rPr lang="en-IN" sz="1600" dirty="0">
                          <a:solidFill>
                            <a:schemeClr val="accent1">
                              <a:lumMod val="50000"/>
                            </a:schemeClr>
                          </a:solidFill>
                        </a:rPr>
                        <a:t>;</a:t>
                      </a:r>
                    </a:p>
                    <a:p>
                      <a:pPr algn="l"/>
                      <a:r>
                        <a:rPr lang="en-IN" sz="1600" dirty="0" err="1">
                          <a:solidFill>
                            <a:schemeClr val="accent1">
                              <a:lumMod val="50000"/>
                            </a:schemeClr>
                          </a:solidFill>
                        </a:rPr>
                        <a:t>New_Price</a:t>
                      </a:r>
                      <a:r>
                        <a:rPr lang="en-IN" sz="1600" dirty="0">
                          <a:solidFill>
                            <a:schemeClr val="accent1">
                              <a:lumMod val="50000"/>
                            </a:schemeClr>
                          </a:solidFill>
                        </a:rPr>
                        <a:t> = </a:t>
                      </a:r>
                      <a:r>
                        <a:rPr lang="en-IN" sz="1600" dirty="0" err="1">
                          <a:solidFill>
                            <a:schemeClr val="accent1">
                              <a:lumMod val="50000"/>
                            </a:schemeClr>
                          </a:solidFill>
                        </a:rPr>
                        <a:t>Old_Price</a:t>
                      </a:r>
                      <a:r>
                        <a:rPr lang="en-IN" sz="1600" dirty="0">
                          <a:solidFill>
                            <a:schemeClr val="accent1">
                              <a:lumMod val="50000"/>
                            </a:schemeClr>
                          </a:solidFill>
                        </a:rPr>
                        <a:t> * 2.5;</a:t>
                      </a:r>
                    </a:p>
                    <a:p>
                      <a:pPr algn="l"/>
                      <a:r>
                        <a:rPr lang="en-IN" sz="1600" dirty="0">
                          <a:solidFill>
                            <a:schemeClr val="accent1">
                              <a:lumMod val="50000"/>
                            </a:schemeClr>
                          </a:solidFill>
                        </a:rPr>
                        <a:t>Change= ( </a:t>
                      </a:r>
                      <a:r>
                        <a:rPr lang="en-IN" sz="1600" dirty="0" err="1">
                          <a:solidFill>
                            <a:schemeClr val="accent1">
                              <a:lumMod val="50000"/>
                            </a:schemeClr>
                          </a:solidFill>
                        </a:rPr>
                        <a:t>New_Price</a:t>
                      </a:r>
                      <a:r>
                        <a:rPr lang="en-IN" sz="1600" dirty="0">
                          <a:solidFill>
                            <a:schemeClr val="accent1">
                              <a:lumMod val="50000"/>
                            </a:schemeClr>
                          </a:solidFill>
                        </a:rPr>
                        <a:t> - </a:t>
                      </a:r>
                      <a:r>
                        <a:rPr lang="en-IN" sz="1600" dirty="0" err="1">
                          <a:solidFill>
                            <a:schemeClr val="accent1">
                              <a:lumMod val="50000"/>
                            </a:schemeClr>
                          </a:solidFill>
                        </a:rPr>
                        <a:t>Old_Price</a:t>
                      </a:r>
                      <a:r>
                        <a:rPr lang="en-IN" sz="1600" dirty="0">
                          <a:solidFill>
                            <a:schemeClr val="accent1">
                              <a:lumMod val="50000"/>
                            </a:schemeClr>
                          </a:solidFill>
                        </a:rPr>
                        <a:t>)/ </a:t>
                      </a:r>
                      <a:r>
                        <a:rPr lang="en-IN" sz="1600" dirty="0" err="1">
                          <a:solidFill>
                            <a:schemeClr val="accent1">
                              <a:lumMod val="50000"/>
                            </a:schemeClr>
                          </a:solidFill>
                        </a:rPr>
                        <a:t>Old_Price</a:t>
                      </a:r>
                      <a:r>
                        <a:rPr lang="en-IN" sz="1600" dirty="0">
                          <a:solidFill>
                            <a:schemeClr val="accent1">
                              <a:lumMod val="50000"/>
                            </a:schemeClr>
                          </a:solidFill>
                        </a:rPr>
                        <a:t>);</a:t>
                      </a:r>
                    </a:p>
                    <a:p>
                      <a:pPr algn="l"/>
                      <a:r>
                        <a:rPr lang="en-IN" sz="1600" dirty="0">
                          <a:solidFill>
                            <a:schemeClr val="accent1">
                              <a:lumMod val="50000"/>
                            </a:schemeClr>
                          </a:solidFill>
                        </a:rPr>
                        <a:t>Format Change Percent10.0;</a:t>
                      </a:r>
                    </a:p>
                    <a:p>
                      <a:pPr algn="l"/>
                      <a:r>
                        <a:rPr lang="en-IN" sz="1600" dirty="0">
                          <a:solidFill>
                            <a:schemeClr val="accent1">
                              <a:lumMod val="50000"/>
                            </a:schemeClr>
                          </a:solidFill>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028809"/>
                  </a:ext>
                </a:extLst>
              </a:tr>
            </a:tbl>
          </a:graphicData>
        </a:graphic>
      </p:graphicFrame>
    </p:spTree>
    <p:extLst>
      <p:ext uri="{BB962C8B-B14F-4D97-AF65-F5344CB8AC3E}">
        <p14:creationId xmlns:p14="http://schemas.microsoft.com/office/powerpoint/2010/main" val="371317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2</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29EBE86F-E19C-4077-AB15-8F4AED71AAC9}"/>
              </a:ext>
            </a:extLst>
          </p:cNvPr>
          <p:cNvGrpSpPr/>
          <p:nvPr/>
        </p:nvGrpSpPr>
        <p:grpSpPr>
          <a:xfrm>
            <a:off x="1053439" y="1232362"/>
            <a:ext cx="9991792" cy="4843933"/>
            <a:chOff x="1053439" y="1232362"/>
            <a:chExt cx="9991792" cy="4843933"/>
          </a:xfrm>
        </p:grpSpPr>
        <p:pic>
          <p:nvPicPr>
            <p:cNvPr id="10" name="Picture 9">
              <a:extLst>
                <a:ext uri="{FF2B5EF4-FFF2-40B4-BE49-F238E27FC236}">
                  <a16:creationId xmlns:a16="http://schemas.microsoft.com/office/drawing/2014/main" id="{18C7B4E1-2944-4486-8F7A-6AF6D38F44B5}"/>
                </a:ext>
              </a:extLst>
            </p:cNvPr>
            <p:cNvPicPr>
              <a:picLocks noChangeAspect="1"/>
            </p:cNvPicPr>
            <p:nvPr/>
          </p:nvPicPr>
          <p:blipFill>
            <a:blip r:embed="rId2"/>
            <a:stretch>
              <a:fillRect/>
            </a:stretch>
          </p:blipFill>
          <p:spPr>
            <a:xfrm>
              <a:off x="7284663" y="3271537"/>
              <a:ext cx="3760568" cy="2568878"/>
            </a:xfrm>
            <a:prstGeom prst="rect">
              <a:avLst/>
            </a:prstGeom>
          </p:spPr>
        </p:pic>
        <p:sp>
          <p:nvSpPr>
            <p:cNvPr id="12" name="TextBox 11">
              <a:extLst>
                <a:ext uri="{FF2B5EF4-FFF2-40B4-BE49-F238E27FC236}">
                  <a16:creationId xmlns:a16="http://schemas.microsoft.com/office/drawing/2014/main" id="{3133B802-1F94-46CF-942C-18973220593B}"/>
                </a:ext>
              </a:extLst>
            </p:cNvPr>
            <p:cNvSpPr txBox="1"/>
            <p:nvPr/>
          </p:nvSpPr>
          <p:spPr>
            <a:xfrm>
              <a:off x="1188663" y="1232362"/>
              <a:ext cx="9814674" cy="1169551"/>
            </a:xfrm>
            <a:prstGeom prst="rect">
              <a:avLst/>
            </a:prstGeom>
            <a:noFill/>
          </p:spPr>
          <p:txBody>
            <a:bodyPr wrap="square">
              <a:spAutoFit/>
            </a:bodyPr>
            <a:lstStyle/>
            <a:p>
              <a:pPr>
                <a:tabLst>
                  <a:tab pos="541338" algn="l"/>
                </a:tabLst>
              </a:pPr>
              <a:r>
                <a:rPr lang="en-IN" sz="2800" b="1" dirty="0">
                  <a:solidFill>
                    <a:srgbClr val="0070C0"/>
                  </a:solidFill>
                </a:rPr>
                <a:t>1.  Introduction</a:t>
              </a:r>
            </a:p>
            <a:p>
              <a:endParaRPr lang="en-IN" dirty="0"/>
            </a:p>
            <a:p>
              <a:pPr>
                <a:tabLst>
                  <a:tab pos="541338" algn="l"/>
                </a:tabLst>
              </a:pPr>
              <a:r>
                <a:rPr lang="en-IN" sz="2400" b="1" dirty="0">
                  <a:solidFill>
                    <a:srgbClr val="0070C0"/>
                  </a:solidFill>
                </a:rPr>
                <a:t>a.   What is SAS?</a:t>
              </a:r>
              <a:endParaRPr lang="en-IN" dirty="0"/>
            </a:p>
          </p:txBody>
        </p:sp>
        <p:sp>
          <p:nvSpPr>
            <p:cNvPr id="14" name="TextBox 13">
              <a:extLst>
                <a:ext uri="{FF2B5EF4-FFF2-40B4-BE49-F238E27FC236}">
                  <a16:creationId xmlns:a16="http://schemas.microsoft.com/office/drawing/2014/main" id="{58356182-6C9D-400C-917E-71B1433B3690}"/>
                </a:ext>
              </a:extLst>
            </p:cNvPr>
            <p:cNvSpPr txBox="1"/>
            <p:nvPr/>
          </p:nvSpPr>
          <p:spPr>
            <a:xfrm>
              <a:off x="1687728" y="2348207"/>
              <a:ext cx="9175431" cy="923330"/>
            </a:xfrm>
            <a:prstGeom prst="rect">
              <a:avLst/>
            </a:prstGeom>
            <a:noFill/>
          </p:spPr>
          <p:txBody>
            <a:bodyPr wrap="square">
              <a:spAutoFit/>
            </a:bodyPr>
            <a:lstStyle/>
            <a:p>
              <a:pPr algn="just">
                <a:tabLst>
                  <a:tab pos="717550" algn="l"/>
                </a:tabLst>
              </a:pPr>
              <a:r>
                <a:rPr lang="en-IN" dirty="0"/>
                <a:t>Statistical Analysis System (SAS) is one of the most popular software for data analysis. It is widely used for various purposes such as data management, data mining, report writing, statistical analysis, business </a:t>
              </a:r>
              <a:r>
                <a:rPr lang="en-IN" dirty="0" err="1"/>
                <a:t>modeling</a:t>
              </a:r>
              <a:r>
                <a:rPr lang="en-IN" dirty="0"/>
                <a:t>, applications development and data warehousing. </a:t>
              </a:r>
            </a:p>
          </p:txBody>
        </p:sp>
        <p:sp>
          <p:nvSpPr>
            <p:cNvPr id="18" name="TextBox 17">
              <a:extLst>
                <a:ext uri="{FF2B5EF4-FFF2-40B4-BE49-F238E27FC236}">
                  <a16:creationId xmlns:a16="http://schemas.microsoft.com/office/drawing/2014/main" id="{F61C03D5-6D56-48D9-9A49-CB60B252CA7C}"/>
                </a:ext>
              </a:extLst>
            </p:cNvPr>
            <p:cNvSpPr txBox="1"/>
            <p:nvPr/>
          </p:nvSpPr>
          <p:spPr>
            <a:xfrm>
              <a:off x="1188663" y="3271537"/>
              <a:ext cx="6096000" cy="461665"/>
            </a:xfrm>
            <a:prstGeom prst="rect">
              <a:avLst/>
            </a:prstGeom>
            <a:noFill/>
          </p:spPr>
          <p:txBody>
            <a:bodyPr wrap="square">
              <a:spAutoFit/>
            </a:bodyPr>
            <a:lstStyle/>
            <a:p>
              <a:pPr>
                <a:tabLst>
                  <a:tab pos="541338" algn="l"/>
                </a:tabLst>
              </a:pPr>
              <a:r>
                <a:rPr lang="en-IN" sz="2400" b="1" dirty="0">
                  <a:solidFill>
                    <a:srgbClr val="0070C0"/>
                  </a:solidFill>
                </a:rPr>
                <a:t>b. 	SAS History</a:t>
              </a:r>
            </a:p>
          </p:txBody>
        </p:sp>
        <p:sp>
          <p:nvSpPr>
            <p:cNvPr id="20" name="TextBox 19">
              <a:extLst>
                <a:ext uri="{FF2B5EF4-FFF2-40B4-BE49-F238E27FC236}">
                  <a16:creationId xmlns:a16="http://schemas.microsoft.com/office/drawing/2014/main" id="{BC900599-DA55-47AB-8B7B-7B743E7A94FA}"/>
                </a:ext>
              </a:extLst>
            </p:cNvPr>
            <p:cNvSpPr txBox="1"/>
            <p:nvPr/>
          </p:nvSpPr>
          <p:spPr>
            <a:xfrm>
              <a:off x="1053439" y="3665379"/>
              <a:ext cx="4856919" cy="2410916"/>
            </a:xfrm>
            <a:prstGeom prst="rect">
              <a:avLst/>
            </a:prstGeom>
            <a:noFill/>
          </p:spPr>
          <p:txBody>
            <a:bodyPr wrap="square">
              <a:spAutoFit/>
            </a:bodyPr>
            <a:lstStyle/>
            <a:p>
              <a:pPr marL="717550" indent="-717550" algn="just">
                <a:spcBef>
                  <a:spcPts val="200"/>
                </a:spcBef>
                <a:spcAft>
                  <a:spcPts val="200"/>
                </a:spcAft>
                <a:buFont typeface="Wingdings" panose="05000000000000000000" pitchFamily="2" charset="2"/>
                <a:buChar char="Ø"/>
              </a:pPr>
              <a:r>
                <a:rPr lang="en-IN" dirty="0"/>
                <a:t>SAS was developed by Jim Goodnight and John </a:t>
              </a:r>
              <a:r>
                <a:rPr lang="en-IN" dirty="0" err="1"/>
                <a:t>Sall</a:t>
              </a:r>
              <a:r>
                <a:rPr lang="en-IN" dirty="0"/>
                <a:t> in 1970 at  North Carolina State University.</a:t>
              </a:r>
            </a:p>
            <a:p>
              <a:pPr marL="717550" indent="-717550" algn="just">
                <a:spcBef>
                  <a:spcPts val="200"/>
                </a:spcBef>
                <a:spcAft>
                  <a:spcPts val="200"/>
                </a:spcAft>
                <a:buFont typeface="Wingdings" panose="05000000000000000000" pitchFamily="2" charset="2"/>
                <a:buChar char="Ø"/>
              </a:pPr>
              <a:r>
                <a:rPr lang="en-IN" dirty="0"/>
                <a:t>Initially it was developed for Agricultural Research.</a:t>
              </a:r>
            </a:p>
            <a:p>
              <a:pPr marL="717550" indent="-717550" algn="just">
                <a:spcBef>
                  <a:spcPts val="200"/>
                </a:spcBef>
                <a:spcAft>
                  <a:spcPts val="200"/>
                </a:spcAft>
                <a:buFont typeface="Wingdings" panose="05000000000000000000" pitchFamily="2" charset="2"/>
                <a:buChar char="Ø"/>
              </a:pPr>
              <a:r>
                <a:rPr lang="en-IN" dirty="0"/>
                <a:t>Later, it expanded to a gamut of tools to include Predictive Analytics, Data Management, Data Mining among others.</a:t>
              </a:r>
            </a:p>
          </p:txBody>
        </p:sp>
        <p:pic>
          <p:nvPicPr>
            <p:cNvPr id="22" name="Picture 21">
              <a:extLst>
                <a:ext uri="{FF2B5EF4-FFF2-40B4-BE49-F238E27FC236}">
                  <a16:creationId xmlns:a16="http://schemas.microsoft.com/office/drawing/2014/main" id="{6F1D59B4-9B7B-485F-9064-0FD984EA4708}"/>
                </a:ext>
              </a:extLst>
            </p:cNvPr>
            <p:cNvPicPr>
              <a:picLocks noChangeAspect="1"/>
            </p:cNvPicPr>
            <p:nvPr/>
          </p:nvPicPr>
          <p:blipFill>
            <a:blip r:embed="rId3"/>
            <a:stretch>
              <a:fillRect/>
            </a:stretch>
          </p:blipFill>
          <p:spPr>
            <a:xfrm>
              <a:off x="6045225" y="3271537"/>
              <a:ext cx="1098874" cy="1283418"/>
            </a:xfrm>
            <a:prstGeom prst="rect">
              <a:avLst/>
            </a:prstGeom>
          </p:spPr>
        </p:pic>
        <p:pic>
          <p:nvPicPr>
            <p:cNvPr id="24" name="Picture 23">
              <a:extLst>
                <a:ext uri="{FF2B5EF4-FFF2-40B4-BE49-F238E27FC236}">
                  <a16:creationId xmlns:a16="http://schemas.microsoft.com/office/drawing/2014/main" id="{7F06150A-3AB1-4C84-AFB1-ADAFA2113910}"/>
                </a:ext>
              </a:extLst>
            </p:cNvPr>
            <p:cNvPicPr>
              <a:picLocks noChangeAspect="1"/>
            </p:cNvPicPr>
            <p:nvPr/>
          </p:nvPicPr>
          <p:blipFill>
            <a:blip r:embed="rId4"/>
            <a:stretch>
              <a:fillRect/>
            </a:stretch>
          </p:blipFill>
          <p:spPr>
            <a:xfrm>
              <a:off x="6002508" y="4602826"/>
              <a:ext cx="1184308" cy="1394928"/>
            </a:xfrm>
            <a:prstGeom prst="rect">
              <a:avLst/>
            </a:prstGeom>
          </p:spPr>
        </p:pic>
      </p:grpSp>
    </p:spTree>
    <p:extLst>
      <p:ext uri="{BB962C8B-B14F-4D97-AF65-F5344CB8AC3E}">
        <p14:creationId xmlns:p14="http://schemas.microsoft.com/office/powerpoint/2010/main" val="187050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3</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379E457-0EEE-43D0-9B74-992D402376FD}"/>
              </a:ext>
            </a:extLst>
          </p:cNvPr>
          <p:cNvSpPr txBox="1"/>
          <p:nvPr/>
        </p:nvSpPr>
        <p:spPr>
          <a:xfrm>
            <a:off x="1225920" y="1146446"/>
            <a:ext cx="9501074" cy="4811574"/>
          </a:xfrm>
          <a:prstGeom prst="rect">
            <a:avLst/>
          </a:prstGeom>
          <a:noFill/>
        </p:spPr>
        <p:txBody>
          <a:bodyPr wrap="square">
            <a:spAutoFit/>
          </a:bodyPr>
          <a:lstStyle/>
          <a:p>
            <a:pPr>
              <a:tabLst>
                <a:tab pos="541338" algn="l"/>
              </a:tabLst>
            </a:pPr>
            <a:r>
              <a:rPr lang="en-IN" sz="2800" b="1" dirty="0">
                <a:solidFill>
                  <a:srgbClr val="0070C0"/>
                </a:solidFill>
              </a:rPr>
              <a:t>2.   SAS Modules in-built</a:t>
            </a:r>
          </a:p>
          <a:p>
            <a:endParaRPr lang="en-IN" dirty="0"/>
          </a:p>
          <a:p>
            <a:pPr marL="717550" indent="-717550" algn="just">
              <a:spcBef>
                <a:spcPts val="200"/>
              </a:spcBef>
              <a:spcAft>
                <a:spcPts val="200"/>
              </a:spcAft>
              <a:buFont typeface="+mj-lt"/>
              <a:buAutoNum type="alphaLcPeriod"/>
            </a:pPr>
            <a:r>
              <a:rPr lang="en-IN" dirty="0"/>
              <a:t>Base SAS - Data manipulation such as filtering data, selecting, renaming or removing columns, reshaping data etc.</a:t>
            </a:r>
          </a:p>
          <a:p>
            <a:pPr marL="717550" indent="-717550" algn="just">
              <a:spcBef>
                <a:spcPts val="200"/>
              </a:spcBef>
              <a:spcAft>
                <a:spcPts val="200"/>
              </a:spcAft>
              <a:buFont typeface="+mj-lt"/>
              <a:buAutoNum type="alphaLcPeriod"/>
            </a:pPr>
            <a:r>
              <a:rPr lang="en-IN" dirty="0"/>
              <a:t>SAS/STAT - Runs popular statistical techniques such as Hypothesis Testing, Linear / Logistic Regression, Principal Component Analysis etc.</a:t>
            </a:r>
          </a:p>
          <a:p>
            <a:pPr marL="717550" indent="-717550" algn="just">
              <a:spcBef>
                <a:spcPts val="200"/>
              </a:spcBef>
              <a:spcAft>
                <a:spcPts val="200"/>
              </a:spcAft>
              <a:buFont typeface="+mj-lt"/>
              <a:buAutoNum type="alphaLcPeriod"/>
            </a:pPr>
            <a:r>
              <a:rPr lang="en-IN" dirty="0"/>
              <a:t>SAS/ACCESS - It lets you to read data from databases such as Teradata, SQL Server, Oracle, DB2 etc.</a:t>
            </a:r>
          </a:p>
          <a:p>
            <a:pPr marL="717550" indent="-717550" algn="just">
              <a:spcBef>
                <a:spcPts val="200"/>
              </a:spcBef>
              <a:spcAft>
                <a:spcPts val="200"/>
              </a:spcAft>
              <a:buFont typeface="+mj-lt"/>
              <a:buAutoNum type="alphaLcPeriod"/>
            </a:pPr>
            <a:r>
              <a:rPr lang="en-IN" dirty="0"/>
              <a:t>SAS/GRAPH - Create simple and complex graphs using this component</a:t>
            </a:r>
          </a:p>
          <a:p>
            <a:pPr marL="717550" indent="-717550" algn="just">
              <a:spcBef>
                <a:spcPts val="200"/>
              </a:spcBef>
              <a:spcAft>
                <a:spcPts val="200"/>
              </a:spcAft>
              <a:buFont typeface="+mj-lt"/>
              <a:buAutoNum type="alphaLcPeriod"/>
            </a:pPr>
            <a:r>
              <a:rPr lang="en-IN" dirty="0"/>
              <a:t>SAS/ETS - Perform time series forecasting such as ARIMA, Exponential Smoothing, Moving Average etc.</a:t>
            </a:r>
          </a:p>
          <a:p>
            <a:endParaRPr lang="en-IN" dirty="0"/>
          </a:p>
          <a:p>
            <a:pPr>
              <a:tabLst>
                <a:tab pos="541338" algn="l"/>
              </a:tabLst>
            </a:pPr>
            <a:r>
              <a:rPr lang="en-IN" sz="2800" b="1" dirty="0">
                <a:solidFill>
                  <a:srgbClr val="0070C0"/>
                </a:solidFill>
              </a:rPr>
              <a:t>3. How to download and install SAS Software?</a:t>
            </a:r>
          </a:p>
          <a:p>
            <a:endParaRPr lang="en-IN" dirty="0"/>
          </a:p>
          <a:p>
            <a:pPr marL="354013" lvl="2" algn="just">
              <a:spcBef>
                <a:spcPts val="200"/>
              </a:spcBef>
              <a:spcAft>
                <a:spcPts val="200"/>
              </a:spcAft>
              <a:tabLst>
                <a:tab pos="717550" algn="l"/>
              </a:tabLst>
            </a:pPr>
            <a:r>
              <a:rPr lang="en-IN" dirty="0"/>
              <a:t>	Ref: </a:t>
            </a:r>
            <a:r>
              <a:rPr lang="en-IN" dirty="0">
                <a:hlinkClick r:id="rId2"/>
              </a:rPr>
              <a:t>https://www.listendata.com/p/sas-tutorials.html</a:t>
            </a:r>
            <a:endParaRPr lang="en-IN" dirty="0"/>
          </a:p>
        </p:txBody>
      </p:sp>
    </p:spTree>
    <p:extLst>
      <p:ext uri="{BB962C8B-B14F-4D97-AF65-F5344CB8AC3E}">
        <p14:creationId xmlns:p14="http://schemas.microsoft.com/office/powerpoint/2010/main" val="337277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4</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77E0870-45F5-45DC-A722-13F8730FC199}"/>
              </a:ext>
            </a:extLst>
          </p:cNvPr>
          <p:cNvPicPr>
            <a:picLocks noChangeAspect="1"/>
          </p:cNvPicPr>
          <p:nvPr/>
        </p:nvPicPr>
        <p:blipFill>
          <a:blip r:embed="rId2"/>
          <a:stretch>
            <a:fillRect/>
          </a:stretch>
        </p:blipFill>
        <p:spPr>
          <a:xfrm>
            <a:off x="1796846" y="1731381"/>
            <a:ext cx="6813754" cy="3395238"/>
          </a:xfrm>
          <a:prstGeom prst="rect">
            <a:avLst/>
          </a:prstGeom>
        </p:spPr>
      </p:pic>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4.  	SAS Main Window</a:t>
            </a:r>
          </a:p>
        </p:txBody>
      </p:sp>
      <p:sp>
        <p:nvSpPr>
          <p:cNvPr id="13" name="TextBox 12">
            <a:extLst>
              <a:ext uri="{FF2B5EF4-FFF2-40B4-BE49-F238E27FC236}">
                <a16:creationId xmlns:a16="http://schemas.microsoft.com/office/drawing/2014/main" id="{791A2626-8648-453C-9E67-2C00DE9C4071}"/>
              </a:ext>
            </a:extLst>
          </p:cNvPr>
          <p:cNvSpPr txBox="1"/>
          <p:nvPr/>
        </p:nvSpPr>
        <p:spPr>
          <a:xfrm>
            <a:off x="1317522" y="5214001"/>
            <a:ext cx="9556955" cy="646331"/>
          </a:xfrm>
          <a:prstGeom prst="rect">
            <a:avLst/>
          </a:prstGeom>
          <a:noFill/>
        </p:spPr>
        <p:txBody>
          <a:bodyPr wrap="square">
            <a:spAutoFit/>
          </a:bodyPr>
          <a:lstStyle/>
          <a:p>
            <a:r>
              <a:rPr lang="en-IN" dirty="0"/>
              <a:t>In the left portion, you see the Navigation Pane used to navigate various programming features.</a:t>
            </a:r>
          </a:p>
          <a:p>
            <a:r>
              <a:rPr lang="en-IN" dirty="0"/>
              <a:t>In the right portion, you see the Work Area which is used for writing the code and executing it.</a:t>
            </a:r>
          </a:p>
        </p:txBody>
      </p:sp>
    </p:spTree>
    <p:extLst>
      <p:ext uri="{BB962C8B-B14F-4D97-AF65-F5344CB8AC3E}">
        <p14:creationId xmlns:p14="http://schemas.microsoft.com/office/powerpoint/2010/main" val="42104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5</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4.  	SAS Main Window - continued</a:t>
            </a:r>
          </a:p>
        </p:txBody>
      </p:sp>
      <p:sp>
        <p:nvSpPr>
          <p:cNvPr id="12" name="TextBox 11">
            <a:extLst>
              <a:ext uri="{FF2B5EF4-FFF2-40B4-BE49-F238E27FC236}">
                <a16:creationId xmlns:a16="http://schemas.microsoft.com/office/drawing/2014/main" id="{4FC144AE-6CAB-4F7D-A2A0-A17267556EDE}"/>
              </a:ext>
            </a:extLst>
          </p:cNvPr>
          <p:cNvSpPr txBox="1"/>
          <p:nvPr/>
        </p:nvSpPr>
        <p:spPr>
          <a:xfrm>
            <a:off x="1167581" y="1660200"/>
            <a:ext cx="9448800" cy="4378122"/>
          </a:xfrm>
          <a:prstGeom prst="rect">
            <a:avLst/>
          </a:prstGeom>
          <a:noFill/>
        </p:spPr>
        <p:txBody>
          <a:bodyPr wrap="square">
            <a:spAutoFit/>
          </a:bodyPr>
          <a:lstStyle/>
          <a:p>
            <a:r>
              <a:rPr lang="en-IN" sz="2000" b="1" dirty="0">
                <a:solidFill>
                  <a:srgbClr val="002060"/>
                </a:solidFill>
              </a:rPr>
              <a:t>A few important features</a:t>
            </a:r>
          </a:p>
          <a:p>
            <a:endParaRPr lang="en-IN" sz="2000" b="1" dirty="0">
              <a:solidFill>
                <a:srgbClr val="002060"/>
              </a:solidFill>
            </a:endParaRPr>
          </a:p>
          <a:p>
            <a:pPr marL="354013" indent="-354013">
              <a:spcBef>
                <a:spcPts val="200"/>
              </a:spcBef>
              <a:spcAft>
                <a:spcPts val="200"/>
              </a:spcAft>
            </a:pPr>
            <a:r>
              <a:rPr lang="en-IN" dirty="0"/>
              <a:t>a. 	Code Autocomplete - Helps getting the corrected syntax of SAS keywords as well as provides link to the documentation for that keyword.</a:t>
            </a:r>
          </a:p>
          <a:p>
            <a:pPr marL="354013" indent="-354013">
              <a:spcBef>
                <a:spcPts val="200"/>
              </a:spcBef>
              <a:spcAft>
                <a:spcPts val="200"/>
              </a:spcAft>
            </a:pPr>
            <a:r>
              <a:rPr lang="en-IN" dirty="0"/>
              <a:t>b. 	Program Execution - Done by pressing the run icon, which is the first icon from the left in the Work Area or the F3 button.</a:t>
            </a:r>
          </a:p>
          <a:p>
            <a:pPr marL="354013" indent="-354013">
              <a:spcBef>
                <a:spcPts val="200"/>
              </a:spcBef>
              <a:spcAft>
                <a:spcPts val="200"/>
              </a:spcAft>
            </a:pPr>
            <a:r>
              <a:rPr lang="en-IN" dirty="0"/>
              <a:t>c. 	Program Log - Describes the errors, warnings or notes about the program execution.</a:t>
            </a:r>
          </a:p>
          <a:p>
            <a:pPr marL="354013" indent="-354013">
              <a:spcBef>
                <a:spcPts val="200"/>
              </a:spcBef>
              <a:spcAft>
                <a:spcPts val="200"/>
              </a:spcAft>
            </a:pPr>
            <a:r>
              <a:rPr lang="en-IN" dirty="0"/>
              <a:t>d. 	Program Result - Show the result of code execution (as html tables by default)</a:t>
            </a:r>
          </a:p>
          <a:p>
            <a:pPr marL="354013" indent="-354013">
              <a:spcBef>
                <a:spcPts val="200"/>
              </a:spcBef>
              <a:spcAft>
                <a:spcPts val="200"/>
              </a:spcAft>
            </a:pPr>
            <a:r>
              <a:rPr lang="en-IN" dirty="0"/>
              <a:t>e. 	Program Tabs - Contains features &amp; pre-built functionalities to create and manage programs </a:t>
            </a:r>
          </a:p>
          <a:p>
            <a:pPr marL="717550" lvl="1" indent="-363538">
              <a:spcBef>
                <a:spcPts val="100"/>
              </a:spcBef>
              <a:spcAft>
                <a:spcPts val="100"/>
              </a:spcAft>
              <a:tabLst>
                <a:tab pos="354013" algn="l"/>
                <a:tab pos="628650" algn="l"/>
              </a:tabLst>
            </a:pPr>
            <a:r>
              <a:rPr lang="en-IN" dirty="0" err="1"/>
              <a:t>i</a:t>
            </a:r>
            <a:r>
              <a:rPr lang="en-IN" dirty="0"/>
              <a:t>) 	Tasks - To use in-built SAS programs such as Linear Regression</a:t>
            </a:r>
          </a:p>
          <a:p>
            <a:pPr marL="717550" lvl="1" indent="-363538">
              <a:spcBef>
                <a:spcPts val="100"/>
              </a:spcBef>
              <a:spcAft>
                <a:spcPts val="100"/>
              </a:spcAft>
              <a:tabLst>
                <a:tab pos="354013" algn="l"/>
                <a:tab pos="628650" algn="l"/>
              </a:tabLst>
            </a:pPr>
            <a:r>
              <a:rPr lang="en-IN" dirty="0"/>
              <a:t>ii) 	Snippets - To write SAS macro and generate files from the existing data set</a:t>
            </a:r>
          </a:p>
          <a:p>
            <a:pPr marL="717550" lvl="1" indent="-363538">
              <a:spcBef>
                <a:spcPts val="100"/>
              </a:spcBef>
              <a:spcAft>
                <a:spcPts val="100"/>
              </a:spcAft>
              <a:tabLst>
                <a:tab pos="354013" algn="l"/>
                <a:tab pos="628650" algn="l"/>
              </a:tabLst>
            </a:pPr>
            <a:r>
              <a:rPr lang="en-IN" dirty="0"/>
              <a:t>iii)	Program Libraries - To store datasets in SAS libraries such as WORK, a temporary library for a single session</a:t>
            </a:r>
          </a:p>
          <a:p>
            <a:pPr marL="717550" lvl="1" indent="-363538">
              <a:spcBef>
                <a:spcPts val="100"/>
              </a:spcBef>
              <a:spcAft>
                <a:spcPts val="100"/>
              </a:spcAft>
              <a:tabLst>
                <a:tab pos="354013" algn="l"/>
                <a:tab pos="628650" algn="l"/>
              </a:tabLst>
            </a:pPr>
            <a:r>
              <a:rPr lang="en-IN" dirty="0"/>
              <a:t>iv)	File Shortcuts - To access files which are stored outside the SAS environment</a:t>
            </a:r>
          </a:p>
        </p:txBody>
      </p:sp>
    </p:spTree>
    <p:extLst>
      <p:ext uri="{BB962C8B-B14F-4D97-AF65-F5344CB8AC3E}">
        <p14:creationId xmlns:p14="http://schemas.microsoft.com/office/powerpoint/2010/main" val="349152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6</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5.  	SAS Program Structure</a:t>
            </a:r>
          </a:p>
        </p:txBody>
      </p:sp>
      <p:pic>
        <p:nvPicPr>
          <p:cNvPr id="9" name="Picture 8">
            <a:extLst>
              <a:ext uri="{FF2B5EF4-FFF2-40B4-BE49-F238E27FC236}">
                <a16:creationId xmlns:a16="http://schemas.microsoft.com/office/drawing/2014/main" id="{0F8766CC-70EA-4A74-BC17-9F522A19DD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48193" y="1819951"/>
            <a:ext cx="6368968" cy="3218098"/>
          </a:xfrm>
          <a:prstGeom prst="rect">
            <a:avLst/>
          </a:prstGeom>
          <a:noFill/>
          <a:ln>
            <a:noFill/>
          </a:ln>
        </p:spPr>
      </p:pic>
      <p:sp>
        <p:nvSpPr>
          <p:cNvPr id="14" name="TextBox 13">
            <a:extLst>
              <a:ext uri="{FF2B5EF4-FFF2-40B4-BE49-F238E27FC236}">
                <a16:creationId xmlns:a16="http://schemas.microsoft.com/office/drawing/2014/main" id="{598F663D-E73C-4074-8C67-68476B12AF36}"/>
              </a:ext>
            </a:extLst>
          </p:cNvPr>
          <p:cNvSpPr txBox="1"/>
          <p:nvPr/>
        </p:nvSpPr>
        <p:spPr>
          <a:xfrm>
            <a:off x="1322439" y="1819951"/>
            <a:ext cx="3025754" cy="3108543"/>
          </a:xfrm>
          <a:prstGeom prst="rect">
            <a:avLst/>
          </a:prstGeom>
          <a:noFill/>
        </p:spPr>
        <p:txBody>
          <a:bodyPr wrap="square">
            <a:spAutoFit/>
          </a:bodyPr>
          <a:lstStyle/>
          <a:p>
            <a:pPr marL="354013" indent="-354013" algn="just">
              <a:spcBef>
                <a:spcPts val="600"/>
              </a:spcBef>
              <a:spcAft>
                <a:spcPts val="600"/>
              </a:spcAft>
            </a:pPr>
            <a:r>
              <a:rPr lang="en-IN" sz="1600" dirty="0"/>
              <a:t>a. 	DATA step involves loading the required data set into SAS memory and identifying the variables of the data set.</a:t>
            </a:r>
          </a:p>
          <a:p>
            <a:pPr marL="354013" indent="-354013" algn="just">
              <a:spcBef>
                <a:spcPts val="600"/>
              </a:spcBef>
              <a:spcAft>
                <a:spcPts val="600"/>
              </a:spcAft>
            </a:pPr>
            <a:r>
              <a:rPr lang="en-IN" sz="1600" dirty="0"/>
              <a:t>b. 	PROC step involves invoking a SAS built-in procedure to analyse the data.</a:t>
            </a:r>
          </a:p>
          <a:p>
            <a:pPr marL="354013" indent="-354013" algn="just">
              <a:spcBef>
                <a:spcPts val="600"/>
              </a:spcBef>
              <a:spcAft>
                <a:spcPts val="600"/>
              </a:spcAft>
            </a:pPr>
            <a:r>
              <a:rPr lang="en-IN" sz="1600" dirty="0"/>
              <a:t>c. 	OUTPUT step displays the data derived from the input data sets with conditional output statements.</a:t>
            </a:r>
          </a:p>
        </p:txBody>
      </p:sp>
    </p:spTree>
    <p:extLst>
      <p:ext uri="{BB962C8B-B14F-4D97-AF65-F5344CB8AC3E}">
        <p14:creationId xmlns:p14="http://schemas.microsoft.com/office/powerpoint/2010/main" val="357912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7</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5.  	SAS Program Structure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13">
            <a:extLst>
              <a:ext uri="{FF2B5EF4-FFF2-40B4-BE49-F238E27FC236}">
                <a16:creationId xmlns:a16="http://schemas.microsoft.com/office/drawing/2014/main" id="{65D02D45-6F52-43AD-8BDB-4192D3BA86C5}"/>
              </a:ext>
            </a:extLst>
          </p:cNvPr>
          <p:cNvGraphicFramePr>
            <a:graphicFrameLocks noGrp="1"/>
          </p:cNvGraphicFramePr>
          <p:nvPr>
            <p:extLst>
              <p:ext uri="{D42A27DB-BD31-4B8C-83A1-F6EECF244321}">
                <p14:modId xmlns:p14="http://schemas.microsoft.com/office/powerpoint/2010/main" val="1641817580"/>
              </p:ext>
            </p:extLst>
          </p:nvPr>
        </p:nvGraphicFramePr>
        <p:xfrm>
          <a:off x="1854200" y="1936397"/>
          <a:ext cx="8128000" cy="4302760"/>
        </p:xfrm>
        <a:graphic>
          <a:graphicData uri="http://schemas.openxmlformats.org/drawingml/2006/table">
            <a:tbl>
              <a:tblPr firstRow="1" bandRow="1">
                <a:tableStyleId>{5C22544A-7EE6-4342-B048-85BDC9FD1C3A}</a:tableStyleId>
              </a:tblPr>
              <a:tblGrid>
                <a:gridCol w="4743245">
                  <a:extLst>
                    <a:ext uri="{9D8B030D-6E8A-4147-A177-3AD203B41FA5}">
                      <a16:colId xmlns:a16="http://schemas.microsoft.com/office/drawing/2014/main" val="38450359"/>
                    </a:ext>
                  </a:extLst>
                </a:gridCol>
                <a:gridCol w="3384755">
                  <a:extLst>
                    <a:ext uri="{9D8B030D-6E8A-4147-A177-3AD203B41FA5}">
                      <a16:colId xmlns:a16="http://schemas.microsoft.com/office/drawing/2014/main" val="150831251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SYNTAX for DATA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kern="1200" dirty="0">
                          <a:solidFill>
                            <a:srgbClr val="4472C4"/>
                          </a:solidFill>
                          <a:effectLst/>
                          <a:latin typeface="Calibri" panose="020F0502020204030204" pitchFamily="34"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091046"/>
                  </a:ext>
                </a:extLst>
              </a:tr>
              <a:tr h="370840">
                <a:tc>
                  <a:txBody>
                    <a:bodyPr/>
                    <a:lstStyle/>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a:t>
                      </a:r>
                      <a:r>
                        <a:rPr lang="en-IN"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dataset_name</a:t>
                      </a: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effectLst/>
                          <a:latin typeface="Calibri" panose="020F0502020204030204" pitchFamily="34" charset="0"/>
                          <a:ea typeface="Calibri" panose="020F0502020204030204" pitchFamily="34" charset="0"/>
                          <a:cs typeface="Times New Roman" panose="02020603050405020304" pitchFamily="18" charset="0"/>
                        </a:rPr>
                        <a:t> # Name of the dataset</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INPUT var1, var2, var3;</a:t>
                      </a:r>
                      <a:r>
                        <a:rPr lang="en-IN" sz="1400" dirty="0">
                          <a:effectLst/>
                          <a:latin typeface="Calibri" panose="020F0502020204030204" pitchFamily="34" charset="0"/>
                          <a:ea typeface="Calibri" panose="020F0502020204030204" pitchFamily="34" charset="0"/>
                          <a:cs typeface="Times New Roman" panose="02020603050405020304" pitchFamily="18" charset="0"/>
                        </a:rPr>
                        <a:t> # Define the variables in this dataset</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NEW_VAR;</a:t>
                      </a:r>
                      <a:r>
                        <a:rPr lang="en-IN" sz="1400" dirty="0">
                          <a:effectLst/>
                          <a:latin typeface="Calibri" panose="020F0502020204030204" pitchFamily="34" charset="0"/>
                          <a:ea typeface="Calibri" panose="020F0502020204030204" pitchFamily="34" charset="0"/>
                          <a:cs typeface="Times New Roman" panose="02020603050405020304" pitchFamily="18" charset="0"/>
                        </a:rPr>
                        <a:t> # Create new variables</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LABEL;</a:t>
                      </a:r>
                      <a:r>
                        <a:rPr lang="en-IN" sz="1400" dirty="0">
                          <a:effectLst/>
                          <a:latin typeface="Calibri" panose="020F0502020204030204" pitchFamily="34" charset="0"/>
                          <a:ea typeface="Calibri" panose="020F0502020204030204" pitchFamily="34" charset="0"/>
                          <a:cs typeface="Times New Roman" panose="02020603050405020304" pitchFamily="18" charset="0"/>
                        </a:rPr>
                        <a:t> # Assign labels to variables</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DATALINES; </a:t>
                      </a:r>
                      <a:r>
                        <a:rPr lang="en-IN" sz="1400" dirty="0">
                          <a:effectLst/>
                          <a:latin typeface="Calibri" panose="020F0502020204030204" pitchFamily="34" charset="0"/>
                          <a:ea typeface="Calibri" panose="020F0502020204030204" pitchFamily="34" charset="0"/>
                          <a:cs typeface="Times New Roman" panose="02020603050405020304" pitchFamily="18" charset="0"/>
                        </a:rPr>
                        <a:t># Enter the data</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RUN;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DATA TEMP;</a:t>
                      </a:r>
                    </a:p>
                    <a:p>
                      <a:r>
                        <a:rPr lang="en-IN" dirty="0"/>
                        <a:t>INPUT ID $ NAME $ FBS PPBS;</a:t>
                      </a:r>
                    </a:p>
                    <a:p>
                      <a:r>
                        <a:rPr lang="en-IN" dirty="0"/>
                        <a:t>LABEL ID = 'Volunteer ID';</a:t>
                      </a:r>
                    </a:p>
                    <a:p>
                      <a:r>
                        <a:rPr lang="en-IN" dirty="0"/>
                        <a:t>DATALINES;</a:t>
                      </a:r>
                    </a:p>
                    <a:p>
                      <a:r>
                        <a:rPr lang="en-IN" dirty="0"/>
                        <a:t>1 Antony 80 130</a:t>
                      </a:r>
                    </a:p>
                    <a:p>
                      <a:r>
                        <a:rPr lang="en-IN" dirty="0"/>
                        <a:t>2 Benny 90 140</a:t>
                      </a:r>
                    </a:p>
                    <a:p>
                      <a:r>
                        <a:rPr lang="en-IN" dirty="0"/>
                        <a:t>3 Cyril 103 153</a:t>
                      </a:r>
                    </a:p>
                    <a:p>
                      <a:r>
                        <a:rPr lang="en-IN" dirty="0"/>
                        <a:t>4 David 112 180</a:t>
                      </a:r>
                    </a:p>
                    <a:p>
                      <a:r>
                        <a:rPr lang="en-IN" dirty="0"/>
                        <a:t>5 Edward 102 160</a:t>
                      </a:r>
                    </a:p>
                    <a:p>
                      <a:r>
                        <a:rPr lang="en-IN" dirty="0"/>
                        <a:t>6 </a:t>
                      </a:r>
                      <a:r>
                        <a:rPr lang="en-IN" dirty="0" err="1"/>
                        <a:t>Fawlin</a:t>
                      </a:r>
                      <a:r>
                        <a:rPr lang="en-IN" dirty="0"/>
                        <a:t> 93 145</a:t>
                      </a:r>
                    </a:p>
                    <a:p>
                      <a:r>
                        <a:rPr lang="en-IN" dirty="0"/>
                        <a:t>7 Gabby 70 120</a:t>
                      </a:r>
                    </a:p>
                    <a:p>
                      <a:r>
                        <a:rPr lang="en-IN" dirty="0"/>
                        <a:t>8 Henry 85 140</a:t>
                      </a:r>
                    </a:p>
                    <a:p>
                      <a:r>
                        <a:rPr lang="en-IN" dirty="0"/>
                        <a:t>;</a:t>
                      </a:r>
                    </a:p>
                    <a:p>
                      <a:r>
                        <a:rPr lang="en-IN" dirty="0"/>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6770020"/>
                  </a:ext>
                </a:extLst>
              </a:tr>
            </a:tbl>
          </a:graphicData>
        </a:graphic>
      </p:graphicFrame>
    </p:spTree>
    <p:extLst>
      <p:ext uri="{BB962C8B-B14F-4D97-AF65-F5344CB8AC3E}">
        <p14:creationId xmlns:p14="http://schemas.microsoft.com/office/powerpoint/2010/main" val="19360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8</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5.  	SAS Program Structure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13">
            <a:extLst>
              <a:ext uri="{FF2B5EF4-FFF2-40B4-BE49-F238E27FC236}">
                <a16:creationId xmlns:a16="http://schemas.microsoft.com/office/drawing/2014/main" id="{65D02D45-6F52-43AD-8BDB-4192D3BA86C5}"/>
              </a:ext>
            </a:extLst>
          </p:cNvPr>
          <p:cNvGraphicFramePr>
            <a:graphicFrameLocks noGrp="1"/>
          </p:cNvGraphicFramePr>
          <p:nvPr>
            <p:extLst>
              <p:ext uri="{D42A27DB-BD31-4B8C-83A1-F6EECF244321}">
                <p14:modId xmlns:p14="http://schemas.microsoft.com/office/powerpoint/2010/main" val="1207901347"/>
              </p:ext>
            </p:extLst>
          </p:nvPr>
        </p:nvGraphicFramePr>
        <p:xfrm>
          <a:off x="1854199" y="1936397"/>
          <a:ext cx="8971117" cy="1061149"/>
        </p:xfrm>
        <a:graphic>
          <a:graphicData uri="http://schemas.openxmlformats.org/drawingml/2006/table">
            <a:tbl>
              <a:tblPr firstRow="1" bandRow="1">
                <a:tableStyleId>{5C22544A-7EE6-4342-B048-85BDC9FD1C3A}</a:tableStyleId>
              </a:tblPr>
              <a:tblGrid>
                <a:gridCol w="5235261">
                  <a:extLst>
                    <a:ext uri="{9D8B030D-6E8A-4147-A177-3AD203B41FA5}">
                      <a16:colId xmlns:a16="http://schemas.microsoft.com/office/drawing/2014/main" val="38450359"/>
                    </a:ext>
                  </a:extLst>
                </a:gridCol>
                <a:gridCol w="3735856">
                  <a:extLst>
                    <a:ext uri="{9D8B030D-6E8A-4147-A177-3AD203B41FA5}">
                      <a16:colId xmlns:a16="http://schemas.microsoft.com/office/drawing/2014/main" val="150831251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SYNTAX for PROC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kern="1200" dirty="0">
                          <a:solidFill>
                            <a:srgbClr val="4472C4"/>
                          </a:solidFill>
                          <a:effectLst/>
                          <a:latin typeface="Calibri" panose="020F0502020204030204" pitchFamily="34"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091046"/>
                  </a:ext>
                </a:extLst>
              </a:tr>
              <a:tr h="370840">
                <a:tc>
                  <a:txBody>
                    <a:bodyPr/>
                    <a:lstStyle/>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PROC </a:t>
                      </a:r>
                      <a:r>
                        <a:rPr lang="en-IN"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procedure_name</a:t>
                      </a: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options; # The name of the proc;</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RUN;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PROC MEANS;</a:t>
                      </a:r>
                    </a:p>
                    <a:p>
                      <a:r>
                        <a:rPr lang="en-IN" dirty="0"/>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6770020"/>
                  </a:ext>
                </a:extLst>
              </a:tr>
            </a:tbl>
          </a:graphicData>
        </a:graphic>
      </p:graphicFrame>
      <p:sp>
        <p:nvSpPr>
          <p:cNvPr id="14" name="TextBox 13">
            <a:extLst>
              <a:ext uri="{FF2B5EF4-FFF2-40B4-BE49-F238E27FC236}">
                <a16:creationId xmlns:a16="http://schemas.microsoft.com/office/drawing/2014/main" id="{455F6755-1A61-40D0-8E65-5C9BD775B5E6}"/>
              </a:ext>
            </a:extLst>
          </p:cNvPr>
          <p:cNvSpPr txBox="1"/>
          <p:nvPr/>
        </p:nvSpPr>
        <p:spPr>
          <a:xfrm>
            <a:off x="1782915" y="3151868"/>
            <a:ext cx="9140723" cy="923330"/>
          </a:xfrm>
          <a:prstGeom prst="rect">
            <a:avLst/>
          </a:prstGeom>
          <a:noFill/>
        </p:spPr>
        <p:txBody>
          <a:bodyPr wrap="square">
            <a:spAutoFit/>
          </a:bodyPr>
          <a:lstStyle/>
          <a:p>
            <a:pPr algn="just"/>
            <a:r>
              <a:rPr lang="en-IN" dirty="0"/>
              <a:t>The above example shows using the MEANS procedure to print the variable name, Count of observations, Mean, Standard deviation, Minimum and Maximum values of the numeric variables in the data set.</a:t>
            </a:r>
          </a:p>
        </p:txBody>
      </p:sp>
      <p:graphicFrame>
        <p:nvGraphicFramePr>
          <p:cNvPr id="15" name="Table 13">
            <a:extLst>
              <a:ext uri="{FF2B5EF4-FFF2-40B4-BE49-F238E27FC236}">
                <a16:creationId xmlns:a16="http://schemas.microsoft.com/office/drawing/2014/main" id="{FDDBD14F-BBEB-491A-B34C-996967FB3AD4}"/>
              </a:ext>
            </a:extLst>
          </p:cNvPr>
          <p:cNvGraphicFramePr>
            <a:graphicFrameLocks noGrp="1"/>
          </p:cNvGraphicFramePr>
          <p:nvPr>
            <p:extLst>
              <p:ext uri="{D42A27DB-BD31-4B8C-83A1-F6EECF244321}">
                <p14:modId xmlns:p14="http://schemas.microsoft.com/office/powerpoint/2010/main" val="107863726"/>
              </p:ext>
            </p:extLst>
          </p:nvPr>
        </p:nvGraphicFramePr>
        <p:xfrm>
          <a:off x="1854200" y="4201789"/>
          <a:ext cx="9069438" cy="1441831"/>
        </p:xfrm>
        <a:graphic>
          <a:graphicData uri="http://schemas.openxmlformats.org/drawingml/2006/table">
            <a:tbl>
              <a:tblPr firstRow="1" bandRow="1">
                <a:tableStyleId>{5C22544A-7EE6-4342-B048-85BDC9FD1C3A}</a:tableStyleId>
              </a:tblPr>
              <a:tblGrid>
                <a:gridCol w="5292639">
                  <a:extLst>
                    <a:ext uri="{9D8B030D-6E8A-4147-A177-3AD203B41FA5}">
                      <a16:colId xmlns:a16="http://schemas.microsoft.com/office/drawing/2014/main" val="38450359"/>
                    </a:ext>
                  </a:extLst>
                </a:gridCol>
                <a:gridCol w="3776799">
                  <a:extLst>
                    <a:ext uri="{9D8B030D-6E8A-4147-A177-3AD203B41FA5}">
                      <a16:colId xmlns:a16="http://schemas.microsoft.com/office/drawing/2014/main" val="150831251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SYNTAX for 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b="1" kern="1200" dirty="0">
                          <a:solidFill>
                            <a:srgbClr val="4472C4"/>
                          </a:solidFill>
                          <a:effectLst/>
                          <a:latin typeface="Calibri" panose="020F0502020204030204" pitchFamily="34"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091046"/>
                  </a:ext>
                </a:extLst>
              </a:tr>
              <a:tr h="370840">
                <a:tc>
                  <a:txBody>
                    <a:bodyPr/>
                    <a:lstStyle/>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PROC PRINT DATA = </a:t>
                      </a:r>
                      <a:r>
                        <a:rPr lang="en-IN"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data_set</a:t>
                      </a: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OPTIONS;</a:t>
                      </a:r>
                    </a:p>
                    <a:p>
                      <a:pPr>
                        <a:lnSpc>
                          <a:spcPct val="107000"/>
                        </a:lnSpc>
                        <a:spcBef>
                          <a:spcPts val="600"/>
                        </a:spcBef>
                        <a:spcAft>
                          <a:spcPts val="600"/>
                        </a:spcAft>
                      </a:pPr>
                      <a:r>
                        <a:rPr lang="en-IN"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kern="1200" dirty="0">
                          <a:solidFill>
                            <a:schemeClr val="dk1"/>
                          </a:solidFill>
                          <a:effectLst/>
                          <a:latin typeface="+mn-lt"/>
                          <a:ea typeface="+mn-ea"/>
                          <a:cs typeface="+mn-cs"/>
                        </a:rPr>
                        <a:t>PROC PRINT DATA = TEMP; WHERE FBS &gt; 100 OR PPBS &gt; 160;</a:t>
                      </a:r>
                    </a:p>
                    <a:p>
                      <a:r>
                        <a:rPr lang="en-IN" sz="1800" kern="1200" dirty="0">
                          <a:solidFill>
                            <a:schemeClr val="dk1"/>
                          </a:solidFill>
                          <a:effectLst/>
                          <a:latin typeface="+mn-lt"/>
                          <a:ea typeface="+mn-ea"/>
                          <a:cs typeface="+mn-cs"/>
                        </a:rPr>
                        <a:t> RUN;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6770020"/>
                  </a:ext>
                </a:extLst>
              </a:tr>
            </a:tbl>
          </a:graphicData>
        </a:graphic>
      </p:graphicFrame>
    </p:spTree>
    <p:extLst>
      <p:ext uri="{BB962C8B-B14F-4D97-AF65-F5344CB8AC3E}">
        <p14:creationId xmlns:p14="http://schemas.microsoft.com/office/powerpoint/2010/main" val="213515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1A6D5F-10AF-4E92-BC38-3E94EDFF8CFB}"/>
              </a:ext>
            </a:extLst>
          </p:cNvPr>
          <p:cNvSpPr>
            <a:spLocks noGrp="1"/>
          </p:cNvSpPr>
          <p:nvPr>
            <p:ph type="ctrTitle"/>
          </p:nvPr>
        </p:nvSpPr>
        <p:spPr/>
        <p:txBody>
          <a:bodyPr>
            <a:noAutofit/>
          </a:bodyPr>
          <a:lstStyle/>
          <a:p>
            <a:r>
              <a:rPr lang="en-IN" dirty="0"/>
              <a:t>SAS Programming - Basics</a:t>
            </a:r>
          </a:p>
        </p:txBody>
      </p:sp>
      <p:sp>
        <p:nvSpPr>
          <p:cNvPr id="4" name="Date Placeholder 3">
            <a:extLst>
              <a:ext uri="{FF2B5EF4-FFF2-40B4-BE49-F238E27FC236}">
                <a16:creationId xmlns:a16="http://schemas.microsoft.com/office/drawing/2014/main" id="{95E22CBC-6887-4811-8B54-6D4356A6A649}"/>
              </a:ext>
            </a:extLst>
          </p:cNvPr>
          <p:cNvSpPr>
            <a:spLocks noGrp="1"/>
          </p:cNvSpPr>
          <p:nvPr>
            <p:ph type="dt" sz="half" idx="10"/>
          </p:nvPr>
        </p:nvSpPr>
        <p:spPr/>
        <p:txBody>
          <a:bodyPr/>
          <a:lstStyle/>
          <a:p>
            <a:fld id="{76FCBB29-69B0-4E74-A34A-A37ACAA30A97}" type="datetime1">
              <a:rPr lang="en-IN" smtClean="0"/>
              <a:t>27-05-2021</a:t>
            </a:fld>
            <a:endParaRPr lang="en-IN"/>
          </a:p>
        </p:txBody>
      </p:sp>
      <p:sp>
        <p:nvSpPr>
          <p:cNvPr id="5" name="Footer Placeholder 4">
            <a:extLst>
              <a:ext uri="{FF2B5EF4-FFF2-40B4-BE49-F238E27FC236}">
                <a16:creationId xmlns:a16="http://schemas.microsoft.com/office/drawing/2014/main" id="{0A85E123-9DDD-47B0-B54E-60B761EAAEC1}"/>
              </a:ext>
            </a:extLst>
          </p:cNvPr>
          <p:cNvSpPr>
            <a:spLocks noGrp="1"/>
          </p:cNvSpPr>
          <p:nvPr>
            <p:ph type="ftr" sz="quarter" idx="11"/>
          </p:nvPr>
        </p:nvSpPr>
        <p:spPr/>
        <p:txBody>
          <a:bodyPr/>
          <a:lstStyle/>
          <a:p>
            <a:r>
              <a:rPr lang="en-IN"/>
              <a:t>PVS</a:t>
            </a:r>
          </a:p>
        </p:txBody>
      </p:sp>
      <p:sp>
        <p:nvSpPr>
          <p:cNvPr id="6" name="Slide Number Placeholder 5">
            <a:extLst>
              <a:ext uri="{FF2B5EF4-FFF2-40B4-BE49-F238E27FC236}">
                <a16:creationId xmlns:a16="http://schemas.microsoft.com/office/drawing/2014/main" id="{E09764D4-4104-4772-8E50-6D64EBF3087D}"/>
              </a:ext>
            </a:extLst>
          </p:cNvPr>
          <p:cNvSpPr>
            <a:spLocks noGrp="1"/>
          </p:cNvSpPr>
          <p:nvPr>
            <p:ph type="sldNum" sz="quarter" idx="12"/>
          </p:nvPr>
        </p:nvSpPr>
        <p:spPr/>
        <p:txBody>
          <a:bodyPr/>
          <a:lstStyle/>
          <a:p>
            <a:fld id="{BD95A447-5FE4-48E6-A0EF-AD48E3E5FFEA}" type="slidenum">
              <a:rPr lang="en-IN" smtClean="0"/>
              <a:t>9</a:t>
            </a:fld>
            <a:endParaRPr lang="en-IN"/>
          </a:p>
        </p:txBody>
      </p:sp>
      <p:sp>
        <p:nvSpPr>
          <p:cNvPr id="8" name="Rectangle 7">
            <a:extLst>
              <a:ext uri="{FF2B5EF4-FFF2-40B4-BE49-F238E27FC236}">
                <a16:creationId xmlns:a16="http://schemas.microsoft.com/office/drawing/2014/main" id="{328C4629-4BB5-4FA9-817F-753D98C230D7}"/>
              </a:ext>
            </a:extLst>
          </p:cNvPr>
          <p:cNvSpPr/>
          <p:nvPr/>
        </p:nvSpPr>
        <p:spPr>
          <a:xfrm>
            <a:off x="1061884" y="1052052"/>
            <a:ext cx="10127226" cy="516193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1D7AA4B-8012-4379-8F39-8789AE9D6DA6}"/>
              </a:ext>
            </a:extLst>
          </p:cNvPr>
          <p:cNvSpPr txBox="1"/>
          <p:nvPr/>
        </p:nvSpPr>
        <p:spPr>
          <a:xfrm>
            <a:off x="1167581" y="1136980"/>
            <a:ext cx="9962535" cy="523220"/>
          </a:xfrm>
          <a:prstGeom prst="rect">
            <a:avLst/>
          </a:prstGeom>
          <a:noFill/>
        </p:spPr>
        <p:txBody>
          <a:bodyPr wrap="square">
            <a:spAutoFit/>
          </a:bodyPr>
          <a:lstStyle/>
          <a:p>
            <a:pPr>
              <a:tabLst>
                <a:tab pos="541338" algn="l"/>
              </a:tabLst>
            </a:pPr>
            <a:r>
              <a:rPr lang="en-IN" sz="2800" b="1" dirty="0">
                <a:solidFill>
                  <a:srgbClr val="0070C0"/>
                </a:solidFill>
              </a:rPr>
              <a:t>5.  	SAS Program Structure - continued</a:t>
            </a:r>
          </a:p>
        </p:txBody>
      </p:sp>
      <p:sp>
        <p:nvSpPr>
          <p:cNvPr id="13" name="TextBox 12">
            <a:extLst>
              <a:ext uri="{FF2B5EF4-FFF2-40B4-BE49-F238E27FC236}">
                <a16:creationId xmlns:a16="http://schemas.microsoft.com/office/drawing/2014/main" id="{FA2352AD-EA26-4100-A4B2-3D2C036EDD2A}"/>
              </a:ext>
            </a:extLst>
          </p:cNvPr>
          <p:cNvSpPr txBox="1"/>
          <p:nvPr/>
        </p:nvSpPr>
        <p:spPr>
          <a:xfrm>
            <a:off x="2915189" y="2916868"/>
            <a:ext cx="2246821" cy="470000"/>
          </a:xfrm>
          <a:prstGeom prst="rect">
            <a:avLst/>
          </a:prstGeom>
          <a:noFill/>
        </p:spPr>
        <p:txBody>
          <a:bodyPr wrap="square">
            <a:spAutoFit/>
          </a:bodyPr>
          <a:lstStyle/>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B175B51-3CEC-430E-9383-FDD384E8BD11}"/>
              </a:ext>
            </a:extLst>
          </p:cNvPr>
          <p:cNvSpPr txBox="1"/>
          <p:nvPr/>
        </p:nvSpPr>
        <p:spPr>
          <a:xfrm>
            <a:off x="5040225" y="2900470"/>
            <a:ext cx="6108290" cy="375552"/>
          </a:xfrm>
          <a:prstGeom prst="rect">
            <a:avLst/>
          </a:prstGeom>
          <a:noFill/>
        </p:spPr>
        <p:txBody>
          <a:bodyPr wrap="square">
            <a:spAutoFit/>
          </a:bodyPr>
          <a:lstStyle/>
          <a:p>
            <a:pPr>
              <a:lnSpc>
                <a:spcPct val="107000"/>
              </a:lnSpc>
              <a:spcBef>
                <a:spcPts val="60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0" name="Group 19">
            <a:extLst>
              <a:ext uri="{FF2B5EF4-FFF2-40B4-BE49-F238E27FC236}">
                <a16:creationId xmlns:a16="http://schemas.microsoft.com/office/drawing/2014/main" id="{12158550-28A5-4B16-ACD3-0F31926E5008}"/>
              </a:ext>
            </a:extLst>
          </p:cNvPr>
          <p:cNvGrpSpPr/>
          <p:nvPr/>
        </p:nvGrpSpPr>
        <p:grpSpPr>
          <a:xfrm>
            <a:off x="1630268" y="1802563"/>
            <a:ext cx="9069437" cy="3563087"/>
            <a:chOff x="1690255" y="1802563"/>
            <a:chExt cx="9069437" cy="3563087"/>
          </a:xfrm>
        </p:grpSpPr>
        <p:sp>
          <p:nvSpPr>
            <p:cNvPr id="16" name="TextBox 15">
              <a:extLst>
                <a:ext uri="{FF2B5EF4-FFF2-40B4-BE49-F238E27FC236}">
                  <a16:creationId xmlns:a16="http://schemas.microsoft.com/office/drawing/2014/main" id="{20F9BB79-4BF8-4A28-B038-8C5207FA5422}"/>
                </a:ext>
              </a:extLst>
            </p:cNvPr>
            <p:cNvSpPr txBox="1"/>
            <p:nvPr/>
          </p:nvSpPr>
          <p:spPr>
            <a:xfrm>
              <a:off x="1690255" y="1802563"/>
              <a:ext cx="9069437" cy="2062103"/>
            </a:xfrm>
            <a:prstGeom prst="rect">
              <a:avLst/>
            </a:prstGeom>
            <a:noFill/>
          </p:spPr>
          <p:txBody>
            <a:bodyPr wrap="square">
              <a:spAutoFit/>
            </a:bodyPr>
            <a:lstStyle/>
            <a:p>
              <a:pPr marL="358775" indent="-358775">
                <a:spcBef>
                  <a:spcPts val="600"/>
                </a:spcBef>
                <a:spcAft>
                  <a:spcPts val="600"/>
                </a:spcAft>
                <a:buFont typeface="Wingdings" panose="05000000000000000000" pitchFamily="2" charset="2"/>
                <a:buChar char="Ø"/>
              </a:pPr>
              <a:r>
                <a:rPr lang="en-IN" dirty="0"/>
                <a:t>You can automate saving your HTML output with an ODS HTML statement (ODS is an acronym for Output Delivery System).</a:t>
              </a:r>
            </a:p>
            <a:p>
              <a:pPr marL="358775" indent="-358775">
                <a:spcBef>
                  <a:spcPts val="600"/>
                </a:spcBef>
                <a:spcAft>
                  <a:spcPts val="600"/>
                </a:spcAft>
                <a:buFont typeface="Wingdings" panose="05000000000000000000" pitchFamily="2" charset="2"/>
                <a:buChar char="Ø"/>
              </a:pPr>
              <a:r>
                <a:rPr lang="en-IN" dirty="0"/>
                <a:t>There are three basic options: a) file or body, b) path &amp; c) </a:t>
              </a:r>
              <a:r>
                <a:rPr lang="en-IN" dirty="0" err="1"/>
                <a:t>gpath</a:t>
              </a:r>
              <a:endParaRPr lang="en-IN" dirty="0"/>
            </a:p>
            <a:p>
              <a:pPr marL="358775" indent="-358775">
                <a:spcBef>
                  <a:spcPts val="600"/>
                </a:spcBef>
                <a:spcAft>
                  <a:spcPts val="600"/>
                </a:spcAft>
                <a:buFont typeface="Wingdings" panose="05000000000000000000" pitchFamily="2" charset="2"/>
                <a:buChar char="Ø"/>
              </a:pPr>
              <a:r>
                <a:rPr lang="en-IN" dirty="0"/>
                <a:t>The file or body option specifies the name of the file to save. The path option specifies where to save that file. The </a:t>
              </a:r>
              <a:r>
                <a:rPr lang="en-IN" dirty="0" err="1"/>
                <a:t>gpath</a:t>
              </a:r>
              <a:r>
                <a:rPr lang="en-IN" dirty="0"/>
                <a:t> options determines where the graphs are saved (by default, the path location).</a:t>
              </a:r>
            </a:p>
          </p:txBody>
        </p:sp>
        <p:sp>
          <p:nvSpPr>
            <p:cNvPr id="17" name="TextBox 16">
              <a:extLst>
                <a:ext uri="{FF2B5EF4-FFF2-40B4-BE49-F238E27FC236}">
                  <a16:creationId xmlns:a16="http://schemas.microsoft.com/office/drawing/2014/main" id="{6B07B86D-21CF-4262-81B6-FD3B22AB1F8C}"/>
                </a:ext>
              </a:extLst>
            </p:cNvPr>
            <p:cNvSpPr txBox="1"/>
            <p:nvPr/>
          </p:nvSpPr>
          <p:spPr>
            <a:xfrm>
              <a:off x="1690255" y="4442320"/>
              <a:ext cx="8632373" cy="923330"/>
            </a:xfrm>
            <a:prstGeom prst="rect">
              <a:avLst/>
            </a:prstGeom>
            <a:noFill/>
          </p:spPr>
          <p:txBody>
            <a:bodyPr wrap="square">
              <a:spAutoFit/>
            </a:bodyPr>
            <a:lstStyle/>
            <a:p>
              <a:r>
                <a:rPr lang="en-IN" dirty="0" err="1"/>
                <a:t>ods</a:t>
              </a:r>
              <a:r>
                <a:rPr lang="en-IN" dirty="0"/>
                <a:t> html file = "sample1.html" path = "/home/u58742920/output";</a:t>
              </a:r>
            </a:p>
            <a:p>
              <a:r>
                <a:rPr lang="en-IN" sz="1800" kern="1200" dirty="0">
                  <a:solidFill>
                    <a:schemeClr val="dk1"/>
                  </a:solidFill>
                  <a:effectLst/>
                  <a:latin typeface="+mn-lt"/>
                  <a:ea typeface="+mn-ea"/>
                  <a:cs typeface="+mn-cs"/>
                </a:rPr>
                <a:t>PROC PRINT DATA = TEMP; WHERE FBS &gt; 100 OR PPBS &gt; 160;</a:t>
              </a:r>
            </a:p>
            <a:p>
              <a:r>
                <a:rPr lang="en-IN" sz="1800" kern="1200" dirty="0">
                  <a:solidFill>
                    <a:schemeClr val="dk1"/>
                  </a:solidFill>
                  <a:effectLst/>
                  <a:latin typeface="+mn-lt"/>
                  <a:ea typeface="+mn-ea"/>
                  <a:cs typeface="+mn-cs"/>
                </a:rPr>
                <a:t> RUN;</a:t>
              </a:r>
              <a:endParaRPr lang="en-IN" dirty="0"/>
            </a:p>
          </p:txBody>
        </p:sp>
        <p:sp>
          <p:nvSpPr>
            <p:cNvPr id="18" name="TextBox 17">
              <a:extLst>
                <a:ext uri="{FF2B5EF4-FFF2-40B4-BE49-F238E27FC236}">
                  <a16:creationId xmlns:a16="http://schemas.microsoft.com/office/drawing/2014/main" id="{F20E0F00-4A8D-4018-AD74-098178D7180D}"/>
                </a:ext>
              </a:extLst>
            </p:cNvPr>
            <p:cNvSpPr txBox="1"/>
            <p:nvPr/>
          </p:nvSpPr>
          <p:spPr>
            <a:xfrm>
              <a:off x="1690255" y="3966648"/>
              <a:ext cx="6096000" cy="369332"/>
            </a:xfrm>
            <a:prstGeom prst="rect">
              <a:avLst/>
            </a:prstGeom>
            <a:noFill/>
          </p:spPr>
          <p:txBody>
            <a:bodyPr wrap="square">
              <a:spAutoFit/>
            </a:bodyPr>
            <a:lstStyle/>
            <a:p>
              <a:r>
                <a:rPr lang="en-IN" dirty="0"/>
                <a:t>To save our PROC MEANS as a HTML file</a:t>
              </a:r>
            </a:p>
          </p:txBody>
        </p:sp>
      </p:grpSp>
      <p:sp>
        <p:nvSpPr>
          <p:cNvPr id="19" name="TextBox 18">
            <a:extLst>
              <a:ext uri="{FF2B5EF4-FFF2-40B4-BE49-F238E27FC236}">
                <a16:creationId xmlns:a16="http://schemas.microsoft.com/office/drawing/2014/main" id="{D5262BFB-2F78-431B-9EC3-DD49DA12AE71}"/>
              </a:ext>
            </a:extLst>
          </p:cNvPr>
          <p:cNvSpPr txBox="1"/>
          <p:nvPr/>
        </p:nvSpPr>
        <p:spPr>
          <a:xfrm>
            <a:off x="1630268" y="5307055"/>
            <a:ext cx="9518247" cy="923330"/>
          </a:xfrm>
          <a:prstGeom prst="rect">
            <a:avLst/>
          </a:prstGeom>
          <a:noFill/>
        </p:spPr>
        <p:txBody>
          <a:bodyPr wrap="square">
            <a:spAutoFit/>
          </a:bodyPr>
          <a:lstStyle/>
          <a:p>
            <a:r>
              <a:rPr lang="en-IN" dirty="0"/>
              <a:t>To save our PROC MEANS as a word &amp; pdf file, use rtf &amp;  pdf file respectively instead of html file</a:t>
            </a:r>
          </a:p>
          <a:p>
            <a:r>
              <a:rPr lang="en-IN" dirty="0" err="1"/>
              <a:t>ods</a:t>
            </a:r>
            <a:r>
              <a:rPr lang="en-IN" dirty="0"/>
              <a:t> rtf file = "sample1.rtf" path = "/home/u58742920/output";  At the end, write </a:t>
            </a:r>
            <a:r>
              <a:rPr lang="en-IN" dirty="0" err="1"/>
              <a:t>ods</a:t>
            </a:r>
            <a:r>
              <a:rPr lang="en-IN" dirty="0"/>
              <a:t> rtf close;</a:t>
            </a:r>
          </a:p>
          <a:p>
            <a:r>
              <a:rPr lang="en-IN" dirty="0" err="1"/>
              <a:t>ods</a:t>
            </a:r>
            <a:r>
              <a:rPr lang="en-IN" dirty="0"/>
              <a:t> pdf file = "sample1.pdf" path = "/home/u58742920/output"; ";  At the end, write </a:t>
            </a:r>
            <a:r>
              <a:rPr lang="en-IN" dirty="0" err="1"/>
              <a:t>ods</a:t>
            </a:r>
            <a:r>
              <a:rPr lang="en-IN" dirty="0"/>
              <a:t> pdf close;</a:t>
            </a:r>
          </a:p>
        </p:txBody>
      </p:sp>
    </p:spTree>
    <p:extLst>
      <p:ext uri="{BB962C8B-B14F-4D97-AF65-F5344CB8AC3E}">
        <p14:creationId xmlns:p14="http://schemas.microsoft.com/office/powerpoint/2010/main" val="824854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1993</Words>
  <Application>Microsoft Office PowerPoint</Application>
  <PresentationFormat>Widescreen</PresentationFormat>
  <Paragraphs>288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lpstr>SAS Programming -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Subramanian V Palamarneri</dc:creator>
  <cp:lastModifiedBy>Subramanian V Palamarneri</cp:lastModifiedBy>
  <cp:revision>48</cp:revision>
  <dcterms:created xsi:type="dcterms:W3CDTF">2021-05-26T18:12:27Z</dcterms:created>
  <dcterms:modified xsi:type="dcterms:W3CDTF">2021-05-27T11:16:11Z</dcterms:modified>
</cp:coreProperties>
</file>