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78" r:id="rId4"/>
    <p:sldId id="275" r:id="rId5"/>
    <p:sldId id="276" r:id="rId6"/>
    <p:sldId id="277" r:id="rId7"/>
    <p:sldId id="261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bramanian V Palamarneri" initials="SVP" lastIdx="1" clrIdx="0">
    <p:extLst>
      <p:ext uri="{19B8F6BF-5375-455C-9EA6-DF929625EA0E}">
        <p15:presenceInfo xmlns:p15="http://schemas.microsoft.com/office/powerpoint/2012/main" userId="b6c2d6f514cb0a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2D221-B2AF-48B4-851F-F30EF997C5B6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13074-14C2-48EB-9B3A-4F72FCC44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03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C8C-8696-4783-9CEA-1B9C074670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90255" y="182924"/>
            <a:ext cx="6834909" cy="59293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b="1">
                <a:solidFill>
                  <a:srgbClr val="0070C0"/>
                </a:solidFill>
              </a:defRPr>
            </a:lvl1pPr>
          </a:lstStyle>
          <a:p>
            <a:r>
              <a:rPr lang="en-IN" dirty="0"/>
              <a:t>SAS Programming - Basics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84F466-431A-497D-A335-1300D7BD45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85935" y="168564"/>
            <a:ext cx="2120610" cy="620314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1E6FB90-EC32-410C-BC9B-D8EE852B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B7B-42E1-40FB-A6B6-4FBFB8A075FF}" type="datetime1">
              <a:rPr lang="en-IN" smtClean="0"/>
              <a:t>01-06-2021</a:t>
            </a:fld>
            <a:endParaRPr lang="en-I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11418B0-0D17-4E7D-AA6A-4F07D12D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PVS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E3FA61-B591-4997-9D37-45E376C6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13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026B-9E24-4F2F-9237-A3870A75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175C9-72B4-4B00-9613-B2E628C96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CE7EA-A14A-4A9F-ABC9-A8F02C46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EFC4-CE0D-4F81-A5CF-EF413623F038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18EC5-2A2A-4E6B-AAE7-C9E9B343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PVS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DD163-228F-43FA-9FEB-5333885E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53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7F25F-742E-4BF9-A931-7C0D3B7A7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D47F0-00CE-4DF5-8EA4-B237D55F1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5BC9-9F6F-4FEA-AA7C-68475E9E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A413-FD54-402D-9D61-38C8D13A42EA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A3DBA-2B2A-4AA6-899A-EB357E34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PVS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E956-B32C-4249-B2AA-FF93D153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01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566F-36CD-417C-B4A5-1A799BFD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1A865-8B83-4A7E-855B-7048B0A8D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F67F6-2DED-48C6-A8D1-9638213C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BB29-69B0-4E74-A34A-A37ACAA30A97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BC46B-1616-44A6-94AD-A64A4145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PVS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FADE7-E7AE-4E12-A584-5181CF1B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39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D558-C2EE-42ED-940D-062CB14C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F1298-AD98-40FE-8492-EB8E1973C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06BD5-2AEC-4D0E-8748-924DB729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7F44-618B-4F5E-9FDF-720269A30DDC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77D17-66AC-4E42-9FD4-6EC2A149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PVS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D5B25-5429-4E04-AE3B-DAA2525E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8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71A2-7CA0-4A97-A20B-48A40969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A469-33AA-45D2-847D-D4424CF1A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7621C-EB80-4811-BD57-D1DF8E803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D08EF-7F8C-414A-A9FF-D55B793B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FD3C-CABE-42F5-B368-8775F00D98BD}" type="datetime1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52236-019A-417A-8C25-71A11FF8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PVS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16205-9A5D-4479-B7E3-60AE9676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26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14C8-E5A5-423D-9D4E-41C3587B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02993-7096-4AC6-93F9-79B8E6F5E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7BFA8-60A7-497E-908C-1AD18367B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B4D43-704E-41B2-89BB-30DD73185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D2316-1B79-45B2-884D-F4FB05198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DF21E-F8C2-4919-B9AF-D733B05C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BFA-0E44-447E-8DC6-57BAF6E468AD}" type="datetime1">
              <a:rPr lang="en-IN" smtClean="0"/>
              <a:t>01-06-2021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02804-7991-4CC3-8240-482D9905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PVS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F19E7-9BB8-427B-8196-5E8564EB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9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2A65-389F-4715-8A42-9A0F8808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8CD2D-8710-4364-A527-B21D11B0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62A2-4893-4F45-BD1A-99B58C014FC9}" type="datetime1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20353-EDC9-45C7-A18C-60EB8C2E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PVS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FA870-F6B9-410F-AE23-E22688CF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97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02E9E-A629-486B-84B0-10749C05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526D-C762-47CD-BFDD-746B3F80E70C}" type="datetime1">
              <a:rPr lang="en-IN" smtClean="0"/>
              <a:t>01-06-2021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CCF3C-0F17-4509-87B9-DEE315B3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PVS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9BAB6-D80B-491A-A146-70BB2B7A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49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F072-C83B-4342-A366-A2703478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4952-F6EC-4933-91F7-3EA5361ED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FAC90-6FE8-4F08-8FB0-7D26B4AC2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73C2E-5A79-482E-A2FD-FE62D516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46A3-FD55-4C1F-A8AB-84AD47E5B110}" type="datetime1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78D56-30B1-4752-9322-2777FAEC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PVS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AF153-8C02-466A-8A5A-8C253107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63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3D98-6C2C-43BE-8D6F-2CA8B06E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9C725-6779-46BD-AA32-F818DE671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4EEA3-7981-4C82-B9D1-B397D90BD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93F64-38BE-488D-838E-F4310D3D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E4C8-368B-478F-AC23-DCDFCD47E013}" type="datetime1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8F05C-3C44-49B4-A61C-C087D73C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PVS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A93F2-1EA0-4B2A-A8FB-37A457BE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60548-1E3C-4C5A-A4A3-6DAF096C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943AC-DE21-48F2-89EB-5532B26D5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44F0C-2F1D-4593-9C13-D8F0BE8B8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9DFB5-D800-45BC-BCD8-EBF199E00C87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206FE-D77A-4822-A3F8-8AAB5C5CB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PVS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F5C0-BC93-49B4-AE1D-5BF122C5C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5A447-5FE4-48E6-A0EF-AD48E3E5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9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it.ly/2S2tFO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72C899-C54D-45FF-A0EC-A24DC189B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423" y="651106"/>
            <a:ext cx="6834909" cy="592931"/>
          </a:xfrm>
        </p:spPr>
        <p:txBody>
          <a:bodyPr>
            <a:noAutofit/>
          </a:bodyPr>
          <a:lstStyle/>
          <a:p>
            <a:r>
              <a:rPr lang="en-IN" dirty="0"/>
              <a:t>SAS Programming - Basics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1A0BF-4C98-4394-B61A-AF2E096E2D8E}"/>
              </a:ext>
            </a:extLst>
          </p:cNvPr>
          <p:cNvSpPr txBox="1"/>
          <p:nvPr/>
        </p:nvSpPr>
        <p:spPr>
          <a:xfrm>
            <a:off x="2256503" y="2305616"/>
            <a:ext cx="767899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dirty="0">
                <a:solidFill>
                  <a:srgbClr val="0070C0"/>
                </a:solidFill>
              </a:rPr>
              <a:t>Introduction to SAS Programming – Day 2</a:t>
            </a:r>
          </a:p>
          <a:p>
            <a:pPr algn="ctr"/>
            <a:endParaRPr lang="en-IN" sz="1200" dirty="0">
              <a:solidFill>
                <a:srgbClr val="0070C0"/>
              </a:solidFill>
            </a:endParaRPr>
          </a:p>
          <a:p>
            <a:pPr algn="ctr"/>
            <a:r>
              <a:rPr lang="en-IN" sz="5400" dirty="0">
                <a:solidFill>
                  <a:srgbClr val="0070C0"/>
                </a:solidFill>
              </a:rPr>
              <a:t>By</a:t>
            </a:r>
          </a:p>
          <a:p>
            <a:pPr algn="ctr"/>
            <a:endParaRPr lang="en-IN" sz="1200" dirty="0">
              <a:solidFill>
                <a:srgbClr val="0070C0"/>
              </a:solidFill>
            </a:endParaRPr>
          </a:p>
          <a:p>
            <a:pPr algn="ctr"/>
            <a:r>
              <a:rPr lang="en-IN" sz="5400" dirty="0">
                <a:solidFill>
                  <a:srgbClr val="0070C0"/>
                </a:solidFill>
              </a:rPr>
              <a:t>PVS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7E657B-3B9E-4512-B873-DFD2413C334D}"/>
              </a:ext>
            </a:extLst>
          </p:cNvPr>
          <p:cNvSpPr/>
          <p:nvPr/>
        </p:nvSpPr>
        <p:spPr>
          <a:xfrm>
            <a:off x="993058" y="88490"/>
            <a:ext cx="10205884" cy="6617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576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1A6D5F-10AF-4E92-BC38-3E94EDFF8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dirty="0"/>
              <a:t>SAS Programming -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2CBC-6887-4811-8B54-6D4356A6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BB29-69B0-4E74-A34A-A37ACAA30A97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E123-9DDD-47B0-B54E-60B761EA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PVS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64D4-4104-4772-8E50-6D64EBF3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10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C4629-4BB5-4FA9-817F-753D98C230D7}"/>
              </a:ext>
            </a:extLst>
          </p:cNvPr>
          <p:cNvSpPr/>
          <p:nvPr/>
        </p:nvSpPr>
        <p:spPr>
          <a:xfrm>
            <a:off x="1061884" y="1052052"/>
            <a:ext cx="10127226" cy="516193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7AA4B-8012-4379-8F39-8789AE9D6DA6}"/>
              </a:ext>
            </a:extLst>
          </p:cNvPr>
          <p:cNvSpPr txBox="1"/>
          <p:nvPr/>
        </p:nvSpPr>
        <p:spPr>
          <a:xfrm>
            <a:off x="1068701" y="1136980"/>
            <a:ext cx="15315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41338" algn="l"/>
              </a:tabLst>
            </a:pPr>
            <a:r>
              <a:rPr lang="en-IN" sz="2800" b="1" dirty="0">
                <a:solidFill>
                  <a:srgbClr val="0070C0"/>
                </a:solidFill>
              </a:rPr>
              <a:t>2.  	 Variables -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92354-2E3D-4D5D-AA28-B8AF3823C6B6}"/>
              </a:ext>
            </a:extLst>
          </p:cNvPr>
          <p:cNvSpPr txBox="1"/>
          <p:nvPr/>
        </p:nvSpPr>
        <p:spPr>
          <a:xfrm>
            <a:off x="1998785" y="2951947"/>
            <a:ext cx="81944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solidFill>
                  <a:srgbClr val="0070C0"/>
                </a:solidFill>
              </a:rPr>
              <a:t>The code, sample5.sas shows how the three types of variables are declared and used in a SAS Program</a:t>
            </a:r>
          </a:p>
        </p:txBody>
      </p:sp>
    </p:spTree>
    <p:extLst>
      <p:ext uri="{BB962C8B-B14F-4D97-AF65-F5344CB8AC3E}">
        <p14:creationId xmlns:p14="http://schemas.microsoft.com/office/powerpoint/2010/main" val="285892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1A6D5F-10AF-4E92-BC38-3E94EDFF8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dirty="0"/>
              <a:t>SAS Programming -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2CBC-6887-4811-8B54-6D4356A6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BB29-69B0-4E74-A34A-A37ACAA30A97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E123-9DDD-47B0-B54E-60B761EA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PVS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64D4-4104-4772-8E50-6D64EBF3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11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C4629-4BB5-4FA9-817F-753D98C230D7}"/>
              </a:ext>
            </a:extLst>
          </p:cNvPr>
          <p:cNvSpPr/>
          <p:nvPr/>
        </p:nvSpPr>
        <p:spPr>
          <a:xfrm>
            <a:off x="1061884" y="1052052"/>
            <a:ext cx="10127226" cy="516193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7AA4B-8012-4379-8F39-8789AE9D6DA6}"/>
              </a:ext>
            </a:extLst>
          </p:cNvPr>
          <p:cNvSpPr txBox="1"/>
          <p:nvPr/>
        </p:nvSpPr>
        <p:spPr>
          <a:xfrm>
            <a:off x="1068701" y="1136980"/>
            <a:ext cx="15315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41338" algn="l"/>
              </a:tabLst>
            </a:pPr>
            <a:r>
              <a:rPr lang="en-IN" sz="2800" b="1" dirty="0">
                <a:solidFill>
                  <a:srgbClr val="0070C0"/>
                </a:solidFill>
              </a:rPr>
              <a:t>3.  	 Strings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8A35F8-F8E2-4CDE-B78A-AA85C50E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288" y="3430691"/>
            <a:ext cx="4228224" cy="26749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4BD928-734D-4081-AA83-0062765B9D4D}"/>
              </a:ext>
            </a:extLst>
          </p:cNvPr>
          <p:cNvSpPr txBox="1"/>
          <p:nvPr/>
        </p:nvSpPr>
        <p:spPr>
          <a:xfrm>
            <a:off x="1690255" y="1683710"/>
            <a:ext cx="8194430" cy="1790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2925" indent="-542925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Values which are enclosed within a pair of single quotes is called a string. </a:t>
            </a:r>
          </a:p>
          <a:p>
            <a:pPr marL="542925" indent="-542925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String variables are declared by adding a space and $ sign at the end of the variable declaration.</a:t>
            </a:r>
          </a:p>
          <a:p>
            <a:pPr marL="542925" indent="-542925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The keyword, LENGTH is used for declaring length of the variables.</a:t>
            </a:r>
          </a:p>
          <a:p>
            <a:endParaRPr lang="en-IN" sz="1000" b="1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15268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1A6D5F-10AF-4E92-BC38-3E94EDFF8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dirty="0"/>
              <a:t>SAS Programming -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2CBC-6887-4811-8B54-6D4356A6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BB29-69B0-4E74-A34A-A37ACAA30A97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E123-9DDD-47B0-B54E-60B761EA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PVS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64D4-4104-4772-8E50-6D64EBF3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12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C4629-4BB5-4FA9-817F-753D98C230D7}"/>
              </a:ext>
            </a:extLst>
          </p:cNvPr>
          <p:cNvSpPr/>
          <p:nvPr/>
        </p:nvSpPr>
        <p:spPr>
          <a:xfrm>
            <a:off x="1061884" y="1052052"/>
            <a:ext cx="10127226" cy="516193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7AA4B-8012-4379-8F39-8789AE9D6DA6}"/>
              </a:ext>
            </a:extLst>
          </p:cNvPr>
          <p:cNvSpPr txBox="1"/>
          <p:nvPr/>
        </p:nvSpPr>
        <p:spPr>
          <a:xfrm>
            <a:off x="1068701" y="1136980"/>
            <a:ext cx="15315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41338" algn="l"/>
              </a:tabLst>
            </a:pPr>
            <a:r>
              <a:rPr lang="en-IN" sz="2800" b="1" dirty="0">
                <a:solidFill>
                  <a:srgbClr val="0070C0"/>
                </a:solidFill>
              </a:rPr>
              <a:t>3.  	 Strings - continued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B65DCD-9FEE-4E5D-8636-CC1F994CEA23}"/>
              </a:ext>
            </a:extLst>
          </p:cNvPr>
          <p:cNvGrpSpPr/>
          <p:nvPr/>
        </p:nvGrpSpPr>
        <p:grpSpPr>
          <a:xfrm>
            <a:off x="1690255" y="1745128"/>
            <a:ext cx="9405565" cy="4391714"/>
            <a:chOff x="1690255" y="1745128"/>
            <a:chExt cx="9405565" cy="4391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A12699-8EB6-4869-BE2A-A3F3930DFFA3}"/>
                </a:ext>
              </a:extLst>
            </p:cNvPr>
            <p:cNvSpPr txBox="1"/>
            <p:nvPr/>
          </p:nvSpPr>
          <p:spPr>
            <a:xfrm>
              <a:off x="1690255" y="1745128"/>
              <a:ext cx="9164933" cy="2446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IN" sz="2000" b="1" dirty="0">
                  <a:solidFill>
                    <a:srgbClr val="002060"/>
                  </a:solidFill>
                </a:rPr>
                <a:t>String functions</a:t>
              </a:r>
            </a:p>
            <a:p>
              <a:r>
                <a:rPr lang="en-IN" b="1" dirty="0">
                  <a:solidFill>
                    <a:srgbClr val="002060"/>
                  </a:solidFill>
                </a:rPr>
                <a:t>a. SUBSTRN - extracts a substring using the start and end positions.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IN" b="1" dirty="0">
                  <a:solidFill>
                    <a:srgbClr val="002060"/>
                  </a:solidFill>
                </a:rPr>
                <a:t>Syntax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IN" b="1" dirty="0">
                  <a:solidFill>
                    <a:srgbClr val="002060"/>
                  </a:solidFill>
                </a:rPr>
                <a:t>SUBSTRN ('STRINGVAL', P1, P2)</a:t>
              </a:r>
            </a:p>
            <a:p>
              <a:r>
                <a:rPr lang="en-IN" b="1" dirty="0">
                  <a:solidFill>
                    <a:srgbClr val="002060"/>
                  </a:solidFill>
                </a:rPr>
                <a:t>where STRINGVAL is the value of the string variable</a:t>
              </a:r>
            </a:p>
            <a:p>
              <a:r>
                <a:rPr lang="en-IN" b="1" dirty="0">
                  <a:solidFill>
                    <a:srgbClr val="002060"/>
                  </a:solidFill>
                </a:rPr>
                <a:t>P1 is the start position of extraction</a:t>
              </a:r>
            </a:p>
            <a:p>
              <a:r>
                <a:rPr lang="en-IN" b="1" dirty="0">
                  <a:solidFill>
                    <a:srgbClr val="002060"/>
                  </a:solidFill>
                </a:rPr>
                <a:t>P2 is the final position of extraction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DD95AC9-4E54-481F-A28C-8B6E8FD0A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3377" y="4334315"/>
              <a:ext cx="4482443" cy="18025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AC6F20-72D8-420B-8203-93AB6CAEE7F8}"/>
                </a:ext>
              </a:extLst>
            </p:cNvPr>
            <p:cNvSpPr txBox="1"/>
            <p:nvPr/>
          </p:nvSpPr>
          <p:spPr>
            <a:xfrm>
              <a:off x="1690255" y="4191952"/>
              <a:ext cx="8194430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b="1" dirty="0">
                  <a:solidFill>
                    <a:srgbClr val="002060"/>
                  </a:solidFill>
                </a:rPr>
                <a:t>b. TRIMN - removes the trailing space from a string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IN" b="1" dirty="0">
                  <a:solidFill>
                    <a:srgbClr val="002060"/>
                  </a:solidFill>
                </a:rPr>
                <a:t>Syntax</a:t>
              </a:r>
            </a:p>
            <a:p>
              <a:r>
                <a:rPr lang="en-IN" b="1" dirty="0">
                  <a:solidFill>
                    <a:srgbClr val="002060"/>
                  </a:solidFill>
                </a:rPr>
                <a:t>TRIMN('STRINGVAL')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15551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1A6D5F-10AF-4E92-BC38-3E94EDFF8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dirty="0"/>
              <a:t>SAS Programming -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2CBC-6887-4811-8B54-6D4356A6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BB29-69B0-4E74-A34A-A37ACAA30A97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E123-9DDD-47B0-B54E-60B761EA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PVS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64D4-4104-4772-8E50-6D64EBF3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13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C4629-4BB5-4FA9-817F-753D98C230D7}"/>
              </a:ext>
            </a:extLst>
          </p:cNvPr>
          <p:cNvSpPr/>
          <p:nvPr/>
        </p:nvSpPr>
        <p:spPr>
          <a:xfrm>
            <a:off x="1061884" y="1052052"/>
            <a:ext cx="10127226" cy="516193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7AA4B-8012-4379-8F39-8789AE9D6DA6}"/>
              </a:ext>
            </a:extLst>
          </p:cNvPr>
          <p:cNvSpPr txBox="1"/>
          <p:nvPr/>
        </p:nvSpPr>
        <p:spPr>
          <a:xfrm>
            <a:off x="1068701" y="1136980"/>
            <a:ext cx="15315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41338" algn="l"/>
              </a:tabLst>
            </a:pPr>
            <a:r>
              <a:rPr lang="en-IN" sz="2800" b="1" dirty="0">
                <a:solidFill>
                  <a:srgbClr val="0070C0"/>
                </a:solidFill>
              </a:rPr>
              <a:t>4.  	 Arrays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237301-1659-418A-A64E-140967D86CD8}"/>
              </a:ext>
            </a:extLst>
          </p:cNvPr>
          <p:cNvSpPr txBox="1"/>
          <p:nvPr/>
        </p:nvSpPr>
        <p:spPr>
          <a:xfrm>
            <a:off x="1747195" y="1660200"/>
            <a:ext cx="9084927" cy="423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002060"/>
                </a:solidFill>
              </a:rPr>
              <a:t>Arrays are used to store and retrieve a series of values using an index value. The index represents the location in a reserved memory area.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1" dirty="0">
                <a:solidFill>
                  <a:srgbClr val="002060"/>
                </a:solidFill>
              </a:rPr>
              <a:t>Syntax</a:t>
            </a:r>
          </a:p>
          <a:p>
            <a:r>
              <a:rPr lang="en-IN" b="1" dirty="0">
                <a:solidFill>
                  <a:srgbClr val="002060"/>
                </a:solidFill>
              </a:rPr>
              <a:t>ARRAY ARRAY-NAME (Subscript) ($) VARIABLE-LIST ARRAY-VALUES</a:t>
            </a:r>
          </a:p>
          <a:p>
            <a:endParaRPr lang="en-IN" sz="1000" b="1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In the above syntax -</a:t>
            </a:r>
          </a:p>
          <a:p>
            <a:pPr marL="542925" indent="-542925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ARRAY is the KEYWORD to declare an array</a:t>
            </a:r>
          </a:p>
          <a:p>
            <a:pPr marL="542925" indent="-542925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ARRAY-NAME is the name of the array which follows the same rule as variable names</a:t>
            </a:r>
          </a:p>
          <a:p>
            <a:pPr marL="542925" indent="-542925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($) is an optional parameter to be used only if the array is going to store character values</a:t>
            </a:r>
          </a:p>
          <a:p>
            <a:pPr marL="542925" indent="-542925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VARIABLE-LIST is the optional list of variables which are the place holders for array values.</a:t>
            </a:r>
          </a:p>
          <a:p>
            <a:pPr marL="542925" indent="-542925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ARRAY-VALUES are the actual values that are stored in the array. They can be read from a file or </a:t>
            </a:r>
            <a:r>
              <a:rPr lang="en-IN" b="1" dirty="0" err="1">
                <a:solidFill>
                  <a:srgbClr val="002060"/>
                </a:solidFill>
              </a:rPr>
              <a:t>dataline</a:t>
            </a:r>
            <a:r>
              <a:rPr lang="en-IN" b="1" dirty="0">
                <a:solidFill>
                  <a:srgbClr val="002060"/>
                </a:solidFill>
              </a:rPr>
              <a:t> or declared here.</a:t>
            </a:r>
          </a:p>
        </p:txBody>
      </p:sp>
    </p:spTree>
    <p:extLst>
      <p:ext uri="{BB962C8B-B14F-4D97-AF65-F5344CB8AC3E}">
        <p14:creationId xmlns:p14="http://schemas.microsoft.com/office/powerpoint/2010/main" val="320815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1A6D5F-10AF-4E92-BC38-3E94EDFF8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dirty="0"/>
              <a:t>SAS Programming -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2CBC-6887-4811-8B54-6D4356A6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BB29-69B0-4E74-A34A-A37ACAA30A97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E123-9DDD-47B0-B54E-60B761EA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PVS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64D4-4104-4772-8E50-6D64EBF3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14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C4629-4BB5-4FA9-817F-753D98C230D7}"/>
              </a:ext>
            </a:extLst>
          </p:cNvPr>
          <p:cNvSpPr/>
          <p:nvPr/>
        </p:nvSpPr>
        <p:spPr>
          <a:xfrm>
            <a:off x="1061884" y="1052052"/>
            <a:ext cx="10127226" cy="516193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7AA4B-8012-4379-8F39-8789AE9D6DA6}"/>
              </a:ext>
            </a:extLst>
          </p:cNvPr>
          <p:cNvSpPr txBox="1"/>
          <p:nvPr/>
        </p:nvSpPr>
        <p:spPr>
          <a:xfrm>
            <a:off x="1068701" y="1136980"/>
            <a:ext cx="15315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41338" algn="l"/>
              </a:tabLst>
            </a:pPr>
            <a:r>
              <a:rPr lang="en-IN" sz="2800" b="1" dirty="0">
                <a:solidFill>
                  <a:srgbClr val="0070C0"/>
                </a:solidFill>
              </a:rPr>
              <a:t>4.  	 Arrays continued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DEC35-7D3E-454B-BF22-5E9F57D70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11" y="1614406"/>
            <a:ext cx="4419862" cy="2876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44F754-3CA8-41FE-946C-1BB2282CA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770" y="4491090"/>
            <a:ext cx="5926429" cy="16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0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1A6D5F-10AF-4E92-BC38-3E94EDFF8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dirty="0"/>
              <a:t>SAS Programming -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2CBC-6887-4811-8B54-6D4356A6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BB29-69B0-4E74-A34A-A37ACAA30A97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E123-9DDD-47B0-B54E-60B761EA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PVS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64D4-4104-4772-8E50-6D64EBF3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15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C4629-4BB5-4FA9-817F-753D98C230D7}"/>
              </a:ext>
            </a:extLst>
          </p:cNvPr>
          <p:cNvSpPr/>
          <p:nvPr/>
        </p:nvSpPr>
        <p:spPr>
          <a:xfrm>
            <a:off x="1061884" y="1052052"/>
            <a:ext cx="10127226" cy="516193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7AA4B-8012-4379-8F39-8789AE9D6DA6}"/>
              </a:ext>
            </a:extLst>
          </p:cNvPr>
          <p:cNvSpPr txBox="1"/>
          <p:nvPr/>
        </p:nvSpPr>
        <p:spPr>
          <a:xfrm>
            <a:off x="1068701" y="1136980"/>
            <a:ext cx="15315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41338" algn="l"/>
              </a:tabLst>
            </a:pPr>
            <a:r>
              <a:rPr lang="en-IN" sz="2800" b="1" dirty="0">
                <a:solidFill>
                  <a:srgbClr val="0070C0"/>
                </a:solidFill>
              </a:rPr>
              <a:t>5.  	 Numeric Formats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AC4E55-F188-4F38-8D08-FECE4CEB169A}"/>
              </a:ext>
            </a:extLst>
          </p:cNvPr>
          <p:cNvSpPr txBox="1"/>
          <p:nvPr/>
        </p:nvSpPr>
        <p:spPr>
          <a:xfrm>
            <a:off x="1712299" y="1697108"/>
            <a:ext cx="9481565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SAS can handle different types of numeric data formats. </a:t>
            </a:r>
          </a:p>
          <a:p>
            <a:endParaRPr lang="en-IN" sz="1000" b="1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These formats are used at the end of the variable name to apply a specific numeric format to the data.</a:t>
            </a:r>
          </a:p>
          <a:p>
            <a:endParaRPr lang="en-IN" sz="1000" b="1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1" dirty="0">
                <a:solidFill>
                  <a:srgbClr val="002060"/>
                </a:solidFill>
              </a:rPr>
              <a:t>Two types of numeric formats:</a:t>
            </a:r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en-IN" b="1" dirty="0" err="1">
                <a:solidFill>
                  <a:srgbClr val="002060"/>
                </a:solidFill>
              </a:rPr>
              <a:t>informat</a:t>
            </a:r>
            <a:r>
              <a:rPr lang="en-IN" b="1" dirty="0">
                <a:solidFill>
                  <a:srgbClr val="002060"/>
                </a:solidFill>
              </a:rPr>
              <a:t> - specification of how SAS should read data</a:t>
            </a:r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output </a:t>
            </a:r>
            <a:r>
              <a:rPr lang="en-IN" b="1" dirty="0" err="1">
                <a:solidFill>
                  <a:srgbClr val="002060"/>
                </a:solidFill>
              </a:rPr>
              <a:t>fotmat</a:t>
            </a:r>
            <a:r>
              <a:rPr lang="en-IN" b="1" dirty="0">
                <a:solidFill>
                  <a:srgbClr val="002060"/>
                </a:solidFill>
              </a:rPr>
              <a:t>- a layout specification of how a variable should be displayed in the output.</a:t>
            </a:r>
          </a:p>
          <a:p>
            <a:endParaRPr lang="en-IN" sz="1000" b="1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There are many </a:t>
            </a:r>
            <a:r>
              <a:rPr lang="en-IN" b="1" dirty="0" err="1">
                <a:solidFill>
                  <a:srgbClr val="002060"/>
                </a:solidFill>
              </a:rPr>
              <a:t>informats</a:t>
            </a:r>
            <a:r>
              <a:rPr lang="en-IN" b="1" dirty="0">
                <a:solidFill>
                  <a:srgbClr val="002060"/>
                </a:solidFill>
              </a:rPr>
              <a:t> &amp; output formats and also user-defined </a:t>
            </a:r>
            <a:r>
              <a:rPr lang="en-IN" b="1" dirty="0" err="1">
                <a:solidFill>
                  <a:srgbClr val="002060"/>
                </a:solidFill>
              </a:rPr>
              <a:t>informats</a:t>
            </a:r>
            <a:r>
              <a:rPr lang="en-IN" b="1" dirty="0">
                <a:solidFill>
                  <a:srgbClr val="002060"/>
                </a:solidFill>
              </a:rPr>
              <a:t> &amp; output formats (created by PROC FORMAT). For more info, refer to 'help format’.</a:t>
            </a:r>
          </a:p>
          <a:p>
            <a:endParaRPr lang="en-IN" sz="1000" b="1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1" dirty="0">
                <a:solidFill>
                  <a:srgbClr val="002060"/>
                </a:solidFill>
              </a:rPr>
              <a:t>Syntax for numeric </a:t>
            </a:r>
            <a:r>
              <a:rPr lang="en-IN" b="1" dirty="0" err="1">
                <a:solidFill>
                  <a:srgbClr val="002060"/>
                </a:solidFill>
              </a:rPr>
              <a:t>informat</a:t>
            </a:r>
            <a:endParaRPr lang="en-IN" b="1" dirty="0">
              <a:solidFill>
                <a:srgbClr val="002060"/>
              </a:solidFill>
            </a:endParaRPr>
          </a:p>
          <a:p>
            <a:r>
              <a:rPr lang="en-IN" b="1" dirty="0" err="1">
                <a:solidFill>
                  <a:srgbClr val="002060"/>
                </a:solidFill>
              </a:rPr>
              <a:t>VarName</a:t>
            </a:r>
            <a:r>
              <a:rPr lang="en-IN" b="1" dirty="0">
                <a:solidFill>
                  <a:srgbClr val="002060"/>
                </a:solidFill>
              </a:rPr>
              <a:t> Format-name-</a:t>
            </a:r>
            <a:r>
              <a:rPr lang="en-IN" b="1" dirty="0" err="1">
                <a:solidFill>
                  <a:srgbClr val="002060"/>
                </a:solidFill>
              </a:rPr>
              <a:t>w.d</a:t>
            </a:r>
            <a:endParaRPr lang="en-IN" b="1" dirty="0">
              <a:solidFill>
                <a:srgbClr val="002060"/>
              </a:solidFill>
            </a:endParaRPr>
          </a:p>
          <a:p>
            <a:endParaRPr lang="en-IN" sz="1000" dirty="0"/>
          </a:p>
          <a:p>
            <a:pPr algn="just"/>
            <a:r>
              <a:rPr lang="en-IN" sz="1400" i="1" dirty="0">
                <a:solidFill>
                  <a:srgbClr val="FF0000"/>
                </a:solidFill>
              </a:rPr>
              <a:t>where </a:t>
            </a:r>
            <a:r>
              <a:rPr lang="en-IN" sz="1400" i="1" dirty="0" err="1">
                <a:solidFill>
                  <a:srgbClr val="FF0000"/>
                </a:solidFill>
              </a:rPr>
              <a:t>VarName</a:t>
            </a:r>
            <a:r>
              <a:rPr lang="en-IN" sz="1400" i="1" dirty="0">
                <a:solidFill>
                  <a:srgbClr val="FF0000"/>
                </a:solidFill>
              </a:rPr>
              <a:t> is the name of the variable, Format-name is the name of the numeric format applied to the variable, w is the max. number of data columns (including the decimal point, the digits after the decimal point) allowed to be stored and d is the number of digits to the right of the decimal point.</a:t>
            </a:r>
          </a:p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071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1A6D5F-10AF-4E92-BC38-3E94EDFF8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dirty="0"/>
              <a:t>SAS Programming -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2CBC-6887-4811-8B54-6D4356A6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BB29-69B0-4E74-A34A-A37ACAA30A97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E123-9DDD-47B0-B54E-60B761EA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PVS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64D4-4104-4772-8E50-6D64EBF3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16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C4629-4BB5-4FA9-817F-753D98C230D7}"/>
              </a:ext>
            </a:extLst>
          </p:cNvPr>
          <p:cNvSpPr/>
          <p:nvPr/>
        </p:nvSpPr>
        <p:spPr>
          <a:xfrm>
            <a:off x="1061884" y="1052052"/>
            <a:ext cx="10127226" cy="516193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7AA4B-8012-4379-8F39-8789AE9D6DA6}"/>
              </a:ext>
            </a:extLst>
          </p:cNvPr>
          <p:cNvSpPr txBox="1"/>
          <p:nvPr/>
        </p:nvSpPr>
        <p:spPr>
          <a:xfrm>
            <a:off x="1068701" y="1136980"/>
            <a:ext cx="15315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41338" algn="l"/>
              </a:tabLst>
            </a:pPr>
            <a:r>
              <a:rPr lang="en-IN" sz="2800" b="1" dirty="0">
                <a:solidFill>
                  <a:srgbClr val="0070C0"/>
                </a:solidFill>
              </a:rPr>
              <a:t>5.  	 Numeric Formats continued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7568D-D1C8-47F9-BB64-813D6EE983D1}"/>
              </a:ext>
            </a:extLst>
          </p:cNvPr>
          <p:cNvSpPr txBox="1"/>
          <p:nvPr/>
        </p:nvSpPr>
        <p:spPr>
          <a:xfrm>
            <a:off x="1690255" y="1660200"/>
            <a:ext cx="8194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1" dirty="0">
                <a:solidFill>
                  <a:srgbClr val="002060"/>
                </a:solidFill>
              </a:rPr>
              <a:t>Reading numeric formats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B78FAB8-93D9-421A-B981-6BC3AD664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774215"/>
              </p:ext>
            </p:extLst>
          </p:nvPr>
        </p:nvGraphicFramePr>
        <p:xfrm>
          <a:off x="1723469" y="2434999"/>
          <a:ext cx="5341861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197">
                  <a:extLst>
                    <a:ext uri="{9D8B030D-6E8A-4147-A177-3AD203B41FA5}">
                      <a16:colId xmlns:a16="http://schemas.microsoft.com/office/drawing/2014/main" val="16478715"/>
                    </a:ext>
                  </a:extLst>
                </a:gridCol>
                <a:gridCol w="3756664">
                  <a:extLst>
                    <a:ext uri="{9D8B030D-6E8A-4147-A177-3AD203B41FA5}">
                      <a16:colId xmlns:a16="http://schemas.microsoft.com/office/drawing/2014/main" val="203478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49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Max. n number of columns with no decimal 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28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n.p</a:t>
                      </a:r>
                      <a:endParaRPr lang="en-IN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Max. n number of columns with p decimal points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25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DOLLARn.p</a:t>
                      </a:r>
                      <a:endParaRPr lang="en-IN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Max. n number of columns with p decimal points with comma in thousandth place and a leading dollar 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98392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B8EA6B-BDF8-4CEE-90C6-459E2572037C}"/>
              </a:ext>
            </a:extLst>
          </p:cNvPr>
          <p:cNvSpPr txBox="1"/>
          <p:nvPr/>
        </p:nvSpPr>
        <p:spPr>
          <a:xfrm>
            <a:off x="1690255" y="2011519"/>
            <a:ext cx="8194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Input numeric formats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D5BAA8C-36EE-4645-9CE9-ADDCA49A2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248" y="1745128"/>
            <a:ext cx="3382880" cy="39535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8F043A-C2BC-4503-9009-616382387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072" y="3121265"/>
            <a:ext cx="1376044" cy="257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32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1A6D5F-10AF-4E92-BC38-3E94EDFF8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dirty="0"/>
              <a:t>SAS Programming -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2CBC-6887-4811-8B54-6D4356A6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BB29-69B0-4E74-A34A-A37ACAA30A97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E123-9DDD-47B0-B54E-60B761EA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PVS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64D4-4104-4772-8E50-6D64EBF3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17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C4629-4BB5-4FA9-817F-753D98C230D7}"/>
              </a:ext>
            </a:extLst>
          </p:cNvPr>
          <p:cNvSpPr/>
          <p:nvPr/>
        </p:nvSpPr>
        <p:spPr>
          <a:xfrm>
            <a:off x="1061884" y="1052052"/>
            <a:ext cx="10127226" cy="516193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7AA4B-8012-4379-8F39-8789AE9D6DA6}"/>
              </a:ext>
            </a:extLst>
          </p:cNvPr>
          <p:cNvSpPr txBox="1"/>
          <p:nvPr/>
        </p:nvSpPr>
        <p:spPr>
          <a:xfrm>
            <a:off x="1068701" y="1136980"/>
            <a:ext cx="15315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41338" algn="l"/>
              </a:tabLst>
            </a:pPr>
            <a:r>
              <a:rPr lang="en-IN" sz="2800" b="1" dirty="0">
                <a:solidFill>
                  <a:srgbClr val="0070C0"/>
                </a:solidFill>
              </a:rPr>
              <a:t>6.  	 Operators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9FB63-2A4B-428F-B6E9-CF12224DA310}"/>
              </a:ext>
            </a:extLst>
          </p:cNvPr>
          <p:cNvSpPr txBox="1"/>
          <p:nvPr/>
        </p:nvSpPr>
        <p:spPr>
          <a:xfrm>
            <a:off x="1787770" y="1745128"/>
            <a:ext cx="536665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002060"/>
                </a:solidFill>
              </a:rPr>
              <a:t>An operator in SAS is a symbol which is used in a mathematical, logical or comparison expression. </a:t>
            </a:r>
          </a:p>
          <a:p>
            <a:pPr algn="just"/>
            <a:endParaRPr lang="en-IN" b="1" dirty="0">
              <a:solidFill>
                <a:srgbClr val="002060"/>
              </a:solidFill>
            </a:endParaRPr>
          </a:p>
          <a:p>
            <a:pPr algn="just"/>
            <a:r>
              <a:rPr lang="en-IN" b="1" dirty="0">
                <a:solidFill>
                  <a:srgbClr val="002060"/>
                </a:solidFill>
              </a:rPr>
              <a:t>List of operators in SAS</a:t>
            </a:r>
          </a:p>
          <a:p>
            <a:pPr marL="361950" indent="-361950" algn="just"/>
            <a:r>
              <a:rPr lang="en-IN" b="1" dirty="0">
                <a:solidFill>
                  <a:srgbClr val="002060"/>
                </a:solidFill>
              </a:rPr>
              <a:t>a. 	Arithmetic operator such as + (addition)  - (subtraction) * (multiplication)  / (division)  ** (exponentiation)</a:t>
            </a:r>
          </a:p>
          <a:p>
            <a:pPr marL="361950" indent="-361950" algn="just"/>
            <a:r>
              <a:rPr lang="en-IN" b="1" dirty="0">
                <a:solidFill>
                  <a:srgbClr val="002060"/>
                </a:solidFill>
              </a:rPr>
              <a:t>b. 	Logical operators such as &amp; (AND)  | (OR) ~ (Not) </a:t>
            </a:r>
          </a:p>
          <a:p>
            <a:pPr marL="361950" indent="-361950" algn="just"/>
            <a:r>
              <a:rPr lang="en-IN" b="1" dirty="0">
                <a:solidFill>
                  <a:srgbClr val="002060"/>
                </a:solidFill>
              </a:rPr>
              <a:t>c. 	Comparison operators such as = (equal to) ^= (not equal to) &lt; (less than) &lt;= (less than r=or equal to)  &gt;(greater than) &gt;= (greater than or equal to) IN (contained in the list)</a:t>
            </a:r>
          </a:p>
          <a:p>
            <a:pPr marL="361950" indent="-361950" algn="just"/>
            <a:r>
              <a:rPr lang="en-IN" b="1" dirty="0">
                <a:solidFill>
                  <a:srgbClr val="002060"/>
                </a:solidFill>
              </a:rPr>
              <a:t>d. 	Minimum / Maximum Operators such as MIN MAX</a:t>
            </a:r>
          </a:p>
          <a:p>
            <a:pPr marL="361950" indent="-361950" algn="just"/>
            <a:r>
              <a:rPr lang="en-IN" b="1" dirty="0">
                <a:solidFill>
                  <a:srgbClr val="002060"/>
                </a:solidFill>
              </a:rPr>
              <a:t>e. 	Concatenation Operator such as || 	</a:t>
            </a:r>
          </a:p>
          <a:p>
            <a:pPr algn="just"/>
            <a:r>
              <a:rPr lang="en-IN" dirty="0"/>
              <a:t>	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0D208F-AAE0-476E-B0BB-5CC991E2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437" y="1745128"/>
            <a:ext cx="3500298" cy="22625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9DC2D9-A986-48C5-AE13-C5C0E92AE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437" y="4150015"/>
            <a:ext cx="3360341" cy="159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09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1A6D5F-10AF-4E92-BC38-3E94EDFF8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dirty="0"/>
              <a:t>SAS Programming -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2CBC-6887-4811-8B54-6D4356A6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BB29-69B0-4E74-A34A-A37ACAA30A97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E123-9DDD-47B0-B54E-60B761EA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PVS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64D4-4104-4772-8E50-6D64EBF3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18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C4629-4BB5-4FA9-817F-753D98C230D7}"/>
              </a:ext>
            </a:extLst>
          </p:cNvPr>
          <p:cNvSpPr/>
          <p:nvPr/>
        </p:nvSpPr>
        <p:spPr>
          <a:xfrm>
            <a:off x="1061884" y="1052052"/>
            <a:ext cx="10127226" cy="516193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7AA4B-8012-4379-8F39-8789AE9D6DA6}"/>
              </a:ext>
            </a:extLst>
          </p:cNvPr>
          <p:cNvSpPr txBox="1"/>
          <p:nvPr/>
        </p:nvSpPr>
        <p:spPr>
          <a:xfrm>
            <a:off x="1068701" y="1136980"/>
            <a:ext cx="15315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41338" algn="l"/>
              </a:tabLst>
            </a:pPr>
            <a:r>
              <a:rPr lang="en-IN" sz="2800" b="1" dirty="0">
                <a:solidFill>
                  <a:srgbClr val="0070C0"/>
                </a:solidFill>
              </a:rPr>
              <a:t>6.  	 Operators - continued</a:t>
            </a:r>
          </a:p>
        </p:txBody>
      </p:sp>
    </p:spTree>
    <p:extLst>
      <p:ext uri="{BB962C8B-B14F-4D97-AF65-F5344CB8AC3E}">
        <p14:creationId xmlns:p14="http://schemas.microsoft.com/office/powerpoint/2010/main" val="427206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1A6D5F-10AF-4E92-BC38-3E94EDFF8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dirty="0"/>
              <a:t>SAS Programming -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2CBC-6887-4811-8B54-6D4356A6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BB29-69B0-4E74-A34A-A37ACAA30A97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E123-9DDD-47B0-B54E-60B761EA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PVS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64D4-4104-4772-8E50-6D64EBF3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2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C4629-4BB5-4FA9-817F-753D98C230D7}"/>
              </a:ext>
            </a:extLst>
          </p:cNvPr>
          <p:cNvSpPr/>
          <p:nvPr/>
        </p:nvSpPr>
        <p:spPr>
          <a:xfrm>
            <a:off x="1061884" y="1052052"/>
            <a:ext cx="10127226" cy="516193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F18E82-C8B9-415D-9344-B79AE1D90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233" y="1251649"/>
            <a:ext cx="1927535" cy="1941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BE093A-DC07-4E59-B185-2E1952B78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41" y="3435675"/>
            <a:ext cx="1832717" cy="26005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4432F7-FBC1-4336-9B5E-AC03AD6367AE}"/>
              </a:ext>
            </a:extLst>
          </p:cNvPr>
          <p:cNvSpPr txBox="1"/>
          <p:nvPr/>
        </p:nvSpPr>
        <p:spPr>
          <a:xfrm>
            <a:off x="3886200" y="42496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To participate in the Quiz, use the link at </a:t>
            </a:r>
            <a:r>
              <a:rPr lang="en-IN" dirty="0">
                <a:hlinkClick r:id="rId4"/>
              </a:rPr>
              <a:t>https://bit.ly/2S2tFO1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4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1A6D5F-10AF-4E92-BC38-3E94EDFF8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dirty="0"/>
              <a:t>SAS Programming -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2CBC-6887-4811-8B54-6D4356A6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BB29-69B0-4E74-A34A-A37ACAA30A97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E123-9DDD-47B0-B54E-60B761EA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PVS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64D4-4104-4772-8E50-6D64EBF3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3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C4629-4BB5-4FA9-817F-753D98C230D7}"/>
              </a:ext>
            </a:extLst>
          </p:cNvPr>
          <p:cNvSpPr/>
          <p:nvPr/>
        </p:nvSpPr>
        <p:spPr>
          <a:xfrm>
            <a:off x="1061884" y="1052052"/>
            <a:ext cx="10127226" cy="516193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7AA4B-8012-4379-8F39-8789AE9D6DA6}"/>
              </a:ext>
            </a:extLst>
          </p:cNvPr>
          <p:cNvSpPr txBox="1"/>
          <p:nvPr/>
        </p:nvSpPr>
        <p:spPr>
          <a:xfrm>
            <a:off x="1167581" y="1136980"/>
            <a:ext cx="99625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41338" algn="l"/>
              </a:tabLst>
            </a:pPr>
            <a:r>
              <a:rPr lang="en-IN" sz="2800" b="1" dirty="0">
                <a:solidFill>
                  <a:srgbClr val="0070C0"/>
                </a:solidFill>
              </a:rPr>
              <a:t>SAS Tutorial - 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6CE48-888D-42A7-9E38-B0B7BC81CFE4}"/>
              </a:ext>
            </a:extLst>
          </p:cNvPr>
          <p:cNvSpPr txBox="1"/>
          <p:nvPr/>
        </p:nvSpPr>
        <p:spPr>
          <a:xfrm>
            <a:off x="1167581" y="1660200"/>
            <a:ext cx="9529916" cy="3980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b="1" dirty="0">
                <a:solidFill>
                  <a:srgbClr val="0070C0"/>
                </a:solidFill>
              </a:rPr>
              <a:t>1. Data Sets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b="1" dirty="0">
                <a:solidFill>
                  <a:srgbClr val="0070C0"/>
                </a:solidFill>
              </a:rPr>
              <a:t>2. Variables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b="1" dirty="0">
                <a:solidFill>
                  <a:srgbClr val="0070C0"/>
                </a:solidFill>
              </a:rPr>
              <a:t>3. Strings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b="1" dirty="0">
                <a:solidFill>
                  <a:srgbClr val="0070C0"/>
                </a:solidFill>
              </a:rPr>
              <a:t>4. Arrays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b="1" dirty="0">
                <a:solidFill>
                  <a:srgbClr val="0070C0"/>
                </a:solidFill>
              </a:rPr>
              <a:t>5. Numeric Formats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b="1" dirty="0">
                <a:solidFill>
                  <a:srgbClr val="0070C0"/>
                </a:solidFill>
              </a:rPr>
              <a:t>6. Operators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b="1" dirty="0">
                <a:solidFill>
                  <a:srgbClr val="0070C0"/>
                </a:solidFill>
              </a:rPr>
              <a:t>7. Loops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b="1" dirty="0">
                <a:solidFill>
                  <a:srgbClr val="0070C0"/>
                </a:solidFill>
              </a:rPr>
              <a:t>8. Decision Making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b="1" dirty="0">
                <a:solidFill>
                  <a:srgbClr val="0070C0"/>
                </a:solidFill>
              </a:rPr>
              <a:t>9. Functions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b="1" dirty="0">
                <a:solidFill>
                  <a:srgbClr val="0070C0"/>
                </a:solidFill>
              </a:rPr>
              <a:t>10. Input Methods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b="1" dirty="0">
                <a:solidFill>
                  <a:srgbClr val="0070C0"/>
                </a:solidFill>
              </a:rPr>
              <a:t>11. Macros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b="1" dirty="0">
                <a:solidFill>
                  <a:srgbClr val="0070C0"/>
                </a:solidFill>
              </a:rPr>
              <a:t>12. Dates &amp; Times</a:t>
            </a:r>
          </a:p>
        </p:txBody>
      </p:sp>
    </p:spTree>
    <p:extLst>
      <p:ext uri="{BB962C8B-B14F-4D97-AF65-F5344CB8AC3E}">
        <p14:creationId xmlns:p14="http://schemas.microsoft.com/office/powerpoint/2010/main" val="298854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1A6D5F-10AF-4E92-BC38-3E94EDFF8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dirty="0"/>
              <a:t>SAS Programming -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2CBC-6887-4811-8B54-6D4356A6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BB29-69B0-4E74-A34A-A37ACAA30A97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E123-9DDD-47B0-B54E-60B761EA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PVS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64D4-4104-4772-8E50-6D64EBF3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4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C4629-4BB5-4FA9-817F-753D98C230D7}"/>
              </a:ext>
            </a:extLst>
          </p:cNvPr>
          <p:cNvSpPr/>
          <p:nvPr/>
        </p:nvSpPr>
        <p:spPr>
          <a:xfrm>
            <a:off x="1061884" y="1052052"/>
            <a:ext cx="10127226" cy="516193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7AA4B-8012-4379-8F39-8789AE9D6DA6}"/>
              </a:ext>
            </a:extLst>
          </p:cNvPr>
          <p:cNvSpPr txBox="1"/>
          <p:nvPr/>
        </p:nvSpPr>
        <p:spPr>
          <a:xfrm>
            <a:off x="1167581" y="1136980"/>
            <a:ext cx="99625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41338" algn="l"/>
              </a:tabLst>
            </a:pPr>
            <a:r>
              <a:rPr lang="en-IN" sz="2800" b="1" dirty="0">
                <a:solidFill>
                  <a:srgbClr val="0070C0"/>
                </a:solidFill>
              </a:rPr>
              <a:t>1.   	Data Sets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738CBD-A8FD-493F-ACB3-8D9301469C3B}"/>
              </a:ext>
            </a:extLst>
          </p:cNvPr>
          <p:cNvSpPr txBox="1"/>
          <p:nvPr/>
        </p:nvSpPr>
        <p:spPr>
          <a:xfrm>
            <a:off x="1718969" y="1578935"/>
            <a:ext cx="885975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 SAS data set is  a group of data values that SAS creates and processes. </a:t>
            </a:r>
          </a:p>
          <a:p>
            <a:endParaRPr lang="en-IN" sz="1000" b="1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A data set contains the following:</a:t>
            </a:r>
          </a:p>
          <a:p>
            <a:endParaRPr lang="en-IN" sz="600" b="1" dirty="0">
              <a:solidFill>
                <a:srgbClr val="002060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176213" algn="l"/>
                <a:tab pos="354013" algn="l"/>
              </a:tabLst>
            </a:pPr>
            <a:r>
              <a:rPr lang="en-IN" b="1" dirty="0" err="1">
                <a:solidFill>
                  <a:srgbClr val="002060"/>
                </a:solidFill>
              </a:rPr>
              <a:t>i</a:t>
            </a:r>
            <a:r>
              <a:rPr lang="en-IN" b="1" dirty="0">
                <a:solidFill>
                  <a:srgbClr val="002060"/>
                </a:solidFill>
              </a:rPr>
              <a:t>) 	a table with data, called</a:t>
            </a:r>
          </a:p>
          <a:p>
            <a:pPr marL="541338" lvl="1" indent="-187325"/>
            <a:r>
              <a:rPr lang="en-IN" b="1" dirty="0">
                <a:solidFill>
                  <a:srgbClr val="002060"/>
                </a:solidFill>
              </a:rPr>
              <a:t>a. Observations, organized in rows</a:t>
            </a:r>
          </a:p>
          <a:p>
            <a:pPr marL="541338" lvl="1" indent="-187325"/>
            <a:r>
              <a:rPr lang="en-IN" b="1" dirty="0">
                <a:solidFill>
                  <a:srgbClr val="002060"/>
                </a:solidFill>
              </a:rPr>
              <a:t>b. Variables, organized in columns</a:t>
            </a:r>
          </a:p>
          <a:p>
            <a:endParaRPr lang="en-IN" sz="600" b="1" dirty="0">
              <a:solidFill>
                <a:srgbClr val="002060"/>
              </a:solidFill>
            </a:endParaRPr>
          </a:p>
          <a:p>
            <a:pPr marL="400050" indent="-400050">
              <a:buAutoNum type="romanLcParenR" startAt="2"/>
            </a:pPr>
            <a:r>
              <a:rPr lang="en-IN" b="1" dirty="0">
                <a:solidFill>
                  <a:srgbClr val="002060"/>
                </a:solidFill>
              </a:rPr>
              <a:t>descriptor information that describes such things as the number of variables, variable names, time of last file updated and the length &amp; the format of the data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1" dirty="0">
                <a:solidFill>
                  <a:srgbClr val="002060"/>
                </a:solidFill>
              </a:rPr>
              <a:t>Two types of SAS data sets:</a:t>
            </a:r>
          </a:p>
          <a:p>
            <a:pPr marL="354013" indent="-354013" algn="just">
              <a:buAutoNum type="alphaLcPeriod"/>
            </a:pPr>
            <a:r>
              <a:rPr lang="en-IN" b="1" dirty="0">
                <a:solidFill>
                  <a:srgbClr val="002060"/>
                </a:solidFill>
              </a:rPr>
              <a:t>SAS data file - contains both the data and the descriptor information. SAS data files have a member type of DATA (other member types are SAS data view, SAS program, SAS log file etc.)</a:t>
            </a:r>
          </a:p>
          <a:p>
            <a:pPr marL="354013" indent="-354013" algn="just">
              <a:buAutoNum type="alphaLcPeriod"/>
            </a:pPr>
            <a:r>
              <a:rPr lang="en-IN" b="1" dirty="0">
                <a:solidFill>
                  <a:srgbClr val="002060"/>
                </a:solidFill>
              </a:rPr>
              <a:t>SAS data view is a virtual data set of descriptor information that points to data from other sources such as ASCII text, database, and spreadsheet. </a:t>
            </a:r>
          </a:p>
          <a:p>
            <a:pPr>
              <a:spcBef>
                <a:spcPts val="600"/>
              </a:spcBef>
            </a:pPr>
            <a:r>
              <a:rPr lang="en-IN" sz="1200" b="1" i="1" dirty="0">
                <a:solidFill>
                  <a:srgbClr val="FF0000"/>
                </a:solidFill>
              </a:rPr>
              <a:t>Ref: https://v8doc.sas.com/sashtml/lrcon/z1005709.htm</a:t>
            </a:r>
          </a:p>
          <a:p>
            <a:r>
              <a:rPr lang="en-IN" sz="1200" b="1" i="1" dirty="0">
                <a:solidFill>
                  <a:srgbClr val="FF0000"/>
                </a:solidFill>
              </a:rPr>
              <a:t>https://www.tutorialspoint.com/sas/sas_data_sets.htm</a:t>
            </a:r>
          </a:p>
        </p:txBody>
      </p:sp>
    </p:spTree>
    <p:extLst>
      <p:ext uri="{BB962C8B-B14F-4D97-AF65-F5344CB8AC3E}">
        <p14:creationId xmlns:p14="http://schemas.microsoft.com/office/powerpoint/2010/main" val="152848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1A6D5F-10AF-4E92-BC38-3E94EDFF8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dirty="0"/>
              <a:t>SAS Programming -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2CBC-6887-4811-8B54-6D4356A6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BB29-69B0-4E74-A34A-A37ACAA30A97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E123-9DDD-47B0-B54E-60B761EA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PVS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64D4-4104-4772-8E50-6D64EBF3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5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C4629-4BB5-4FA9-817F-753D98C230D7}"/>
              </a:ext>
            </a:extLst>
          </p:cNvPr>
          <p:cNvSpPr/>
          <p:nvPr/>
        </p:nvSpPr>
        <p:spPr>
          <a:xfrm>
            <a:off x="1061884" y="1052052"/>
            <a:ext cx="10127226" cy="516193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7AA4B-8012-4379-8F39-8789AE9D6DA6}"/>
              </a:ext>
            </a:extLst>
          </p:cNvPr>
          <p:cNvSpPr txBox="1"/>
          <p:nvPr/>
        </p:nvSpPr>
        <p:spPr>
          <a:xfrm>
            <a:off x="1167581" y="1136980"/>
            <a:ext cx="99625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41338" algn="l"/>
              </a:tabLst>
            </a:pPr>
            <a:r>
              <a:rPr lang="en-IN" sz="2800" b="1" dirty="0">
                <a:solidFill>
                  <a:srgbClr val="0070C0"/>
                </a:solidFill>
              </a:rPr>
              <a:t>1.   	Data Sets - continued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738CBD-A8FD-493F-ACB3-8D9301469C3B}"/>
              </a:ext>
            </a:extLst>
          </p:cNvPr>
          <p:cNvSpPr txBox="1"/>
          <p:nvPr/>
        </p:nvSpPr>
        <p:spPr>
          <a:xfrm>
            <a:off x="1718968" y="1660200"/>
            <a:ext cx="7164852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1" dirty="0">
                <a:solidFill>
                  <a:srgbClr val="002060"/>
                </a:solidFill>
              </a:rPr>
              <a:t>Two types of data sets</a:t>
            </a:r>
          </a:p>
          <a:p>
            <a:pPr marL="354013" indent="-354013" algn="just"/>
            <a:r>
              <a:rPr lang="en-IN" b="1" dirty="0">
                <a:solidFill>
                  <a:srgbClr val="002060"/>
                </a:solidFill>
              </a:rPr>
              <a:t>a. 	Temporary data set - used by the SAS program and then discarded once the session is complete.</a:t>
            </a:r>
          </a:p>
          <a:p>
            <a:pPr marL="354013" indent="-354013" algn="just">
              <a:buAutoNum type="alphaLcPeriod" startAt="2"/>
            </a:pPr>
            <a:r>
              <a:rPr lang="en-IN" b="1" dirty="0">
                <a:solidFill>
                  <a:srgbClr val="002060"/>
                </a:solidFill>
              </a:rPr>
              <a:t>Permanent data set - stored permanently under a specific library for future use</a:t>
            </a:r>
          </a:p>
          <a:p>
            <a:pPr marL="354013" indent="-354013" algn="just">
              <a:buAutoNum type="alphaLcPeriod" startAt="2"/>
            </a:pPr>
            <a:endParaRPr lang="en-IN" sz="1200" b="1" i="1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1" dirty="0">
                <a:solidFill>
                  <a:srgbClr val="002060"/>
                </a:solidFill>
              </a:rPr>
              <a:t>Built-in Data sets</a:t>
            </a:r>
          </a:p>
          <a:p>
            <a:pPr marL="354013" indent="-354013" algn="just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These data sets are already available for use in the installed SAS software. </a:t>
            </a:r>
          </a:p>
          <a:p>
            <a:pPr marL="354013" indent="-354013" algn="just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To explore these data sets go to Libraries &gt; My Libraries &gt; SASHELP. On expanding it we observe the list of names of all the built-in Data sets.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02C158-2FA2-4FA5-89EE-E1470FB5F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942" y="1660200"/>
            <a:ext cx="1864516" cy="371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3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1A6D5F-10AF-4E92-BC38-3E94EDFF8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dirty="0"/>
              <a:t>SAS Programming -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2CBC-6887-4811-8B54-6D4356A6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BB29-69B0-4E74-A34A-A37ACAA30A97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E123-9DDD-47B0-B54E-60B761EA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PVS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64D4-4104-4772-8E50-6D64EBF3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6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C4629-4BB5-4FA9-817F-753D98C230D7}"/>
              </a:ext>
            </a:extLst>
          </p:cNvPr>
          <p:cNvSpPr/>
          <p:nvPr/>
        </p:nvSpPr>
        <p:spPr>
          <a:xfrm>
            <a:off x="1061884" y="1052052"/>
            <a:ext cx="10127226" cy="516193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7AA4B-8012-4379-8F39-8789AE9D6DA6}"/>
              </a:ext>
            </a:extLst>
          </p:cNvPr>
          <p:cNvSpPr txBox="1"/>
          <p:nvPr/>
        </p:nvSpPr>
        <p:spPr>
          <a:xfrm>
            <a:off x="1167581" y="1136980"/>
            <a:ext cx="99625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41338" algn="l"/>
              </a:tabLst>
            </a:pPr>
            <a:r>
              <a:rPr lang="en-IN" sz="2800" b="1" dirty="0">
                <a:solidFill>
                  <a:srgbClr val="0070C0"/>
                </a:solidFill>
              </a:rPr>
              <a:t>1.   	Data Sets - continued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738CBD-A8FD-493F-ACB3-8D9301469C3B}"/>
              </a:ext>
            </a:extLst>
          </p:cNvPr>
          <p:cNvSpPr txBox="1"/>
          <p:nvPr/>
        </p:nvSpPr>
        <p:spPr>
          <a:xfrm>
            <a:off x="1718968" y="1660200"/>
            <a:ext cx="3177497" cy="4570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b="1" dirty="0">
                <a:solidFill>
                  <a:srgbClr val="002060"/>
                </a:solidFill>
              </a:rPr>
              <a:t>Importing External Data Sets</a:t>
            </a:r>
          </a:p>
          <a:p>
            <a:pPr marL="354013" indent="-354013" algn="just"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rgbClr val="002060"/>
                </a:solidFill>
              </a:rPr>
              <a:t>We can upload the source data files to SAS folder by using the upload option under the Server Files and Folders.</a:t>
            </a:r>
          </a:p>
          <a:p>
            <a:pPr marL="354013" indent="-354013" algn="just">
              <a:buFont typeface="Wingdings" panose="05000000000000000000" pitchFamily="2" charset="2"/>
              <a:buChar char="Ø"/>
            </a:pPr>
            <a:endParaRPr lang="en-IN" b="1" i="1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b="1" dirty="0">
                <a:solidFill>
                  <a:srgbClr val="002060"/>
                </a:solidFill>
              </a:rPr>
              <a:t>View the imported data</a:t>
            </a:r>
          </a:p>
          <a:p>
            <a:pPr marL="354013" indent="-354013" algn="just"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rgbClr val="002060"/>
                </a:solidFill>
              </a:rPr>
              <a:t>You can view the imported data first by double-clicking on it and then by </a:t>
            </a:r>
            <a:r>
              <a:rPr lang="en-IN" b="1" i="1" dirty="0" err="1">
                <a:solidFill>
                  <a:srgbClr val="002060"/>
                </a:solidFill>
              </a:rPr>
              <a:t>runnung</a:t>
            </a:r>
            <a:r>
              <a:rPr lang="en-IN" b="1" i="1" dirty="0">
                <a:solidFill>
                  <a:srgbClr val="002060"/>
                </a:solidFill>
              </a:rPr>
              <a:t> the default import code generated by Run option. </a:t>
            </a:r>
          </a:p>
          <a:p>
            <a:pPr marL="354013" indent="-354013" algn="just">
              <a:buFont typeface="Wingdings" panose="05000000000000000000" pitchFamily="2" charset="2"/>
              <a:buChar char="Ø"/>
            </a:pPr>
            <a:endParaRPr lang="en-IN" b="1" i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26D51-90B9-4DC7-B616-A1F275371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012" y="1660200"/>
            <a:ext cx="3934691" cy="21153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AD41B0-9B98-443A-986C-5AD861569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012" y="3945441"/>
            <a:ext cx="5075121" cy="213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0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1A6D5F-10AF-4E92-BC38-3E94EDFF8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dirty="0"/>
              <a:t>SAS Programming -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2CBC-6887-4811-8B54-6D4356A6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BB29-69B0-4E74-A34A-A37ACAA30A97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E123-9DDD-47B0-B54E-60B761EA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PVS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64D4-4104-4772-8E50-6D64EBF3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7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C4629-4BB5-4FA9-817F-753D98C230D7}"/>
              </a:ext>
            </a:extLst>
          </p:cNvPr>
          <p:cNvSpPr/>
          <p:nvPr/>
        </p:nvSpPr>
        <p:spPr>
          <a:xfrm>
            <a:off x="1061884" y="1052052"/>
            <a:ext cx="10127226" cy="516193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7AA4B-8012-4379-8F39-8789AE9D6DA6}"/>
              </a:ext>
            </a:extLst>
          </p:cNvPr>
          <p:cNvSpPr txBox="1"/>
          <p:nvPr/>
        </p:nvSpPr>
        <p:spPr>
          <a:xfrm>
            <a:off x="1068701" y="1136980"/>
            <a:ext cx="15315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41338" algn="l"/>
              </a:tabLst>
            </a:pPr>
            <a:r>
              <a:rPr lang="en-IN" sz="2800" b="1" dirty="0">
                <a:solidFill>
                  <a:srgbClr val="0070C0"/>
                </a:solidFill>
              </a:rPr>
              <a:t>2.  	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4D984B-E820-4DDF-8839-B50640F3F544}"/>
              </a:ext>
            </a:extLst>
          </p:cNvPr>
          <p:cNvSpPr txBox="1"/>
          <p:nvPr/>
        </p:nvSpPr>
        <p:spPr>
          <a:xfrm>
            <a:off x="1758462" y="1745128"/>
            <a:ext cx="9371653" cy="4488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36195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Variables are containers that hold information and the purpose is to label and store data in memory.</a:t>
            </a:r>
          </a:p>
          <a:p>
            <a:pPr marL="361950" indent="-36195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Variables represent the column names of the data sets used for analysis.</a:t>
            </a:r>
          </a:p>
          <a:p>
            <a:pPr marL="361950" indent="-36195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It can be used for other purpose such as a loop counter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1" dirty="0">
                <a:solidFill>
                  <a:srgbClr val="002060"/>
                </a:solidFill>
              </a:rPr>
              <a:t>Three variable types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lphaLcParenR"/>
            </a:pPr>
            <a:r>
              <a:rPr lang="en-IN" b="1" dirty="0">
                <a:solidFill>
                  <a:srgbClr val="002060"/>
                </a:solidFill>
              </a:rPr>
              <a:t>Numeric Variable</a:t>
            </a:r>
          </a:p>
          <a:p>
            <a:pPr marL="361950" indent="-36195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Used in mathematical expressions. </a:t>
            </a:r>
          </a:p>
          <a:p>
            <a:pPr marL="361950" indent="-36195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This is the default variable type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1" dirty="0">
                <a:solidFill>
                  <a:srgbClr val="002060"/>
                </a:solidFill>
              </a:rPr>
              <a:t>Syntax</a:t>
            </a:r>
          </a:p>
          <a:p>
            <a:r>
              <a:rPr lang="en-IN" b="1" dirty="0">
                <a:solidFill>
                  <a:srgbClr val="002060"/>
                </a:solidFill>
              </a:rPr>
              <a:t>INPUT NVAR1 NVAR2 NVAR3 NVAR4;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1" dirty="0">
                <a:solidFill>
                  <a:srgbClr val="002060"/>
                </a:solidFill>
              </a:rPr>
              <a:t>Example</a:t>
            </a:r>
          </a:p>
          <a:p>
            <a:r>
              <a:rPr lang="en-IN" b="1" dirty="0">
                <a:solidFill>
                  <a:srgbClr val="002060"/>
                </a:solidFill>
              </a:rPr>
              <a:t>INPUT SALARY BONUS INCREMENT; </a:t>
            </a:r>
          </a:p>
          <a:p>
            <a:pPr marL="361950" indent="-36195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52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1A6D5F-10AF-4E92-BC38-3E94EDFF8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dirty="0"/>
              <a:t>SAS Programming -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2CBC-6887-4811-8B54-6D4356A6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BB29-69B0-4E74-A34A-A37ACAA30A97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E123-9DDD-47B0-B54E-60B761EA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PVS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64D4-4104-4772-8E50-6D64EBF3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8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C4629-4BB5-4FA9-817F-753D98C230D7}"/>
              </a:ext>
            </a:extLst>
          </p:cNvPr>
          <p:cNvSpPr/>
          <p:nvPr/>
        </p:nvSpPr>
        <p:spPr>
          <a:xfrm>
            <a:off x="1061884" y="1052052"/>
            <a:ext cx="10127226" cy="516193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7AA4B-8012-4379-8F39-8789AE9D6DA6}"/>
              </a:ext>
            </a:extLst>
          </p:cNvPr>
          <p:cNvSpPr txBox="1"/>
          <p:nvPr/>
        </p:nvSpPr>
        <p:spPr>
          <a:xfrm>
            <a:off x="1068701" y="1136980"/>
            <a:ext cx="15315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41338" algn="l"/>
              </a:tabLst>
            </a:pPr>
            <a:r>
              <a:rPr lang="en-IN" sz="2800" b="1" dirty="0">
                <a:solidFill>
                  <a:srgbClr val="0070C0"/>
                </a:solidFill>
              </a:rPr>
              <a:t>2.  	 Variables - continued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4D984B-E820-4DDF-8839-B50640F3F544}"/>
              </a:ext>
            </a:extLst>
          </p:cNvPr>
          <p:cNvSpPr txBox="1"/>
          <p:nvPr/>
        </p:nvSpPr>
        <p:spPr>
          <a:xfrm>
            <a:off x="1758462" y="1745128"/>
            <a:ext cx="9371653" cy="4488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1" dirty="0">
                <a:solidFill>
                  <a:srgbClr val="002060"/>
                </a:solidFill>
              </a:rPr>
              <a:t>Three variable types -  continued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b="1" dirty="0">
                <a:solidFill>
                  <a:srgbClr val="002060"/>
                </a:solidFill>
              </a:rPr>
              <a:t>b.   Character variables</a:t>
            </a:r>
          </a:p>
          <a:p>
            <a:pPr marL="361950" indent="-361950" algn="just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They are treated as text or strings.</a:t>
            </a:r>
          </a:p>
          <a:p>
            <a:pPr marL="361950" indent="-361950" algn="just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Character variable is denoted by adding a $ sign with a space at the end of the variable name. </a:t>
            </a:r>
          </a:p>
          <a:p>
            <a:pPr marL="361950" indent="-361950" algn="just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The name cannot contain more than 32 characters.</a:t>
            </a:r>
          </a:p>
          <a:p>
            <a:pPr marL="361950" indent="-361950" algn="just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The default number of bytes for both numeric and character variables is 8. By using the LENGTH statement, you can specify the number of bytes for storing variables.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1" dirty="0">
                <a:solidFill>
                  <a:srgbClr val="002060"/>
                </a:solidFill>
              </a:rPr>
              <a:t>Syntax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b="1" dirty="0">
                <a:solidFill>
                  <a:srgbClr val="002060"/>
                </a:solidFill>
              </a:rPr>
              <a:t>INPUT CVAR1 $ CVAR2 $ CVAR3 $ CVAR4 $;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1" dirty="0">
                <a:solidFill>
                  <a:srgbClr val="002060"/>
                </a:solidFill>
              </a:rPr>
              <a:t>Example</a:t>
            </a:r>
          </a:p>
          <a:p>
            <a:r>
              <a:rPr lang="en-IN" b="1" dirty="0">
                <a:solidFill>
                  <a:srgbClr val="002060"/>
                </a:solidFill>
              </a:rPr>
              <a:t>LENGTH FIRSTNAME $30 LASTNAME $30;</a:t>
            </a:r>
          </a:p>
          <a:p>
            <a:r>
              <a:rPr lang="en-IN" b="1" dirty="0">
                <a:solidFill>
                  <a:srgbClr val="002060"/>
                </a:solidFill>
              </a:rPr>
              <a:t>INPUT FIRSTNAME $ LASTNAME $ GENDER $;</a:t>
            </a:r>
          </a:p>
        </p:txBody>
      </p:sp>
    </p:spTree>
    <p:extLst>
      <p:ext uri="{BB962C8B-B14F-4D97-AF65-F5344CB8AC3E}">
        <p14:creationId xmlns:p14="http://schemas.microsoft.com/office/powerpoint/2010/main" val="59902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1A6D5F-10AF-4E92-BC38-3E94EDFF8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dirty="0"/>
              <a:t>SAS Programming -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2CBC-6887-4811-8B54-6D4356A6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BB29-69B0-4E74-A34A-A37ACAA30A97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E123-9DDD-47B0-B54E-60B761EA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PVS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64D4-4104-4772-8E50-6D64EBF3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A447-5FE4-48E6-A0EF-AD48E3E5FFEA}" type="slidenum">
              <a:rPr lang="en-IN" smtClean="0"/>
              <a:t>9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C4629-4BB5-4FA9-817F-753D98C230D7}"/>
              </a:ext>
            </a:extLst>
          </p:cNvPr>
          <p:cNvSpPr/>
          <p:nvPr/>
        </p:nvSpPr>
        <p:spPr>
          <a:xfrm>
            <a:off x="1061884" y="1052052"/>
            <a:ext cx="10127226" cy="516193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7AA4B-8012-4379-8F39-8789AE9D6DA6}"/>
              </a:ext>
            </a:extLst>
          </p:cNvPr>
          <p:cNvSpPr txBox="1"/>
          <p:nvPr/>
        </p:nvSpPr>
        <p:spPr>
          <a:xfrm>
            <a:off x="1068701" y="1136980"/>
            <a:ext cx="15315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41338" algn="l"/>
              </a:tabLst>
            </a:pPr>
            <a:r>
              <a:rPr lang="en-IN" sz="2800" b="1" dirty="0">
                <a:solidFill>
                  <a:srgbClr val="0070C0"/>
                </a:solidFill>
              </a:rPr>
              <a:t>2.  	 Variables - continued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4D984B-E820-4DDF-8839-B50640F3F544}"/>
              </a:ext>
            </a:extLst>
          </p:cNvPr>
          <p:cNvSpPr txBox="1"/>
          <p:nvPr/>
        </p:nvSpPr>
        <p:spPr>
          <a:xfrm>
            <a:off x="1758462" y="1745128"/>
            <a:ext cx="93716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1" dirty="0">
                <a:solidFill>
                  <a:srgbClr val="002060"/>
                </a:solidFill>
              </a:rPr>
              <a:t>Three variable types -  continued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b="1" dirty="0">
                <a:solidFill>
                  <a:srgbClr val="002060"/>
                </a:solidFill>
              </a:rPr>
              <a:t>c.   Date variables</a:t>
            </a:r>
          </a:p>
          <a:p>
            <a:pPr marL="361950" indent="-361950" algn="just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They are treated only as dates and they need to be in valid date formats.</a:t>
            </a:r>
          </a:p>
          <a:p>
            <a:pPr marL="361950" indent="-361950" algn="just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Date variable is denoted by adding a date format with a space at the end of the variable name.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b="1" dirty="0">
                <a:solidFill>
                  <a:srgbClr val="002060"/>
                </a:solidFill>
              </a:rPr>
              <a:t>Syntax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IN" b="1" dirty="0">
                <a:solidFill>
                  <a:srgbClr val="002060"/>
                </a:solidFill>
              </a:rPr>
              <a:t>INPUT DVAR1 DATE11. DVAR2 MMDDYY10. ; 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b="1" dirty="0">
                <a:solidFill>
                  <a:srgbClr val="002060"/>
                </a:solidFill>
              </a:rPr>
              <a:t>Example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IN" b="1" dirty="0">
                <a:solidFill>
                  <a:srgbClr val="002060"/>
                </a:solidFill>
              </a:rPr>
              <a:t>INPUT DOB DATE11. DOJ MMDDYY10.; 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en-IN" sz="1000" b="1" dirty="0">
              <a:solidFill>
                <a:srgbClr val="002060"/>
              </a:solidFill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IN" b="1" dirty="0">
                <a:solidFill>
                  <a:srgbClr val="002060"/>
                </a:solidFill>
              </a:rPr>
              <a:t>Note: Here 10 &amp; 11 after DATE refers to the width of the date.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IN" b="1" dirty="0">
                <a:solidFill>
                  <a:srgbClr val="002060"/>
                </a:solidFill>
              </a:rPr>
              <a:t>11 represents both DD-MMM-YY and DD-MMM-YYYY date formats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IN" b="1" dirty="0">
                <a:solidFill>
                  <a:srgbClr val="002060"/>
                </a:solidFill>
              </a:rPr>
              <a:t>10 represents  DD-MM-YYYY date format</a:t>
            </a:r>
          </a:p>
        </p:txBody>
      </p:sp>
    </p:spTree>
    <p:extLst>
      <p:ext uri="{BB962C8B-B14F-4D97-AF65-F5344CB8AC3E}">
        <p14:creationId xmlns:p14="http://schemas.microsoft.com/office/powerpoint/2010/main" val="149411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1494</Words>
  <Application>Microsoft Office PowerPoint</Application>
  <PresentationFormat>Widescreen</PresentationFormat>
  <Paragraphs>222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SAS Programming - Basics</vt:lpstr>
      <vt:lpstr>SAS Programming - Basics</vt:lpstr>
      <vt:lpstr>SAS Programming - Basics</vt:lpstr>
      <vt:lpstr>SAS Programming - Basics</vt:lpstr>
      <vt:lpstr>SAS Programming - Basics</vt:lpstr>
      <vt:lpstr>SAS Programming - Basics</vt:lpstr>
      <vt:lpstr>SAS Programming - Basics</vt:lpstr>
      <vt:lpstr>SAS Programming - Basics</vt:lpstr>
      <vt:lpstr>SAS Programming - Basics</vt:lpstr>
      <vt:lpstr>SAS Programming - Basics</vt:lpstr>
      <vt:lpstr>SAS Programming - Basics</vt:lpstr>
      <vt:lpstr>SAS Programming - Basics</vt:lpstr>
      <vt:lpstr>SAS Programming - Basics</vt:lpstr>
      <vt:lpstr>SAS Programming - Basics</vt:lpstr>
      <vt:lpstr>SAS Programming - Basics</vt:lpstr>
      <vt:lpstr>SAS Programming - Basics</vt:lpstr>
      <vt:lpstr>SAS Programming - Basics</vt:lpstr>
      <vt:lpstr>SAS Programming -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Subramanian V Palamarneri</dc:creator>
  <cp:lastModifiedBy>Subramanian V Palamarneri</cp:lastModifiedBy>
  <cp:revision>92</cp:revision>
  <dcterms:created xsi:type="dcterms:W3CDTF">2021-05-26T18:12:27Z</dcterms:created>
  <dcterms:modified xsi:type="dcterms:W3CDTF">2021-06-01T09:51:18Z</dcterms:modified>
</cp:coreProperties>
</file>