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2"/>
  </p:notesMasterIdLst>
  <p:handoutMasterIdLst>
    <p:handoutMasterId r:id="rId43"/>
  </p:handoutMasterIdLst>
  <p:sldIdLst>
    <p:sldId id="265" r:id="rId5"/>
    <p:sldId id="273" r:id="rId6"/>
    <p:sldId id="311" r:id="rId7"/>
    <p:sldId id="274" r:id="rId8"/>
    <p:sldId id="275" r:id="rId9"/>
    <p:sldId id="269" r:id="rId10"/>
    <p:sldId id="280" r:id="rId11"/>
    <p:sldId id="282" r:id="rId12"/>
    <p:sldId id="281" r:id="rId13"/>
    <p:sldId id="283" r:id="rId14"/>
    <p:sldId id="284" r:id="rId15"/>
    <p:sldId id="285" r:id="rId16"/>
    <p:sldId id="286" r:id="rId17"/>
    <p:sldId id="287" r:id="rId18"/>
    <p:sldId id="288" r:id="rId19"/>
    <p:sldId id="289" r:id="rId20"/>
    <p:sldId id="310" r:id="rId21"/>
    <p:sldId id="291" r:id="rId22"/>
    <p:sldId id="292" r:id="rId23"/>
    <p:sldId id="293" r:id="rId24"/>
    <p:sldId id="295" r:id="rId25"/>
    <p:sldId id="294" r:id="rId26"/>
    <p:sldId id="296" r:id="rId27"/>
    <p:sldId id="297" r:id="rId28"/>
    <p:sldId id="272" r:id="rId29"/>
    <p:sldId id="298" r:id="rId30"/>
    <p:sldId id="309" r:id="rId31"/>
    <p:sldId id="299" r:id="rId32"/>
    <p:sldId id="300" r:id="rId33"/>
    <p:sldId id="301" r:id="rId34"/>
    <p:sldId id="308" r:id="rId35"/>
    <p:sldId id="302" r:id="rId36"/>
    <p:sldId id="303" r:id="rId37"/>
    <p:sldId id="307" r:id="rId38"/>
    <p:sldId id="304" r:id="rId39"/>
    <p:sldId id="305" r:id="rId40"/>
    <p:sldId id="30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704" autoAdjust="0"/>
  </p:normalViewPr>
  <p:slideViewPr>
    <p:cSldViewPr snapToGrid="0">
      <p:cViewPr varScale="1">
        <p:scale>
          <a:sx n="113" d="100"/>
          <a:sy n="113" d="100"/>
        </p:scale>
        <p:origin x="456"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VULNERABILITY DETECTION</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CROSS-DOMAIN MALWARE DETECTION</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IN" sz="1800" b="0" kern="1200" dirty="0">
              <a:solidFill>
                <a:prstClr val="black"/>
              </a:solidFill>
              <a:effectLst/>
              <a:latin typeface="Tenorite"/>
              <a:ea typeface="+mn-ea"/>
              <a:cs typeface="+mn-cs"/>
            </a:rPr>
            <a:t>FalseNegativeRate: 0.05368035786905246</a:t>
          </a:r>
          <a:br>
            <a:rPr lang="en-IN" sz="1800" b="0" kern="1200" dirty="0">
              <a:solidFill>
                <a:prstClr val="black"/>
              </a:solidFill>
              <a:effectLst/>
              <a:latin typeface="Tenorite"/>
              <a:ea typeface="+mn-ea"/>
              <a:cs typeface="+mn-cs"/>
            </a:rPr>
          </a:br>
          <a:r>
            <a:rPr lang="en-IN" sz="1800" b="0" kern="1200" dirty="0">
              <a:solidFill>
                <a:prstClr val="black"/>
              </a:solidFill>
              <a:effectLst/>
              <a:latin typeface="Tenorite"/>
              <a:ea typeface="+mn-ea"/>
              <a:cs typeface="+mn-cs"/>
            </a:rPr>
            <a:t>FalsePositiveRate: 0.043700787401574806</a:t>
          </a:r>
          <a:endParaRPr lang="en-US" sz="1800" b="0" kern="1200" dirty="0">
            <a:solidFill>
              <a:prstClr val="black"/>
            </a:solidFill>
            <a:effectLst/>
            <a:latin typeface="Tenorite"/>
            <a:ea typeface="+mn-ea"/>
            <a:cs typeface="+mn-cs"/>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30A490C8-22B4-4D68-875C-0F0DE2FF864D}">
      <dgm:prSet phldr="0" custT="1"/>
      <dgm:spPr/>
      <dgm:t>
        <a:bodyPr/>
        <a:lstStyle/>
        <a:p>
          <a:pPr marL="0" algn="l">
            <a:lnSpc>
              <a:spcPct val="100000"/>
            </a:lnSpc>
          </a:pPr>
          <a:r>
            <a:rPr lang="en-IN" sz="1800" b="0" kern="1200" dirty="0">
              <a:solidFill>
                <a:schemeClr val="tx1"/>
              </a:solidFill>
              <a:effectLst/>
              <a:latin typeface="+mn-lt"/>
            </a:rPr>
            <a:t>FalseNegativeRate: 0.13277034951911798</a:t>
          </a:r>
          <a:br>
            <a:rPr lang="en-IN" sz="1800" kern="1200" spc="50" baseline="0" dirty="0">
              <a:solidFill>
                <a:prstClr val="black">
                  <a:hueOff val="0"/>
                  <a:satOff val="0"/>
                  <a:lumOff val="0"/>
                  <a:alphaOff val="0"/>
                </a:prstClr>
              </a:solidFill>
              <a:latin typeface="Tenorite"/>
              <a:ea typeface="+mn-ea"/>
              <a:cs typeface="+mn-cs"/>
            </a:rPr>
          </a:br>
          <a:r>
            <a:rPr lang="en-IN" sz="1800" kern="1200" spc="50" baseline="0" dirty="0">
              <a:solidFill>
                <a:prstClr val="black">
                  <a:hueOff val="0"/>
                  <a:satOff val="0"/>
                  <a:lumOff val="0"/>
                  <a:alphaOff val="0"/>
                </a:prstClr>
              </a:solidFill>
              <a:latin typeface="Tenorite"/>
              <a:ea typeface="+mn-ea"/>
              <a:cs typeface="+mn-cs"/>
            </a:rPr>
            <a:t>FalsePositiveRate: 0.0256758918573028</a:t>
          </a:r>
          <a:endParaRPr lang="en-US" sz="1800" kern="1200" spc="50" baseline="0" dirty="0">
            <a:solidFill>
              <a:prstClr val="black">
                <a:hueOff val="0"/>
                <a:satOff val="0"/>
                <a:lumOff val="0"/>
                <a:alphaOff val="0"/>
              </a:prstClr>
            </a:solidFill>
            <a:latin typeface="Tenorite"/>
            <a:ea typeface="+mn-ea"/>
            <a:cs typeface="+mn-cs"/>
          </a:endParaRPr>
        </a:p>
      </dgm:t>
    </dgm:pt>
    <dgm:pt modelId="{45495DA8-8707-41E3-A12B-FA5766269C44}" type="sibTrans" cxnId="{381FE1CC-8184-4745-8EB3-6DE11655998D}">
      <dgm:prSet/>
      <dgm:spPr/>
      <dgm:t>
        <a:bodyPr/>
        <a:lstStyle/>
        <a:p>
          <a:endParaRPr lang="en-US">
            <a:latin typeface="+mn-lt"/>
          </a:endParaRPr>
        </a:p>
      </dgm:t>
    </dgm:pt>
    <dgm:pt modelId="{035C64B0-4F0C-4FD1-BD23-B1D4C9887CBE}" type="parTrans" cxnId="{381FE1CC-8184-4745-8EB3-6DE11655998D}">
      <dgm:prSet/>
      <dgm:spPr/>
      <dgm:t>
        <a:bodyPr/>
        <a:lstStyle/>
        <a:p>
          <a:endParaRPr lang="en-US">
            <a:latin typeface="+mn-lt"/>
          </a:endParaRPr>
        </a:p>
      </dgm:t>
    </dgm:pt>
    <dgm:pt modelId="{8D856107-5396-4EF6-A5A0-7EAB77A0EC95}">
      <dgm:prSet custT="1"/>
      <dgm:spPr/>
      <dgm:t>
        <a:bodyPr/>
        <a:lstStyle/>
        <a:p>
          <a:pPr marL="0" algn="l">
            <a:lnSpc>
              <a:spcPct val="100000"/>
            </a:lnSpc>
          </a:pPr>
          <a:r>
            <a:rPr lang="en-IN" sz="1800" kern="1200" spc="50" baseline="0" dirty="0">
              <a:solidFill>
                <a:prstClr val="black">
                  <a:hueOff val="0"/>
                  <a:satOff val="0"/>
                  <a:lumOff val="0"/>
                  <a:alphaOff val="0"/>
                </a:prstClr>
              </a:solidFill>
              <a:latin typeface="Tenorite"/>
              <a:ea typeface="+mn-ea"/>
              <a:cs typeface="+mn-cs"/>
            </a:rPr>
            <a:t>TrueNegativeRate: 0.974324108142697</a:t>
          </a:r>
          <a:br>
            <a:rPr lang="en-IN" sz="1800" kern="1200" spc="50" baseline="0" dirty="0">
              <a:solidFill>
                <a:prstClr val="black">
                  <a:hueOff val="0"/>
                  <a:satOff val="0"/>
                  <a:lumOff val="0"/>
                  <a:alphaOff val="0"/>
                </a:prstClr>
              </a:solidFill>
              <a:latin typeface="Tenorite"/>
              <a:ea typeface="+mn-ea"/>
              <a:cs typeface="+mn-cs"/>
            </a:rPr>
          </a:br>
          <a:r>
            <a:rPr lang="en-IN" sz="1800" kern="1200" spc="50" baseline="0" dirty="0">
              <a:solidFill>
                <a:prstClr val="black">
                  <a:hueOff val="0"/>
                  <a:satOff val="0"/>
                  <a:lumOff val="0"/>
                  <a:alphaOff val="0"/>
                </a:prstClr>
              </a:solidFill>
              <a:latin typeface="Tenorite"/>
              <a:ea typeface="+mn-ea"/>
              <a:cs typeface="+mn-cs"/>
            </a:rPr>
            <a:t>TruePositiveRate: 0.867229650480882</a:t>
          </a:r>
        </a:p>
      </dgm:t>
    </dgm:pt>
    <dgm:pt modelId="{2A037A30-3708-403A-81A4-63CAD14EA1CB}" type="sibTrans" cxnId="{449076A2-4821-4ED1-AA37-11DAB3877681}">
      <dgm:prSet/>
      <dgm:spPr/>
      <dgm:t>
        <a:bodyPr/>
        <a:lstStyle/>
        <a:p>
          <a:endParaRPr lang="en-DE"/>
        </a:p>
      </dgm:t>
    </dgm:pt>
    <dgm:pt modelId="{23D3CCE0-4912-480A-94BA-AEEAA38A73CA}" type="parTrans" cxnId="{449076A2-4821-4ED1-AA37-11DAB3877681}">
      <dgm:prSet/>
      <dgm:spPr/>
      <dgm:t>
        <a:bodyPr/>
        <a:lstStyle/>
        <a:p>
          <a:endParaRPr lang="en-DE"/>
        </a:p>
      </dgm:t>
    </dgm:pt>
    <dgm:pt modelId="{6D2F6C9F-B5F3-4879-970C-FFF9415A652D}">
      <dgm:prSet custT="1"/>
      <dgm:spPr/>
      <dgm:t>
        <a:bodyPr/>
        <a:lstStyle/>
        <a:p>
          <a:pPr marL="0">
            <a:lnSpc>
              <a:spcPct val="100000"/>
            </a:lnSpc>
          </a:pPr>
          <a:r>
            <a:rPr lang="en-IN" sz="1800" b="0" kern="1200" dirty="0">
              <a:solidFill>
                <a:prstClr val="black"/>
              </a:solidFill>
              <a:effectLst/>
              <a:latin typeface="Tenorite"/>
              <a:ea typeface="+mn-ea"/>
              <a:cs typeface="+mn-cs"/>
            </a:rPr>
            <a:t>TrueNegativeRate: 0.9562992125984252</a:t>
          </a:r>
          <a:br>
            <a:rPr lang="en-IN" sz="1800" b="0" kern="1200" dirty="0">
              <a:solidFill>
                <a:prstClr val="black"/>
              </a:solidFill>
              <a:effectLst/>
              <a:latin typeface="Tenorite"/>
              <a:ea typeface="+mn-ea"/>
              <a:cs typeface="+mn-cs"/>
            </a:rPr>
          </a:br>
          <a:r>
            <a:rPr lang="en-IN" sz="1800" b="0" kern="1200" dirty="0">
              <a:solidFill>
                <a:prstClr val="black"/>
              </a:solidFill>
              <a:effectLst/>
              <a:latin typeface="Tenorite"/>
              <a:ea typeface="+mn-ea"/>
              <a:cs typeface="+mn-cs"/>
            </a:rPr>
            <a:t>TruePositiveRate: 0.9463196421309475</a:t>
          </a:r>
        </a:p>
      </dgm:t>
    </dgm:pt>
    <dgm:pt modelId="{A813D711-E275-4643-BE8F-21B2A23A87CC}" type="parTrans" cxnId="{AA34235A-CCD5-45B8-88B8-F9AD1E5C4BD1}">
      <dgm:prSet/>
      <dgm:spPr/>
      <dgm:t>
        <a:bodyPr/>
        <a:lstStyle/>
        <a:p>
          <a:endParaRPr lang="en-DE"/>
        </a:p>
      </dgm:t>
    </dgm:pt>
    <dgm:pt modelId="{A77CE7B6-6DE0-4913-ADE2-7FDB183CD90C}" type="sibTrans" cxnId="{AA34235A-CCD5-45B8-88B8-F9AD1E5C4BD1}">
      <dgm:prSet/>
      <dgm:spPr/>
      <dgm:t>
        <a:bodyPr/>
        <a:lstStyle/>
        <a:p>
          <a:endParaRPr lang="en-DE"/>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2">
        <dgm:presLayoutVars>
          <dgm:chMax val="0"/>
          <dgm:chPref val="0"/>
        </dgm:presLayoutVars>
      </dgm:prSet>
      <dgm:spPr/>
    </dgm:pt>
    <dgm:pt modelId="{22359DD7-1BFB-4900-BAE6-6084F2F57988}" type="pres">
      <dgm:prSet presAssocID="{73D947E0-108F-4D20-A71E-3CF329F97212}" presName="desTx" presStyleLbl="alignAccFollowNode1" presStyleIdx="0" presStyleCnt="2">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2">
        <dgm:presLayoutVars>
          <dgm:chMax val="0"/>
          <dgm:chPref val="0"/>
        </dgm:presLayoutVars>
      </dgm:prSet>
      <dgm:spPr/>
    </dgm:pt>
    <dgm:pt modelId="{4FEB85EB-D046-4CDB-8A62-BBCE260C4490}" type="pres">
      <dgm:prSet presAssocID="{B1AFA1AF-0FF8-45B3-A6D0-0E255A2F637D}" presName="desTx" presStyleLbl="alignAccFollowNode1" presStyleIdx="1" presStyleCnt="2">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7A55366-077C-403B-A9E1-B9C6B5CA3288}" type="presOf" srcId="{73D947E0-108F-4D20-A71E-3CF329F97212}" destId="{BDBD7220-3F85-45D2-BED6-5BBFBC23EAE3}" srcOrd="0" destOrd="0" presId="urn:microsoft.com/office/officeart/2016/7/layout/HorizontalActionList"/>
    <dgm:cxn modelId="{B7F6ED6E-855A-4A7B-AE18-3BD04546002C}" type="presOf" srcId="{B1AFA1AF-0FF8-45B3-A6D0-0E255A2F637D}" destId="{C4F84DEA-2002-4D32-8E80-70EEE05E345A}" srcOrd="0" destOrd="0" presId="urn:microsoft.com/office/officeart/2016/7/layout/HorizontalActionList"/>
    <dgm:cxn modelId="{DB20F96E-9FA4-4D1D-9715-FE0775CD573E}" type="presOf" srcId="{6D2F6C9F-B5F3-4879-970C-FFF9415A652D}" destId="{4FEB85EB-D046-4CDB-8A62-BBCE260C4490}" srcOrd="0" destOrd="1" presId="urn:microsoft.com/office/officeart/2016/7/layout/HorizontalActionList"/>
    <dgm:cxn modelId="{AA34235A-CCD5-45B8-88B8-F9AD1E5C4BD1}" srcId="{B1AFA1AF-0FF8-45B3-A6D0-0E255A2F637D}" destId="{6D2F6C9F-B5F3-4879-970C-FFF9415A652D}" srcOrd="1" destOrd="0" parTransId="{A813D711-E275-4643-BE8F-21B2A23A87CC}" sibTransId="{A77CE7B6-6DE0-4913-ADE2-7FDB183CD90C}"/>
    <dgm:cxn modelId="{449076A2-4821-4ED1-AA37-11DAB3877681}" srcId="{73D947E0-108F-4D20-A71E-3CF329F97212}" destId="{8D856107-5396-4EF6-A5A0-7EAB77A0EC95}" srcOrd="1" destOrd="0" parTransId="{23D3CCE0-4912-480A-94BA-AEEAA38A73CA}" sibTransId="{2A037A30-3708-403A-81A4-63CAD14EA1CB}"/>
    <dgm:cxn modelId="{E70709AF-6538-46B1-B71D-329BAF0ECD1B}" type="presOf" srcId="{8D856107-5396-4EF6-A5A0-7EAB77A0EC95}" destId="{22359DD7-1BFB-4900-BAE6-6084F2F57988}" srcOrd="0" destOrd="1" presId="urn:microsoft.com/office/officeart/2016/7/layout/HorizontalActionList"/>
    <dgm:cxn modelId="{381FE1CC-8184-4745-8EB3-6DE11655998D}" srcId="{73D947E0-108F-4D20-A71E-3CF329F97212}" destId="{30A490C8-22B4-4D68-875C-0F0DE2FF864D}" srcOrd="0" destOrd="0" parTransId="{035C64B0-4F0C-4FD1-BD23-B1D4C9887CBE}" sibTransId="{45495DA8-8707-41E3-A12B-FA5766269C44}"/>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2739" y="761"/>
          <a:ext cx="5191165" cy="155734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217" tIns="410217" rIns="410217" bIns="410217"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VULNERABILITY DETECTION</a:t>
          </a:r>
        </a:p>
      </dsp:txBody>
      <dsp:txXfrm>
        <a:off x="12739" y="761"/>
        <a:ext cx="5191165" cy="1557349"/>
      </dsp:txXfrm>
    </dsp:sp>
    <dsp:sp modelId="{22359DD7-1BFB-4900-BAE6-6084F2F57988}">
      <dsp:nvSpPr>
        <dsp:cNvPr id="0" name=""/>
        <dsp:cNvSpPr/>
      </dsp:nvSpPr>
      <dsp:spPr>
        <a:xfrm>
          <a:off x="12739" y="1558110"/>
          <a:ext cx="5191165" cy="21860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2772" tIns="512772" rIns="512772" bIns="512772" numCol="1" spcCol="1270" anchor="t" anchorCtr="0">
          <a:noAutofit/>
        </a:bodyPr>
        <a:lstStyle/>
        <a:p>
          <a:pPr marL="0" lvl="0" indent="0" algn="l" defTabSz="800100">
            <a:lnSpc>
              <a:spcPct val="100000"/>
            </a:lnSpc>
            <a:spcBef>
              <a:spcPct val="0"/>
            </a:spcBef>
            <a:spcAft>
              <a:spcPct val="35000"/>
            </a:spcAft>
            <a:buNone/>
          </a:pPr>
          <a:r>
            <a:rPr lang="en-IN" sz="1800" b="0" kern="1200" dirty="0">
              <a:solidFill>
                <a:schemeClr val="tx1"/>
              </a:solidFill>
              <a:effectLst/>
              <a:latin typeface="+mn-lt"/>
            </a:rPr>
            <a:t>FalseNegativeRate: 0.13277034951911798</a:t>
          </a:r>
          <a:br>
            <a:rPr lang="en-IN" sz="1800" kern="1200" spc="50" baseline="0" dirty="0">
              <a:solidFill>
                <a:prstClr val="black">
                  <a:hueOff val="0"/>
                  <a:satOff val="0"/>
                  <a:lumOff val="0"/>
                  <a:alphaOff val="0"/>
                </a:prstClr>
              </a:solidFill>
              <a:latin typeface="Tenorite"/>
              <a:ea typeface="+mn-ea"/>
              <a:cs typeface="+mn-cs"/>
            </a:rPr>
          </a:br>
          <a:r>
            <a:rPr lang="en-IN" sz="1800" kern="1200" spc="50" baseline="0" dirty="0">
              <a:solidFill>
                <a:prstClr val="black">
                  <a:hueOff val="0"/>
                  <a:satOff val="0"/>
                  <a:lumOff val="0"/>
                  <a:alphaOff val="0"/>
                </a:prstClr>
              </a:solidFill>
              <a:latin typeface="Tenorite"/>
              <a:ea typeface="+mn-ea"/>
              <a:cs typeface="+mn-cs"/>
            </a:rPr>
            <a:t>FalsePositiveRate: 0.0256758918573028</a:t>
          </a:r>
          <a:endParaRPr lang="en-US" sz="1800" kern="1200" spc="50" baseline="0" dirty="0">
            <a:solidFill>
              <a:prstClr val="black">
                <a:hueOff val="0"/>
                <a:satOff val="0"/>
                <a:lumOff val="0"/>
                <a:alphaOff val="0"/>
              </a:prstClr>
            </a:solidFill>
            <a:latin typeface="Tenorite"/>
            <a:ea typeface="+mn-ea"/>
            <a:cs typeface="+mn-cs"/>
          </a:endParaRPr>
        </a:p>
        <a:p>
          <a:pPr marL="0" lvl="0" indent="0" algn="l" defTabSz="800100">
            <a:lnSpc>
              <a:spcPct val="100000"/>
            </a:lnSpc>
            <a:spcBef>
              <a:spcPct val="0"/>
            </a:spcBef>
            <a:spcAft>
              <a:spcPct val="35000"/>
            </a:spcAft>
            <a:buNone/>
          </a:pPr>
          <a:r>
            <a:rPr lang="en-IN" sz="1800" kern="1200" spc="50" baseline="0" dirty="0">
              <a:solidFill>
                <a:prstClr val="black">
                  <a:hueOff val="0"/>
                  <a:satOff val="0"/>
                  <a:lumOff val="0"/>
                  <a:alphaOff val="0"/>
                </a:prstClr>
              </a:solidFill>
              <a:latin typeface="Tenorite"/>
              <a:ea typeface="+mn-ea"/>
              <a:cs typeface="+mn-cs"/>
            </a:rPr>
            <a:t>TrueNegativeRate: 0.974324108142697</a:t>
          </a:r>
          <a:br>
            <a:rPr lang="en-IN" sz="1800" kern="1200" spc="50" baseline="0" dirty="0">
              <a:solidFill>
                <a:prstClr val="black">
                  <a:hueOff val="0"/>
                  <a:satOff val="0"/>
                  <a:lumOff val="0"/>
                  <a:alphaOff val="0"/>
                </a:prstClr>
              </a:solidFill>
              <a:latin typeface="Tenorite"/>
              <a:ea typeface="+mn-ea"/>
              <a:cs typeface="+mn-cs"/>
            </a:rPr>
          </a:br>
          <a:r>
            <a:rPr lang="en-IN" sz="1800" kern="1200" spc="50" baseline="0" dirty="0">
              <a:solidFill>
                <a:prstClr val="black">
                  <a:hueOff val="0"/>
                  <a:satOff val="0"/>
                  <a:lumOff val="0"/>
                  <a:alphaOff val="0"/>
                </a:prstClr>
              </a:solidFill>
              <a:latin typeface="Tenorite"/>
              <a:ea typeface="+mn-ea"/>
              <a:cs typeface="+mn-cs"/>
            </a:rPr>
            <a:t>TruePositiveRate: 0.867229650480882</a:t>
          </a:r>
        </a:p>
      </dsp:txBody>
      <dsp:txXfrm>
        <a:off x="12739" y="1558110"/>
        <a:ext cx="5191165" cy="2186040"/>
      </dsp:txXfrm>
    </dsp:sp>
    <dsp:sp modelId="{C4F84DEA-2002-4D32-8E80-70EEE05E345A}">
      <dsp:nvSpPr>
        <dsp:cNvPr id="0" name=""/>
        <dsp:cNvSpPr/>
      </dsp:nvSpPr>
      <dsp:spPr>
        <a:xfrm>
          <a:off x="5311694" y="761"/>
          <a:ext cx="5191165" cy="155734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217" tIns="410217" rIns="410217" bIns="410217"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CROSS-DOMAIN MALWARE DETECTION</a:t>
          </a:r>
        </a:p>
      </dsp:txBody>
      <dsp:txXfrm>
        <a:off x="5311694" y="761"/>
        <a:ext cx="5191165" cy="1557349"/>
      </dsp:txXfrm>
    </dsp:sp>
    <dsp:sp modelId="{4FEB85EB-D046-4CDB-8A62-BBCE260C4490}">
      <dsp:nvSpPr>
        <dsp:cNvPr id="0" name=""/>
        <dsp:cNvSpPr/>
      </dsp:nvSpPr>
      <dsp:spPr>
        <a:xfrm>
          <a:off x="5311694" y="1558110"/>
          <a:ext cx="5191165" cy="21860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2772" tIns="512772" rIns="512772" bIns="512772" numCol="1" spcCol="1270" anchor="t" anchorCtr="0">
          <a:noAutofit/>
        </a:bodyPr>
        <a:lstStyle/>
        <a:p>
          <a:pPr marL="0" lvl="0" indent="0" algn="l" defTabSz="800100">
            <a:lnSpc>
              <a:spcPct val="100000"/>
            </a:lnSpc>
            <a:spcBef>
              <a:spcPct val="0"/>
            </a:spcBef>
            <a:spcAft>
              <a:spcPct val="35000"/>
            </a:spcAft>
            <a:buNone/>
          </a:pPr>
          <a:r>
            <a:rPr lang="en-IN" sz="1800" b="0" kern="1200" dirty="0">
              <a:solidFill>
                <a:prstClr val="black"/>
              </a:solidFill>
              <a:effectLst/>
              <a:latin typeface="Tenorite"/>
              <a:ea typeface="+mn-ea"/>
              <a:cs typeface="+mn-cs"/>
            </a:rPr>
            <a:t>FalseNegativeRate: 0.05368035786905246</a:t>
          </a:r>
          <a:br>
            <a:rPr lang="en-IN" sz="1800" b="0" kern="1200" dirty="0">
              <a:solidFill>
                <a:prstClr val="black"/>
              </a:solidFill>
              <a:effectLst/>
              <a:latin typeface="Tenorite"/>
              <a:ea typeface="+mn-ea"/>
              <a:cs typeface="+mn-cs"/>
            </a:rPr>
          </a:br>
          <a:r>
            <a:rPr lang="en-IN" sz="1800" b="0" kern="1200" dirty="0">
              <a:solidFill>
                <a:prstClr val="black"/>
              </a:solidFill>
              <a:effectLst/>
              <a:latin typeface="Tenorite"/>
              <a:ea typeface="+mn-ea"/>
              <a:cs typeface="+mn-cs"/>
            </a:rPr>
            <a:t>FalsePositiveRate: 0.043700787401574806</a:t>
          </a:r>
          <a:endParaRPr lang="en-US" sz="1800" b="0" kern="1200" dirty="0">
            <a:solidFill>
              <a:prstClr val="black"/>
            </a:solidFill>
            <a:effectLst/>
            <a:latin typeface="Tenorite"/>
            <a:ea typeface="+mn-ea"/>
            <a:cs typeface="+mn-cs"/>
          </a:endParaRPr>
        </a:p>
        <a:p>
          <a:pPr marL="0" lvl="0" indent="0" algn="l" defTabSz="800100">
            <a:lnSpc>
              <a:spcPct val="100000"/>
            </a:lnSpc>
            <a:spcBef>
              <a:spcPct val="0"/>
            </a:spcBef>
            <a:spcAft>
              <a:spcPct val="35000"/>
            </a:spcAft>
            <a:buNone/>
          </a:pPr>
          <a:r>
            <a:rPr lang="en-IN" sz="1800" b="0" kern="1200" dirty="0">
              <a:solidFill>
                <a:prstClr val="black"/>
              </a:solidFill>
              <a:effectLst/>
              <a:latin typeface="Tenorite"/>
              <a:ea typeface="+mn-ea"/>
              <a:cs typeface="+mn-cs"/>
            </a:rPr>
            <a:t>TrueNegativeRate: 0.9562992125984252</a:t>
          </a:r>
          <a:br>
            <a:rPr lang="en-IN" sz="1800" b="0" kern="1200" dirty="0">
              <a:solidFill>
                <a:prstClr val="black"/>
              </a:solidFill>
              <a:effectLst/>
              <a:latin typeface="Tenorite"/>
              <a:ea typeface="+mn-ea"/>
              <a:cs typeface="+mn-cs"/>
            </a:rPr>
          </a:br>
          <a:r>
            <a:rPr lang="en-IN" sz="1800" b="0" kern="1200" dirty="0">
              <a:solidFill>
                <a:prstClr val="black"/>
              </a:solidFill>
              <a:effectLst/>
              <a:latin typeface="Tenorite"/>
              <a:ea typeface="+mn-ea"/>
              <a:cs typeface="+mn-cs"/>
            </a:rPr>
            <a:t>TruePositiveRate: 0.9463196421309475</a:t>
          </a:r>
        </a:p>
      </dsp:txBody>
      <dsp:txXfrm>
        <a:off x="5311694" y="1558110"/>
        <a:ext cx="5191165" cy="2186040"/>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9/11/2023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hyperlink" Target="https://elib.dlr.de/194605/1/2112.06623.pdf" TargetMode="Externa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pvs-hd-tea/23ss-BinaryML/blob/main/docs/BinaryML_DevelopersDocumentation.docx" TargetMode="External"/><Relationship Id="rId2" Type="http://schemas.openxmlformats.org/officeDocument/2006/relationships/hyperlink" Target="https://github.com/pvs-hd-tea/23ss-BinaryML" TargetMode="External"/><Relationship Id="rId1" Type="http://schemas.openxmlformats.org/officeDocument/2006/relationships/slideLayout" Target="../slideLayouts/slideLayout10.xml"/><Relationship Id="rId4" Type="http://schemas.openxmlformats.org/officeDocument/2006/relationships/hyperlink" Target="https://github.com/pvs-hd-tea/23ss-BinaryML/blob/main/docs/Accounting.docx"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hyperlink" Target="https://arxiv.org/pdf/2305.19534.pdf"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drive.google.com/file/d/148W-ZMSX8wl7m96umZJ5uHhnpoTA-Okd/view?usp=drive_link"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1682948"/>
            <a:ext cx="6696075" cy="1909763"/>
          </a:xfrm>
        </p:spPr>
        <p:txBody>
          <a:bodyPr/>
          <a:lstStyle/>
          <a:p>
            <a:r>
              <a:rPr lang="en-GB" sz="3200" cap="all" spc="150" dirty="0"/>
              <a:t>BinaryML</a:t>
            </a:r>
            <a:r>
              <a:rPr lang="en-GB" cap="all" spc="150" dirty="0"/>
              <a:t>: Classifying binaries for Malware and Vulnerability Detection</a:t>
            </a:r>
            <a:r>
              <a:rPr lang="en-US" dirty="0"/>
              <a:t>.​</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3719860"/>
            <a:ext cx="6696074" cy="365125"/>
          </a:xfrm>
        </p:spPr>
        <p:txBody>
          <a:bodyPr>
            <a:normAutofit fontScale="92500"/>
          </a:bodyPr>
          <a:lstStyle/>
          <a:p>
            <a:pPr>
              <a:spcBef>
                <a:spcPts val="1000"/>
              </a:spcBef>
              <a:tabLst>
                <a:tab pos="0" algn="l"/>
              </a:tabLst>
            </a:pPr>
            <a:r>
              <a:rPr lang="fi-FI" sz="1600" spc="50" dirty="0"/>
              <a:t>Anusha Chattopadhyay, Soumili Samanta, Sri Pavan Sesha Sai Rallapalli</a:t>
            </a:r>
            <a:endParaRPr lang="en-US" sz="1600" spc="50" dirty="0"/>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a:t>
            </a:fld>
            <a:endParaRPr lang="en-US" dirty="0"/>
          </a:p>
        </p:txBody>
      </p:sp>
      <p:sp>
        <p:nvSpPr>
          <p:cNvPr id="8" name="TextBox 7">
            <a:extLst>
              <a:ext uri="{FF2B5EF4-FFF2-40B4-BE49-F238E27FC236}">
                <a16:creationId xmlns:a16="http://schemas.microsoft.com/office/drawing/2014/main" id="{FFF54E0D-CA90-7D73-940C-A529DE9250B2}"/>
              </a:ext>
            </a:extLst>
          </p:cNvPr>
          <p:cNvSpPr txBox="1"/>
          <p:nvPr/>
        </p:nvSpPr>
        <p:spPr>
          <a:xfrm>
            <a:off x="4657724" y="4577260"/>
            <a:ext cx="6588656" cy="1585049"/>
          </a:xfrm>
          <a:prstGeom prst="rect">
            <a:avLst/>
          </a:prstGeom>
          <a:noFill/>
        </p:spPr>
        <p:txBody>
          <a:bodyPr wrap="square">
            <a:spAutoFit/>
          </a:bodyPr>
          <a:lstStyle/>
          <a:p>
            <a:pPr>
              <a:spcBef>
                <a:spcPts val="1000"/>
              </a:spcBef>
              <a:tabLst>
                <a:tab pos="0" algn="l"/>
              </a:tabLst>
            </a:pPr>
            <a:r>
              <a:rPr lang="en-GB" spc="50" dirty="0"/>
              <a:t>Final Presentation: “AI Methods and Tools for Programming”</a:t>
            </a:r>
          </a:p>
          <a:p>
            <a:pPr>
              <a:spcBef>
                <a:spcPts val="1000"/>
              </a:spcBef>
              <a:tabLst>
                <a:tab pos="0" algn="l"/>
              </a:tabLst>
            </a:pPr>
            <a:r>
              <a:rPr lang="en-GB" spc="50" dirty="0"/>
              <a:t>11.09.2023</a:t>
            </a:r>
            <a:endParaRPr lang="en-US" spc="50" dirty="0"/>
          </a:p>
          <a:p>
            <a:pPr>
              <a:spcBef>
                <a:spcPts val="1000"/>
              </a:spcBef>
              <a:tabLst>
                <a:tab pos="0" algn="l"/>
              </a:tabLst>
            </a:pPr>
            <a:endParaRPr lang="en-US" spc="50" dirty="0"/>
          </a:p>
          <a:p>
            <a:pPr>
              <a:spcBef>
                <a:spcPts val="1000"/>
              </a:spcBef>
              <a:tabLst>
                <a:tab pos="0" algn="l"/>
              </a:tabLst>
            </a:pPr>
            <a:r>
              <a:rPr lang="en-GB" spc="50" dirty="0"/>
              <a:t>Heidelberg University 2023</a:t>
            </a:r>
            <a:endParaRPr lang="en-US" spc="50" dirty="0"/>
          </a:p>
        </p:txBody>
      </p:sp>
    </p:spTree>
    <p:extLst>
      <p:ext uri="{BB962C8B-B14F-4D97-AF65-F5344CB8AC3E}">
        <p14:creationId xmlns:p14="http://schemas.microsoft.com/office/powerpoint/2010/main" val="744379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a:latin typeface="Arial"/>
              </a:rPr>
            </a:br>
            <a:r>
              <a:rPr lang="en-US"/>
              <a:t>metrics | </a:t>
            </a:r>
            <a:r>
              <a:rPr lang="en-GB"/>
              <a:t>Malware detection model</a:t>
            </a:r>
            <a:br>
              <a:rPr lang="en-US" sz="2800" b="0" strike="noStrike" spc="-1">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5" name="TextBox 4">
            <a:extLst>
              <a:ext uri="{FF2B5EF4-FFF2-40B4-BE49-F238E27FC236}">
                <a16:creationId xmlns:a16="http://schemas.microsoft.com/office/drawing/2014/main" id="{C2C6AB67-D6BF-0FB5-A77D-6D8162B3E397}"/>
              </a:ext>
            </a:extLst>
          </p:cNvPr>
          <p:cNvSpPr txBox="1"/>
          <p:nvPr/>
        </p:nvSpPr>
        <p:spPr>
          <a:xfrm>
            <a:off x="735561" y="1795300"/>
            <a:ext cx="10974357" cy="400110"/>
          </a:xfrm>
          <a:prstGeom prst="rect">
            <a:avLst/>
          </a:prstGeom>
          <a:noFill/>
        </p:spPr>
        <p:txBody>
          <a:bodyPr wrap="square">
            <a:spAutoFit/>
          </a:bodyPr>
          <a:lstStyle/>
          <a:p>
            <a:r>
              <a:rPr lang="en-GB" sz="2000" spc="150" dirty="0">
                <a:solidFill>
                  <a:prstClr val="black"/>
                </a:solidFill>
                <a:latin typeface="Tenorite"/>
              </a:rPr>
              <a:t>COMPARISON OF CROSS-DOMAIN VULNERABILITY MODEL WITH STATE-OF-THE-ART</a:t>
            </a:r>
          </a:p>
        </p:txBody>
      </p:sp>
      <p:graphicFrame>
        <p:nvGraphicFramePr>
          <p:cNvPr id="4" name="Table 4">
            <a:extLst>
              <a:ext uri="{FF2B5EF4-FFF2-40B4-BE49-F238E27FC236}">
                <a16:creationId xmlns:a16="http://schemas.microsoft.com/office/drawing/2014/main" id="{0A0786D6-2BAC-063D-0A4F-EAAF530A9CF7}"/>
              </a:ext>
            </a:extLst>
          </p:cNvPr>
          <p:cNvGraphicFramePr>
            <a:graphicFrameLocks/>
          </p:cNvGraphicFramePr>
          <p:nvPr>
            <p:extLst>
              <p:ext uri="{D42A27DB-BD31-4B8C-83A1-F6EECF244321}">
                <p14:modId xmlns:p14="http://schemas.microsoft.com/office/powerpoint/2010/main" val="1483907693"/>
              </p:ext>
            </p:extLst>
          </p:nvPr>
        </p:nvGraphicFramePr>
        <p:xfrm>
          <a:off x="838198" y="2486945"/>
          <a:ext cx="10619793" cy="3686445"/>
        </p:xfrm>
        <a:graphic>
          <a:graphicData uri="http://schemas.openxmlformats.org/drawingml/2006/table">
            <a:tbl>
              <a:tblPr firstRow="1" bandRow="1">
                <a:tableStyleId>{7E9639D4-E3E2-4D34-9284-5A2195B3D0D7}</a:tableStyleId>
              </a:tblPr>
              <a:tblGrid>
                <a:gridCol w="7158137">
                  <a:extLst>
                    <a:ext uri="{9D8B030D-6E8A-4147-A177-3AD203B41FA5}">
                      <a16:colId xmlns:a16="http://schemas.microsoft.com/office/drawing/2014/main" val="3261104555"/>
                    </a:ext>
                  </a:extLst>
                </a:gridCol>
                <a:gridCol w="3461656">
                  <a:extLst>
                    <a:ext uri="{9D8B030D-6E8A-4147-A177-3AD203B41FA5}">
                      <a16:colId xmlns:a16="http://schemas.microsoft.com/office/drawing/2014/main" val="2547279344"/>
                    </a:ext>
                  </a:extLst>
                </a:gridCol>
              </a:tblGrid>
              <a:tr h="737289">
                <a:tc>
                  <a:txBody>
                    <a:bodyPr/>
                    <a:lstStyle/>
                    <a:p>
                      <a:pPr algn="ctr" rtl="0" fontAlgn="auto"/>
                      <a:r>
                        <a:rPr lang="en-US" sz="1600" b="0" i="0" kern="1200" dirty="0">
                          <a:solidFill>
                            <a:schemeClr val="accent1"/>
                          </a:solidFill>
                          <a:effectLst/>
                          <a:latin typeface="+mn-lt"/>
                          <a:ea typeface="+mn-ea"/>
                          <a:cs typeface="+mn-cs"/>
                        </a:rPr>
                        <a:t>RESEARCH PAPER​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600" b="0" i="0" dirty="0">
                          <a:solidFill>
                            <a:schemeClr val="accent1"/>
                          </a:solidFill>
                          <a:effectLst/>
                          <a:latin typeface="+mn-lt"/>
                        </a:rPr>
                        <a:t>MODEL ACCURACY</a:t>
                      </a:r>
                      <a:endParaRPr lang="en-US" sz="1600" b="1" i="0" dirty="0">
                        <a:solidFill>
                          <a:schemeClr val="accent1"/>
                        </a:solidFill>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1328149"/>
                  </a:ext>
                </a:extLst>
              </a:tr>
              <a:tr h="737289">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0" i="0" kern="1200" dirty="0">
                          <a:solidFill>
                            <a:srgbClr val="333F50"/>
                          </a:solidFill>
                          <a:effectLst/>
                          <a:latin typeface="+mn-lt"/>
                          <a:ea typeface="+mn-ea"/>
                          <a:cs typeface="+mn-cs"/>
                        </a:rPr>
                        <a:t>Romeo: </a:t>
                      </a:r>
                      <a:r>
                        <a:rPr lang="en-GB" sz="1800" b="0" i="0" kern="1200" dirty="0">
                          <a:solidFill>
                            <a:srgbClr val="333F50"/>
                          </a:solidFill>
                          <a:effectLst/>
                          <a:latin typeface="+mn-lt"/>
                          <a:ea typeface="+mn-ea"/>
                          <a:cs typeface="+mn-cs"/>
                        </a:rPr>
                        <a:t>A Binary Vulnerability Detection Dataset for Exploring Juliet through the Lens of Assembly Language</a:t>
                      </a:r>
                      <a:r>
                        <a:rPr lang="en-GB" sz="2000" b="0" strike="noStrike" spc="-1" dirty="0">
                          <a:solidFill>
                            <a:srgbClr val="000000"/>
                          </a:solidFill>
                          <a:latin typeface="Calibri"/>
                        </a:rPr>
                        <a:t>​</a:t>
                      </a:r>
                      <a:endParaRPr lang="en-US" sz="2000" b="0" strike="noStrike" spc="-1" dirty="0">
                        <a:latin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2000" b="0" i="0" dirty="0">
                          <a:solidFill>
                            <a:srgbClr val="333F50"/>
                          </a:solidFill>
                          <a:effectLst/>
                          <a:latin typeface="+mn-lt"/>
                        </a:rPr>
                        <a:t>96.9%</a:t>
                      </a:r>
                      <a:r>
                        <a:rPr lang="en-US" sz="2000" b="0" i="0" dirty="0">
                          <a:solidFill>
                            <a:srgbClr val="000000"/>
                          </a:solidFill>
                          <a:effectLst/>
                          <a:latin typeface="+mn-l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4841754"/>
                  </a:ext>
                </a:extLst>
              </a:tr>
              <a:tr h="737289">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0" i="0" kern="1200" dirty="0">
                          <a:solidFill>
                            <a:srgbClr val="333F50"/>
                          </a:solidFill>
                          <a:effectLst/>
                          <a:latin typeface="+mn-lt"/>
                          <a:ea typeface="+mn-ea"/>
                          <a:cs typeface="+mn-cs"/>
                        </a:rPr>
                        <a:t>Security Vulnerability Detection </a:t>
                      </a:r>
                      <a:r>
                        <a:rPr lang="en-GB" sz="1800" b="0" i="0" kern="1200" dirty="0">
                          <a:solidFill>
                            <a:srgbClr val="333F50"/>
                          </a:solidFill>
                          <a:effectLst/>
                          <a:latin typeface="+mn-lt"/>
                          <a:ea typeface="+mn-ea"/>
                          <a:cs typeface="+mn-cs"/>
                        </a:rPr>
                        <a:t>Using Deep Learning Natural Language Processing</a:t>
                      </a:r>
                      <a:r>
                        <a:rPr lang="en-GB" sz="2000" b="0" i="0" kern="1200" dirty="0">
                          <a:solidFill>
                            <a:srgbClr val="333F50"/>
                          </a:solidFill>
                          <a:effectLst/>
                          <a:latin typeface="+mn-lt"/>
                          <a:ea typeface="+mn-ea"/>
                          <a:cs typeface="+mn-cs"/>
                        </a:rPr>
                        <a:t>​</a:t>
                      </a:r>
                      <a:endParaRPr lang="en-US" sz="2000" b="0" i="0" kern="1200" dirty="0">
                        <a:solidFill>
                          <a:srgbClr val="333F50"/>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2000" b="0" i="0" dirty="0">
                          <a:solidFill>
                            <a:srgbClr val="333F50"/>
                          </a:solidFill>
                          <a:effectLst/>
                          <a:latin typeface="+mn-lt"/>
                        </a:rPr>
                        <a:t>93.49%</a:t>
                      </a:r>
                      <a:endParaRPr lang="en-US" sz="2000" b="0" i="0" dirty="0">
                        <a:solidFill>
                          <a:srgbClr val="000000"/>
                        </a:solidFill>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9140390"/>
                  </a:ext>
                </a:extLst>
              </a:tr>
              <a:tr h="737289">
                <a:tc>
                  <a:txBody>
                    <a:bodyPr/>
                    <a:lstStyle/>
                    <a:p>
                      <a:pPr algn="ctr" rtl="0" fontAlgn="base"/>
                      <a:r>
                        <a:rPr lang="en-GB" sz="2000" b="0" i="0" kern="1200" dirty="0">
                          <a:solidFill>
                            <a:srgbClr val="333F50"/>
                          </a:solidFill>
                          <a:effectLst/>
                          <a:latin typeface="+mn-lt"/>
                          <a:ea typeface="+mn-ea"/>
                          <a:cs typeface="+mn-cs"/>
                        </a:rPr>
                        <a:t>Bin2vec: </a:t>
                      </a:r>
                      <a:r>
                        <a:rPr lang="en-GB" sz="1800" b="0" i="0" kern="1200" dirty="0">
                          <a:solidFill>
                            <a:srgbClr val="333F50"/>
                          </a:solidFill>
                          <a:effectLst/>
                          <a:latin typeface="+mn-lt"/>
                          <a:ea typeface="+mn-ea"/>
                          <a:cs typeface="+mn-cs"/>
                        </a:rPr>
                        <a:t>Learning Representations of Binary Executable Programs for Security Tasks</a:t>
                      </a:r>
                      <a:endParaRPr lang="en-US" sz="2000" b="0" i="0" kern="1200" dirty="0">
                        <a:solidFill>
                          <a:srgbClr val="333F50"/>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2000" b="0" i="0" kern="1200" dirty="0">
                          <a:solidFill>
                            <a:srgbClr val="333F50"/>
                          </a:solidFill>
                          <a:effectLst/>
                          <a:latin typeface="+mn-lt"/>
                          <a:ea typeface="+mn-ea"/>
                          <a:cs typeface="+mn-cs"/>
                        </a:rPr>
                        <a:t>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9990805"/>
                  </a:ext>
                </a:extLst>
              </a:tr>
              <a:tr h="737289">
                <a:tc>
                  <a:txBody>
                    <a:bodyPr/>
                    <a:lstStyle/>
                    <a:p>
                      <a:pPr algn="ctr" rtl="0" fontAlgn="base"/>
                      <a:r>
                        <a:rPr lang="en-GB" sz="2000" b="0" i="0" kern="1200" dirty="0">
                          <a:solidFill>
                            <a:srgbClr val="333F50"/>
                          </a:solidFill>
                          <a:effectLst/>
                          <a:latin typeface="+mn-lt"/>
                          <a:ea typeface="+mn-ea"/>
                          <a:cs typeface="+mn-cs"/>
                        </a:rPr>
                        <a:t>Deep-Learning-based </a:t>
                      </a:r>
                      <a:r>
                        <a:rPr lang="en-GB" sz="1800" b="0" i="0" kern="1200" dirty="0">
                          <a:solidFill>
                            <a:srgbClr val="333F50"/>
                          </a:solidFill>
                          <a:effectLst/>
                          <a:latin typeface="+mn-lt"/>
                          <a:ea typeface="+mn-ea"/>
                          <a:cs typeface="+mn-cs"/>
                        </a:rPr>
                        <a:t>Vulnerability Detection in Binary Executables</a:t>
                      </a:r>
                      <a:endParaRPr lang="en-US" sz="2000" b="0" i="0" kern="1200" dirty="0">
                        <a:solidFill>
                          <a:srgbClr val="333F50"/>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2000" b="0" i="0" kern="1200" dirty="0">
                          <a:solidFill>
                            <a:srgbClr val="333F50"/>
                          </a:solidFill>
                          <a:effectLst/>
                          <a:latin typeface="+mn-lt"/>
                          <a:ea typeface="+mn-ea"/>
                          <a:cs typeface="+mn-cs"/>
                        </a:rPr>
                        <a:t>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671141"/>
                  </a:ext>
                </a:extLst>
              </a:tr>
            </a:tbl>
          </a:graphicData>
        </a:graphic>
      </p:graphicFrame>
    </p:spTree>
    <p:extLst>
      <p:ext uri="{BB962C8B-B14F-4D97-AF65-F5344CB8AC3E}">
        <p14:creationId xmlns:p14="http://schemas.microsoft.com/office/powerpoint/2010/main" val="2501350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a:latin typeface="Arial"/>
              </a:rPr>
            </a:br>
            <a:r>
              <a:rPr lang="en-US"/>
              <a:t>metrics | </a:t>
            </a:r>
            <a:r>
              <a:rPr lang="en-GB"/>
              <a:t>Malware detection model</a:t>
            </a:r>
            <a:br>
              <a:rPr lang="en-US" sz="2800" b="0" strike="noStrike" spc="-1">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5" name="TextBox 4">
            <a:extLst>
              <a:ext uri="{FF2B5EF4-FFF2-40B4-BE49-F238E27FC236}">
                <a16:creationId xmlns:a16="http://schemas.microsoft.com/office/drawing/2014/main" id="{C2C6AB67-D6BF-0FB5-A77D-6D8162B3E397}"/>
              </a:ext>
            </a:extLst>
          </p:cNvPr>
          <p:cNvSpPr txBox="1"/>
          <p:nvPr/>
        </p:nvSpPr>
        <p:spPr>
          <a:xfrm>
            <a:off x="1044956" y="2105997"/>
            <a:ext cx="3798595" cy="1107996"/>
          </a:xfrm>
          <a:prstGeom prst="rect">
            <a:avLst/>
          </a:prstGeom>
          <a:noFill/>
        </p:spPr>
        <p:txBody>
          <a:bodyPr wrap="square">
            <a:spAutoFit/>
          </a:bodyPr>
          <a:lstStyle/>
          <a:p>
            <a:r>
              <a:rPr lang="en-GB" sz="2200" spc="150" dirty="0">
                <a:solidFill>
                  <a:prstClr val="black"/>
                </a:solidFill>
                <a:latin typeface="Tenorite"/>
              </a:rPr>
              <a:t>PREDICTIVE ANALYSIS FOR CROSS-DOMAIN VULNERABILITY MODEL</a:t>
            </a:r>
          </a:p>
        </p:txBody>
      </p:sp>
      <p:graphicFrame>
        <p:nvGraphicFramePr>
          <p:cNvPr id="11" name="Table 10">
            <a:extLst>
              <a:ext uri="{FF2B5EF4-FFF2-40B4-BE49-F238E27FC236}">
                <a16:creationId xmlns:a16="http://schemas.microsoft.com/office/drawing/2014/main" id="{6BBD7314-60DE-2147-287E-9247DA7E47ED}"/>
              </a:ext>
            </a:extLst>
          </p:cNvPr>
          <p:cNvGraphicFramePr>
            <a:graphicFrameLocks noGrp="1"/>
          </p:cNvGraphicFramePr>
          <p:nvPr>
            <p:extLst>
              <p:ext uri="{D42A27DB-BD31-4B8C-83A1-F6EECF244321}">
                <p14:modId xmlns:p14="http://schemas.microsoft.com/office/powerpoint/2010/main" val="2516191231"/>
              </p:ext>
            </p:extLst>
          </p:nvPr>
        </p:nvGraphicFramePr>
        <p:xfrm>
          <a:off x="5990253" y="2659995"/>
          <a:ext cx="5393094" cy="2712923"/>
        </p:xfrm>
        <a:graphic>
          <a:graphicData uri="http://schemas.openxmlformats.org/drawingml/2006/table">
            <a:tbl>
              <a:tblPr firstRow="1" bandRow="1">
                <a:tableStyleId>{5940675A-B579-460E-94D1-54222C63F5DA}</a:tableStyleId>
              </a:tblPr>
              <a:tblGrid>
                <a:gridCol w="1959355">
                  <a:extLst>
                    <a:ext uri="{9D8B030D-6E8A-4147-A177-3AD203B41FA5}">
                      <a16:colId xmlns:a16="http://schemas.microsoft.com/office/drawing/2014/main" val="1229893050"/>
                    </a:ext>
                  </a:extLst>
                </a:gridCol>
                <a:gridCol w="1631450">
                  <a:extLst>
                    <a:ext uri="{9D8B030D-6E8A-4147-A177-3AD203B41FA5}">
                      <a16:colId xmlns:a16="http://schemas.microsoft.com/office/drawing/2014/main" val="1213190502"/>
                    </a:ext>
                  </a:extLst>
                </a:gridCol>
                <a:gridCol w="1802289">
                  <a:extLst>
                    <a:ext uri="{9D8B030D-6E8A-4147-A177-3AD203B41FA5}">
                      <a16:colId xmlns:a16="http://schemas.microsoft.com/office/drawing/2014/main" val="2902515760"/>
                    </a:ext>
                  </a:extLst>
                </a:gridCol>
              </a:tblGrid>
              <a:tr h="884919">
                <a:tc>
                  <a:txBody>
                    <a:bodyPr/>
                    <a:lstStyle/>
                    <a:p>
                      <a:pPr algn="ctr">
                        <a:lnSpc>
                          <a:spcPct val="100000"/>
                        </a:lnSpc>
                        <a:buNone/>
                      </a:pPr>
                      <a:endParaRPr lang="en-US" sz="2000" b="1" kern="1200" dirty="0">
                        <a:solidFill>
                          <a:srgbClr val="333F50"/>
                        </a:solidFill>
                        <a:effectLst/>
                        <a:latin typeface="+mn-lt"/>
                        <a:ea typeface="+mn-ea"/>
                        <a:cs typeface="+mn-cs"/>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latin typeface="+mn-lt"/>
                          <a:ea typeface="+mn-ea"/>
                          <a:cs typeface="+mn-cs"/>
                        </a:rPr>
                        <a:t>PREDICTED BENIGN</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latin typeface="+mn-lt"/>
                          <a:ea typeface="+mn-ea"/>
                          <a:cs typeface="+mn-cs"/>
                        </a:rPr>
                        <a:t>PREDICTED VULNERABLE</a:t>
                      </a:r>
                      <a:r>
                        <a:rPr lang="en-US" sz="2000" b="1" kern="1200" dirty="0">
                          <a:solidFill>
                            <a:srgbClr val="333F50"/>
                          </a:solidFill>
                          <a:effectLst/>
                          <a:latin typeface="+mn-lt"/>
                          <a:ea typeface="+mn-ea"/>
                          <a:cs typeface="+mn-cs"/>
                        </a:rPr>
                        <a:t>​</a:t>
                      </a:r>
                    </a:p>
                  </a:txBody>
                  <a:tcPr anchor="ctr"/>
                </a:tc>
                <a:extLst>
                  <a:ext uri="{0D108BD9-81ED-4DB2-BD59-A6C34878D82A}">
                    <a16:rowId xmlns:a16="http://schemas.microsoft.com/office/drawing/2014/main" val="1173677393"/>
                  </a:ext>
                </a:extLst>
              </a:tr>
              <a:tr h="914002">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latin typeface="+mn-lt"/>
                          <a:ea typeface="+mn-ea"/>
                          <a:cs typeface="+mn-cs"/>
                        </a:rPr>
                        <a:t>ACTUAL BENIGN</a:t>
                      </a:r>
                      <a:endParaRPr lang="en-DE" sz="2000" b="1" kern="1200" dirty="0">
                        <a:solidFill>
                          <a:srgbClr val="333F50"/>
                        </a:solidFill>
                        <a:effectLst/>
                        <a:latin typeface="+mn-lt"/>
                        <a:ea typeface="+mn-ea"/>
                        <a:cs typeface="+mn-cs"/>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DE" sz="2000" b="1" kern="1200" dirty="0">
                          <a:solidFill>
                            <a:srgbClr val="333F50"/>
                          </a:solidFill>
                          <a:effectLst/>
                          <a:latin typeface="+mn-lt"/>
                          <a:ea typeface="+mn-ea"/>
                          <a:cs typeface="+mn-cs"/>
                        </a:rPr>
                        <a:t>2403</a:t>
                      </a:r>
                      <a:endParaRPr lang="en-US" sz="2000" b="1" kern="1200" dirty="0">
                        <a:solidFill>
                          <a:srgbClr val="333F50"/>
                        </a:solidFill>
                        <a:effectLst/>
                        <a:latin typeface="+mn-lt"/>
                        <a:ea typeface="+mn-ea"/>
                        <a:cs typeface="+mn-cs"/>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643​</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898294192"/>
                  </a:ext>
                </a:extLst>
              </a:tr>
              <a:tr h="914002">
                <a:tc>
                  <a:txBody>
                    <a:bodyPr/>
                    <a:lstStyle/>
                    <a:p>
                      <a:pPr algn="ctr"/>
                      <a:r>
                        <a:rPr lang="en-GB" sz="2000" b="1" kern="1200" dirty="0">
                          <a:solidFill>
                            <a:srgbClr val="333F50"/>
                          </a:solidFill>
                          <a:effectLst/>
                          <a:latin typeface="+mn-lt"/>
                          <a:ea typeface="+mn-ea"/>
                          <a:cs typeface="+mn-cs"/>
                        </a:rPr>
                        <a:t> ACTUAL VULNERABLE</a:t>
                      </a:r>
                      <a:endParaRPr lang="en-DE" sz="2000" b="1" kern="1200" dirty="0">
                        <a:solidFill>
                          <a:srgbClr val="333F50"/>
                        </a:solidFill>
                        <a:effectLst/>
                        <a:latin typeface="+mn-lt"/>
                        <a:ea typeface="+mn-ea"/>
                        <a:cs typeface="+mn-cs"/>
                      </a:endParaRPr>
                    </a:p>
                  </a:txBody>
                  <a:tcPr anchor="ctr"/>
                </a:tc>
                <a:tc>
                  <a:txBody>
                    <a:bodyPr/>
                    <a:lstStyle/>
                    <a:p>
                      <a:pPr algn="ctr" rtl="0" fontAlgn="base"/>
                      <a:r>
                        <a:rPr lang="en-US" sz="2000" b="1" kern="1200" dirty="0">
                          <a:solidFill>
                            <a:srgbClr val="333F50"/>
                          </a:solidFill>
                          <a:effectLst/>
                          <a:latin typeface="+mn-lt"/>
                          <a:ea typeface="+mn-ea"/>
                          <a:cs typeface="+mn-cs"/>
                        </a:rPr>
                        <a:t>275</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2175​</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327245626"/>
                  </a:ext>
                </a:extLst>
              </a:tr>
            </a:tbl>
          </a:graphicData>
        </a:graphic>
      </p:graphicFrame>
      <p:sp>
        <p:nvSpPr>
          <p:cNvPr id="6" name="TextBox 5">
            <a:extLst>
              <a:ext uri="{FF2B5EF4-FFF2-40B4-BE49-F238E27FC236}">
                <a16:creationId xmlns:a16="http://schemas.microsoft.com/office/drawing/2014/main" id="{1ADDA2BE-9094-1BCD-666A-A9F7375CA6B6}"/>
              </a:ext>
            </a:extLst>
          </p:cNvPr>
          <p:cNvSpPr txBox="1"/>
          <p:nvPr/>
        </p:nvSpPr>
        <p:spPr>
          <a:xfrm>
            <a:off x="1618306" y="4603477"/>
            <a:ext cx="3798596" cy="769441"/>
          </a:xfrm>
          <a:prstGeom prst="rect">
            <a:avLst/>
          </a:prstGeom>
          <a:noFill/>
        </p:spPr>
        <p:txBody>
          <a:bodyPr wrap="square">
            <a:spAutoFit/>
          </a:bodyPr>
          <a:lstStyle/>
          <a:p>
            <a:pPr algn="r">
              <a:lnSpc>
                <a:spcPct val="100000"/>
              </a:lnSpc>
              <a:buNone/>
              <a:tabLst>
                <a:tab pos="0" algn="l"/>
              </a:tabLst>
            </a:pPr>
            <a:r>
              <a:rPr lang="en-US" sz="2200" spc="150" dirty="0">
                <a:solidFill>
                  <a:prstClr val="black"/>
                </a:solidFill>
                <a:latin typeface="Tenorite"/>
              </a:rPr>
              <a:t>Results of prediction on 5496 samples</a:t>
            </a:r>
          </a:p>
        </p:txBody>
      </p:sp>
    </p:spTree>
    <p:extLst>
      <p:ext uri="{BB962C8B-B14F-4D97-AF65-F5344CB8AC3E}">
        <p14:creationId xmlns:p14="http://schemas.microsoft.com/office/powerpoint/2010/main" val="482118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dirty="0">
                <a:latin typeface="Arial"/>
              </a:rPr>
            </a:br>
            <a:r>
              <a:rPr lang="en-US" dirty="0"/>
              <a:t>metrics | </a:t>
            </a:r>
            <a:r>
              <a:rPr lang="en-GB" dirty="0"/>
              <a:t>Malware detection model</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5" name="TextBox 4">
            <a:extLst>
              <a:ext uri="{FF2B5EF4-FFF2-40B4-BE49-F238E27FC236}">
                <a16:creationId xmlns:a16="http://schemas.microsoft.com/office/drawing/2014/main" id="{C2C6AB67-D6BF-0FB5-A77D-6D8162B3E397}"/>
              </a:ext>
            </a:extLst>
          </p:cNvPr>
          <p:cNvSpPr txBox="1"/>
          <p:nvPr/>
        </p:nvSpPr>
        <p:spPr>
          <a:xfrm>
            <a:off x="961053" y="2875002"/>
            <a:ext cx="4030897" cy="1107996"/>
          </a:xfrm>
          <a:prstGeom prst="rect">
            <a:avLst/>
          </a:prstGeom>
          <a:noFill/>
        </p:spPr>
        <p:txBody>
          <a:bodyPr wrap="square">
            <a:spAutoFit/>
          </a:bodyPr>
          <a:lstStyle/>
          <a:p>
            <a:r>
              <a:rPr lang="en-GB" sz="2200" spc="150" dirty="0">
                <a:solidFill>
                  <a:prstClr val="black"/>
                </a:solidFill>
                <a:latin typeface="Tenorite"/>
              </a:rPr>
              <a:t>PREDICTIVE ANALYSIS (PER CWE) FOR CROSS-DOMAIN VULNERABILITY MODEL</a:t>
            </a:r>
          </a:p>
        </p:txBody>
      </p:sp>
      <p:pic>
        <p:nvPicPr>
          <p:cNvPr id="2" name="Picture 1">
            <a:extLst>
              <a:ext uri="{FF2B5EF4-FFF2-40B4-BE49-F238E27FC236}">
                <a16:creationId xmlns:a16="http://schemas.microsoft.com/office/drawing/2014/main" id="{461DEBC3-2ED2-20EF-9A01-7A2343282E31}"/>
              </a:ext>
            </a:extLst>
          </p:cNvPr>
          <p:cNvPicPr>
            <a:picLocks noChangeAspect="1"/>
          </p:cNvPicPr>
          <p:nvPr/>
        </p:nvPicPr>
        <p:blipFill>
          <a:blip r:embed="rId2"/>
          <a:stretch>
            <a:fillRect/>
          </a:stretch>
        </p:blipFill>
        <p:spPr>
          <a:xfrm>
            <a:off x="5321933" y="1766949"/>
            <a:ext cx="6031867" cy="4499016"/>
          </a:xfrm>
          <a:prstGeom prst="rect">
            <a:avLst/>
          </a:prstGeom>
        </p:spPr>
      </p:pic>
    </p:spTree>
    <p:extLst>
      <p:ext uri="{BB962C8B-B14F-4D97-AF65-F5344CB8AC3E}">
        <p14:creationId xmlns:p14="http://schemas.microsoft.com/office/powerpoint/2010/main" val="3781602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US" dirty="0"/>
              <a:t>SOLUTION | </a:t>
            </a:r>
            <a:r>
              <a:rPr lang="en-GB" dirty="0"/>
              <a:t>Malware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604157" y="1690688"/>
            <a:ext cx="10983686" cy="4408488"/>
          </a:xfrm>
        </p:spPr>
        <p:txBody>
          <a:bodyPr>
            <a:normAutofit/>
          </a:bodyPr>
          <a:lstStyle/>
          <a:p>
            <a:pPr marL="0" indent="0" algn="just">
              <a:buNone/>
            </a:pPr>
            <a:endParaRPr lang="en-GB" sz="1700" spc="150" dirty="0">
              <a:solidFill>
                <a:prstClr val="black"/>
              </a:solidFill>
              <a:latin typeface="Tenorite"/>
            </a:endParaRPr>
          </a:p>
          <a:p>
            <a:pPr marL="0" indent="0" algn="just">
              <a:buNone/>
            </a:pPr>
            <a:r>
              <a:rPr lang="en-GB" sz="2000" spc="150" dirty="0">
                <a:solidFill>
                  <a:prstClr val="black"/>
                </a:solidFill>
                <a:latin typeface="Tenorite"/>
              </a:rPr>
              <a:t>HRRs (HOLOGRAPHIC REDUCED REPRESENTAIONS):</a:t>
            </a:r>
          </a:p>
          <a:p>
            <a:pPr marL="0" indent="0" algn="just">
              <a:buNone/>
            </a:pPr>
            <a:endParaRPr lang="en-GB" sz="2000" spc="150" dirty="0">
              <a:solidFill>
                <a:prstClr val="black"/>
              </a:solidFill>
              <a:latin typeface="Tenorite"/>
            </a:endParaRPr>
          </a:p>
          <a:p>
            <a:pPr marL="800280" lvl="1" indent="-343080" algn="just">
              <a:lnSpc>
                <a:spcPct val="100000"/>
              </a:lnSpc>
              <a:buClr>
                <a:srgbClr val="000000"/>
              </a:buClr>
              <a:buFont typeface="Arial"/>
              <a:buChar char="•"/>
            </a:pPr>
            <a:r>
              <a:rPr lang="en-GB" sz="2000" spc="150" dirty="0">
                <a:solidFill>
                  <a:prstClr val="black"/>
                </a:solidFill>
                <a:latin typeface="Tenorite"/>
              </a:rPr>
              <a:t>HRRs encode symbolic information as fixed-length vectors.</a:t>
            </a:r>
          </a:p>
          <a:p>
            <a:pPr marL="800280" lvl="1" indent="-343080" algn="just">
              <a:lnSpc>
                <a:spcPct val="100000"/>
              </a:lnSpc>
              <a:buClr>
                <a:srgbClr val="000000"/>
              </a:buClr>
              <a:buFont typeface="Arial"/>
              <a:buChar char="•"/>
            </a:pPr>
            <a:r>
              <a:rPr lang="en-GB" sz="2000" spc="150" dirty="0">
                <a:solidFill>
                  <a:prstClr val="black"/>
                </a:solidFill>
                <a:latin typeface="Tenorite"/>
              </a:rPr>
              <a:t>They support operations like binding and unbinding.</a:t>
            </a:r>
          </a:p>
          <a:p>
            <a:pPr marL="800280" lvl="1" indent="-343080" algn="just">
              <a:lnSpc>
                <a:spcPct val="100000"/>
              </a:lnSpc>
              <a:buClr>
                <a:srgbClr val="000000"/>
              </a:buClr>
              <a:buFont typeface="Arial"/>
              <a:buChar char="•"/>
            </a:pPr>
            <a:r>
              <a:rPr lang="en-GB" sz="2000" spc="150" dirty="0">
                <a:solidFill>
                  <a:prstClr val="black"/>
                </a:solidFill>
                <a:latin typeface="Tenorite"/>
              </a:rPr>
              <a:t>HRRs allow for approximate matching, making them robust to noise and variations</a:t>
            </a:r>
            <a:r>
              <a:rPr lang="en-GB" sz="1600" spc="150" dirty="0">
                <a:solidFill>
                  <a:prstClr val="black"/>
                </a:solidFill>
                <a:latin typeface="Tenorite"/>
              </a:rPr>
              <a:t>.</a:t>
            </a:r>
          </a:p>
          <a:p>
            <a:pPr marL="0" indent="0" algn="just">
              <a:lnSpc>
                <a:spcPct val="100000"/>
              </a:lnSpc>
              <a:buClr>
                <a:srgbClr val="000000"/>
              </a:buClr>
              <a:buNone/>
            </a:pPr>
            <a:endParaRPr lang="en-GB" sz="2000" spc="150" dirty="0">
              <a:solidFill>
                <a:prstClr val="black"/>
              </a:solidFill>
              <a:latin typeface="Tenorite"/>
            </a:endParaRPr>
          </a:p>
          <a:p>
            <a:pPr marL="0" indent="0">
              <a:buNone/>
            </a:pPr>
            <a:r>
              <a:rPr lang="en-GB" sz="2000" spc="150" dirty="0">
                <a:solidFill>
                  <a:prstClr val="black"/>
                </a:solidFill>
                <a:latin typeface="Tenorite"/>
              </a:rPr>
              <a:t>Ex: operations like word analogy solving: "King - Man + Woman" approximating "Queen"</a:t>
            </a:r>
          </a:p>
          <a:p>
            <a:pPr marL="0" indent="0" algn="just">
              <a:buNone/>
            </a:pPr>
            <a:endParaRPr lang="en-US" dirty="0"/>
          </a:p>
          <a:p>
            <a:pPr algn="just"/>
            <a:endParaRPr lang="en-DE" dirty="0"/>
          </a:p>
        </p:txBody>
      </p:sp>
    </p:spTree>
    <p:extLst>
      <p:ext uri="{BB962C8B-B14F-4D97-AF65-F5344CB8AC3E}">
        <p14:creationId xmlns:p14="http://schemas.microsoft.com/office/powerpoint/2010/main" val="2761993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US" dirty="0"/>
              <a:t>SOLUTION | </a:t>
            </a:r>
            <a:r>
              <a:rPr lang="en-GB" dirty="0"/>
              <a:t>Malware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604157" y="1456267"/>
            <a:ext cx="10983686" cy="4900083"/>
          </a:xfrm>
        </p:spPr>
        <p:txBody>
          <a:bodyPr>
            <a:normAutofit/>
          </a:bodyPr>
          <a:lstStyle/>
          <a:p>
            <a:pPr marL="0" indent="0" algn="just">
              <a:buNone/>
            </a:pPr>
            <a:endParaRPr lang="en-GB" sz="1700" spc="150" dirty="0">
              <a:solidFill>
                <a:prstClr val="black"/>
              </a:solidFill>
              <a:latin typeface="Tenorite"/>
            </a:endParaRPr>
          </a:p>
          <a:p>
            <a:pPr marL="0" indent="0" algn="just">
              <a:buNone/>
            </a:pPr>
            <a:r>
              <a:rPr lang="en-GB" sz="2000" spc="150" dirty="0">
                <a:solidFill>
                  <a:prstClr val="black"/>
                </a:solidFill>
                <a:latin typeface="Tenorite"/>
              </a:rPr>
              <a:t>HRR-BASED SELF-ATTENTION</a:t>
            </a:r>
            <a:r>
              <a:rPr lang="en-GB" sz="20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2000" b="0" strike="noStrike" spc="-1"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GB" sz="2000" spc="150" dirty="0">
              <a:solidFill>
                <a:prstClr val="black"/>
              </a:solidFill>
              <a:latin typeface="Tenorite"/>
            </a:endParaRPr>
          </a:p>
          <a:p>
            <a:pPr marL="743040" lvl="1" indent="-285840">
              <a:lnSpc>
                <a:spcPct val="100000"/>
              </a:lnSpc>
              <a:buClr>
                <a:srgbClr val="000000"/>
              </a:buClr>
              <a:buFont typeface="Arial"/>
              <a:buChar char="•"/>
            </a:pPr>
            <a:r>
              <a:rPr lang="en-GB" sz="2000" spc="150" dirty="0">
                <a:solidFill>
                  <a:prstClr val="black"/>
                </a:solidFill>
                <a:latin typeface="Tenorite"/>
              </a:rPr>
              <a:t>Symbolic Representation of Malware Patterns</a:t>
            </a:r>
          </a:p>
          <a:p>
            <a:pPr marL="1200240" lvl="2" indent="-285840">
              <a:lnSpc>
                <a:spcPct val="100000"/>
              </a:lnSpc>
              <a:buClr>
                <a:srgbClr val="000000"/>
              </a:buClr>
              <a:buFont typeface="Arial"/>
              <a:buChar char="•"/>
            </a:pPr>
            <a:r>
              <a:rPr lang="en-GB" sz="1800" spc="150" dirty="0">
                <a:solidFill>
                  <a:prstClr val="black"/>
                </a:solidFill>
                <a:latin typeface="Tenorite"/>
              </a:rPr>
              <a:t>HRR enables the encoding of symbolic information into numerical vectors.</a:t>
            </a:r>
          </a:p>
          <a:p>
            <a:pPr marL="457200" lvl="1" indent="0">
              <a:lnSpc>
                <a:spcPct val="100000"/>
              </a:lnSpc>
              <a:buClr>
                <a:srgbClr val="000000"/>
              </a:buClr>
              <a:buNone/>
            </a:pPr>
            <a:endParaRPr lang="en-GB" sz="400" spc="150" dirty="0">
              <a:solidFill>
                <a:prstClr val="black"/>
              </a:solidFill>
              <a:latin typeface="Tenorite"/>
            </a:endParaRPr>
          </a:p>
          <a:p>
            <a:pPr marL="743040" lvl="1" indent="-285840">
              <a:lnSpc>
                <a:spcPct val="100000"/>
              </a:lnSpc>
              <a:buClr>
                <a:srgbClr val="000000"/>
              </a:buClr>
              <a:buFont typeface="Arial"/>
              <a:buChar char="•"/>
            </a:pPr>
            <a:r>
              <a:rPr lang="en-GB" sz="2000" spc="150" dirty="0">
                <a:solidFill>
                  <a:prstClr val="black"/>
                </a:solidFill>
                <a:latin typeface="Tenorite"/>
              </a:rPr>
              <a:t>Logical Reasoning: </a:t>
            </a:r>
            <a:endParaRPr lang="en-GB" sz="1800" spc="150" dirty="0">
              <a:solidFill>
                <a:prstClr val="black"/>
              </a:solidFill>
              <a:latin typeface="Tenorite"/>
            </a:endParaRPr>
          </a:p>
          <a:p>
            <a:pPr marL="1200240" lvl="2" indent="-285840">
              <a:buClr>
                <a:srgbClr val="000000"/>
              </a:buClr>
              <a:buFont typeface="Arial"/>
              <a:buChar char="•"/>
            </a:pPr>
            <a:r>
              <a:rPr lang="en-GB" sz="1800" spc="150" dirty="0">
                <a:solidFill>
                  <a:prstClr val="black"/>
                </a:solidFill>
                <a:latin typeface="Tenorite"/>
              </a:rPr>
              <a:t>Malware detection often involves making decisions based on the presence or absence of certain patterns or conditions.</a:t>
            </a:r>
          </a:p>
          <a:p>
            <a:pPr marL="1200240" lvl="2" indent="-285840">
              <a:buClr>
                <a:srgbClr val="000000"/>
              </a:buClr>
              <a:buFont typeface="Arial"/>
              <a:buChar char="•"/>
            </a:pPr>
            <a:r>
              <a:rPr lang="en-GB" sz="1800" spc="150" dirty="0">
                <a:solidFill>
                  <a:prstClr val="black"/>
                </a:solidFill>
                <a:latin typeface="Tenorite"/>
              </a:rPr>
              <a:t>Symbolic operations allow for logical rules to be applied, enhancing the model's ability to reason about the data.</a:t>
            </a:r>
          </a:p>
          <a:p>
            <a:pPr marL="914400" lvl="2" indent="0">
              <a:buClr>
                <a:srgbClr val="000000"/>
              </a:buClr>
              <a:buNone/>
            </a:pPr>
            <a:endParaRPr lang="en-GB" sz="1050" spc="150" dirty="0">
              <a:solidFill>
                <a:prstClr val="black"/>
              </a:solidFill>
              <a:latin typeface="Tenorite"/>
            </a:endParaRPr>
          </a:p>
          <a:p>
            <a:pPr marL="743040" lvl="1" indent="-285840">
              <a:lnSpc>
                <a:spcPct val="100000"/>
              </a:lnSpc>
              <a:buClr>
                <a:srgbClr val="000000"/>
              </a:buClr>
              <a:buFont typeface="Arial"/>
              <a:buChar char="•"/>
            </a:pPr>
            <a:r>
              <a:rPr lang="en-GB" sz="2000" spc="150" dirty="0">
                <a:solidFill>
                  <a:prstClr val="black"/>
                </a:solidFill>
                <a:latin typeface="Tenorite"/>
              </a:rPr>
              <a:t>Binding and Unbinding Operations:</a:t>
            </a:r>
          </a:p>
          <a:p>
            <a:pPr marL="1200240" lvl="2" indent="-285840">
              <a:lnSpc>
                <a:spcPct val="100000"/>
              </a:lnSpc>
              <a:buClr>
                <a:srgbClr val="000000"/>
              </a:buClr>
              <a:buFont typeface="Arial"/>
              <a:buChar char="•"/>
            </a:pPr>
            <a:r>
              <a:rPr lang="en-GB" sz="1800" spc="150" dirty="0">
                <a:solidFill>
                  <a:prstClr val="black"/>
                </a:solidFill>
                <a:latin typeface="Tenorite"/>
              </a:rPr>
              <a:t>Can capture both symbolic and numerical aspects of malware behaviour.</a:t>
            </a:r>
          </a:p>
          <a:p>
            <a:pPr marL="914400" lvl="2" indent="0">
              <a:buClr>
                <a:srgbClr val="000000"/>
              </a:buClr>
              <a:buNone/>
            </a:pPr>
            <a:endParaRPr lang="en-GB" sz="400" spc="150" dirty="0">
              <a:solidFill>
                <a:prstClr val="black"/>
              </a:solidFill>
              <a:latin typeface="Tenorite"/>
            </a:endParaRPr>
          </a:p>
          <a:p>
            <a:pPr marL="0" indent="0" algn="just">
              <a:buNone/>
            </a:pPr>
            <a:endParaRPr lang="en-US" dirty="0"/>
          </a:p>
          <a:p>
            <a:pPr algn="just"/>
            <a:endParaRPr lang="en-DE" dirty="0"/>
          </a:p>
        </p:txBody>
      </p:sp>
    </p:spTree>
    <p:extLst>
      <p:ext uri="{BB962C8B-B14F-4D97-AF65-F5344CB8AC3E}">
        <p14:creationId xmlns:p14="http://schemas.microsoft.com/office/powerpoint/2010/main" val="2197411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US" dirty="0"/>
              <a:t>SOLUTION | </a:t>
            </a:r>
            <a:r>
              <a:rPr lang="en-GB" dirty="0"/>
              <a:t>Malware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528812"/>
            <a:ext cx="10448729" cy="4989414"/>
          </a:xfrm>
        </p:spPr>
        <p:txBody>
          <a:bodyPr>
            <a:normAutofit fontScale="92500" lnSpcReduction="10000"/>
          </a:bodyPr>
          <a:lstStyle/>
          <a:p>
            <a:pPr marL="0" indent="0" algn="just">
              <a:buNone/>
            </a:pPr>
            <a:endParaRPr lang="en-GB" sz="1700" spc="150" dirty="0">
              <a:solidFill>
                <a:prstClr val="black"/>
              </a:solidFill>
              <a:latin typeface="Tenorite"/>
            </a:endParaRPr>
          </a:p>
          <a:p>
            <a:pPr marL="0" indent="0">
              <a:buNone/>
            </a:pPr>
            <a:r>
              <a:rPr lang="en-GB" sz="2000" spc="150" dirty="0">
                <a:solidFill>
                  <a:prstClr val="black"/>
                </a:solidFill>
                <a:latin typeface="Tenorite"/>
              </a:rPr>
              <a:t>HRRFORMER VS TRADITIONAL TRANSFORMER</a:t>
            </a:r>
            <a:r>
              <a:rPr lang="en-GB" sz="20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2000" b="0" strike="noStrike" spc="-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GB" sz="2000" spc="150" dirty="0">
              <a:solidFill>
                <a:prstClr val="black"/>
              </a:solidFill>
              <a:latin typeface="Tenorite"/>
            </a:endParaRPr>
          </a:p>
          <a:p>
            <a:pPr marL="743040" lvl="1" indent="-285840">
              <a:lnSpc>
                <a:spcPct val="100000"/>
              </a:lnSpc>
              <a:buClr>
                <a:srgbClr val="000000"/>
              </a:buClr>
              <a:buFont typeface="Arial"/>
              <a:buChar char="•"/>
            </a:pPr>
            <a:r>
              <a:rPr lang="en-GB" sz="2000" spc="150" dirty="0">
                <a:solidFill>
                  <a:prstClr val="black"/>
                </a:solidFill>
                <a:latin typeface="Tenorite"/>
              </a:rPr>
              <a:t>Symbolic Reasoning Capability:</a:t>
            </a:r>
          </a:p>
          <a:p>
            <a:pPr marL="457200" lvl="1" indent="0">
              <a:lnSpc>
                <a:spcPct val="100000"/>
              </a:lnSpc>
              <a:buClr>
                <a:srgbClr val="000000"/>
              </a:buClr>
              <a:buNone/>
            </a:pPr>
            <a:endParaRPr lang="en-GB" sz="500" spc="150" dirty="0">
              <a:solidFill>
                <a:prstClr val="black"/>
              </a:solidFill>
              <a:latin typeface="Tenorite"/>
            </a:endParaRPr>
          </a:p>
          <a:p>
            <a:pPr marL="1200240" lvl="2" indent="-285840">
              <a:lnSpc>
                <a:spcPct val="100000"/>
              </a:lnSpc>
              <a:buClr>
                <a:srgbClr val="000000"/>
              </a:buClr>
              <a:buFont typeface="Arial"/>
              <a:buChar char="•"/>
            </a:pPr>
            <a:r>
              <a:rPr lang="en-GB" sz="1900" spc="150" dirty="0">
                <a:solidFill>
                  <a:prstClr val="black"/>
                </a:solidFill>
                <a:latin typeface="Tenorite"/>
              </a:rPr>
              <a:t>HRRs excel at symbolic reasoning and manipulation.</a:t>
            </a:r>
          </a:p>
          <a:p>
            <a:pPr marL="1200240" lvl="2" indent="-285840">
              <a:lnSpc>
                <a:spcPct val="100000"/>
              </a:lnSpc>
              <a:buClr>
                <a:srgbClr val="000000"/>
              </a:buClr>
              <a:buFont typeface="Arial"/>
              <a:buChar char="•"/>
            </a:pPr>
            <a:r>
              <a:rPr lang="en-GB" sz="1900" spc="150" dirty="0">
                <a:solidFill>
                  <a:prstClr val="black"/>
                </a:solidFill>
                <a:latin typeface="Tenorite"/>
              </a:rPr>
              <a:t>Traditional self-attention is primarily numeric.</a:t>
            </a:r>
          </a:p>
          <a:p>
            <a:pPr marL="914400" lvl="2" indent="0">
              <a:buClr>
                <a:srgbClr val="000000"/>
              </a:buClr>
              <a:buNone/>
            </a:pPr>
            <a:endParaRPr lang="en-GB" sz="2200" spc="150" dirty="0">
              <a:solidFill>
                <a:prstClr val="black"/>
              </a:solidFill>
              <a:latin typeface="Tenorite"/>
            </a:endParaRPr>
          </a:p>
          <a:p>
            <a:pPr marL="743040" lvl="1" indent="-285840">
              <a:buClr>
                <a:srgbClr val="000000"/>
              </a:buClr>
              <a:buFont typeface="Arial"/>
              <a:buChar char="•"/>
            </a:pPr>
            <a:r>
              <a:rPr lang="en-GB" sz="2000" spc="150" dirty="0">
                <a:solidFill>
                  <a:prstClr val="black"/>
                </a:solidFill>
                <a:latin typeface="Tenorite"/>
              </a:rPr>
              <a:t>Logical Operations:</a:t>
            </a:r>
          </a:p>
          <a:p>
            <a:pPr marL="457200" lvl="1" indent="0">
              <a:buClr>
                <a:srgbClr val="000000"/>
              </a:buClr>
              <a:buNone/>
            </a:pPr>
            <a:endParaRPr lang="en-GB" sz="500" spc="150" dirty="0">
              <a:solidFill>
                <a:prstClr val="black"/>
              </a:solidFill>
              <a:latin typeface="Tenorite"/>
            </a:endParaRPr>
          </a:p>
          <a:p>
            <a:pPr marL="1200240" lvl="2" indent="-285840">
              <a:buClr>
                <a:srgbClr val="000000"/>
              </a:buClr>
              <a:buFont typeface="Arial"/>
              <a:buChar char="•"/>
            </a:pPr>
            <a:r>
              <a:rPr lang="en-GB" sz="1900" spc="150" dirty="0">
                <a:solidFill>
                  <a:prstClr val="black"/>
                </a:solidFill>
                <a:latin typeface="Tenorite"/>
              </a:rPr>
              <a:t>Binding and unbinding enables the application to learn the logical rules and operations within the self-attention mechanism.</a:t>
            </a:r>
          </a:p>
          <a:p>
            <a:pPr marL="914400" lvl="2" indent="0">
              <a:buClr>
                <a:srgbClr val="000000"/>
              </a:buClr>
              <a:buNone/>
            </a:pPr>
            <a:endParaRPr lang="en-GB" sz="2200" spc="150" dirty="0">
              <a:solidFill>
                <a:prstClr val="black"/>
              </a:solidFill>
              <a:latin typeface="Tenorite"/>
            </a:endParaRPr>
          </a:p>
          <a:p>
            <a:pPr marL="743040" lvl="1" indent="-285840">
              <a:buClr>
                <a:srgbClr val="000000"/>
              </a:buClr>
              <a:buFont typeface="Arial"/>
              <a:buChar char="•"/>
            </a:pPr>
            <a:r>
              <a:rPr lang="en-GB" sz="2000" spc="150" dirty="0">
                <a:solidFill>
                  <a:prstClr val="black"/>
                </a:solidFill>
                <a:latin typeface="Tenorite"/>
              </a:rPr>
              <a:t>Efficient Handling of Long Sequences:</a:t>
            </a:r>
          </a:p>
          <a:p>
            <a:pPr marL="457200" lvl="1" indent="0">
              <a:buClr>
                <a:srgbClr val="000000"/>
              </a:buClr>
              <a:buNone/>
            </a:pPr>
            <a:endParaRPr lang="en-GB" sz="400" spc="150" dirty="0">
              <a:solidFill>
                <a:prstClr val="black"/>
              </a:solidFill>
              <a:latin typeface="Tenorite"/>
            </a:endParaRPr>
          </a:p>
          <a:p>
            <a:pPr marL="1200240" lvl="2" indent="-285840">
              <a:buClr>
                <a:srgbClr val="000000"/>
              </a:buClr>
              <a:buFont typeface="Arial"/>
              <a:buChar char="•"/>
            </a:pPr>
            <a:r>
              <a:rPr lang="en-GB" sz="1900" spc="150" dirty="0">
                <a:solidFill>
                  <a:prstClr val="black"/>
                </a:solidFill>
                <a:latin typeface="Tenorite"/>
              </a:rPr>
              <a:t>HRRs Operates efficiently in linear time concerning sequence length.</a:t>
            </a:r>
            <a:endParaRPr lang="en-US" sz="1900" spc="150" dirty="0">
              <a:solidFill>
                <a:prstClr val="black"/>
              </a:solidFill>
              <a:latin typeface="Tenorite"/>
            </a:endParaRPr>
          </a:p>
          <a:p>
            <a:pPr marL="1200240" lvl="2" indent="-285840">
              <a:buClr>
                <a:srgbClr val="000000"/>
              </a:buClr>
              <a:buFont typeface="Arial"/>
              <a:buChar char="•"/>
            </a:pPr>
            <a:r>
              <a:rPr lang="en-GB" sz="1900" spc="150" dirty="0">
                <a:solidFill>
                  <a:prstClr val="black"/>
                </a:solidFill>
                <a:latin typeface="Tenorite"/>
              </a:rPr>
              <a:t>Traditional self-attention has quadratic complexity.</a:t>
            </a:r>
            <a:endParaRPr lang="en-US" sz="1900" dirty="0"/>
          </a:p>
          <a:p>
            <a:pPr algn="just"/>
            <a:endParaRPr lang="en-DE" dirty="0"/>
          </a:p>
        </p:txBody>
      </p:sp>
    </p:spTree>
    <p:extLst>
      <p:ext uri="{BB962C8B-B14F-4D97-AF65-F5344CB8AC3E}">
        <p14:creationId xmlns:p14="http://schemas.microsoft.com/office/powerpoint/2010/main" val="59045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GB" sz="2800" spc="150" dirty="0">
                <a:solidFill>
                  <a:prstClr val="black"/>
                </a:solidFill>
                <a:latin typeface="Tenorite"/>
              </a:rPr>
              <a:t>CHALLENGES </a:t>
            </a:r>
            <a:r>
              <a:rPr lang="en-US" dirty="0"/>
              <a:t>| </a:t>
            </a:r>
            <a:r>
              <a:rPr lang="en-GB" dirty="0"/>
              <a:t>Malware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664806" y="1410155"/>
            <a:ext cx="11082434" cy="5082720"/>
          </a:xfrm>
        </p:spPr>
        <p:txBody>
          <a:bodyPr>
            <a:normAutofit/>
          </a:bodyPr>
          <a:lstStyle/>
          <a:p>
            <a:pPr marL="0" indent="0">
              <a:buNone/>
            </a:pPr>
            <a:endParaRPr lang="en-GB" sz="1700" spc="150" dirty="0">
              <a:solidFill>
                <a:prstClr val="black"/>
              </a:solidFill>
              <a:latin typeface="Tenorite"/>
            </a:endParaRPr>
          </a:p>
          <a:p>
            <a:pPr marL="0" indent="0">
              <a:buNone/>
            </a:pPr>
            <a:endParaRPr lang="en-GB" sz="4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914400" lvl="1" indent="-457200" algn="just">
              <a:buFont typeface="+mj-lt"/>
              <a:buAutoNum type="arabicPeriod"/>
            </a:pPr>
            <a:r>
              <a:rPr lang="en-GB" sz="2000" spc="150" dirty="0">
                <a:solidFill>
                  <a:prstClr val="black"/>
                </a:solidFill>
                <a:latin typeface="Tenorite"/>
              </a:rPr>
              <a:t>Setting up “Recasting self-attention” HRRformer code repo</a:t>
            </a:r>
          </a:p>
          <a:p>
            <a:pPr lvl="2" algn="just"/>
            <a:r>
              <a:rPr lang="en-GB" sz="1800" spc="150" dirty="0">
                <a:solidFill>
                  <a:prstClr val="black"/>
                </a:solidFill>
                <a:latin typeface="Tenorite"/>
              </a:rPr>
              <a:t>Installation issues with jaxlib, flax in windows. Worked in Linux.</a:t>
            </a:r>
          </a:p>
          <a:p>
            <a:pPr marL="914400" lvl="2" indent="0" algn="just">
              <a:buNone/>
            </a:pPr>
            <a:endParaRPr lang="en-GB" sz="200" spc="150" dirty="0">
              <a:solidFill>
                <a:prstClr val="black"/>
              </a:solidFill>
              <a:latin typeface="Tenorite"/>
            </a:endParaRPr>
          </a:p>
          <a:p>
            <a:pPr marL="914400" lvl="1" indent="-457200" algn="just">
              <a:buFont typeface="+mj-lt"/>
              <a:buAutoNum type="arabicPeriod"/>
            </a:pPr>
            <a:r>
              <a:rPr lang="en-GB" sz="2000" spc="150" dirty="0">
                <a:solidFill>
                  <a:prstClr val="black"/>
                </a:solidFill>
                <a:latin typeface="Tenorite"/>
              </a:rPr>
              <a:t>It took a lot of time and effort to find a dataset with the right benchmark.</a:t>
            </a:r>
          </a:p>
          <a:p>
            <a:pPr marL="914400" lvl="1" indent="-457200" algn="just">
              <a:buFont typeface="+mj-lt"/>
              <a:buAutoNum type="arabicPeriod"/>
            </a:pPr>
            <a:r>
              <a:rPr lang="en-GB" sz="2000" spc="150" dirty="0">
                <a:solidFill>
                  <a:prstClr val="black"/>
                </a:solidFill>
                <a:latin typeface="Tenorite"/>
              </a:rPr>
              <a:t>Prior to using GPU and Collab, we had to initially spend a lot of time on training</a:t>
            </a:r>
            <a:r>
              <a:rPr lang="en-GB" sz="2000" dirty="0">
                <a:latin typeface="Calibri" panose="020F0502020204030204" pitchFamily="34" charset="0"/>
                <a:ea typeface="Calibri" panose="020F0502020204030204" pitchFamily="34" charset="0"/>
                <a:cs typeface="Calibri" panose="020F0502020204030204" pitchFamily="34" charset="0"/>
              </a:rPr>
              <a:t>.</a:t>
            </a:r>
          </a:p>
          <a:p>
            <a:pPr marL="914400" lvl="1" indent="-457200" algn="just">
              <a:buFont typeface="+mj-lt"/>
              <a:buAutoNum type="arabicPeriod"/>
            </a:pPr>
            <a:endParaRPr lang="en-GB"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GB" sz="2000" spc="150" dirty="0">
                <a:solidFill>
                  <a:prstClr val="black"/>
                </a:solidFill>
                <a:latin typeface="Tenorite"/>
              </a:rPr>
              <a:t>     LESSONS LEARNED:</a:t>
            </a:r>
          </a:p>
          <a:p>
            <a:pPr marL="0" indent="0">
              <a:buNone/>
            </a:pPr>
            <a:endParaRPr lang="en-US" sz="400" b="0" strike="noStrike" spc="-1" dirty="0">
              <a:latin typeface="Calibri" panose="020F0502020204030204" pitchFamily="34" charset="0"/>
              <a:ea typeface="Calibri" panose="020F0502020204030204" pitchFamily="34" charset="0"/>
              <a:cs typeface="Calibri" panose="020F0502020204030204" pitchFamily="34" charset="0"/>
            </a:endParaRPr>
          </a:p>
          <a:p>
            <a:pPr marL="914400" lvl="1" indent="-457200" algn="just">
              <a:buFont typeface="+mj-lt"/>
              <a:buAutoNum type="arabicPeriod"/>
            </a:pPr>
            <a:r>
              <a:rPr lang="en-GB" sz="2000" spc="150" dirty="0">
                <a:solidFill>
                  <a:prstClr val="black"/>
                </a:solidFill>
                <a:latin typeface="Tenorite"/>
              </a:rPr>
              <a:t>Need for regular documentation.</a:t>
            </a:r>
          </a:p>
          <a:p>
            <a:pPr marL="914400" lvl="1" indent="-457200" algn="just">
              <a:buFont typeface="+mj-lt"/>
              <a:buAutoNum type="arabicPeriod"/>
            </a:pPr>
            <a:r>
              <a:rPr lang="en-GB" sz="2000" spc="150" dirty="0">
                <a:solidFill>
                  <a:prstClr val="black"/>
                </a:solidFill>
                <a:latin typeface="Tenorite"/>
              </a:rPr>
              <a:t>Importance of exploring various research papers rather than diving into few.</a:t>
            </a:r>
          </a:p>
          <a:p>
            <a:pPr marL="914400" lvl="1" indent="-457200" algn="just">
              <a:buFont typeface="+mj-lt"/>
              <a:buAutoNum type="arabicPeriod"/>
            </a:pPr>
            <a:r>
              <a:rPr lang="en-GB" sz="2000" spc="150" dirty="0">
                <a:solidFill>
                  <a:prstClr val="black"/>
                </a:solidFill>
                <a:latin typeface="Tenorite"/>
              </a:rPr>
              <a:t>Early conclusion of model training.</a:t>
            </a:r>
          </a:p>
          <a:p>
            <a:pPr marL="0" indent="0">
              <a:buNone/>
            </a:pPr>
            <a:endParaRPr lang="en-US" sz="2000" b="0" strike="noStrike" spc="-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1754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4952-2029-2CAE-ADFB-7BB5FEC1B9DC}"/>
              </a:ext>
            </a:extLst>
          </p:cNvPr>
          <p:cNvSpPr>
            <a:spLocks noGrp="1"/>
          </p:cNvSpPr>
          <p:nvPr>
            <p:ph type="title"/>
          </p:nvPr>
        </p:nvSpPr>
        <p:spPr>
          <a:xfrm>
            <a:off x="838200" y="2766218"/>
            <a:ext cx="10515600" cy="1325563"/>
          </a:xfrm>
        </p:spPr>
        <p:txBody>
          <a:bodyPr/>
          <a:lstStyle/>
          <a:p>
            <a:br>
              <a:rPr lang="en-US" sz="2800" b="0" strike="noStrike" spc="-1" dirty="0">
                <a:latin typeface="Arial"/>
              </a:rPr>
            </a:br>
            <a:r>
              <a:rPr lang="en-GB" dirty="0"/>
              <a:t>VULNERABILITY detection model</a:t>
            </a:r>
            <a:br>
              <a:rPr lang="en-US" sz="2800" b="0" strike="noStrike" spc="-1" dirty="0">
                <a:latin typeface="Arial"/>
              </a:rPr>
            </a:br>
            <a:endParaRPr lang="en-DE" dirty="0"/>
          </a:p>
        </p:txBody>
      </p:sp>
      <p:sp>
        <p:nvSpPr>
          <p:cNvPr id="5" name="Footer Placeholder 4">
            <a:extLst>
              <a:ext uri="{FF2B5EF4-FFF2-40B4-BE49-F238E27FC236}">
                <a16:creationId xmlns:a16="http://schemas.microsoft.com/office/drawing/2014/main" id="{15311BC2-2809-165F-49A9-36BA06C1E9CE}"/>
              </a:ext>
            </a:extLst>
          </p:cNvPr>
          <p:cNvSpPr>
            <a:spLocks noGrp="1"/>
          </p:cNvSpPr>
          <p:nvPr>
            <p:ph type="ftr" sz="quarter" idx="11"/>
          </p:nvPr>
        </p:nvSpPr>
        <p:spPr/>
        <p:txBody>
          <a:bodyPr/>
          <a:lstStyle/>
          <a:p>
            <a:r>
              <a:rPr lang="en-US" dirty="0"/>
              <a:t>BinaryML</a:t>
            </a:r>
          </a:p>
        </p:txBody>
      </p:sp>
      <p:sp>
        <p:nvSpPr>
          <p:cNvPr id="6" name="Slide Number Placeholder 5">
            <a:extLst>
              <a:ext uri="{FF2B5EF4-FFF2-40B4-BE49-F238E27FC236}">
                <a16:creationId xmlns:a16="http://schemas.microsoft.com/office/drawing/2014/main" id="{2F33C010-CB3E-522F-E12C-D84B21FB696E}"/>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2713786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GB" dirty="0"/>
              <a:t>VULNERABILITY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556188"/>
            <a:ext cx="10515600" cy="4934663"/>
          </a:xfrm>
        </p:spPr>
        <p:txBody>
          <a:bodyPr>
            <a:normAutofit lnSpcReduction="10000"/>
          </a:bodyPr>
          <a:lstStyle/>
          <a:p>
            <a:pPr marL="0" indent="0" algn="just">
              <a:buNone/>
            </a:pPr>
            <a:r>
              <a:rPr lang="en-GB" sz="2000" spc="150" dirty="0">
                <a:solidFill>
                  <a:prstClr val="black"/>
                </a:solidFill>
                <a:latin typeface="Tenorite"/>
              </a:rPr>
              <a:t>RESEARCH PAPER: </a:t>
            </a:r>
            <a:r>
              <a:rPr lang="en-GB" sz="2000" spc="150" dirty="0">
                <a:solidFill>
                  <a:prstClr val="black"/>
                </a:solidFill>
                <a:latin typeface="Tenorite"/>
                <a:hlinkClick r:id="rId2"/>
              </a:rPr>
              <a:t>ROMEO: Binary Vulnerability Detection</a:t>
            </a:r>
            <a:endParaRPr lang="en-GB" sz="2000" spc="150" dirty="0">
              <a:solidFill>
                <a:prstClr val="black"/>
              </a:solidFill>
              <a:latin typeface="Tenorite"/>
            </a:endParaRPr>
          </a:p>
          <a:p>
            <a:pPr marL="0" indent="0" algn="just">
              <a:buNone/>
            </a:pPr>
            <a:endParaRPr lang="en-IN" sz="2000" spc="150" dirty="0">
              <a:solidFill>
                <a:prstClr val="black"/>
              </a:solidFill>
              <a:latin typeface="Tenorite"/>
            </a:endParaRPr>
          </a:p>
          <a:p>
            <a:pPr marL="457200" lvl="1" indent="0" algn="l">
              <a:buNone/>
            </a:pPr>
            <a:r>
              <a:rPr lang="en-IN" sz="2000" spc="150" dirty="0">
                <a:solidFill>
                  <a:prstClr val="black"/>
                </a:solidFill>
                <a:latin typeface="Tenorite"/>
              </a:rPr>
              <a:t>GOALS:</a:t>
            </a:r>
          </a:p>
          <a:p>
            <a:pPr lvl="1" algn="just"/>
            <a:r>
              <a:rPr lang="en-IN" sz="2000" spc="150" dirty="0">
                <a:solidFill>
                  <a:prstClr val="black"/>
                </a:solidFill>
                <a:latin typeface="Tenorite"/>
              </a:rPr>
              <a:t>Identify and Improve Vulnerability detection using Vulnerability dataset.</a:t>
            </a:r>
          </a:p>
          <a:p>
            <a:pPr lvl="1" algn="just"/>
            <a:r>
              <a:rPr lang="en-IN" sz="2000" spc="150" dirty="0">
                <a:solidFill>
                  <a:prstClr val="black"/>
                </a:solidFill>
                <a:latin typeface="Tenorite"/>
              </a:rPr>
              <a:t>Cross domain detection using Malware dataset on the same model.</a:t>
            </a:r>
          </a:p>
          <a:p>
            <a:pPr lvl="1" algn="just"/>
            <a:endParaRPr lang="en-IN" sz="2000" spc="150" dirty="0">
              <a:solidFill>
                <a:prstClr val="black"/>
              </a:solidFill>
              <a:latin typeface="Tenorite"/>
            </a:endParaRPr>
          </a:p>
          <a:p>
            <a:pPr marL="457200" lvl="1" indent="0" algn="l">
              <a:buNone/>
            </a:pPr>
            <a:r>
              <a:rPr lang="en-IN" sz="2000" spc="150" dirty="0">
                <a:solidFill>
                  <a:prstClr val="black"/>
                </a:solidFill>
                <a:latin typeface="Tenorite"/>
              </a:rPr>
              <a:t>ACHIEVED:</a:t>
            </a:r>
          </a:p>
          <a:p>
            <a:pPr marL="800100" lvl="1" indent="-342900" algn="l">
              <a:buFont typeface="Arial" panose="020B0604020202020204" pitchFamily="34" charset="0"/>
              <a:buChar char="•"/>
            </a:pPr>
            <a:r>
              <a:rPr lang="en-IN" sz="2000" spc="150" dirty="0">
                <a:solidFill>
                  <a:prstClr val="black"/>
                </a:solidFill>
                <a:latin typeface="Tenorite"/>
              </a:rPr>
              <a:t>Identified Vulnerability detection using Vulnerability dataset that gives good accuracy.</a:t>
            </a:r>
          </a:p>
          <a:p>
            <a:pPr marL="800100" lvl="1" indent="-342900" algn="l">
              <a:buFont typeface="Arial" panose="020B0604020202020204" pitchFamily="34" charset="0"/>
              <a:buChar char="•"/>
            </a:pPr>
            <a:r>
              <a:rPr lang="en-IN" sz="2000" spc="150" dirty="0">
                <a:solidFill>
                  <a:prstClr val="black"/>
                </a:solidFill>
                <a:latin typeface="Tenorite"/>
              </a:rPr>
              <a:t>Successfully completed cross domain detection using Malware dataset on same model</a:t>
            </a:r>
          </a:p>
          <a:p>
            <a:pPr marL="800100" lvl="1" indent="-342900" algn="l">
              <a:buFont typeface="Arial" panose="020B0604020202020204" pitchFamily="34" charset="0"/>
              <a:buChar char="•"/>
            </a:pPr>
            <a:r>
              <a:rPr lang="en-IN" sz="2000" spc="150" dirty="0">
                <a:solidFill>
                  <a:prstClr val="black"/>
                </a:solidFill>
                <a:latin typeface="Tenorite"/>
              </a:rPr>
              <a:t>Prediction analysis of Vulnerability detection model completed.</a:t>
            </a:r>
          </a:p>
          <a:p>
            <a:pPr marL="457200" lvl="1" indent="0" algn="l">
              <a:buNone/>
            </a:pPr>
            <a:endParaRPr lang="en-IN" sz="2000" spc="150" dirty="0">
              <a:solidFill>
                <a:prstClr val="black"/>
              </a:solidFill>
              <a:latin typeface="Tenorite"/>
            </a:endParaRPr>
          </a:p>
          <a:p>
            <a:pPr marL="457200" lvl="1" indent="0" algn="l">
              <a:buNone/>
            </a:pPr>
            <a:r>
              <a:rPr lang="en-IN" sz="2000" spc="150" dirty="0">
                <a:solidFill>
                  <a:prstClr val="black"/>
                </a:solidFill>
                <a:latin typeface="Tenorite"/>
              </a:rPr>
              <a:t>NOT IMPLEMENTED:</a:t>
            </a:r>
          </a:p>
          <a:p>
            <a:pPr marL="800100" lvl="1" indent="-342900" algn="l">
              <a:buFont typeface="Arial" panose="020B0604020202020204" pitchFamily="34" charset="0"/>
              <a:buChar char="•"/>
            </a:pPr>
            <a:r>
              <a:rPr lang="en-IN" sz="2000" spc="150" dirty="0">
                <a:solidFill>
                  <a:prstClr val="black"/>
                </a:solidFill>
                <a:latin typeface="Tenorite"/>
              </a:rPr>
              <a:t>No step taken for improvement in the model</a:t>
            </a:r>
            <a:r>
              <a:rPr lang="en-IN" sz="2000" dirty="0"/>
              <a:t>.</a:t>
            </a:r>
          </a:p>
          <a:p>
            <a:pPr algn="just"/>
            <a:endParaRPr lang="en-US" dirty="0"/>
          </a:p>
          <a:p>
            <a:pPr algn="just"/>
            <a:endParaRPr lang="en-DE" dirty="0"/>
          </a:p>
        </p:txBody>
      </p:sp>
    </p:spTree>
    <p:extLst>
      <p:ext uri="{BB962C8B-B14F-4D97-AF65-F5344CB8AC3E}">
        <p14:creationId xmlns:p14="http://schemas.microsoft.com/office/powerpoint/2010/main" val="2863386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dirty="0">
                <a:latin typeface="Arial"/>
              </a:rPr>
            </a:br>
            <a:r>
              <a:rPr lang="en-US" dirty="0"/>
              <a:t>metrics | </a:t>
            </a:r>
            <a:r>
              <a:rPr lang="en-GB" dirty="0"/>
              <a:t>vulnerability detection model</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19</a:t>
            </a:fld>
            <a:endParaRPr lang="en-US" dirty="0"/>
          </a:p>
        </p:txBody>
      </p:sp>
      <p:graphicFrame>
        <p:nvGraphicFramePr>
          <p:cNvPr id="2" name="Table 4">
            <a:extLst>
              <a:ext uri="{FF2B5EF4-FFF2-40B4-BE49-F238E27FC236}">
                <a16:creationId xmlns:a16="http://schemas.microsoft.com/office/drawing/2014/main" id="{249139CF-796C-DC25-F1B6-D24D0966EE51}"/>
              </a:ext>
            </a:extLst>
          </p:cNvPr>
          <p:cNvGraphicFramePr>
            <a:graphicFrameLocks/>
          </p:cNvGraphicFramePr>
          <p:nvPr>
            <p:extLst>
              <p:ext uri="{D42A27DB-BD31-4B8C-83A1-F6EECF244321}">
                <p14:modId xmlns:p14="http://schemas.microsoft.com/office/powerpoint/2010/main" val="3954780431"/>
              </p:ext>
            </p:extLst>
          </p:nvPr>
        </p:nvGraphicFramePr>
        <p:xfrm>
          <a:off x="5470849" y="1919604"/>
          <a:ext cx="5688563" cy="4094508"/>
        </p:xfrm>
        <a:graphic>
          <a:graphicData uri="http://schemas.openxmlformats.org/drawingml/2006/table">
            <a:tbl>
              <a:tblPr firstRow="1" bandRow="1">
                <a:tableStyleId>{5940675A-B579-460E-94D1-54222C63F5DA}</a:tableStyleId>
              </a:tblPr>
              <a:tblGrid>
                <a:gridCol w="2805404">
                  <a:extLst>
                    <a:ext uri="{9D8B030D-6E8A-4147-A177-3AD203B41FA5}">
                      <a16:colId xmlns:a16="http://schemas.microsoft.com/office/drawing/2014/main" val="2547279344"/>
                    </a:ext>
                  </a:extLst>
                </a:gridCol>
                <a:gridCol w="2883159">
                  <a:extLst>
                    <a:ext uri="{9D8B030D-6E8A-4147-A177-3AD203B41FA5}">
                      <a16:colId xmlns:a16="http://schemas.microsoft.com/office/drawing/2014/main" val="2366228292"/>
                    </a:ext>
                  </a:extLst>
                </a:gridCol>
              </a:tblGrid>
              <a:tr h="682418">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800" b="1" kern="1200" dirty="0">
                          <a:solidFill>
                            <a:srgbClr val="333F50"/>
                          </a:solidFill>
                          <a:effectLst/>
                        </a:rPr>
                        <a:t>Dataset Size</a:t>
                      </a:r>
                      <a:endParaRPr lang="en-US" sz="18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1800" b="1" kern="1200" dirty="0">
                          <a:solidFill>
                            <a:srgbClr val="333F50"/>
                          </a:solidFill>
                          <a:effectLst/>
                        </a:rPr>
                        <a:t>167649 (excluding duplicates)​</a:t>
                      </a:r>
                      <a:r>
                        <a:rPr lang="en-US" sz="1800" b="1" dirty="0">
                          <a:solidFill>
                            <a:srgbClr val="000000"/>
                          </a:solidFill>
                          <a:effectLst/>
                        </a:rPr>
                        <a:t>​</a:t>
                      </a:r>
                      <a:endParaRPr lang="en-US" sz="1800" b="1" i="0" dirty="0">
                        <a:solidFill>
                          <a:srgbClr val="000000"/>
                        </a:solidFill>
                        <a:effectLst/>
                        <a:latin typeface="+mn-lt"/>
                      </a:endParaRPr>
                    </a:p>
                  </a:txBody>
                  <a:tcPr anchor="ctr"/>
                </a:tc>
                <a:extLst>
                  <a:ext uri="{0D108BD9-81ED-4DB2-BD59-A6C34878D82A}">
                    <a16:rowId xmlns:a16="http://schemas.microsoft.com/office/drawing/2014/main" val="3134841754"/>
                  </a:ext>
                </a:extLst>
              </a:tr>
              <a:tr h="682418">
                <a:tc>
                  <a:txBody>
                    <a:bodyPr/>
                    <a:lstStyle/>
                    <a:p>
                      <a:pPr algn="ctr" rtl="0" fontAlgn="base"/>
                      <a:r>
                        <a:rPr lang="en-GB" sz="1800" b="1" kern="1200" dirty="0">
                          <a:solidFill>
                            <a:srgbClr val="333F50"/>
                          </a:solidFill>
                          <a:effectLst/>
                        </a:rPr>
                        <a:t>Training</a:t>
                      </a:r>
                      <a:r>
                        <a:rPr lang="en-US" sz="1800" b="1" dirty="0">
                          <a:solidFill>
                            <a:srgbClr val="000000"/>
                          </a:solidFill>
                          <a:effectLst/>
                        </a:rPr>
                        <a:t>​</a:t>
                      </a:r>
                      <a:endParaRPr lang="en-US" sz="18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1800" b="1" kern="1200" dirty="0">
                          <a:solidFill>
                            <a:srgbClr val="333F50"/>
                          </a:solidFill>
                          <a:effectLst/>
                        </a:rPr>
                        <a:t>.8 (80%)​</a:t>
                      </a:r>
                      <a:r>
                        <a:rPr lang="en-US" sz="1800" b="1" dirty="0">
                          <a:solidFill>
                            <a:srgbClr val="000000"/>
                          </a:solidFill>
                          <a:effectLst/>
                        </a:rPr>
                        <a:t>​</a:t>
                      </a:r>
                      <a:endParaRPr lang="en-US" sz="1800" b="1" i="0" dirty="0">
                        <a:solidFill>
                          <a:srgbClr val="000000"/>
                        </a:solidFill>
                        <a:effectLst/>
                        <a:latin typeface="+mn-lt"/>
                      </a:endParaRPr>
                    </a:p>
                  </a:txBody>
                  <a:tcPr anchor="ctr"/>
                </a:tc>
                <a:extLst>
                  <a:ext uri="{0D108BD9-81ED-4DB2-BD59-A6C34878D82A}">
                    <a16:rowId xmlns:a16="http://schemas.microsoft.com/office/drawing/2014/main" val="4129140390"/>
                  </a:ext>
                </a:extLst>
              </a:tr>
              <a:tr h="682418">
                <a:tc>
                  <a:txBody>
                    <a:bodyPr/>
                    <a:lstStyle/>
                    <a:p>
                      <a:pPr algn="ctr" rtl="0" fontAlgn="base"/>
                      <a:r>
                        <a:rPr lang="en-GB" sz="1800" b="1" kern="1200" dirty="0">
                          <a:solidFill>
                            <a:srgbClr val="333F50"/>
                          </a:solidFill>
                          <a:effectLst/>
                        </a:rPr>
                        <a:t>Validation</a:t>
                      </a:r>
                      <a:r>
                        <a:rPr lang="en-US" sz="1800" b="1" dirty="0">
                          <a:solidFill>
                            <a:srgbClr val="000000"/>
                          </a:solidFill>
                          <a:effectLst/>
                        </a:rPr>
                        <a:t>​</a:t>
                      </a:r>
                      <a:endParaRPr lang="en-US" sz="1800" b="1" i="0" dirty="0">
                        <a:solidFill>
                          <a:srgbClr val="000000"/>
                        </a:solidFill>
                        <a:effectLst/>
                        <a:latin typeface="+mn-lt"/>
                      </a:endParaRPr>
                    </a:p>
                  </a:txBody>
                  <a:tcPr anchor="ctr"/>
                </a:tc>
                <a:tc>
                  <a:txBody>
                    <a:bodyPr/>
                    <a:lstStyle/>
                    <a:p>
                      <a:pPr algn="ctr" rtl="0" fontAlgn="base"/>
                      <a:r>
                        <a:rPr lang="en-GB" sz="1800" b="1" i="0" kern="1200" dirty="0">
                          <a:solidFill>
                            <a:srgbClr val="333F50"/>
                          </a:solidFill>
                          <a:effectLst/>
                          <a:latin typeface="+mn-lt"/>
                        </a:rPr>
                        <a:t>.1 (10%)</a:t>
                      </a:r>
                      <a:endParaRPr lang="en-US" sz="1800" b="1" i="0" dirty="0">
                        <a:solidFill>
                          <a:srgbClr val="000000"/>
                        </a:solidFill>
                        <a:effectLst/>
                        <a:latin typeface="+mn-lt"/>
                      </a:endParaRPr>
                    </a:p>
                  </a:txBody>
                  <a:tcPr anchor="ctr"/>
                </a:tc>
                <a:extLst>
                  <a:ext uri="{0D108BD9-81ED-4DB2-BD59-A6C34878D82A}">
                    <a16:rowId xmlns:a16="http://schemas.microsoft.com/office/drawing/2014/main" val="1699990805"/>
                  </a:ext>
                </a:extLst>
              </a:tr>
              <a:tr h="682418">
                <a:tc>
                  <a:txBody>
                    <a:bodyPr/>
                    <a:lstStyle/>
                    <a:p>
                      <a:pPr algn="ctr" rtl="0" fontAlgn="base"/>
                      <a:r>
                        <a:rPr lang="en-GB" sz="1800" b="1" kern="1200" dirty="0">
                          <a:solidFill>
                            <a:srgbClr val="333F50"/>
                          </a:solidFill>
                          <a:effectLst/>
                          <a:latin typeface="+mn-lt"/>
                          <a:ea typeface="+mn-ea"/>
                          <a:cs typeface="+mn-cs"/>
                        </a:rPr>
                        <a:t>Testing</a:t>
                      </a:r>
                      <a:endParaRPr lang="en-US" sz="1800" b="1" kern="1200" dirty="0">
                        <a:solidFill>
                          <a:srgbClr val="333F50"/>
                        </a:solidFill>
                        <a:effectLst/>
                        <a:latin typeface="+mn-lt"/>
                        <a:ea typeface="+mn-ea"/>
                        <a:cs typeface="+mn-cs"/>
                      </a:endParaRPr>
                    </a:p>
                  </a:txBody>
                  <a:tcPr anchor="ctr"/>
                </a:tc>
                <a:tc>
                  <a:txBody>
                    <a:bodyPr/>
                    <a:lstStyle/>
                    <a:p>
                      <a:pPr algn="ctr" rtl="0" fontAlgn="base"/>
                      <a:r>
                        <a:rPr lang="en-GB" sz="1800" b="1" kern="1200" dirty="0">
                          <a:solidFill>
                            <a:srgbClr val="333F50"/>
                          </a:solidFill>
                          <a:effectLst/>
                          <a:latin typeface="+mn-lt"/>
                          <a:ea typeface="+mn-ea"/>
                          <a:cs typeface="+mn-cs"/>
                        </a:rPr>
                        <a:t>.1 (10%)</a:t>
                      </a:r>
                      <a:r>
                        <a:rPr lang="en-US" sz="1800" b="1" kern="1200" dirty="0">
                          <a:solidFill>
                            <a:srgbClr val="333F50"/>
                          </a:solidFill>
                          <a:effectLst/>
                          <a:latin typeface="+mn-lt"/>
                          <a:ea typeface="+mn-ea"/>
                          <a:cs typeface="+mn-cs"/>
                        </a:rPr>
                        <a:t>​</a:t>
                      </a:r>
                    </a:p>
                  </a:txBody>
                  <a:tcPr anchor="ctr"/>
                </a:tc>
                <a:extLst>
                  <a:ext uri="{0D108BD9-81ED-4DB2-BD59-A6C34878D82A}">
                    <a16:rowId xmlns:a16="http://schemas.microsoft.com/office/drawing/2014/main" val="3388671141"/>
                  </a:ext>
                </a:extLst>
              </a:tr>
              <a:tr h="682418">
                <a:tc>
                  <a:txBody>
                    <a:bodyPr/>
                    <a:lstStyle/>
                    <a:p>
                      <a:pPr algn="ctr" rtl="0" fontAlgn="base"/>
                      <a:r>
                        <a:rPr lang="en-US" sz="1800" b="1" kern="1200" dirty="0" err="1">
                          <a:solidFill>
                            <a:srgbClr val="333F50"/>
                          </a:solidFill>
                          <a:effectLst/>
                          <a:latin typeface="+mn-lt"/>
                          <a:ea typeface="+mn-ea"/>
                          <a:cs typeface="+mn-cs"/>
                        </a:rPr>
                        <a:t>Learning_rate</a:t>
                      </a:r>
                      <a:endParaRPr lang="en-US" sz="1800" b="1" kern="1200" dirty="0">
                        <a:solidFill>
                          <a:srgbClr val="333F50"/>
                        </a:solidFill>
                        <a:effectLst/>
                        <a:latin typeface="+mn-lt"/>
                        <a:ea typeface="+mn-ea"/>
                        <a:cs typeface="+mn-cs"/>
                      </a:endParaRPr>
                    </a:p>
                  </a:txBody>
                  <a:tcPr anchor="ctr"/>
                </a:tc>
                <a:tc>
                  <a:txBody>
                    <a:bodyPr/>
                    <a:lstStyle/>
                    <a:p>
                      <a:pPr algn="ctr" rtl="0" fontAlgn="base"/>
                      <a:r>
                        <a:rPr lang="en-US" sz="1800" b="1" kern="1200" dirty="0">
                          <a:solidFill>
                            <a:srgbClr val="333F50"/>
                          </a:solidFill>
                          <a:effectLst/>
                          <a:latin typeface="+mn-lt"/>
                          <a:ea typeface="+mn-ea"/>
                          <a:cs typeface="+mn-cs"/>
                        </a:rPr>
                        <a:t>1.1e-5</a:t>
                      </a:r>
                    </a:p>
                  </a:txBody>
                  <a:tcPr anchor="ctr"/>
                </a:tc>
                <a:extLst>
                  <a:ext uri="{0D108BD9-81ED-4DB2-BD59-A6C34878D82A}">
                    <a16:rowId xmlns:a16="http://schemas.microsoft.com/office/drawing/2014/main" val="665216158"/>
                  </a:ext>
                </a:extLst>
              </a:tr>
              <a:tr h="682418">
                <a:tc>
                  <a:txBody>
                    <a:bodyPr/>
                    <a:lstStyle/>
                    <a:p>
                      <a:pPr algn="ctr" rtl="0" fontAlgn="base"/>
                      <a:r>
                        <a:rPr lang="en-US" sz="1800" b="1" kern="1200" dirty="0" err="1">
                          <a:solidFill>
                            <a:srgbClr val="333F50"/>
                          </a:solidFill>
                          <a:effectLst/>
                          <a:latin typeface="+mn-lt"/>
                          <a:ea typeface="+mn-ea"/>
                          <a:cs typeface="+mn-cs"/>
                        </a:rPr>
                        <a:t>Weight_decay</a:t>
                      </a:r>
                      <a:endParaRPr lang="en-US" sz="1800" b="1" kern="1200" dirty="0">
                        <a:solidFill>
                          <a:srgbClr val="333F50"/>
                        </a:solidFill>
                        <a:effectLst/>
                        <a:latin typeface="+mn-lt"/>
                        <a:ea typeface="+mn-ea"/>
                        <a:cs typeface="+mn-cs"/>
                      </a:endParaRPr>
                    </a:p>
                  </a:txBody>
                  <a:tcPr anchor="ctr"/>
                </a:tc>
                <a:tc>
                  <a:txBody>
                    <a:bodyPr/>
                    <a:lstStyle/>
                    <a:p>
                      <a:pPr algn="ctr" rtl="0" fontAlgn="base"/>
                      <a:r>
                        <a:rPr lang="en-US" sz="1800" b="1" kern="1200" dirty="0">
                          <a:solidFill>
                            <a:srgbClr val="333F50"/>
                          </a:solidFill>
                          <a:effectLst/>
                          <a:latin typeface="+mn-lt"/>
                          <a:ea typeface="+mn-ea"/>
                          <a:cs typeface="+mn-cs"/>
                        </a:rPr>
                        <a:t>3e-4</a:t>
                      </a:r>
                    </a:p>
                  </a:txBody>
                  <a:tcPr anchor="ctr"/>
                </a:tc>
                <a:extLst>
                  <a:ext uri="{0D108BD9-81ED-4DB2-BD59-A6C34878D82A}">
                    <a16:rowId xmlns:a16="http://schemas.microsoft.com/office/drawing/2014/main" val="1182147365"/>
                  </a:ext>
                </a:extLst>
              </a:tr>
            </a:tbl>
          </a:graphicData>
        </a:graphic>
      </p:graphicFrame>
      <p:sp>
        <p:nvSpPr>
          <p:cNvPr id="10" name="TextBox 19">
            <a:extLst>
              <a:ext uri="{FF2B5EF4-FFF2-40B4-BE49-F238E27FC236}">
                <a16:creationId xmlns:a16="http://schemas.microsoft.com/office/drawing/2014/main" id="{A5E6C0BB-239E-369B-F1C8-EFECE059383E}"/>
              </a:ext>
            </a:extLst>
          </p:cNvPr>
          <p:cNvSpPr/>
          <p:nvPr/>
        </p:nvSpPr>
        <p:spPr>
          <a:xfrm>
            <a:off x="1032588" y="2379697"/>
            <a:ext cx="4114800" cy="227045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GB" sz="2400" spc="150" dirty="0">
                <a:solidFill>
                  <a:prstClr val="black"/>
                </a:solidFill>
                <a:latin typeface="Tenorite"/>
              </a:rPr>
              <a:t>SPLIT IN ROMEO VULNERABILITY DATASET</a:t>
            </a:r>
          </a:p>
          <a:p>
            <a:endParaRPr lang="en-GB" sz="2400" spc="150" dirty="0">
              <a:solidFill>
                <a:prstClr val="black"/>
              </a:solidFill>
              <a:latin typeface="Tenorite"/>
            </a:endParaRPr>
          </a:p>
          <a:p>
            <a:pPr algn="just">
              <a:lnSpc>
                <a:spcPct val="107000"/>
              </a:lnSpc>
              <a:spcAft>
                <a:spcPts val="800"/>
              </a:spcAft>
              <a:tabLst>
                <a:tab pos="4065270" algn="l"/>
              </a:tabLst>
            </a:pPr>
            <a:r>
              <a:rPr lang="en-IN" sz="2000" spc="150" dirty="0">
                <a:solidFill>
                  <a:prstClr val="black"/>
                </a:solidFill>
                <a:latin typeface="Tenorite"/>
              </a:rPr>
              <a:t>Training environment: </a:t>
            </a:r>
          </a:p>
          <a:p>
            <a:pPr algn="just">
              <a:lnSpc>
                <a:spcPct val="107000"/>
              </a:lnSpc>
              <a:spcAft>
                <a:spcPts val="800"/>
              </a:spcAft>
              <a:tabLst>
                <a:tab pos="4065270" algn="l"/>
              </a:tabLst>
            </a:pPr>
            <a:r>
              <a:rPr lang="en-IN" sz="2000" spc="150" dirty="0">
                <a:solidFill>
                  <a:prstClr val="black"/>
                </a:solidFill>
                <a:latin typeface="Tenorite"/>
              </a:rPr>
              <a:t>GTX3060 12GB ram. Ubuntu 20.04.6 LTS</a:t>
            </a:r>
          </a:p>
        </p:txBody>
      </p:sp>
    </p:spTree>
    <p:extLst>
      <p:ext uri="{BB962C8B-B14F-4D97-AF65-F5344CB8AC3E}">
        <p14:creationId xmlns:p14="http://schemas.microsoft.com/office/powerpoint/2010/main" val="992053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GB" dirty="0"/>
              <a:t>Problem statement</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363134"/>
            <a:ext cx="10515600" cy="4408488"/>
          </a:xfrm>
        </p:spPr>
        <p:txBody>
          <a:bodyPr>
            <a:normAutofit/>
          </a:bodyPr>
          <a:lstStyle/>
          <a:p>
            <a:pPr marL="0" indent="0" algn="just">
              <a:buNone/>
            </a:pPr>
            <a:endParaRPr lang="en-GB" sz="1700" spc="150" dirty="0">
              <a:solidFill>
                <a:prstClr val="black"/>
              </a:solidFill>
              <a:latin typeface="Tenorite"/>
            </a:endParaRPr>
          </a:p>
          <a:p>
            <a:pPr marL="0" indent="0" algn="just">
              <a:buNone/>
            </a:pPr>
            <a:r>
              <a:rPr lang="en-GB" sz="2000" spc="150" dirty="0">
                <a:solidFill>
                  <a:prstClr val="black"/>
                </a:solidFill>
                <a:latin typeface="Tenorite"/>
              </a:rPr>
              <a:t>Combine and enhance the most effective machine learning approaches for classifying binaries, specifically targeting malware and vulnerability detection.</a:t>
            </a:r>
          </a:p>
          <a:p>
            <a:pPr algn="just"/>
            <a:endParaRPr lang="en-GB" sz="2000" dirty="0"/>
          </a:p>
          <a:p>
            <a:pPr marL="0" indent="0" algn="just">
              <a:buNone/>
            </a:pPr>
            <a:r>
              <a:rPr lang="en-GB" sz="2000" spc="150" dirty="0">
                <a:solidFill>
                  <a:prstClr val="black"/>
                </a:solidFill>
                <a:latin typeface="Tenorite"/>
              </a:rPr>
              <a:t>GOALS:</a:t>
            </a:r>
          </a:p>
          <a:p>
            <a:pPr marL="343080" indent="-343080" algn="just">
              <a:lnSpc>
                <a:spcPct val="100000"/>
              </a:lnSpc>
              <a:buClr>
                <a:srgbClr val="000000"/>
              </a:buClr>
              <a:buFont typeface="Arial"/>
              <a:buChar char="•"/>
            </a:pPr>
            <a:r>
              <a:rPr lang="en-GB" sz="2000" spc="150" dirty="0">
                <a:solidFill>
                  <a:prstClr val="black"/>
                </a:solidFill>
                <a:latin typeface="Tenorite"/>
              </a:rPr>
              <a:t>Comprehensive Literature Review and Comparison.</a:t>
            </a:r>
            <a:endParaRPr lang="en-US" sz="2000" spc="150" dirty="0">
              <a:solidFill>
                <a:prstClr val="black"/>
              </a:solidFill>
              <a:latin typeface="Tenorite"/>
            </a:endParaRPr>
          </a:p>
          <a:p>
            <a:pPr marL="343080" indent="-343080" algn="just">
              <a:lnSpc>
                <a:spcPct val="100000"/>
              </a:lnSpc>
              <a:buClr>
                <a:srgbClr val="000000"/>
              </a:buClr>
              <a:buFont typeface="Arial"/>
              <a:buChar char="•"/>
            </a:pPr>
            <a:r>
              <a:rPr lang="en-GB" sz="2000" spc="150" dirty="0">
                <a:solidFill>
                  <a:prstClr val="black"/>
                </a:solidFill>
                <a:latin typeface="Tenorite"/>
              </a:rPr>
              <a:t>Identification and Prioritization of Best Approaches.</a:t>
            </a:r>
            <a:endParaRPr lang="en-US" sz="2000" spc="150" dirty="0">
              <a:solidFill>
                <a:prstClr val="black"/>
              </a:solidFill>
              <a:latin typeface="Tenorite"/>
            </a:endParaRPr>
          </a:p>
          <a:p>
            <a:pPr marL="343080" indent="-343080" algn="just">
              <a:lnSpc>
                <a:spcPct val="100000"/>
              </a:lnSpc>
              <a:buClr>
                <a:srgbClr val="000000"/>
              </a:buClr>
              <a:buFont typeface="Arial"/>
              <a:buChar char="•"/>
            </a:pPr>
            <a:r>
              <a:rPr lang="en-GB" sz="2000" spc="150" dirty="0">
                <a:solidFill>
                  <a:prstClr val="black"/>
                </a:solidFill>
                <a:latin typeface="Tenorite"/>
              </a:rPr>
              <a:t>Cross domain code transfer: Bridging the Gap between Vulnerability and Malware Detection.</a:t>
            </a:r>
            <a:endParaRPr lang="en-US" sz="2000" spc="150" dirty="0">
              <a:solidFill>
                <a:prstClr val="black"/>
              </a:solidFill>
              <a:latin typeface="Tenorite"/>
            </a:endParaRPr>
          </a:p>
          <a:p>
            <a:pPr marL="343080" indent="-343080" algn="just">
              <a:lnSpc>
                <a:spcPct val="100000"/>
              </a:lnSpc>
              <a:buClr>
                <a:srgbClr val="000000"/>
              </a:buClr>
              <a:buFont typeface="Arial"/>
              <a:buChar char="•"/>
            </a:pPr>
            <a:r>
              <a:rPr lang="en-GB" sz="2000" spc="150" dirty="0">
                <a:solidFill>
                  <a:prstClr val="black"/>
                </a:solidFill>
                <a:latin typeface="Tenorite"/>
              </a:rPr>
              <a:t>Evaluation on Real Binaries and Benchmarking.</a:t>
            </a:r>
            <a:endParaRPr lang="en-US" sz="2000" spc="150" dirty="0">
              <a:solidFill>
                <a:prstClr val="black"/>
              </a:solidFill>
              <a:latin typeface="Tenorite"/>
            </a:endParaRPr>
          </a:p>
          <a:p>
            <a:pPr algn="just"/>
            <a:endParaRPr lang="en-US" dirty="0"/>
          </a:p>
          <a:p>
            <a:pPr algn="just"/>
            <a:endParaRPr lang="en-DE" dirty="0"/>
          </a:p>
        </p:txBody>
      </p:sp>
    </p:spTree>
    <p:extLst>
      <p:ext uri="{BB962C8B-B14F-4D97-AF65-F5344CB8AC3E}">
        <p14:creationId xmlns:p14="http://schemas.microsoft.com/office/powerpoint/2010/main" val="1345131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dirty="0">
                <a:latin typeface="Arial"/>
              </a:rPr>
            </a:br>
            <a:r>
              <a:rPr lang="en-US" dirty="0"/>
              <a:t>metrics | </a:t>
            </a:r>
            <a:r>
              <a:rPr lang="en-GB" dirty="0"/>
              <a:t>vulnerability detection model</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20</a:t>
            </a:fld>
            <a:endParaRPr lang="en-US" dirty="0"/>
          </a:p>
        </p:txBody>
      </p:sp>
      <p:graphicFrame>
        <p:nvGraphicFramePr>
          <p:cNvPr id="2" name="Table 4">
            <a:extLst>
              <a:ext uri="{FF2B5EF4-FFF2-40B4-BE49-F238E27FC236}">
                <a16:creationId xmlns:a16="http://schemas.microsoft.com/office/drawing/2014/main" id="{249139CF-796C-DC25-F1B6-D24D0966EE51}"/>
              </a:ext>
            </a:extLst>
          </p:cNvPr>
          <p:cNvGraphicFramePr>
            <a:graphicFrameLocks/>
          </p:cNvGraphicFramePr>
          <p:nvPr>
            <p:extLst>
              <p:ext uri="{D42A27DB-BD31-4B8C-83A1-F6EECF244321}">
                <p14:modId xmlns:p14="http://schemas.microsoft.com/office/powerpoint/2010/main" val="1709629875"/>
              </p:ext>
            </p:extLst>
          </p:nvPr>
        </p:nvGraphicFramePr>
        <p:xfrm>
          <a:off x="5470849" y="1919604"/>
          <a:ext cx="5688563" cy="4094508"/>
        </p:xfrm>
        <a:graphic>
          <a:graphicData uri="http://schemas.openxmlformats.org/drawingml/2006/table">
            <a:tbl>
              <a:tblPr firstRow="1" bandRow="1">
                <a:tableStyleId>{5940675A-B579-460E-94D1-54222C63F5DA}</a:tableStyleId>
              </a:tblPr>
              <a:tblGrid>
                <a:gridCol w="2805404">
                  <a:extLst>
                    <a:ext uri="{9D8B030D-6E8A-4147-A177-3AD203B41FA5}">
                      <a16:colId xmlns:a16="http://schemas.microsoft.com/office/drawing/2014/main" val="2547279344"/>
                    </a:ext>
                  </a:extLst>
                </a:gridCol>
                <a:gridCol w="2883159">
                  <a:extLst>
                    <a:ext uri="{9D8B030D-6E8A-4147-A177-3AD203B41FA5}">
                      <a16:colId xmlns:a16="http://schemas.microsoft.com/office/drawing/2014/main" val="2366228292"/>
                    </a:ext>
                  </a:extLst>
                </a:gridCol>
              </a:tblGrid>
              <a:tr h="682418">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800" b="1" kern="1200" dirty="0">
                          <a:solidFill>
                            <a:srgbClr val="333F50"/>
                          </a:solidFill>
                          <a:effectLst/>
                        </a:rPr>
                        <a:t>Dataset Size</a:t>
                      </a:r>
                      <a:endParaRPr lang="en-US" sz="18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1800" b="1" kern="1200" dirty="0">
                          <a:solidFill>
                            <a:srgbClr val="333F50"/>
                          </a:solidFill>
                          <a:effectLst/>
                        </a:rPr>
                        <a:t>50000 (random)​</a:t>
                      </a:r>
                      <a:r>
                        <a:rPr lang="en-US" sz="1800" b="1" dirty="0">
                          <a:solidFill>
                            <a:srgbClr val="000000"/>
                          </a:solidFill>
                          <a:effectLst/>
                        </a:rPr>
                        <a:t>​</a:t>
                      </a:r>
                      <a:endParaRPr lang="en-US" sz="1800" b="1" i="0" dirty="0">
                        <a:solidFill>
                          <a:srgbClr val="000000"/>
                        </a:solidFill>
                        <a:effectLst/>
                        <a:latin typeface="+mn-lt"/>
                      </a:endParaRPr>
                    </a:p>
                  </a:txBody>
                  <a:tcPr anchor="ctr"/>
                </a:tc>
                <a:extLst>
                  <a:ext uri="{0D108BD9-81ED-4DB2-BD59-A6C34878D82A}">
                    <a16:rowId xmlns:a16="http://schemas.microsoft.com/office/drawing/2014/main" val="3134841754"/>
                  </a:ext>
                </a:extLst>
              </a:tr>
              <a:tr h="682418">
                <a:tc>
                  <a:txBody>
                    <a:bodyPr/>
                    <a:lstStyle/>
                    <a:p>
                      <a:pPr algn="ctr" rtl="0" fontAlgn="base"/>
                      <a:r>
                        <a:rPr lang="en-GB" sz="1800" b="1" kern="1200" dirty="0">
                          <a:solidFill>
                            <a:srgbClr val="333F50"/>
                          </a:solidFill>
                          <a:effectLst/>
                        </a:rPr>
                        <a:t>Training</a:t>
                      </a:r>
                      <a:r>
                        <a:rPr lang="en-US" sz="1800" b="1" dirty="0">
                          <a:solidFill>
                            <a:srgbClr val="000000"/>
                          </a:solidFill>
                          <a:effectLst/>
                        </a:rPr>
                        <a:t>​</a:t>
                      </a:r>
                      <a:endParaRPr lang="en-US" sz="18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1800" b="1" kern="1200" dirty="0">
                          <a:solidFill>
                            <a:srgbClr val="333F50"/>
                          </a:solidFill>
                          <a:effectLst/>
                        </a:rPr>
                        <a:t>.8 (80%)​</a:t>
                      </a:r>
                      <a:r>
                        <a:rPr lang="en-US" sz="1800" b="1" dirty="0">
                          <a:solidFill>
                            <a:srgbClr val="000000"/>
                          </a:solidFill>
                          <a:effectLst/>
                        </a:rPr>
                        <a:t>​</a:t>
                      </a:r>
                      <a:endParaRPr lang="en-US" sz="1800" b="1" i="0" dirty="0">
                        <a:solidFill>
                          <a:srgbClr val="000000"/>
                        </a:solidFill>
                        <a:effectLst/>
                        <a:latin typeface="+mn-lt"/>
                      </a:endParaRPr>
                    </a:p>
                  </a:txBody>
                  <a:tcPr anchor="ctr"/>
                </a:tc>
                <a:extLst>
                  <a:ext uri="{0D108BD9-81ED-4DB2-BD59-A6C34878D82A}">
                    <a16:rowId xmlns:a16="http://schemas.microsoft.com/office/drawing/2014/main" val="4129140390"/>
                  </a:ext>
                </a:extLst>
              </a:tr>
              <a:tr h="682418">
                <a:tc>
                  <a:txBody>
                    <a:bodyPr/>
                    <a:lstStyle/>
                    <a:p>
                      <a:pPr algn="ctr" rtl="0" fontAlgn="base"/>
                      <a:r>
                        <a:rPr lang="en-GB" sz="1800" b="1" kern="1200" dirty="0">
                          <a:solidFill>
                            <a:srgbClr val="333F50"/>
                          </a:solidFill>
                          <a:effectLst/>
                        </a:rPr>
                        <a:t>Validation</a:t>
                      </a:r>
                      <a:r>
                        <a:rPr lang="en-US" sz="1800" b="1" dirty="0">
                          <a:solidFill>
                            <a:srgbClr val="000000"/>
                          </a:solidFill>
                          <a:effectLst/>
                        </a:rPr>
                        <a:t>​</a:t>
                      </a:r>
                      <a:endParaRPr lang="en-US" sz="1800" b="1" i="0" dirty="0">
                        <a:solidFill>
                          <a:srgbClr val="000000"/>
                        </a:solidFill>
                        <a:effectLst/>
                        <a:latin typeface="+mn-lt"/>
                      </a:endParaRPr>
                    </a:p>
                  </a:txBody>
                  <a:tcPr anchor="ctr"/>
                </a:tc>
                <a:tc>
                  <a:txBody>
                    <a:bodyPr/>
                    <a:lstStyle/>
                    <a:p>
                      <a:pPr algn="ctr" rtl="0" fontAlgn="base"/>
                      <a:r>
                        <a:rPr lang="en-GB" sz="1800" b="1" i="0" kern="1200" dirty="0">
                          <a:solidFill>
                            <a:srgbClr val="333F50"/>
                          </a:solidFill>
                          <a:effectLst/>
                          <a:latin typeface="+mn-lt"/>
                        </a:rPr>
                        <a:t>.1 (10%)</a:t>
                      </a:r>
                      <a:endParaRPr lang="en-US" sz="1800" b="1" i="0" dirty="0">
                        <a:solidFill>
                          <a:srgbClr val="000000"/>
                        </a:solidFill>
                        <a:effectLst/>
                        <a:latin typeface="+mn-lt"/>
                      </a:endParaRPr>
                    </a:p>
                  </a:txBody>
                  <a:tcPr anchor="ctr"/>
                </a:tc>
                <a:extLst>
                  <a:ext uri="{0D108BD9-81ED-4DB2-BD59-A6C34878D82A}">
                    <a16:rowId xmlns:a16="http://schemas.microsoft.com/office/drawing/2014/main" val="1699990805"/>
                  </a:ext>
                </a:extLst>
              </a:tr>
              <a:tr h="682418">
                <a:tc>
                  <a:txBody>
                    <a:bodyPr/>
                    <a:lstStyle/>
                    <a:p>
                      <a:pPr algn="ctr" rtl="0" fontAlgn="base"/>
                      <a:r>
                        <a:rPr lang="en-GB" sz="1800" b="1" kern="1200" dirty="0">
                          <a:solidFill>
                            <a:srgbClr val="333F50"/>
                          </a:solidFill>
                          <a:effectLst/>
                          <a:latin typeface="+mn-lt"/>
                          <a:ea typeface="+mn-ea"/>
                          <a:cs typeface="+mn-cs"/>
                        </a:rPr>
                        <a:t>Testing</a:t>
                      </a:r>
                      <a:endParaRPr lang="en-US" sz="1800" b="1" kern="1200" dirty="0">
                        <a:solidFill>
                          <a:srgbClr val="333F50"/>
                        </a:solidFill>
                        <a:effectLst/>
                        <a:latin typeface="+mn-lt"/>
                        <a:ea typeface="+mn-ea"/>
                        <a:cs typeface="+mn-cs"/>
                      </a:endParaRPr>
                    </a:p>
                  </a:txBody>
                  <a:tcPr anchor="ctr"/>
                </a:tc>
                <a:tc>
                  <a:txBody>
                    <a:bodyPr/>
                    <a:lstStyle/>
                    <a:p>
                      <a:pPr algn="ctr" rtl="0" fontAlgn="base"/>
                      <a:r>
                        <a:rPr lang="en-GB" sz="1800" b="1" kern="1200" dirty="0">
                          <a:solidFill>
                            <a:srgbClr val="333F50"/>
                          </a:solidFill>
                          <a:effectLst/>
                          <a:latin typeface="+mn-lt"/>
                          <a:ea typeface="+mn-ea"/>
                          <a:cs typeface="+mn-cs"/>
                        </a:rPr>
                        <a:t>.1 (10%)</a:t>
                      </a:r>
                      <a:r>
                        <a:rPr lang="en-US" sz="1800" b="1" kern="1200" dirty="0">
                          <a:solidFill>
                            <a:srgbClr val="333F50"/>
                          </a:solidFill>
                          <a:effectLst/>
                          <a:latin typeface="+mn-lt"/>
                          <a:ea typeface="+mn-ea"/>
                          <a:cs typeface="+mn-cs"/>
                        </a:rPr>
                        <a:t>​</a:t>
                      </a:r>
                    </a:p>
                  </a:txBody>
                  <a:tcPr anchor="ctr"/>
                </a:tc>
                <a:extLst>
                  <a:ext uri="{0D108BD9-81ED-4DB2-BD59-A6C34878D82A}">
                    <a16:rowId xmlns:a16="http://schemas.microsoft.com/office/drawing/2014/main" val="3388671141"/>
                  </a:ext>
                </a:extLst>
              </a:tr>
              <a:tr h="682418">
                <a:tc>
                  <a:txBody>
                    <a:bodyPr/>
                    <a:lstStyle/>
                    <a:p>
                      <a:pPr algn="ctr" rtl="0" fontAlgn="base"/>
                      <a:r>
                        <a:rPr lang="en-US" sz="1800" b="1" kern="1200" dirty="0" err="1">
                          <a:solidFill>
                            <a:srgbClr val="333F50"/>
                          </a:solidFill>
                          <a:effectLst/>
                          <a:latin typeface="+mn-lt"/>
                          <a:ea typeface="+mn-ea"/>
                          <a:cs typeface="+mn-cs"/>
                        </a:rPr>
                        <a:t>Learning_rate</a:t>
                      </a:r>
                      <a:endParaRPr lang="en-US" sz="1800" b="1" kern="1200" dirty="0">
                        <a:solidFill>
                          <a:srgbClr val="333F50"/>
                        </a:solidFill>
                        <a:effectLst/>
                        <a:latin typeface="+mn-lt"/>
                        <a:ea typeface="+mn-ea"/>
                        <a:cs typeface="+mn-cs"/>
                      </a:endParaRPr>
                    </a:p>
                  </a:txBody>
                  <a:tcPr anchor="ctr"/>
                </a:tc>
                <a:tc>
                  <a:txBody>
                    <a:bodyPr/>
                    <a:lstStyle/>
                    <a:p>
                      <a:pPr algn="ctr" rtl="0" fontAlgn="base"/>
                      <a:r>
                        <a:rPr lang="en-US" sz="1800" b="1" kern="1200" dirty="0">
                          <a:solidFill>
                            <a:srgbClr val="333F50"/>
                          </a:solidFill>
                          <a:effectLst/>
                          <a:latin typeface="+mn-lt"/>
                          <a:ea typeface="+mn-ea"/>
                          <a:cs typeface="+mn-cs"/>
                        </a:rPr>
                        <a:t>1.1e-5</a:t>
                      </a:r>
                    </a:p>
                  </a:txBody>
                  <a:tcPr anchor="ctr"/>
                </a:tc>
                <a:extLst>
                  <a:ext uri="{0D108BD9-81ED-4DB2-BD59-A6C34878D82A}">
                    <a16:rowId xmlns:a16="http://schemas.microsoft.com/office/drawing/2014/main" val="665216158"/>
                  </a:ext>
                </a:extLst>
              </a:tr>
              <a:tr h="682418">
                <a:tc>
                  <a:txBody>
                    <a:bodyPr/>
                    <a:lstStyle/>
                    <a:p>
                      <a:pPr algn="ctr" rtl="0" fontAlgn="base"/>
                      <a:r>
                        <a:rPr lang="en-US" sz="1800" b="1" kern="1200" dirty="0" err="1">
                          <a:solidFill>
                            <a:srgbClr val="333F50"/>
                          </a:solidFill>
                          <a:effectLst/>
                          <a:latin typeface="+mn-lt"/>
                          <a:ea typeface="+mn-ea"/>
                          <a:cs typeface="+mn-cs"/>
                        </a:rPr>
                        <a:t>Weight_decay</a:t>
                      </a:r>
                      <a:endParaRPr lang="en-US" sz="1800" b="1" kern="1200" dirty="0">
                        <a:solidFill>
                          <a:srgbClr val="333F50"/>
                        </a:solidFill>
                        <a:effectLst/>
                        <a:latin typeface="+mn-lt"/>
                        <a:ea typeface="+mn-ea"/>
                        <a:cs typeface="+mn-cs"/>
                      </a:endParaRPr>
                    </a:p>
                  </a:txBody>
                  <a:tcPr anchor="ctr"/>
                </a:tc>
                <a:tc>
                  <a:txBody>
                    <a:bodyPr/>
                    <a:lstStyle/>
                    <a:p>
                      <a:pPr algn="ctr" rtl="0" fontAlgn="base"/>
                      <a:r>
                        <a:rPr lang="en-US" sz="1800" b="1" kern="1200" dirty="0">
                          <a:solidFill>
                            <a:srgbClr val="333F50"/>
                          </a:solidFill>
                          <a:effectLst/>
                          <a:latin typeface="+mn-lt"/>
                          <a:ea typeface="+mn-ea"/>
                          <a:cs typeface="+mn-cs"/>
                        </a:rPr>
                        <a:t>3e-4</a:t>
                      </a:r>
                    </a:p>
                  </a:txBody>
                  <a:tcPr anchor="ctr"/>
                </a:tc>
                <a:extLst>
                  <a:ext uri="{0D108BD9-81ED-4DB2-BD59-A6C34878D82A}">
                    <a16:rowId xmlns:a16="http://schemas.microsoft.com/office/drawing/2014/main" val="1182147365"/>
                  </a:ext>
                </a:extLst>
              </a:tr>
            </a:tbl>
          </a:graphicData>
        </a:graphic>
      </p:graphicFrame>
      <p:sp>
        <p:nvSpPr>
          <p:cNvPr id="10" name="TextBox 19">
            <a:extLst>
              <a:ext uri="{FF2B5EF4-FFF2-40B4-BE49-F238E27FC236}">
                <a16:creationId xmlns:a16="http://schemas.microsoft.com/office/drawing/2014/main" id="{A5E6C0BB-239E-369B-F1C8-EFECE059383E}"/>
              </a:ext>
            </a:extLst>
          </p:cNvPr>
          <p:cNvSpPr/>
          <p:nvPr/>
        </p:nvSpPr>
        <p:spPr>
          <a:xfrm>
            <a:off x="1032588" y="2379697"/>
            <a:ext cx="4114800" cy="227045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GB" sz="2400" spc="150" dirty="0">
                <a:solidFill>
                  <a:prstClr val="black"/>
                </a:solidFill>
                <a:latin typeface="Tenorite"/>
              </a:rPr>
              <a:t>SPLIT IN (SOREAL) MALWARE DATASET</a:t>
            </a:r>
          </a:p>
          <a:p>
            <a:endParaRPr lang="en-GB" sz="2400" spc="150" dirty="0">
              <a:solidFill>
                <a:prstClr val="black"/>
              </a:solidFill>
              <a:latin typeface="Tenorite"/>
            </a:endParaRPr>
          </a:p>
          <a:p>
            <a:pPr algn="just">
              <a:lnSpc>
                <a:spcPct val="107000"/>
              </a:lnSpc>
              <a:spcAft>
                <a:spcPts val="800"/>
              </a:spcAft>
              <a:tabLst>
                <a:tab pos="4065270" algn="l"/>
              </a:tabLst>
            </a:pPr>
            <a:r>
              <a:rPr lang="en-IN" sz="2000" spc="150" dirty="0">
                <a:solidFill>
                  <a:prstClr val="black"/>
                </a:solidFill>
                <a:latin typeface="Tenorite"/>
              </a:rPr>
              <a:t>Training environment: </a:t>
            </a:r>
          </a:p>
          <a:p>
            <a:pPr algn="just">
              <a:lnSpc>
                <a:spcPct val="107000"/>
              </a:lnSpc>
              <a:spcAft>
                <a:spcPts val="800"/>
              </a:spcAft>
              <a:tabLst>
                <a:tab pos="4065270" algn="l"/>
              </a:tabLst>
            </a:pPr>
            <a:r>
              <a:rPr lang="en-IN" sz="2000" spc="150" dirty="0">
                <a:solidFill>
                  <a:prstClr val="black"/>
                </a:solidFill>
                <a:latin typeface="Tenorite"/>
              </a:rPr>
              <a:t>GTX3060 12GB ram. Ubuntu 20.04.6 LTS</a:t>
            </a:r>
          </a:p>
        </p:txBody>
      </p:sp>
    </p:spTree>
    <p:extLst>
      <p:ext uri="{BB962C8B-B14F-4D97-AF65-F5344CB8AC3E}">
        <p14:creationId xmlns:p14="http://schemas.microsoft.com/office/powerpoint/2010/main" val="563403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dirty="0">
                <a:latin typeface="Arial"/>
              </a:rPr>
            </a:br>
            <a:r>
              <a:rPr lang="en-US" dirty="0"/>
              <a:t>metrics | </a:t>
            </a:r>
            <a:r>
              <a:rPr lang="en-GB" dirty="0"/>
              <a:t>VULNERABILITY DATASET</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21</a:t>
            </a:fld>
            <a:endParaRPr lang="en-US" dirty="0"/>
          </a:p>
        </p:txBody>
      </p:sp>
      <p:graphicFrame>
        <p:nvGraphicFramePr>
          <p:cNvPr id="2" name="Table 4">
            <a:extLst>
              <a:ext uri="{FF2B5EF4-FFF2-40B4-BE49-F238E27FC236}">
                <a16:creationId xmlns:a16="http://schemas.microsoft.com/office/drawing/2014/main" id="{249139CF-796C-DC25-F1B6-D24D0966EE51}"/>
              </a:ext>
            </a:extLst>
          </p:cNvPr>
          <p:cNvGraphicFramePr>
            <a:graphicFrameLocks/>
          </p:cNvGraphicFramePr>
          <p:nvPr/>
        </p:nvGraphicFramePr>
        <p:xfrm>
          <a:off x="838201" y="2750383"/>
          <a:ext cx="5003800" cy="3248028"/>
        </p:xfrm>
        <a:graphic>
          <a:graphicData uri="http://schemas.openxmlformats.org/drawingml/2006/table">
            <a:tbl>
              <a:tblPr firstRow="1" bandRow="1">
                <a:tableStyleId>{5940675A-B579-460E-94D1-54222C63F5DA}</a:tableStyleId>
              </a:tblPr>
              <a:tblGrid>
                <a:gridCol w="3173962">
                  <a:extLst>
                    <a:ext uri="{9D8B030D-6E8A-4147-A177-3AD203B41FA5}">
                      <a16:colId xmlns:a16="http://schemas.microsoft.com/office/drawing/2014/main" val="2547279344"/>
                    </a:ext>
                  </a:extLst>
                </a:gridCol>
                <a:gridCol w="1829838">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noProof="0" dirty="0">
                          <a:solidFill>
                            <a:srgbClr val="333F50"/>
                          </a:solidFill>
                          <a:effectLst/>
                          <a:latin typeface="+mn-lt"/>
                          <a:ea typeface="+mn-ea"/>
                          <a:cs typeface="+mn-cs"/>
                          <a:sym typeface="Calibri"/>
                        </a:rPr>
                        <a:t>Accuracy</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(95.4%) 0.954​</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US" sz="2000" b="1" kern="1200" dirty="0">
                          <a:solidFill>
                            <a:srgbClr val="333F50"/>
                          </a:solidFill>
                          <a:effectLst/>
                        </a:rPr>
                        <a:t>Total</a:t>
                      </a:r>
                      <a:r>
                        <a:rPr lang="en-GB" sz="2000" b="1" kern="1200" dirty="0">
                          <a:solidFill>
                            <a:srgbClr val="333F50"/>
                          </a:solidFill>
                          <a:effectLst/>
                        </a:rPr>
                        <a:t> examples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134129​</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algn="ctr" rtl="0" fontAlgn="base"/>
                      <a:r>
                        <a:rPr lang="en-GB" sz="2000" b="1" i="0" kern="1200" dirty="0">
                          <a:solidFill>
                            <a:srgbClr val="333F50"/>
                          </a:solidFill>
                          <a:effectLst/>
                          <a:latin typeface="+mn-lt"/>
                        </a:rPr>
                        <a:t>Total negatives</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99314</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algn="ctr" rtl="0" fontAlgn="base"/>
                      <a:r>
                        <a:rPr lang="en-GB" sz="2000" b="1" i="0" kern="1200" dirty="0">
                          <a:solidFill>
                            <a:srgbClr val="333F50"/>
                          </a:solidFill>
                          <a:effectLst/>
                          <a:latin typeface="+mn-lt"/>
                        </a:rPr>
                        <a:t>Total positives</a:t>
                      </a:r>
                      <a:endParaRPr lang="en-US" sz="2000" b="1" i="0" dirty="0">
                        <a:solidFill>
                          <a:srgbClr val="000000"/>
                        </a:solidFill>
                        <a:effectLst/>
                        <a:latin typeface="+mn-lt"/>
                      </a:endParaRPr>
                    </a:p>
                  </a:txBody>
                  <a:tcPr anchor="ctr"/>
                </a:tc>
                <a:tc>
                  <a:txBody>
                    <a:bodyPr/>
                    <a:lstStyle/>
                    <a:p>
                      <a:pPr algn="ctr" rtl="0" fontAlgn="base"/>
                      <a:r>
                        <a:rPr lang="en-US" sz="2000" b="1" kern="1200" dirty="0">
                          <a:solidFill>
                            <a:srgbClr val="333F50"/>
                          </a:solidFill>
                          <a:effectLst/>
                          <a:latin typeface="+mn-lt"/>
                          <a:ea typeface="+mn-ea"/>
                          <a:cs typeface="+mn-cs"/>
                        </a:rPr>
                        <a:t>34815​</a:t>
                      </a:r>
                    </a:p>
                  </a:txBody>
                  <a:tcPr anchor="ctr"/>
                </a:tc>
                <a:extLst>
                  <a:ext uri="{0D108BD9-81ED-4DB2-BD59-A6C34878D82A}">
                    <a16:rowId xmlns:a16="http://schemas.microsoft.com/office/drawing/2014/main" val="3388671141"/>
                  </a:ext>
                </a:extLst>
              </a:tr>
            </a:tbl>
          </a:graphicData>
        </a:graphic>
      </p:graphicFrame>
      <p:graphicFrame>
        <p:nvGraphicFramePr>
          <p:cNvPr id="4" name="Table 4">
            <a:extLst>
              <a:ext uri="{FF2B5EF4-FFF2-40B4-BE49-F238E27FC236}">
                <a16:creationId xmlns:a16="http://schemas.microsoft.com/office/drawing/2014/main" id="{1CBFFE11-2474-59D7-0E33-49158A9F177A}"/>
              </a:ext>
            </a:extLst>
          </p:cNvPr>
          <p:cNvGraphicFramePr>
            <a:graphicFrameLocks/>
          </p:cNvGraphicFramePr>
          <p:nvPr/>
        </p:nvGraphicFramePr>
        <p:xfrm>
          <a:off x="6350001" y="2750383"/>
          <a:ext cx="5003800" cy="3248028"/>
        </p:xfrm>
        <a:graphic>
          <a:graphicData uri="http://schemas.openxmlformats.org/drawingml/2006/table">
            <a:tbl>
              <a:tblPr firstRow="1" bandRow="1">
                <a:tableStyleId>{5940675A-B579-460E-94D1-54222C63F5DA}</a:tableStyleId>
              </a:tblPr>
              <a:tblGrid>
                <a:gridCol w="3167223">
                  <a:extLst>
                    <a:ext uri="{9D8B030D-6E8A-4147-A177-3AD203B41FA5}">
                      <a16:colId xmlns:a16="http://schemas.microsoft.com/office/drawing/2014/main" val="2547279344"/>
                    </a:ext>
                  </a:extLst>
                </a:gridCol>
                <a:gridCol w="1836577">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noProof="0" dirty="0">
                          <a:solidFill>
                            <a:srgbClr val="333F50"/>
                          </a:solidFill>
                          <a:effectLst/>
                          <a:latin typeface="+mn-lt"/>
                          <a:ea typeface="+mn-ea"/>
                          <a:cs typeface="+mn-cs"/>
                          <a:sym typeface="Calibri"/>
                        </a:rPr>
                        <a:t>Accuracy</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(94.9%) 0.949​</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US" sz="2000" b="1" kern="1200" dirty="0">
                          <a:solidFill>
                            <a:srgbClr val="333F50"/>
                          </a:solidFill>
                          <a:effectLst/>
                        </a:rPr>
                        <a:t>Total</a:t>
                      </a:r>
                      <a:r>
                        <a:rPr lang="en-GB" sz="2000" b="1" kern="1200" dirty="0">
                          <a:solidFill>
                            <a:srgbClr val="333F50"/>
                          </a:solidFill>
                          <a:effectLst/>
                        </a:rPr>
                        <a:t> examples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16766</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algn="ctr" rtl="0" fontAlgn="base"/>
                      <a:r>
                        <a:rPr lang="en-GB" sz="2000" b="1" i="0" kern="1200" dirty="0">
                          <a:solidFill>
                            <a:srgbClr val="333F50"/>
                          </a:solidFill>
                          <a:effectLst/>
                          <a:latin typeface="+mn-lt"/>
                        </a:rPr>
                        <a:t>Total negatives</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12385</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algn="ctr" rtl="0" fontAlgn="base"/>
                      <a:r>
                        <a:rPr lang="en-GB" sz="2000" b="1" i="0" kern="1200" dirty="0">
                          <a:solidFill>
                            <a:srgbClr val="333F50"/>
                          </a:solidFill>
                          <a:effectLst/>
                          <a:latin typeface="+mn-lt"/>
                        </a:rPr>
                        <a:t>Total positives</a:t>
                      </a:r>
                      <a:endParaRPr lang="en-US" sz="2000" b="1" i="0" dirty="0">
                        <a:solidFill>
                          <a:srgbClr val="000000"/>
                        </a:solidFill>
                        <a:effectLst/>
                        <a:latin typeface="+mn-lt"/>
                      </a:endParaRPr>
                    </a:p>
                  </a:txBody>
                  <a:tcPr anchor="ctr"/>
                </a:tc>
                <a:tc>
                  <a:txBody>
                    <a:bodyPr/>
                    <a:lstStyle/>
                    <a:p>
                      <a:pPr algn="ctr" rtl="0" fontAlgn="base"/>
                      <a:r>
                        <a:rPr lang="en-US" sz="2000" b="1" kern="1200" dirty="0">
                          <a:solidFill>
                            <a:srgbClr val="333F50"/>
                          </a:solidFill>
                          <a:effectLst/>
                          <a:latin typeface="+mn-lt"/>
                          <a:ea typeface="+mn-ea"/>
                          <a:cs typeface="+mn-cs"/>
                        </a:rPr>
                        <a:t>4381​</a:t>
                      </a:r>
                    </a:p>
                  </a:txBody>
                  <a:tcPr anchor="ctr"/>
                </a:tc>
                <a:extLst>
                  <a:ext uri="{0D108BD9-81ED-4DB2-BD59-A6C34878D82A}">
                    <a16:rowId xmlns:a16="http://schemas.microsoft.com/office/drawing/2014/main" val="3388671141"/>
                  </a:ext>
                </a:extLst>
              </a:tr>
            </a:tbl>
          </a:graphicData>
        </a:graphic>
      </p:graphicFrame>
      <p:sp>
        <p:nvSpPr>
          <p:cNvPr id="6" name="TextBox 5">
            <a:extLst>
              <a:ext uri="{FF2B5EF4-FFF2-40B4-BE49-F238E27FC236}">
                <a16:creationId xmlns:a16="http://schemas.microsoft.com/office/drawing/2014/main" id="{5D34FE47-8108-16ED-9048-681DABEBC791}"/>
              </a:ext>
            </a:extLst>
          </p:cNvPr>
          <p:cNvSpPr txBox="1"/>
          <p:nvPr/>
        </p:nvSpPr>
        <p:spPr>
          <a:xfrm>
            <a:off x="838201" y="2013418"/>
            <a:ext cx="2689549" cy="400110"/>
          </a:xfrm>
          <a:prstGeom prst="rect">
            <a:avLst/>
          </a:prstGeom>
          <a:noFill/>
        </p:spPr>
        <p:txBody>
          <a:bodyPr wrap="square">
            <a:spAutoFit/>
          </a:bodyPr>
          <a:lstStyle/>
          <a:p>
            <a:r>
              <a:rPr lang="en-GB" sz="2000" spc="150" dirty="0">
                <a:solidFill>
                  <a:prstClr val="black"/>
                </a:solidFill>
                <a:latin typeface="Tenorite"/>
              </a:rPr>
              <a:t>TRAINING RESULTS</a:t>
            </a:r>
            <a:endParaRPr lang="en-IN" sz="1800" spc="150" dirty="0">
              <a:solidFill>
                <a:prstClr val="black"/>
              </a:solidFill>
              <a:latin typeface="Tenorite"/>
            </a:endParaRPr>
          </a:p>
        </p:txBody>
      </p:sp>
      <p:sp>
        <p:nvSpPr>
          <p:cNvPr id="7" name="TextBox 6">
            <a:extLst>
              <a:ext uri="{FF2B5EF4-FFF2-40B4-BE49-F238E27FC236}">
                <a16:creationId xmlns:a16="http://schemas.microsoft.com/office/drawing/2014/main" id="{A2F98F60-09DE-0F82-2404-22726166F091}"/>
              </a:ext>
            </a:extLst>
          </p:cNvPr>
          <p:cNvSpPr txBox="1"/>
          <p:nvPr/>
        </p:nvSpPr>
        <p:spPr>
          <a:xfrm>
            <a:off x="6163131" y="2013418"/>
            <a:ext cx="3354093" cy="400110"/>
          </a:xfrm>
          <a:prstGeom prst="rect">
            <a:avLst/>
          </a:prstGeom>
          <a:noFill/>
        </p:spPr>
        <p:txBody>
          <a:bodyPr wrap="square">
            <a:spAutoFit/>
          </a:bodyPr>
          <a:lstStyle/>
          <a:p>
            <a:r>
              <a:rPr lang="en-GB" sz="2000" spc="150" dirty="0">
                <a:solidFill>
                  <a:prstClr val="black"/>
                </a:solidFill>
                <a:latin typeface="Tenorite"/>
              </a:rPr>
              <a:t>VALIDATION RESULTS</a:t>
            </a:r>
            <a:endParaRPr lang="en-IN" sz="1800" spc="150" dirty="0">
              <a:solidFill>
                <a:prstClr val="black"/>
              </a:solidFill>
              <a:latin typeface="Tenorite"/>
            </a:endParaRPr>
          </a:p>
        </p:txBody>
      </p:sp>
    </p:spTree>
    <p:extLst>
      <p:ext uri="{BB962C8B-B14F-4D97-AF65-F5344CB8AC3E}">
        <p14:creationId xmlns:p14="http://schemas.microsoft.com/office/powerpoint/2010/main" val="990498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dirty="0">
                <a:latin typeface="Arial"/>
              </a:rPr>
            </a:br>
            <a:r>
              <a:rPr lang="en-US" dirty="0"/>
              <a:t>metrics | </a:t>
            </a:r>
            <a:r>
              <a:rPr lang="en-GB" dirty="0"/>
              <a:t>VULNERABILITY DATASET</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22</a:t>
            </a:fld>
            <a:endParaRPr lang="en-US" dirty="0"/>
          </a:p>
        </p:txBody>
      </p:sp>
      <p:graphicFrame>
        <p:nvGraphicFramePr>
          <p:cNvPr id="4" name="Table 4">
            <a:extLst>
              <a:ext uri="{FF2B5EF4-FFF2-40B4-BE49-F238E27FC236}">
                <a16:creationId xmlns:a16="http://schemas.microsoft.com/office/drawing/2014/main" id="{1CBFFE11-2474-59D7-0E33-49158A9F177A}"/>
              </a:ext>
            </a:extLst>
          </p:cNvPr>
          <p:cNvGraphicFramePr>
            <a:graphicFrameLocks/>
          </p:cNvGraphicFramePr>
          <p:nvPr>
            <p:extLst>
              <p:ext uri="{D42A27DB-BD31-4B8C-83A1-F6EECF244321}">
                <p14:modId xmlns:p14="http://schemas.microsoft.com/office/powerpoint/2010/main" val="1505474488"/>
              </p:ext>
            </p:extLst>
          </p:nvPr>
        </p:nvGraphicFramePr>
        <p:xfrm>
          <a:off x="4978400" y="2329464"/>
          <a:ext cx="5003800" cy="3248028"/>
        </p:xfrm>
        <a:graphic>
          <a:graphicData uri="http://schemas.openxmlformats.org/drawingml/2006/table">
            <a:tbl>
              <a:tblPr firstRow="1" bandRow="1">
                <a:tableStyleId>{5940675A-B579-460E-94D1-54222C63F5DA}</a:tableStyleId>
              </a:tblPr>
              <a:tblGrid>
                <a:gridCol w="3167223">
                  <a:extLst>
                    <a:ext uri="{9D8B030D-6E8A-4147-A177-3AD203B41FA5}">
                      <a16:colId xmlns:a16="http://schemas.microsoft.com/office/drawing/2014/main" val="2547279344"/>
                    </a:ext>
                  </a:extLst>
                </a:gridCol>
                <a:gridCol w="1836577">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noProof="0" dirty="0">
                          <a:solidFill>
                            <a:srgbClr val="333F50"/>
                          </a:solidFill>
                          <a:effectLst/>
                          <a:latin typeface="+mn-lt"/>
                          <a:ea typeface="+mn-ea"/>
                          <a:cs typeface="+mn-cs"/>
                          <a:sym typeface="Calibri"/>
                        </a:rPr>
                        <a:t>Accuracy</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(94.7%) 0.947​</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US" sz="2000" b="1" kern="1200" dirty="0">
                          <a:solidFill>
                            <a:srgbClr val="333F50"/>
                          </a:solidFill>
                          <a:effectLst/>
                        </a:rPr>
                        <a:t>Total</a:t>
                      </a:r>
                      <a:r>
                        <a:rPr lang="en-GB" sz="2000" b="1" kern="1200" dirty="0">
                          <a:solidFill>
                            <a:srgbClr val="333F50"/>
                          </a:solidFill>
                          <a:effectLst/>
                        </a:rPr>
                        <a:t> examples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16765</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algn="ctr" rtl="0" fontAlgn="base"/>
                      <a:r>
                        <a:rPr lang="en-GB" sz="2000" b="1" i="0" kern="1200" dirty="0">
                          <a:solidFill>
                            <a:srgbClr val="333F50"/>
                          </a:solidFill>
                          <a:effectLst/>
                          <a:latin typeface="+mn-lt"/>
                        </a:rPr>
                        <a:t>Total negatives</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12502</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algn="ctr" rtl="0" fontAlgn="base"/>
                      <a:r>
                        <a:rPr lang="en-GB" sz="2000" b="1" i="0" kern="1200" dirty="0">
                          <a:solidFill>
                            <a:srgbClr val="333F50"/>
                          </a:solidFill>
                          <a:effectLst/>
                          <a:latin typeface="+mn-lt"/>
                        </a:rPr>
                        <a:t>Total positives</a:t>
                      </a:r>
                      <a:endParaRPr lang="en-US" sz="2000" b="1" i="0" dirty="0">
                        <a:solidFill>
                          <a:srgbClr val="000000"/>
                        </a:solidFill>
                        <a:effectLst/>
                        <a:latin typeface="+mn-lt"/>
                      </a:endParaRPr>
                    </a:p>
                  </a:txBody>
                  <a:tcPr anchor="ctr"/>
                </a:tc>
                <a:tc>
                  <a:txBody>
                    <a:bodyPr/>
                    <a:lstStyle/>
                    <a:p>
                      <a:pPr algn="ctr" rtl="0" fontAlgn="base"/>
                      <a:r>
                        <a:rPr lang="en-US" sz="2000" b="1" kern="1200" dirty="0">
                          <a:solidFill>
                            <a:srgbClr val="333F50"/>
                          </a:solidFill>
                          <a:effectLst/>
                          <a:latin typeface="+mn-lt"/>
                          <a:ea typeface="+mn-ea"/>
                          <a:cs typeface="+mn-cs"/>
                        </a:rPr>
                        <a:t>4263</a:t>
                      </a:r>
                    </a:p>
                  </a:txBody>
                  <a:tcPr anchor="ctr"/>
                </a:tc>
                <a:extLst>
                  <a:ext uri="{0D108BD9-81ED-4DB2-BD59-A6C34878D82A}">
                    <a16:rowId xmlns:a16="http://schemas.microsoft.com/office/drawing/2014/main" val="3388671141"/>
                  </a:ext>
                </a:extLst>
              </a:tr>
            </a:tbl>
          </a:graphicData>
        </a:graphic>
      </p:graphicFrame>
      <p:sp>
        <p:nvSpPr>
          <p:cNvPr id="7" name="TextBox 6">
            <a:extLst>
              <a:ext uri="{FF2B5EF4-FFF2-40B4-BE49-F238E27FC236}">
                <a16:creationId xmlns:a16="http://schemas.microsoft.com/office/drawing/2014/main" id="{A2F98F60-09DE-0F82-2404-22726166F091}"/>
              </a:ext>
            </a:extLst>
          </p:cNvPr>
          <p:cNvSpPr txBox="1"/>
          <p:nvPr/>
        </p:nvSpPr>
        <p:spPr>
          <a:xfrm>
            <a:off x="1749752" y="2350273"/>
            <a:ext cx="2689549" cy="400110"/>
          </a:xfrm>
          <a:prstGeom prst="rect">
            <a:avLst/>
          </a:prstGeom>
          <a:noFill/>
        </p:spPr>
        <p:txBody>
          <a:bodyPr wrap="square">
            <a:spAutoFit/>
          </a:bodyPr>
          <a:lstStyle/>
          <a:p>
            <a:r>
              <a:rPr lang="en-GB" sz="2000" spc="150" dirty="0">
                <a:solidFill>
                  <a:prstClr val="black"/>
                </a:solidFill>
                <a:latin typeface="Tenorite"/>
              </a:rPr>
              <a:t>TESTING RESULTS</a:t>
            </a:r>
            <a:endParaRPr lang="en-IN" sz="1800" spc="150" dirty="0">
              <a:solidFill>
                <a:prstClr val="black"/>
              </a:solidFill>
              <a:latin typeface="Tenorite"/>
            </a:endParaRPr>
          </a:p>
        </p:txBody>
      </p:sp>
    </p:spTree>
    <p:extLst>
      <p:ext uri="{BB962C8B-B14F-4D97-AF65-F5344CB8AC3E}">
        <p14:creationId xmlns:p14="http://schemas.microsoft.com/office/powerpoint/2010/main" val="1613502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normAutofit/>
          </a:bodyPr>
          <a:lstStyle/>
          <a:p>
            <a:br>
              <a:rPr lang="en-US" sz="2800" b="0" strike="noStrike" spc="-1" dirty="0">
                <a:latin typeface="Arial"/>
              </a:rPr>
            </a:br>
            <a:r>
              <a:rPr lang="en-US" dirty="0"/>
              <a:t>metrics | CROSS-DOMAIN MALWARE</a:t>
            </a:r>
            <a:r>
              <a:rPr lang="en-GB" dirty="0"/>
              <a:t> DATASET</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23</a:t>
            </a:fld>
            <a:endParaRPr lang="en-US" dirty="0"/>
          </a:p>
        </p:txBody>
      </p:sp>
      <p:graphicFrame>
        <p:nvGraphicFramePr>
          <p:cNvPr id="2" name="Table 4">
            <a:extLst>
              <a:ext uri="{FF2B5EF4-FFF2-40B4-BE49-F238E27FC236}">
                <a16:creationId xmlns:a16="http://schemas.microsoft.com/office/drawing/2014/main" id="{249139CF-796C-DC25-F1B6-D24D0966EE51}"/>
              </a:ext>
            </a:extLst>
          </p:cNvPr>
          <p:cNvGraphicFramePr>
            <a:graphicFrameLocks/>
          </p:cNvGraphicFramePr>
          <p:nvPr>
            <p:extLst>
              <p:ext uri="{D42A27DB-BD31-4B8C-83A1-F6EECF244321}">
                <p14:modId xmlns:p14="http://schemas.microsoft.com/office/powerpoint/2010/main" val="3343327513"/>
              </p:ext>
            </p:extLst>
          </p:nvPr>
        </p:nvGraphicFramePr>
        <p:xfrm>
          <a:off x="838201" y="2750383"/>
          <a:ext cx="5003800" cy="3248028"/>
        </p:xfrm>
        <a:graphic>
          <a:graphicData uri="http://schemas.openxmlformats.org/drawingml/2006/table">
            <a:tbl>
              <a:tblPr firstRow="1" bandRow="1">
                <a:tableStyleId>{5940675A-B579-460E-94D1-54222C63F5DA}</a:tableStyleId>
              </a:tblPr>
              <a:tblGrid>
                <a:gridCol w="3173962">
                  <a:extLst>
                    <a:ext uri="{9D8B030D-6E8A-4147-A177-3AD203B41FA5}">
                      <a16:colId xmlns:a16="http://schemas.microsoft.com/office/drawing/2014/main" val="2547279344"/>
                    </a:ext>
                  </a:extLst>
                </a:gridCol>
                <a:gridCol w="1829838">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noProof="0" dirty="0">
                          <a:solidFill>
                            <a:srgbClr val="333F50"/>
                          </a:solidFill>
                          <a:effectLst/>
                          <a:latin typeface="+mn-lt"/>
                          <a:ea typeface="+mn-ea"/>
                          <a:cs typeface="+mn-cs"/>
                          <a:sym typeface="Calibri"/>
                        </a:rPr>
                        <a:t>Accuracy</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(97.9%) 0.9795​</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US" sz="2000" b="1" kern="1200" dirty="0">
                          <a:solidFill>
                            <a:srgbClr val="333F50"/>
                          </a:solidFill>
                          <a:effectLst/>
                        </a:rPr>
                        <a:t>Total</a:t>
                      </a:r>
                      <a:r>
                        <a:rPr lang="en-GB" sz="2000" b="1" kern="1200" dirty="0">
                          <a:solidFill>
                            <a:srgbClr val="333F50"/>
                          </a:solidFill>
                          <a:effectLst/>
                        </a:rPr>
                        <a:t> examples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35001​</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algn="ctr" rtl="0" fontAlgn="base"/>
                      <a:r>
                        <a:rPr lang="en-GB" sz="2000" b="1" i="0" kern="1200" dirty="0">
                          <a:solidFill>
                            <a:srgbClr val="333F50"/>
                          </a:solidFill>
                          <a:effectLst/>
                          <a:latin typeface="+mn-lt"/>
                        </a:rPr>
                        <a:t>Total negatives</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17733</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algn="ctr" rtl="0" fontAlgn="base"/>
                      <a:r>
                        <a:rPr lang="en-GB" sz="2000" b="1" i="0" kern="1200" dirty="0">
                          <a:solidFill>
                            <a:srgbClr val="333F50"/>
                          </a:solidFill>
                          <a:effectLst/>
                          <a:latin typeface="+mn-lt"/>
                        </a:rPr>
                        <a:t>Total positives</a:t>
                      </a:r>
                      <a:endParaRPr lang="en-US" sz="2000" b="1" i="0" dirty="0">
                        <a:solidFill>
                          <a:srgbClr val="000000"/>
                        </a:solidFill>
                        <a:effectLst/>
                        <a:latin typeface="+mn-lt"/>
                      </a:endParaRPr>
                    </a:p>
                  </a:txBody>
                  <a:tcPr anchor="ctr"/>
                </a:tc>
                <a:tc>
                  <a:txBody>
                    <a:bodyPr/>
                    <a:lstStyle/>
                    <a:p>
                      <a:pPr algn="ctr" rtl="0" fontAlgn="base"/>
                      <a:r>
                        <a:rPr lang="en-US" sz="2000" b="1" kern="1200" dirty="0">
                          <a:solidFill>
                            <a:srgbClr val="333F50"/>
                          </a:solidFill>
                          <a:effectLst/>
                          <a:latin typeface="+mn-lt"/>
                          <a:ea typeface="+mn-ea"/>
                          <a:cs typeface="+mn-cs"/>
                        </a:rPr>
                        <a:t>17268​</a:t>
                      </a:r>
                    </a:p>
                  </a:txBody>
                  <a:tcPr anchor="ctr"/>
                </a:tc>
                <a:extLst>
                  <a:ext uri="{0D108BD9-81ED-4DB2-BD59-A6C34878D82A}">
                    <a16:rowId xmlns:a16="http://schemas.microsoft.com/office/drawing/2014/main" val="3388671141"/>
                  </a:ext>
                </a:extLst>
              </a:tr>
            </a:tbl>
          </a:graphicData>
        </a:graphic>
      </p:graphicFrame>
      <p:graphicFrame>
        <p:nvGraphicFramePr>
          <p:cNvPr id="4" name="Table 4">
            <a:extLst>
              <a:ext uri="{FF2B5EF4-FFF2-40B4-BE49-F238E27FC236}">
                <a16:creationId xmlns:a16="http://schemas.microsoft.com/office/drawing/2014/main" id="{1CBFFE11-2474-59D7-0E33-49158A9F177A}"/>
              </a:ext>
            </a:extLst>
          </p:cNvPr>
          <p:cNvGraphicFramePr>
            <a:graphicFrameLocks/>
          </p:cNvGraphicFramePr>
          <p:nvPr>
            <p:extLst>
              <p:ext uri="{D42A27DB-BD31-4B8C-83A1-F6EECF244321}">
                <p14:modId xmlns:p14="http://schemas.microsoft.com/office/powerpoint/2010/main" val="2597601301"/>
              </p:ext>
            </p:extLst>
          </p:nvPr>
        </p:nvGraphicFramePr>
        <p:xfrm>
          <a:off x="6350001" y="2750383"/>
          <a:ext cx="5003800" cy="3248028"/>
        </p:xfrm>
        <a:graphic>
          <a:graphicData uri="http://schemas.openxmlformats.org/drawingml/2006/table">
            <a:tbl>
              <a:tblPr firstRow="1" bandRow="1">
                <a:tableStyleId>{5940675A-B579-460E-94D1-54222C63F5DA}</a:tableStyleId>
              </a:tblPr>
              <a:tblGrid>
                <a:gridCol w="3167223">
                  <a:extLst>
                    <a:ext uri="{9D8B030D-6E8A-4147-A177-3AD203B41FA5}">
                      <a16:colId xmlns:a16="http://schemas.microsoft.com/office/drawing/2014/main" val="2547279344"/>
                    </a:ext>
                  </a:extLst>
                </a:gridCol>
                <a:gridCol w="1836577">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noProof="0" dirty="0">
                          <a:solidFill>
                            <a:srgbClr val="333F50"/>
                          </a:solidFill>
                          <a:effectLst/>
                          <a:latin typeface="+mn-lt"/>
                          <a:ea typeface="+mn-ea"/>
                          <a:cs typeface="+mn-cs"/>
                          <a:sym typeface="Calibri"/>
                        </a:rPr>
                        <a:t>Accuracy</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(95.1%) 0.951​</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US" sz="2000" b="1" kern="1200" dirty="0">
                          <a:solidFill>
                            <a:srgbClr val="333F50"/>
                          </a:solidFill>
                          <a:effectLst/>
                        </a:rPr>
                        <a:t>Total</a:t>
                      </a:r>
                      <a:r>
                        <a:rPr lang="en-GB" sz="2000" b="1" kern="1200" dirty="0">
                          <a:solidFill>
                            <a:srgbClr val="333F50"/>
                          </a:solidFill>
                          <a:effectLst/>
                        </a:rPr>
                        <a:t> examples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10000</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algn="ctr" rtl="0" fontAlgn="base"/>
                      <a:r>
                        <a:rPr lang="en-GB" sz="2000" b="1" i="0" kern="1200" dirty="0">
                          <a:solidFill>
                            <a:srgbClr val="333F50"/>
                          </a:solidFill>
                          <a:effectLst/>
                          <a:latin typeface="+mn-lt"/>
                        </a:rPr>
                        <a:t>Total negatives</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4994</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algn="ctr" rtl="0" fontAlgn="base"/>
                      <a:r>
                        <a:rPr lang="en-GB" sz="2000" b="1" i="0" kern="1200" dirty="0">
                          <a:solidFill>
                            <a:srgbClr val="333F50"/>
                          </a:solidFill>
                          <a:effectLst/>
                          <a:latin typeface="+mn-lt"/>
                        </a:rPr>
                        <a:t>Total positives</a:t>
                      </a:r>
                      <a:endParaRPr lang="en-US" sz="2000" b="1" i="0" dirty="0">
                        <a:solidFill>
                          <a:srgbClr val="000000"/>
                        </a:solidFill>
                        <a:effectLst/>
                        <a:latin typeface="+mn-lt"/>
                      </a:endParaRPr>
                    </a:p>
                  </a:txBody>
                  <a:tcPr anchor="ctr"/>
                </a:tc>
                <a:tc>
                  <a:txBody>
                    <a:bodyPr/>
                    <a:lstStyle/>
                    <a:p>
                      <a:pPr algn="ctr" rtl="0" fontAlgn="base"/>
                      <a:r>
                        <a:rPr lang="en-US" sz="2000" b="1" kern="1200" dirty="0">
                          <a:solidFill>
                            <a:srgbClr val="333F50"/>
                          </a:solidFill>
                          <a:effectLst/>
                          <a:latin typeface="+mn-lt"/>
                          <a:ea typeface="+mn-ea"/>
                          <a:cs typeface="+mn-cs"/>
                        </a:rPr>
                        <a:t>5006​</a:t>
                      </a:r>
                    </a:p>
                  </a:txBody>
                  <a:tcPr anchor="ctr"/>
                </a:tc>
                <a:extLst>
                  <a:ext uri="{0D108BD9-81ED-4DB2-BD59-A6C34878D82A}">
                    <a16:rowId xmlns:a16="http://schemas.microsoft.com/office/drawing/2014/main" val="3388671141"/>
                  </a:ext>
                </a:extLst>
              </a:tr>
            </a:tbl>
          </a:graphicData>
        </a:graphic>
      </p:graphicFrame>
      <p:sp>
        <p:nvSpPr>
          <p:cNvPr id="6" name="TextBox 5">
            <a:extLst>
              <a:ext uri="{FF2B5EF4-FFF2-40B4-BE49-F238E27FC236}">
                <a16:creationId xmlns:a16="http://schemas.microsoft.com/office/drawing/2014/main" id="{5D34FE47-8108-16ED-9048-681DABEBC791}"/>
              </a:ext>
            </a:extLst>
          </p:cNvPr>
          <p:cNvSpPr txBox="1"/>
          <p:nvPr/>
        </p:nvSpPr>
        <p:spPr>
          <a:xfrm>
            <a:off x="838201" y="2013418"/>
            <a:ext cx="2689549" cy="400110"/>
          </a:xfrm>
          <a:prstGeom prst="rect">
            <a:avLst/>
          </a:prstGeom>
          <a:noFill/>
        </p:spPr>
        <p:txBody>
          <a:bodyPr wrap="square">
            <a:spAutoFit/>
          </a:bodyPr>
          <a:lstStyle/>
          <a:p>
            <a:r>
              <a:rPr lang="en-GB" sz="2000" spc="150" dirty="0">
                <a:solidFill>
                  <a:prstClr val="black"/>
                </a:solidFill>
                <a:latin typeface="Tenorite"/>
              </a:rPr>
              <a:t>TRAINING RESULTS</a:t>
            </a:r>
            <a:endParaRPr lang="en-IN" sz="1800" spc="150" dirty="0">
              <a:solidFill>
                <a:prstClr val="black"/>
              </a:solidFill>
              <a:latin typeface="Tenorite"/>
            </a:endParaRPr>
          </a:p>
        </p:txBody>
      </p:sp>
      <p:sp>
        <p:nvSpPr>
          <p:cNvPr id="7" name="TextBox 6">
            <a:extLst>
              <a:ext uri="{FF2B5EF4-FFF2-40B4-BE49-F238E27FC236}">
                <a16:creationId xmlns:a16="http://schemas.microsoft.com/office/drawing/2014/main" id="{A2F98F60-09DE-0F82-2404-22726166F091}"/>
              </a:ext>
            </a:extLst>
          </p:cNvPr>
          <p:cNvSpPr txBox="1"/>
          <p:nvPr/>
        </p:nvSpPr>
        <p:spPr>
          <a:xfrm>
            <a:off x="6163131" y="2013418"/>
            <a:ext cx="3354093" cy="400110"/>
          </a:xfrm>
          <a:prstGeom prst="rect">
            <a:avLst/>
          </a:prstGeom>
          <a:noFill/>
        </p:spPr>
        <p:txBody>
          <a:bodyPr wrap="square">
            <a:spAutoFit/>
          </a:bodyPr>
          <a:lstStyle/>
          <a:p>
            <a:r>
              <a:rPr lang="en-GB" sz="2000" spc="150" dirty="0">
                <a:solidFill>
                  <a:prstClr val="black"/>
                </a:solidFill>
                <a:latin typeface="Tenorite"/>
              </a:rPr>
              <a:t>VALIDATION RESULTS</a:t>
            </a:r>
            <a:endParaRPr lang="en-IN" sz="1800" spc="150" dirty="0">
              <a:solidFill>
                <a:prstClr val="black"/>
              </a:solidFill>
              <a:latin typeface="Tenorite"/>
            </a:endParaRPr>
          </a:p>
        </p:txBody>
      </p:sp>
    </p:spTree>
    <p:extLst>
      <p:ext uri="{BB962C8B-B14F-4D97-AF65-F5344CB8AC3E}">
        <p14:creationId xmlns:p14="http://schemas.microsoft.com/office/powerpoint/2010/main" val="936562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normAutofit/>
          </a:bodyPr>
          <a:lstStyle/>
          <a:p>
            <a:br>
              <a:rPr lang="en-US" sz="2800" b="0" strike="noStrike" spc="-1" dirty="0">
                <a:latin typeface="Arial"/>
              </a:rPr>
            </a:br>
            <a:r>
              <a:rPr lang="en-US" dirty="0"/>
              <a:t>metrics | CROSS-DOMAIN MALWARE</a:t>
            </a:r>
            <a:r>
              <a:rPr lang="en-GB" dirty="0"/>
              <a:t> DATASET</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24</a:t>
            </a:fld>
            <a:endParaRPr lang="en-US" dirty="0"/>
          </a:p>
        </p:txBody>
      </p:sp>
      <p:graphicFrame>
        <p:nvGraphicFramePr>
          <p:cNvPr id="4" name="Table 4">
            <a:extLst>
              <a:ext uri="{FF2B5EF4-FFF2-40B4-BE49-F238E27FC236}">
                <a16:creationId xmlns:a16="http://schemas.microsoft.com/office/drawing/2014/main" id="{1CBFFE11-2474-59D7-0E33-49158A9F177A}"/>
              </a:ext>
            </a:extLst>
          </p:cNvPr>
          <p:cNvGraphicFramePr>
            <a:graphicFrameLocks/>
          </p:cNvGraphicFramePr>
          <p:nvPr>
            <p:extLst>
              <p:ext uri="{D42A27DB-BD31-4B8C-83A1-F6EECF244321}">
                <p14:modId xmlns:p14="http://schemas.microsoft.com/office/powerpoint/2010/main" val="2072084345"/>
              </p:ext>
            </p:extLst>
          </p:nvPr>
        </p:nvGraphicFramePr>
        <p:xfrm>
          <a:off x="1049956" y="2582254"/>
          <a:ext cx="5003800" cy="3248028"/>
        </p:xfrm>
        <a:graphic>
          <a:graphicData uri="http://schemas.openxmlformats.org/drawingml/2006/table">
            <a:tbl>
              <a:tblPr firstRow="1" bandRow="1">
                <a:tableStyleId>{5940675A-B579-460E-94D1-54222C63F5DA}</a:tableStyleId>
              </a:tblPr>
              <a:tblGrid>
                <a:gridCol w="3167223">
                  <a:extLst>
                    <a:ext uri="{9D8B030D-6E8A-4147-A177-3AD203B41FA5}">
                      <a16:colId xmlns:a16="http://schemas.microsoft.com/office/drawing/2014/main" val="2547279344"/>
                    </a:ext>
                  </a:extLst>
                </a:gridCol>
                <a:gridCol w="1836577">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noProof="0" dirty="0">
                          <a:solidFill>
                            <a:srgbClr val="333F50"/>
                          </a:solidFill>
                          <a:effectLst/>
                          <a:latin typeface="+mn-lt"/>
                          <a:ea typeface="+mn-ea"/>
                          <a:cs typeface="+mn-cs"/>
                          <a:sym typeface="Calibri"/>
                        </a:rPr>
                        <a:t>Accuracy</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(94.8%) 0.9479​</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US" sz="2000" b="1" kern="1200" dirty="0">
                          <a:solidFill>
                            <a:srgbClr val="333F50"/>
                          </a:solidFill>
                          <a:effectLst/>
                        </a:rPr>
                        <a:t>Total</a:t>
                      </a:r>
                      <a:r>
                        <a:rPr lang="en-GB" sz="2000" b="1" kern="1200" dirty="0">
                          <a:solidFill>
                            <a:srgbClr val="333F50"/>
                          </a:solidFill>
                          <a:effectLst/>
                        </a:rPr>
                        <a:t> examples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i="0" kern="1200" dirty="0">
                          <a:solidFill>
                            <a:srgbClr val="333F50"/>
                          </a:solidFill>
                          <a:effectLst/>
                          <a:latin typeface="+mn-lt"/>
                        </a:rPr>
                        <a:t>4999</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algn="ctr" rtl="0" fontAlgn="base"/>
                      <a:r>
                        <a:rPr lang="en-GB" sz="2000" b="1" i="0" kern="1200" dirty="0">
                          <a:solidFill>
                            <a:srgbClr val="333F50"/>
                          </a:solidFill>
                          <a:effectLst/>
                          <a:latin typeface="+mn-lt"/>
                        </a:rPr>
                        <a:t>Total negatives</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2522</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algn="ctr" rtl="0" fontAlgn="base"/>
                      <a:r>
                        <a:rPr lang="en-GB" sz="2000" b="1" i="0" kern="1200" dirty="0">
                          <a:solidFill>
                            <a:srgbClr val="333F50"/>
                          </a:solidFill>
                          <a:effectLst/>
                          <a:latin typeface="+mn-lt"/>
                        </a:rPr>
                        <a:t>Total positives</a:t>
                      </a:r>
                      <a:endParaRPr lang="en-US" sz="2000" b="1" i="0" dirty="0">
                        <a:solidFill>
                          <a:srgbClr val="000000"/>
                        </a:solidFill>
                        <a:effectLst/>
                        <a:latin typeface="+mn-lt"/>
                      </a:endParaRPr>
                    </a:p>
                  </a:txBody>
                  <a:tcPr anchor="ctr"/>
                </a:tc>
                <a:tc>
                  <a:txBody>
                    <a:bodyPr/>
                    <a:lstStyle/>
                    <a:p>
                      <a:pPr algn="ctr" rtl="0" fontAlgn="base"/>
                      <a:r>
                        <a:rPr lang="en-US" sz="2000" b="1" kern="1200" dirty="0">
                          <a:solidFill>
                            <a:srgbClr val="333F50"/>
                          </a:solidFill>
                          <a:effectLst/>
                          <a:latin typeface="+mn-lt"/>
                          <a:ea typeface="+mn-ea"/>
                          <a:cs typeface="+mn-cs"/>
                        </a:rPr>
                        <a:t>2477</a:t>
                      </a:r>
                    </a:p>
                  </a:txBody>
                  <a:tcPr anchor="ctr"/>
                </a:tc>
                <a:extLst>
                  <a:ext uri="{0D108BD9-81ED-4DB2-BD59-A6C34878D82A}">
                    <a16:rowId xmlns:a16="http://schemas.microsoft.com/office/drawing/2014/main" val="3388671141"/>
                  </a:ext>
                </a:extLst>
              </a:tr>
            </a:tbl>
          </a:graphicData>
        </a:graphic>
      </p:graphicFrame>
      <p:sp>
        <p:nvSpPr>
          <p:cNvPr id="7" name="TextBox 6">
            <a:extLst>
              <a:ext uri="{FF2B5EF4-FFF2-40B4-BE49-F238E27FC236}">
                <a16:creationId xmlns:a16="http://schemas.microsoft.com/office/drawing/2014/main" id="{A2F98F60-09DE-0F82-2404-22726166F091}"/>
              </a:ext>
            </a:extLst>
          </p:cNvPr>
          <p:cNvSpPr txBox="1"/>
          <p:nvPr/>
        </p:nvSpPr>
        <p:spPr>
          <a:xfrm>
            <a:off x="1049956" y="1929354"/>
            <a:ext cx="2689549" cy="400110"/>
          </a:xfrm>
          <a:prstGeom prst="rect">
            <a:avLst/>
          </a:prstGeom>
          <a:noFill/>
        </p:spPr>
        <p:txBody>
          <a:bodyPr wrap="square">
            <a:spAutoFit/>
          </a:bodyPr>
          <a:lstStyle/>
          <a:p>
            <a:r>
              <a:rPr lang="en-GB" sz="2000" spc="150" dirty="0">
                <a:solidFill>
                  <a:prstClr val="black"/>
                </a:solidFill>
                <a:latin typeface="Tenorite"/>
              </a:rPr>
              <a:t>TESTING RESULTS</a:t>
            </a:r>
            <a:endParaRPr lang="en-IN" sz="1800" spc="150" dirty="0">
              <a:solidFill>
                <a:prstClr val="black"/>
              </a:solidFill>
              <a:latin typeface="Tenorite"/>
            </a:endParaRPr>
          </a:p>
        </p:txBody>
      </p:sp>
      <p:graphicFrame>
        <p:nvGraphicFramePr>
          <p:cNvPr id="5" name="Table 4">
            <a:extLst>
              <a:ext uri="{FF2B5EF4-FFF2-40B4-BE49-F238E27FC236}">
                <a16:creationId xmlns:a16="http://schemas.microsoft.com/office/drawing/2014/main" id="{3DF2B054-A377-AC22-7C35-1E81A8609651}"/>
              </a:ext>
            </a:extLst>
          </p:cNvPr>
          <p:cNvGraphicFramePr>
            <a:graphicFrameLocks noGrp="1"/>
          </p:cNvGraphicFramePr>
          <p:nvPr>
            <p:extLst>
              <p:ext uri="{D42A27DB-BD31-4B8C-83A1-F6EECF244321}">
                <p14:modId xmlns:p14="http://schemas.microsoft.com/office/powerpoint/2010/main" val="496653502"/>
              </p:ext>
            </p:extLst>
          </p:nvPr>
        </p:nvGraphicFramePr>
        <p:xfrm>
          <a:off x="6361922" y="3638196"/>
          <a:ext cx="5609253" cy="1493520"/>
        </p:xfrm>
        <a:graphic>
          <a:graphicData uri="http://schemas.openxmlformats.org/drawingml/2006/table">
            <a:tbl>
              <a:tblPr firstRow="1" bandRow="1">
                <a:tableStyleId>{7E9639D4-E3E2-4D34-9284-5A2195B3D0D7}</a:tableStyleId>
              </a:tblPr>
              <a:tblGrid>
                <a:gridCol w="3780846">
                  <a:extLst>
                    <a:ext uri="{9D8B030D-6E8A-4147-A177-3AD203B41FA5}">
                      <a16:colId xmlns:a16="http://schemas.microsoft.com/office/drawing/2014/main" val="3980252151"/>
                    </a:ext>
                  </a:extLst>
                </a:gridCol>
                <a:gridCol w="1828407">
                  <a:extLst>
                    <a:ext uri="{9D8B030D-6E8A-4147-A177-3AD203B41FA5}">
                      <a16:colId xmlns:a16="http://schemas.microsoft.com/office/drawing/2014/main" val="2032136098"/>
                    </a:ext>
                  </a:extLst>
                </a:gridCol>
              </a:tblGrid>
              <a:tr h="548786">
                <a:tc>
                  <a:txBody>
                    <a:bodyPr/>
                    <a:lstStyle/>
                    <a:p>
                      <a:pPr algn="ctr" rtl="0" fontAlgn="auto"/>
                      <a:r>
                        <a:rPr lang="en-US" sz="1600" b="0" i="0" kern="1200" dirty="0">
                          <a:solidFill>
                            <a:schemeClr val="accent1"/>
                          </a:solidFill>
                          <a:effectLst/>
                          <a:latin typeface="+mn-lt"/>
                          <a:ea typeface="+mn-ea"/>
                          <a:cs typeface="+mn-cs"/>
                        </a:rPr>
                        <a:t>RESEARCH PAPER​</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0" fontAlgn="base"/>
                      <a:r>
                        <a:rPr lang="en-US" sz="1600" b="0" i="0" dirty="0">
                          <a:solidFill>
                            <a:schemeClr val="accent1"/>
                          </a:solidFill>
                          <a:effectLst/>
                          <a:latin typeface="+mn-lt"/>
                        </a:rPr>
                        <a:t>ACCLAIMED ACCURACY</a:t>
                      </a:r>
                      <a:endParaRPr lang="en-US" sz="1600" b="1" i="0" dirty="0">
                        <a:solidFill>
                          <a:schemeClr val="accent1"/>
                        </a:solidFill>
                        <a:effectLst/>
                        <a:latin typeface="+mn-lt"/>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45506258"/>
                  </a:ext>
                </a:extLst>
              </a:tr>
              <a:tr h="548786">
                <a:tc>
                  <a:txBody>
                    <a:bodyPr/>
                    <a:lstStyle/>
                    <a:p>
                      <a:pPr marL="0" marR="0" lvl="0" indent="0" algn="ctr" rtl="0">
                        <a:spcBef>
                          <a:spcPts val="0"/>
                        </a:spcBef>
                        <a:spcAft>
                          <a:spcPts val="0"/>
                        </a:spcAft>
                        <a:buNone/>
                      </a:pPr>
                      <a:r>
                        <a:rPr lang="en-GB" sz="1800" b="0" i="0" kern="1200" dirty="0">
                          <a:solidFill>
                            <a:srgbClr val="333F50"/>
                          </a:solidFill>
                          <a:effectLst/>
                          <a:latin typeface="+mn-lt"/>
                          <a:ea typeface="+mn-ea"/>
                          <a:cs typeface="+mn-cs"/>
                        </a:rPr>
                        <a:t>Automatic Malware Description via Attribute Tagging and Similarity Embedding</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rtl="0" fontAlgn="base"/>
                      <a:r>
                        <a:rPr lang="en-US" sz="2000" b="0" i="0" dirty="0">
                          <a:solidFill>
                            <a:srgbClr val="333F50"/>
                          </a:solidFill>
                          <a:effectLst/>
                          <a:latin typeface="+mn-lt"/>
                        </a:rPr>
                        <a:t>95.7%</a:t>
                      </a:r>
                      <a:r>
                        <a:rPr lang="en-US" sz="2000" b="0" i="0" dirty="0">
                          <a:solidFill>
                            <a:srgbClr val="000000"/>
                          </a:solidFill>
                          <a:effectLst/>
                          <a:latin typeface="+mn-lt"/>
                        </a:rPr>
                        <a:t>​</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1452735"/>
                  </a:ext>
                </a:extLst>
              </a:tr>
            </a:tbl>
          </a:graphicData>
        </a:graphic>
      </p:graphicFrame>
      <p:sp>
        <p:nvSpPr>
          <p:cNvPr id="10" name="TextBox 9">
            <a:extLst>
              <a:ext uri="{FF2B5EF4-FFF2-40B4-BE49-F238E27FC236}">
                <a16:creationId xmlns:a16="http://schemas.microsoft.com/office/drawing/2014/main" id="{5BFDEA6B-6D51-56E0-04AE-AF16E6842816}"/>
              </a:ext>
            </a:extLst>
          </p:cNvPr>
          <p:cNvSpPr txBox="1"/>
          <p:nvPr/>
        </p:nvSpPr>
        <p:spPr>
          <a:xfrm>
            <a:off x="7826439" y="2582254"/>
            <a:ext cx="2680218" cy="707886"/>
          </a:xfrm>
          <a:prstGeom prst="rect">
            <a:avLst/>
          </a:prstGeom>
          <a:noFill/>
        </p:spPr>
        <p:txBody>
          <a:bodyPr wrap="square">
            <a:spAutoFit/>
          </a:bodyPr>
          <a:lstStyle/>
          <a:p>
            <a:r>
              <a:rPr lang="en-GB" sz="2000" spc="150" dirty="0">
                <a:solidFill>
                  <a:prstClr val="black"/>
                </a:solidFill>
                <a:latin typeface="Tenorite"/>
              </a:rPr>
              <a:t>COMPARISON WITH </a:t>
            </a:r>
          </a:p>
          <a:p>
            <a:r>
              <a:rPr lang="en-GB" sz="2000" spc="150" dirty="0">
                <a:solidFill>
                  <a:prstClr val="black"/>
                </a:solidFill>
                <a:latin typeface="Tenorite"/>
              </a:rPr>
              <a:t>STATE-OF-THE-ART</a:t>
            </a:r>
          </a:p>
        </p:txBody>
      </p:sp>
    </p:spTree>
    <p:extLst>
      <p:ext uri="{BB962C8B-B14F-4D97-AF65-F5344CB8AC3E}">
        <p14:creationId xmlns:p14="http://schemas.microsoft.com/office/powerpoint/2010/main" val="3270978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4235717349"/>
              </p:ext>
            </p:extLst>
          </p:nvPr>
        </p:nvGraphicFramePr>
        <p:xfrm>
          <a:off x="838200" y="1556543"/>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err="1"/>
              <a:t>BinaryML</a:t>
            </a:r>
            <a:endParaRPr lang="en-US" dirty="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sp>
        <p:nvSpPr>
          <p:cNvPr id="9" name="Title 2">
            <a:extLst>
              <a:ext uri="{FF2B5EF4-FFF2-40B4-BE49-F238E27FC236}">
                <a16:creationId xmlns:a16="http://schemas.microsoft.com/office/drawing/2014/main" id="{8C1BE9A3-0CD7-5D16-76B6-84754C15FE66}"/>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US" dirty="0"/>
              <a:t>metrics | </a:t>
            </a:r>
            <a:r>
              <a:rPr lang="en-GB" dirty="0"/>
              <a:t>Predictive analysis</a:t>
            </a:r>
            <a:br>
              <a:rPr lang="en-US" sz="2800" b="0" strike="noStrike" spc="-1" dirty="0">
                <a:latin typeface="Arial"/>
              </a:rPr>
            </a:br>
            <a:endParaRPr lang="en-US" dirty="0"/>
          </a:p>
        </p:txBody>
      </p:sp>
      <p:sp>
        <p:nvSpPr>
          <p:cNvPr id="11" name="TextBox 10">
            <a:extLst>
              <a:ext uri="{FF2B5EF4-FFF2-40B4-BE49-F238E27FC236}">
                <a16:creationId xmlns:a16="http://schemas.microsoft.com/office/drawing/2014/main" id="{5F7A412F-21F6-9976-F11A-7950AC9B899F}"/>
              </a:ext>
            </a:extLst>
          </p:cNvPr>
          <p:cNvSpPr txBox="1"/>
          <p:nvPr/>
        </p:nvSpPr>
        <p:spPr>
          <a:xfrm>
            <a:off x="1910054" y="5644237"/>
            <a:ext cx="8371891" cy="338554"/>
          </a:xfrm>
          <a:prstGeom prst="rect">
            <a:avLst/>
          </a:prstGeom>
          <a:noFill/>
        </p:spPr>
        <p:txBody>
          <a:bodyPr wrap="square">
            <a:spAutoFit/>
          </a:bodyPr>
          <a:lstStyle/>
          <a:p>
            <a:r>
              <a:rPr lang="en-IN" sz="1600" spc="150" dirty="0">
                <a:solidFill>
                  <a:prstClr val="black"/>
                </a:solidFill>
                <a:latin typeface="Tenorite"/>
              </a:rPr>
              <a:t>*Negative= Bad/Vulnerable/Malicious data, *Positive= Good/ Benign data</a:t>
            </a:r>
          </a:p>
        </p:txBody>
      </p:sp>
    </p:spTree>
    <p:extLst>
      <p:ext uri="{BB962C8B-B14F-4D97-AF65-F5344CB8AC3E}">
        <p14:creationId xmlns:p14="http://schemas.microsoft.com/office/powerpoint/2010/main" val="2971061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US" dirty="0"/>
              <a:t>SOLUTION | ROMEO</a:t>
            </a:r>
            <a:r>
              <a:rPr lang="en-US" sz="2800" b="0" strike="noStrike" spc="-1" dirty="0">
                <a:latin typeface="Arial"/>
              </a:rPr>
              <a:t> </a:t>
            </a:r>
            <a:r>
              <a:rPr lang="en-GB" dirty="0"/>
              <a:t>VULNERABILITY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2046104"/>
            <a:ext cx="10625667" cy="3855163"/>
          </a:xfrm>
        </p:spPr>
        <p:txBody>
          <a:bodyPr>
            <a:normAutofit/>
          </a:bodyPr>
          <a:lstStyle/>
          <a:p>
            <a:pPr marL="0" indent="0" algn="just">
              <a:buNone/>
            </a:pPr>
            <a:r>
              <a:rPr lang="en-US" sz="2000" spc="150" dirty="0">
                <a:solidFill>
                  <a:prstClr val="black"/>
                </a:solidFill>
                <a:latin typeface="Tenorite"/>
              </a:rPr>
              <a:t>TRANSFORMER MODEL SIGNIFICANCE:</a:t>
            </a:r>
          </a:p>
          <a:p>
            <a:pPr marL="0" indent="0" algn="just">
              <a:buNone/>
            </a:pPr>
            <a:endParaRPr lang="en-US" sz="2000" spc="150" dirty="0">
              <a:solidFill>
                <a:prstClr val="black"/>
              </a:solidFill>
              <a:latin typeface="Tenorite"/>
            </a:endParaRPr>
          </a:p>
          <a:p>
            <a:pPr marL="742950" lvl="1" indent="-285750" algn="just">
              <a:lnSpc>
                <a:spcPct val="100000"/>
              </a:lnSpc>
            </a:pPr>
            <a:r>
              <a:rPr lang="en-US" sz="2000" spc="150" dirty="0">
                <a:solidFill>
                  <a:prstClr val="black"/>
                </a:solidFill>
                <a:latin typeface="Tenorite"/>
              </a:rPr>
              <a:t>Assembly Language Understanding- Assembly language is highly structured and sequential, making it suitable for sequence-to-sequence models like Transformers. </a:t>
            </a:r>
          </a:p>
          <a:p>
            <a:pPr marL="742950" lvl="1" indent="-285750" algn="just">
              <a:lnSpc>
                <a:spcPct val="100000"/>
              </a:lnSpc>
            </a:pPr>
            <a:endParaRPr lang="en-US" sz="800" spc="150" dirty="0">
              <a:solidFill>
                <a:prstClr val="black"/>
              </a:solidFill>
              <a:latin typeface="Tenorite"/>
            </a:endParaRPr>
          </a:p>
          <a:p>
            <a:pPr marL="742950" lvl="1" indent="-285750" algn="just">
              <a:lnSpc>
                <a:spcPct val="100000"/>
              </a:lnSpc>
            </a:pPr>
            <a:r>
              <a:rPr lang="en-US" sz="2000" spc="150" dirty="0">
                <a:solidFill>
                  <a:prstClr val="black"/>
                </a:solidFill>
                <a:latin typeface="Tenorite"/>
              </a:rPr>
              <a:t>Contextual Analysis- Transformers can effectively analyze the surrounding code context to make context-aware vulnerability assessments.</a:t>
            </a:r>
          </a:p>
          <a:p>
            <a:pPr marL="742950" lvl="1" indent="-285750" algn="just">
              <a:lnSpc>
                <a:spcPct val="100000"/>
              </a:lnSpc>
            </a:pPr>
            <a:endParaRPr lang="en-US" sz="800" spc="150" dirty="0">
              <a:solidFill>
                <a:prstClr val="black"/>
              </a:solidFill>
              <a:latin typeface="Tenorite"/>
            </a:endParaRPr>
          </a:p>
          <a:p>
            <a:pPr marL="742950" lvl="1" indent="-285750" algn="just">
              <a:lnSpc>
                <a:spcPct val="100000"/>
              </a:lnSpc>
            </a:pPr>
            <a:r>
              <a:rPr lang="en-US" sz="2000" spc="150" dirty="0">
                <a:solidFill>
                  <a:prstClr val="black"/>
                </a:solidFill>
                <a:latin typeface="Tenorite"/>
              </a:rPr>
              <a:t>Uses Hugging Face Library and PyTorch</a:t>
            </a:r>
          </a:p>
          <a:p>
            <a:pPr marL="0" indent="0" algn="just">
              <a:buNone/>
            </a:pPr>
            <a:br>
              <a:rPr lang="en-US" sz="2000" spc="150" dirty="0">
                <a:solidFill>
                  <a:prstClr val="black"/>
                </a:solidFill>
                <a:latin typeface="Tenorite"/>
              </a:rPr>
            </a:br>
            <a:endParaRPr lang="en-DE" sz="2000" dirty="0"/>
          </a:p>
        </p:txBody>
      </p:sp>
    </p:spTree>
    <p:extLst>
      <p:ext uri="{BB962C8B-B14F-4D97-AF65-F5344CB8AC3E}">
        <p14:creationId xmlns:p14="http://schemas.microsoft.com/office/powerpoint/2010/main" val="3561926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US" dirty="0"/>
              <a:t>SOLUTION | ROMEO</a:t>
            </a:r>
            <a:r>
              <a:rPr lang="en-US" sz="2800" b="0" strike="noStrike" spc="-1" dirty="0">
                <a:latin typeface="Arial"/>
              </a:rPr>
              <a:t> </a:t>
            </a:r>
            <a:r>
              <a:rPr lang="en-GB" dirty="0"/>
              <a:t>VULNERABILITY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690688"/>
            <a:ext cx="10515600" cy="3937713"/>
          </a:xfrm>
        </p:spPr>
        <p:txBody>
          <a:bodyPr>
            <a:normAutofit/>
          </a:bodyPr>
          <a:lstStyle/>
          <a:p>
            <a:pPr marL="0" indent="0" algn="just">
              <a:buNone/>
            </a:pPr>
            <a:br>
              <a:rPr lang="en-US" sz="2000" spc="150" dirty="0">
                <a:solidFill>
                  <a:prstClr val="black"/>
                </a:solidFill>
                <a:latin typeface="Tenorite"/>
              </a:rPr>
            </a:br>
            <a:r>
              <a:rPr lang="en-US" sz="2000" spc="150" dirty="0">
                <a:solidFill>
                  <a:prstClr val="black"/>
                </a:solidFill>
                <a:latin typeface="Tenorite"/>
              </a:rPr>
              <a:t>COMPONENTS of TRANSFORMER MODEL:</a:t>
            </a:r>
          </a:p>
          <a:p>
            <a:pPr marL="0" indent="0" algn="just">
              <a:buNone/>
            </a:pPr>
            <a:endParaRPr lang="en-US" sz="2000" spc="150" dirty="0">
              <a:solidFill>
                <a:prstClr val="black"/>
              </a:solidFill>
              <a:latin typeface="Tenorite"/>
            </a:endParaRPr>
          </a:p>
          <a:p>
            <a:pPr marL="800100" lvl="1" indent="-342900" algn="just">
              <a:lnSpc>
                <a:spcPct val="100000"/>
              </a:lnSpc>
              <a:buFont typeface="+mj-lt"/>
              <a:buAutoNum type="arabicPeriod"/>
            </a:pPr>
            <a:r>
              <a:rPr lang="en-US" sz="2000" spc="150" dirty="0">
                <a:solidFill>
                  <a:prstClr val="black"/>
                </a:solidFill>
                <a:latin typeface="Tenorite"/>
              </a:rPr>
              <a:t>Byte-Pair Encoding </a:t>
            </a:r>
          </a:p>
          <a:p>
            <a:pPr marL="1257300" lvl="2" indent="-342900" algn="just">
              <a:lnSpc>
                <a:spcPct val="100000"/>
              </a:lnSpc>
              <a:buFont typeface="Arial" panose="020B0604020202020204" pitchFamily="34" charset="0"/>
              <a:buChar char="•"/>
            </a:pPr>
            <a:r>
              <a:rPr lang="en-US" spc="150" dirty="0">
                <a:solidFill>
                  <a:prstClr val="black"/>
                </a:solidFill>
                <a:latin typeface="Tenorite"/>
              </a:rPr>
              <a:t>Tokenization of Assembly Code- break down assembly code into meaningful </a:t>
            </a:r>
            <a:r>
              <a:rPr lang="en-US" spc="150" dirty="0" err="1">
                <a:solidFill>
                  <a:prstClr val="black"/>
                </a:solidFill>
                <a:latin typeface="Tenorite"/>
              </a:rPr>
              <a:t>subword</a:t>
            </a:r>
            <a:r>
              <a:rPr lang="en-US" spc="150" dirty="0">
                <a:solidFill>
                  <a:prstClr val="black"/>
                </a:solidFill>
                <a:latin typeface="Tenorite"/>
              </a:rPr>
              <a:t> units</a:t>
            </a:r>
          </a:p>
          <a:p>
            <a:pPr marL="1257300" lvl="2" indent="-342900" algn="just">
              <a:lnSpc>
                <a:spcPct val="100000"/>
              </a:lnSpc>
              <a:buFont typeface="Arial" panose="020B0604020202020204" pitchFamily="34" charset="0"/>
              <a:buChar char="•"/>
            </a:pPr>
            <a:r>
              <a:rPr lang="en-US" spc="150" dirty="0">
                <a:solidFill>
                  <a:prstClr val="black"/>
                </a:solidFill>
                <a:latin typeface="Tenorite"/>
              </a:rPr>
              <a:t>Handling Length - ensures that lengthy assembly code can be effectively represented</a:t>
            </a:r>
          </a:p>
          <a:p>
            <a:pPr marL="1257300" lvl="2" indent="-342900" algn="just">
              <a:lnSpc>
                <a:spcPct val="100000"/>
              </a:lnSpc>
              <a:buFont typeface="Arial" panose="020B0604020202020204" pitchFamily="34" charset="0"/>
              <a:buChar char="•"/>
            </a:pPr>
            <a:endParaRPr lang="en-US" spc="150" dirty="0">
              <a:solidFill>
                <a:prstClr val="black"/>
              </a:solidFill>
              <a:latin typeface="Tenorite"/>
            </a:endParaRPr>
          </a:p>
          <a:p>
            <a:pPr lvl="1" algn="just">
              <a:lnSpc>
                <a:spcPct val="100000"/>
              </a:lnSpc>
            </a:pPr>
            <a:r>
              <a:rPr lang="en-US" sz="2000" spc="150" dirty="0">
                <a:solidFill>
                  <a:prstClr val="black"/>
                </a:solidFill>
                <a:latin typeface="Tenorite"/>
              </a:rPr>
              <a:t>2. Code BERT:</a:t>
            </a:r>
          </a:p>
          <a:p>
            <a:pPr marL="1257300" lvl="2" indent="-342900" algn="just">
              <a:lnSpc>
                <a:spcPct val="100000"/>
              </a:lnSpc>
              <a:buFont typeface="Arial" panose="020B0604020202020204" pitchFamily="34" charset="0"/>
              <a:buChar char="•"/>
            </a:pPr>
            <a:r>
              <a:rPr lang="en-US" spc="150" dirty="0">
                <a:solidFill>
                  <a:prstClr val="black"/>
                </a:solidFill>
                <a:latin typeface="Tenorite"/>
              </a:rPr>
              <a:t> Pre-trained Code Understanding</a:t>
            </a:r>
            <a:endParaRPr lang="en-US" dirty="0"/>
          </a:p>
          <a:p>
            <a:pPr algn="just"/>
            <a:endParaRPr lang="en-DE" sz="2000" dirty="0"/>
          </a:p>
        </p:txBody>
      </p:sp>
    </p:spTree>
    <p:extLst>
      <p:ext uri="{BB962C8B-B14F-4D97-AF65-F5344CB8AC3E}">
        <p14:creationId xmlns:p14="http://schemas.microsoft.com/office/powerpoint/2010/main" val="1647825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US" dirty="0"/>
              <a:t>ROMEO | </a:t>
            </a:r>
            <a:r>
              <a:rPr lang="en-GB" dirty="0"/>
              <a:t>DATA LOADER FOR CROSS-DOMAIN MALWARE</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690688"/>
            <a:ext cx="10171922" cy="4237751"/>
          </a:xfrm>
        </p:spPr>
        <p:txBody>
          <a:bodyPr>
            <a:normAutofit/>
          </a:bodyPr>
          <a:lstStyle/>
          <a:p>
            <a:pPr marL="457200" lvl="1" indent="0" algn="just">
              <a:lnSpc>
                <a:spcPct val="100000"/>
              </a:lnSpc>
              <a:buNone/>
            </a:pPr>
            <a:endParaRPr lang="en-US" sz="1800" spc="150" dirty="0">
              <a:solidFill>
                <a:prstClr val="black"/>
              </a:solidFill>
              <a:latin typeface="Tenorite"/>
            </a:endParaRPr>
          </a:p>
          <a:p>
            <a:pPr marL="342900" indent="-342900" algn="just">
              <a:lnSpc>
                <a:spcPct val="107000"/>
              </a:lnSpc>
              <a:spcAft>
                <a:spcPts val="800"/>
              </a:spcAft>
              <a:buFont typeface="Arial" panose="020B0604020202020204" pitchFamily="34" charset="0"/>
              <a:buChar char="•"/>
              <a:tabLst>
                <a:tab pos="4065270" algn="l"/>
              </a:tabLst>
            </a:pPr>
            <a:r>
              <a:rPr lang="en-IN" sz="2000" spc="150" dirty="0">
                <a:solidFill>
                  <a:prstClr val="black"/>
                </a:solidFill>
                <a:latin typeface="Tenorite"/>
              </a:rPr>
              <a:t>Model Compatibility: Data loader was built such that the loader was coherent to the model.</a:t>
            </a:r>
          </a:p>
          <a:p>
            <a:pPr marL="342900" indent="-342900" algn="just">
              <a:lnSpc>
                <a:spcPct val="107000"/>
              </a:lnSpc>
              <a:spcAft>
                <a:spcPts val="800"/>
              </a:spcAft>
              <a:buFont typeface="Arial" panose="020B0604020202020204" pitchFamily="34" charset="0"/>
              <a:buChar char="•"/>
              <a:tabLst>
                <a:tab pos="4065270" algn="l"/>
              </a:tabLst>
            </a:pPr>
            <a:r>
              <a:rPr lang="en-IN" sz="2000" spc="150" dirty="0">
                <a:solidFill>
                  <a:prstClr val="black"/>
                </a:solidFill>
                <a:latin typeface="Tenorite"/>
              </a:rPr>
              <a:t>Contexting using linking functions.</a:t>
            </a:r>
          </a:p>
          <a:p>
            <a:pPr marL="342900" indent="-342900" algn="just">
              <a:lnSpc>
                <a:spcPct val="107000"/>
              </a:lnSpc>
              <a:spcAft>
                <a:spcPts val="800"/>
              </a:spcAft>
              <a:buFont typeface="Arial" panose="020B0604020202020204" pitchFamily="34" charset="0"/>
              <a:buChar char="•"/>
              <a:tabLst>
                <a:tab pos="4065270" algn="l"/>
              </a:tabLst>
            </a:pPr>
            <a:r>
              <a:rPr lang="en-IN" sz="2000" spc="150" dirty="0">
                <a:solidFill>
                  <a:prstClr val="black"/>
                </a:solidFill>
                <a:latin typeface="Tenorite"/>
              </a:rPr>
              <a:t>Compilation to machine code: Converting object files to binary. </a:t>
            </a:r>
          </a:p>
          <a:p>
            <a:pPr marL="342900" indent="-342900" algn="just">
              <a:lnSpc>
                <a:spcPct val="107000"/>
              </a:lnSpc>
              <a:spcAft>
                <a:spcPts val="800"/>
              </a:spcAft>
              <a:buFont typeface="Arial" panose="020B0604020202020204" pitchFamily="34" charset="0"/>
              <a:buChar char="•"/>
              <a:tabLst>
                <a:tab pos="4065270" algn="l"/>
              </a:tabLst>
            </a:pPr>
            <a:r>
              <a:rPr lang="en-IN" sz="2000" spc="150" dirty="0">
                <a:solidFill>
                  <a:prstClr val="black"/>
                </a:solidFill>
                <a:latin typeface="Tenorite"/>
              </a:rPr>
              <a:t>Convert binaries into Intel syntax assembly code with addresses and symbols.</a:t>
            </a:r>
          </a:p>
          <a:p>
            <a:pPr marL="342900" indent="-342900" algn="just">
              <a:lnSpc>
                <a:spcPct val="107000"/>
              </a:lnSpc>
              <a:spcAft>
                <a:spcPts val="800"/>
              </a:spcAft>
              <a:buFont typeface="Arial" panose="020B0604020202020204" pitchFamily="34" charset="0"/>
              <a:buChar char="•"/>
              <a:tabLst>
                <a:tab pos="4065270" algn="l"/>
              </a:tabLst>
            </a:pPr>
            <a:r>
              <a:rPr lang="en-IN" sz="2000" spc="150" dirty="0">
                <a:solidFill>
                  <a:prstClr val="black"/>
                </a:solidFill>
                <a:latin typeface="Tenorite"/>
              </a:rPr>
              <a:t>Labelling as “good” or “bad”.</a:t>
            </a:r>
          </a:p>
          <a:p>
            <a:pPr marL="742950" lvl="1" indent="-285750" algn="just">
              <a:lnSpc>
                <a:spcPct val="100000"/>
              </a:lnSpc>
            </a:pPr>
            <a:endParaRPr lang="en-DE" dirty="0"/>
          </a:p>
        </p:txBody>
      </p:sp>
    </p:spTree>
    <p:extLst>
      <p:ext uri="{BB962C8B-B14F-4D97-AF65-F5344CB8AC3E}">
        <p14:creationId xmlns:p14="http://schemas.microsoft.com/office/powerpoint/2010/main" val="3058199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GB" dirty="0"/>
              <a:t>DIFFICULTIES | VULNERABILITY DETECTION MODEL</a:t>
            </a: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142287"/>
            <a:ext cx="10642600" cy="4934663"/>
          </a:xfrm>
        </p:spPr>
        <p:txBody>
          <a:bodyPr>
            <a:normAutofit fontScale="92500" lnSpcReduction="10000"/>
          </a:bodyPr>
          <a:lstStyle/>
          <a:p>
            <a:pPr marL="457200" lvl="1" indent="0" algn="just">
              <a:lnSpc>
                <a:spcPct val="100000"/>
              </a:lnSpc>
              <a:buNone/>
            </a:pPr>
            <a:endParaRPr lang="en-US" sz="2100" spc="150" dirty="0">
              <a:solidFill>
                <a:prstClr val="black"/>
              </a:solidFill>
              <a:latin typeface="Tenorite"/>
            </a:endParaRPr>
          </a:p>
          <a:p>
            <a:pPr marL="285750" indent="-285750">
              <a:lnSpc>
                <a:spcPct val="107000"/>
              </a:lnSpc>
              <a:spcAft>
                <a:spcPts val="800"/>
              </a:spcAft>
              <a:buFont typeface="Arial" panose="020B0604020202020204" pitchFamily="34" charset="0"/>
              <a:buChar char="•"/>
              <a:tabLst>
                <a:tab pos="4065270" algn="l"/>
              </a:tabLst>
            </a:pPr>
            <a:r>
              <a:rPr lang="en-IN" sz="2100" spc="150" dirty="0">
                <a:solidFill>
                  <a:prstClr val="black"/>
                </a:solidFill>
                <a:latin typeface="Tenorite"/>
              </a:rPr>
              <a:t>Memory issues faced during Training.</a:t>
            </a:r>
          </a:p>
          <a:p>
            <a:pPr marL="914400" lvl="1" indent="-457200" algn="just">
              <a:lnSpc>
                <a:spcPct val="107000"/>
              </a:lnSpc>
              <a:spcAft>
                <a:spcPts val="800"/>
              </a:spcAft>
              <a:buFont typeface="+mj-lt"/>
              <a:buAutoNum type="arabicPeriod"/>
              <a:tabLst>
                <a:tab pos="4065270" algn="l"/>
              </a:tabLst>
            </a:pPr>
            <a:r>
              <a:rPr lang="en-IN" sz="2100" spc="150" dirty="0">
                <a:solidFill>
                  <a:prstClr val="black"/>
                </a:solidFill>
                <a:latin typeface="Tenorite"/>
              </a:rPr>
              <a:t>Common changes for both Vulnerability and Malware: Deals with CUDA out of memory issue</a:t>
            </a:r>
          </a:p>
          <a:p>
            <a:pPr marL="742950" lvl="1" indent="-285750" algn="just">
              <a:lnSpc>
                <a:spcPct val="107000"/>
              </a:lnSpc>
              <a:spcAft>
                <a:spcPts val="800"/>
              </a:spcAft>
              <a:buFont typeface="Arial" panose="020B0604020202020204" pitchFamily="34" charset="0"/>
              <a:buChar char="•"/>
              <a:tabLst>
                <a:tab pos="4065270" algn="l"/>
              </a:tabLst>
            </a:pPr>
            <a:r>
              <a:rPr lang="en-IN" sz="2100" spc="150" dirty="0">
                <a:solidFill>
                  <a:prstClr val="black"/>
                </a:solidFill>
                <a:latin typeface="Tenorite"/>
              </a:rPr>
              <a:t>Changing training and evaluation batch sizes to 4. (This may not have been necessary.)</a:t>
            </a:r>
          </a:p>
          <a:p>
            <a:pPr marL="742950" lvl="1" indent="-285750" algn="just">
              <a:lnSpc>
                <a:spcPct val="107000"/>
              </a:lnSpc>
              <a:spcAft>
                <a:spcPts val="800"/>
              </a:spcAft>
              <a:buFont typeface="Arial" panose="020B0604020202020204" pitchFamily="34" charset="0"/>
              <a:buChar char="•"/>
              <a:tabLst>
                <a:tab pos="4065270" algn="l"/>
              </a:tabLst>
            </a:pPr>
            <a:r>
              <a:rPr lang="en-IN" sz="2100" spc="150" dirty="0">
                <a:solidFill>
                  <a:prstClr val="black"/>
                </a:solidFill>
                <a:latin typeface="Tenorite"/>
              </a:rPr>
              <a:t>Changing Final gathering prediction steps data loader batch size to 4.</a:t>
            </a:r>
          </a:p>
          <a:p>
            <a:pPr algn="just">
              <a:lnSpc>
                <a:spcPct val="107000"/>
              </a:lnSpc>
              <a:spcAft>
                <a:spcPts val="800"/>
              </a:spcAft>
              <a:tabLst>
                <a:tab pos="4065270" algn="l"/>
              </a:tabLst>
            </a:pPr>
            <a:endParaRPr lang="en-IN" sz="300" spc="150" dirty="0">
              <a:solidFill>
                <a:prstClr val="black"/>
              </a:solidFill>
              <a:latin typeface="Tenorite"/>
            </a:endParaRPr>
          </a:p>
          <a:p>
            <a:pPr marL="457200" lvl="1" indent="0" algn="just">
              <a:lnSpc>
                <a:spcPct val="107000"/>
              </a:lnSpc>
              <a:spcAft>
                <a:spcPts val="800"/>
              </a:spcAft>
              <a:buNone/>
              <a:tabLst>
                <a:tab pos="4065270" algn="l"/>
              </a:tabLst>
            </a:pPr>
            <a:r>
              <a:rPr lang="en-IN" sz="2100" spc="150" dirty="0">
                <a:solidFill>
                  <a:prstClr val="black"/>
                </a:solidFill>
                <a:latin typeface="Tenorite"/>
              </a:rPr>
              <a:t>2. Specific changes done for Malware detection: Deals with system out of memory     and automatic kill problems</a:t>
            </a:r>
          </a:p>
          <a:p>
            <a:pPr marL="742950" lvl="1" indent="-285750" algn="just">
              <a:lnSpc>
                <a:spcPct val="107000"/>
              </a:lnSpc>
              <a:spcAft>
                <a:spcPts val="800"/>
              </a:spcAft>
              <a:buFont typeface="Arial" panose="020B0604020202020204" pitchFamily="34" charset="0"/>
              <a:buChar char="•"/>
              <a:tabLst>
                <a:tab pos="4065270" algn="l"/>
              </a:tabLst>
            </a:pPr>
            <a:r>
              <a:rPr lang="en-IN" sz="2100" spc="150" dirty="0">
                <a:solidFill>
                  <a:prstClr val="black"/>
                </a:solidFill>
                <a:latin typeface="Tenorite"/>
              </a:rPr>
              <a:t>Keep training dataset to 50000 examples randomly chosen from entire dataset</a:t>
            </a:r>
          </a:p>
          <a:p>
            <a:pPr marL="742950" lvl="1" indent="-285750" algn="just">
              <a:lnSpc>
                <a:spcPct val="107000"/>
              </a:lnSpc>
              <a:spcAft>
                <a:spcPts val="800"/>
              </a:spcAft>
              <a:buFont typeface="Arial" panose="020B0604020202020204" pitchFamily="34" charset="0"/>
              <a:buChar char="•"/>
              <a:tabLst>
                <a:tab pos="4065270" algn="l"/>
              </a:tabLst>
            </a:pPr>
            <a:r>
              <a:rPr lang="en-IN" sz="2100" spc="150" dirty="0">
                <a:solidFill>
                  <a:prstClr val="black"/>
                </a:solidFill>
                <a:latin typeface="Tenorite"/>
              </a:rPr>
              <a:t>This issue did not occur for the </a:t>
            </a:r>
            <a:r>
              <a:rPr lang="en-IN" sz="2100" spc="150" dirty="0" err="1">
                <a:solidFill>
                  <a:prstClr val="black"/>
                </a:solidFill>
                <a:latin typeface="Tenorite"/>
              </a:rPr>
              <a:t>juliet</a:t>
            </a:r>
            <a:r>
              <a:rPr lang="en-IN" sz="2100" spc="150" dirty="0">
                <a:solidFill>
                  <a:prstClr val="black"/>
                </a:solidFill>
                <a:latin typeface="Tenorite"/>
              </a:rPr>
              <a:t> vulnerability dataset training and thus the inhouse training was done on the entire set by default </a:t>
            </a:r>
          </a:p>
          <a:p>
            <a:pPr marL="742950" lvl="1" indent="-285750" algn="just">
              <a:lnSpc>
                <a:spcPct val="100000"/>
              </a:lnSpc>
            </a:pPr>
            <a:endParaRPr lang="en-DE" dirty="0"/>
          </a:p>
        </p:txBody>
      </p:sp>
    </p:spTree>
    <p:extLst>
      <p:ext uri="{BB962C8B-B14F-4D97-AF65-F5344CB8AC3E}">
        <p14:creationId xmlns:p14="http://schemas.microsoft.com/office/powerpoint/2010/main" val="145909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3D2D-E360-4394-2005-C88D6C2B98BE}"/>
              </a:ext>
            </a:extLst>
          </p:cNvPr>
          <p:cNvSpPr>
            <a:spLocks noGrp="1"/>
          </p:cNvSpPr>
          <p:nvPr>
            <p:ph type="title"/>
          </p:nvPr>
        </p:nvSpPr>
        <p:spPr>
          <a:xfrm>
            <a:off x="838200" y="2766218"/>
            <a:ext cx="10515600" cy="1325563"/>
          </a:xfrm>
        </p:spPr>
        <p:txBody>
          <a:bodyPr/>
          <a:lstStyle/>
          <a:p>
            <a:br>
              <a:rPr lang="en-US" sz="2800" b="0" strike="noStrike" spc="-1" dirty="0">
                <a:latin typeface="Arial"/>
              </a:rPr>
            </a:br>
            <a:r>
              <a:rPr lang="en-GB" dirty="0"/>
              <a:t>Malware detection model</a:t>
            </a:r>
            <a:br>
              <a:rPr lang="en-US" sz="2800" b="0" strike="noStrike" spc="-1" dirty="0">
                <a:latin typeface="Arial"/>
              </a:rPr>
            </a:br>
            <a:endParaRPr lang="en-DE" dirty="0"/>
          </a:p>
        </p:txBody>
      </p:sp>
      <p:sp>
        <p:nvSpPr>
          <p:cNvPr id="5" name="Footer Placeholder 4">
            <a:extLst>
              <a:ext uri="{FF2B5EF4-FFF2-40B4-BE49-F238E27FC236}">
                <a16:creationId xmlns:a16="http://schemas.microsoft.com/office/drawing/2014/main" id="{2652218A-7AA5-06AD-2767-D2FCA2C0C1D2}"/>
              </a:ext>
            </a:extLst>
          </p:cNvPr>
          <p:cNvSpPr>
            <a:spLocks noGrp="1"/>
          </p:cNvSpPr>
          <p:nvPr>
            <p:ph type="ftr" sz="quarter" idx="11"/>
          </p:nvPr>
        </p:nvSpPr>
        <p:spPr/>
        <p:txBody>
          <a:bodyPr/>
          <a:lstStyle/>
          <a:p>
            <a:r>
              <a:rPr lang="en-US" dirty="0"/>
              <a:t>BinaryML</a:t>
            </a:r>
          </a:p>
        </p:txBody>
      </p:sp>
      <p:sp>
        <p:nvSpPr>
          <p:cNvPr id="6" name="Slide Number Placeholder 5">
            <a:extLst>
              <a:ext uri="{FF2B5EF4-FFF2-40B4-BE49-F238E27FC236}">
                <a16:creationId xmlns:a16="http://schemas.microsoft.com/office/drawing/2014/main" id="{61E20381-021B-ACBA-CCBC-BD67E5041233}"/>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030829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normAutofit fontScale="90000"/>
          </a:bodyPr>
          <a:lstStyle/>
          <a:p>
            <a:br>
              <a:rPr lang="en-US" sz="2800" b="0" strike="noStrike" spc="-1" dirty="0">
                <a:latin typeface="Arial"/>
              </a:rPr>
            </a:br>
            <a:r>
              <a:rPr lang="en-GB" sz="3100" dirty="0"/>
              <a:t>CHALLENGES | IHeartGraph:illuminati, </a:t>
            </a:r>
            <a:br>
              <a:rPr lang="en-GB" sz="3100" dirty="0"/>
            </a:br>
            <a:r>
              <a:rPr lang="en-GB" sz="3100" dirty="0"/>
              <a:t>Our First Approach</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97467" y="1914524"/>
            <a:ext cx="10515600" cy="3175001"/>
          </a:xfrm>
        </p:spPr>
        <p:txBody>
          <a:bodyPr>
            <a:normAutofit/>
          </a:bodyPr>
          <a:lstStyle/>
          <a:p>
            <a:pPr marL="0" indent="0" algn="just">
              <a:buNone/>
            </a:pPr>
            <a:endParaRPr lang="en-GB" sz="2000" spc="150" dirty="0">
              <a:solidFill>
                <a:prstClr val="black"/>
              </a:solidFill>
              <a:latin typeface="Tenorite"/>
            </a:endParaRPr>
          </a:p>
          <a:p>
            <a:pPr marL="0" indent="0" algn="just">
              <a:buNone/>
            </a:pPr>
            <a:r>
              <a:rPr lang="en-GB" sz="2000" spc="150" dirty="0">
                <a:solidFill>
                  <a:prstClr val="black"/>
                </a:solidFill>
                <a:latin typeface="Tenorite"/>
              </a:rPr>
              <a:t>Proposed Malware Dataset: </a:t>
            </a:r>
            <a:r>
              <a:rPr lang="en-GB" sz="2000" spc="150" dirty="0" err="1">
                <a:solidFill>
                  <a:prstClr val="black"/>
                </a:solidFill>
                <a:latin typeface="Tenorite"/>
              </a:rPr>
              <a:t>MalNetTiny</a:t>
            </a:r>
            <a:r>
              <a:rPr lang="en-GB" sz="2000" spc="150" dirty="0">
                <a:solidFill>
                  <a:prstClr val="black"/>
                </a:solidFill>
                <a:latin typeface="Tenorite"/>
              </a:rPr>
              <a:t>:</a:t>
            </a:r>
          </a:p>
          <a:p>
            <a:pPr marL="0" indent="0" algn="just">
              <a:buNone/>
            </a:pPr>
            <a:endParaRPr lang="en-GB" sz="800" spc="150" dirty="0">
              <a:solidFill>
                <a:prstClr val="black"/>
              </a:solidFill>
              <a:latin typeface="Tenorite"/>
            </a:endParaRPr>
          </a:p>
          <a:p>
            <a:pPr algn="just">
              <a:lnSpc>
                <a:spcPct val="100000"/>
              </a:lnSpc>
              <a:buSzPts val="1650"/>
            </a:pPr>
            <a:r>
              <a:rPr lang="en-GB" sz="2000" spc="150" dirty="0">
                <a:solidFill>
                  <a:prstClr val="black"/>
                </a:solidFill>
                <a:latin typeface="Tenorite"/>
              </a:rPr>
              <a:t>`</a:t>
            </a:r>
            <a:r>
              <a:rPr lang="en-GB" sz="2000" spc="150" dirty="0" err="1">
                <a:solidFill>
                  <a:prstClr val="black"/>
                </a:solidFill>
                <a:latin typeface="Tenorite"/>
              </a:rPr>
              <a:t>MalNetTiny</a:t>
            </a:r>
            <a:r>
              <a:rPr lang="en-GB" sz="2000" spc="150" dirty="0">
                <a:solidFill>
                  <a:prstClr val="black"/>
                </a:solidFill>
                <a:latin typeface="Tenorite"/>
              </a:rPr>
              <a:t>` contains 5,000 malicious and benign software function call graphs across 5 different types. Each graph contains at most 5k nodes.</a:t>
            </a:r>
          </a:p>
          <a:p>
            <a:pPr algn="just">
              <a:lnSpc>
                <a:spcPct val="100000"/>
              </a:lnSpc>
              <a:buSzPts val="1650"/>
            </a:pPr>
            <a:endParaRPr lang="en-GB" sz="800" spc="150" dirty="0">
              <a:solidFill>
                <a:prstClr val="black"/>
              </a:solidFill>
              <a:latin typeface="Tenorite"/>
            </a:endParaRPr>
          </a:p>
          <a:p>
            <a:pPr algn="just">
              <a:buSzPts val="1600"/>
            </a:pPr>
            <a:r>
              <a:rPr lang="en-GB" sz="2000" spc="150" dirty="0">
                <a:solidFill>
                  <a:prstClr val="black"/>
                </a:solidFill>
                <a:latin typeface="Tenorite"/>
              </a:rPr>
              <a:t>Part of </a:t>
            </a:r>
            <a:r>
              <a:rPr lang="en-GB" sz="2000" spc="150" dirty="0" err="1">
                <a:solidFill>
                  <a:prstClr val="black"/>
                </a:solidFill>
                <a:latin typeface="Tenorite"/>
              </a:rPr>
              <a:t>Pytorch</a:t>
            </a:r>
            <a:r>
              <a:rPr lang="en-GB" sz="2000" spc="150" dirty="0">
                <a:solidFill>
                  <a:prstClr val="black"/>
                </a:solidFill>
                <a:latin typeface="Tenorite"/>
              </a:rPr>
              <a:t> </a:t>
            </a:r>
            <a:r>
              <a:rPr lang="en-GB" sz="2000" spc="150" dirty="0" err="1">
                <a:solidFill>
                  <a:prstClr val="black"/>
                </a:solidFill>
                <a:latin typeface="Tenorite"/>
              </a:rPr>
              <a:t>Geometric’s</a:t>
            </a:r>
            <a:r>
              <a:rPr lang="en-GB" sz="2000" spc="150" dirty="0">
                <a:solidFill>
                  <a:prstClr val="black"/>
                </a:solidFill>
                <a:latin typeface="Tenorite"/>
              </a:rPr>
              <a:t> Current Dataset Library</a:t>
            </a:r>
          </a:p>
          <a:p>
            <a:pPr algn="just"/>
            <a:endParaRPr lang="en-US" dirty="0"/>
          </a:p>
          <a:p>
            <a:pPr algn="just"/>
            <a:endParaRPr lang="en-DE" dirty="0"/>
          </a:p>
        </p:txBody>
      </p:sp>
    </p:spTree>
    <p:extLst>
      <p:ext uri="{BB962C8B-B14F-4D97-AF65-F5344CB8AC3E}">
        <p14:creationId xmlns:p14="http://schemas.microsoft.com/office/powerpoint/2010/main" val="2255285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normAutofit fontScale="90000"/>
          </a:bodyPr>
          <a:lstStyle/>
          <a:p>
            <a:br>
              <a:rPr lang="en-US" sz="2800" b="0" strike="noStrike" spc="-1" dirty="0">
                <a:latin typeface="Arial"/>
              </a:rPr>
            </a:br>
            <a:r>
              <a:rPr lang="en-GB" sz="3100" dirty="0"/>
              <a:t>CHALLENGES | IHeartGraph:illuminati, </a:t>
            </a:r>
            <a:br>
              <a:rPr lang="en-GB" sz="3100" dirty="0"/>
            </a:br>
            <a:r>
              <a:rPr lang="en-GB" sz="3100" dirty="0"/>
              <a:t>Our First Approach</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2127515"/>
            <a:ext cx="10515600" cy="3792007"/>
          </a:xfrm>
        </p:spPr>
        <p:txBody>
          <a:bodyPr>
            <a:normAutofit/>
          </a:bodyPr>
          <a:lstStyle/>
          <a:p>
            <a:pPr marL="0" indent="0" algn="just">
              <a:buNone/>
            </a:pPr>
            <a:r>
              <a:rPr lang="en-GB" sz="2000" spc="150" dirty="0">
                <a:solidFill>
                  <a:prstClr val="black"/>
                </a:solidFill>
                <a:latin typeface="Tenorite"/>
              </a:rPr>
              <a:t>PATHWAY:</a:t>
            </a:r>
          </a:p>
          <a:p>
            <a:pPr marL="0" indent="0" algn="just">
              <a:buNone/>
            </a:pPr>
            <a:endParaRPr lang="en-GB" sz="1000" spc="150" dirty="0">
              <a:solidFill>
                <a:prstClr val="black"/>
              </a:solidFill>
              <a:latin typeface="Tenorite"/>
            </a:endParaRPr>
          </a:p>
          <a:p>
            <a:pPr algn="just">
              <a:buSzPts val="1600"/>
            </a:pPr>
            <a:r>
              <a:rPr lang="en-GB" sz="2000" spc="150" dirty="0">
                <a:solidFill>
                  <a:prstClr val="black"/>
                </a:solidFill>
                <a:latin typeface="Tenorite"/>
              </a:rPr>
              <a:t>Illuminati uses </a:t>
            </a:r>
            <a:r>
              <a:rPr lang="en-GB" sz="2000" spc="150" dirty="0" err="1">
                <a:solidFill>
                  <a:prstClr val="black"/>
                </a:solidFill>
                <a:latin typeface="Tenorite"/>
              </a:rPr>
              <a:t>pyg</a:t>
            </a:r>
            <a:r>
              <a:rPr lang="en-GB" sz="2000" spc="150" dirty="0">
                <a:solidFill>
                  <a:prstClr val="black"/>
                </a:solidFill>
                <a:latin typeface="Tenorite"/>
              </a:rPr>
              <a:t> 2.0.0, thus </a:t>
            </a:r>
            <a:r>
              <a:rPr lang="en-GB" sz="2000" spc="150" dirty="0" err="1">
                <a:solidFill>
                  <a:prstClr val="black"/>
                </a:solidFill>
                <a:latin typeface="Tenorite"/>
              </a:rPr>
              <a:t>MalNetTiny</a:t>
            </a:r>
            <a:r>
              <a:rPr lang="en-GB" sz="2000" spc="150" dirty="0">
                <a:solidFill>
                  <a:prstClr val="black"/>
                </a:solidFill>
                <a:latin typeface="Tenorite"/>
              </a:rPr>
              <a:t> is of a later version. </a:t>
            </a:r>
            <a:br>
              <a:rPr lang="en-GB" sz="2000" spc="150" dirty="0">
                <a:solidFill>
                  <a:prstClr val="black"/>
                </a:solidFill>
                <a:latin typeface="Tenorite"/>
              </a:rPr>
            </a:br>
            <a:r>
              <a:rPr lang="en-GB" sz="2000" spc="150" dirty="0">
                <a:solidFill>
                  <a:prstClr val="black"/>
                </a:solidFill>
                <a:latin typeface="Tenorite"/>
              </a:rPr>
              <a:t>Attempted fix: saving the source code of </a:t>
            </a:r>
            <a:r>
              <a:rPr lang="en-GB" sz="2000" spc="150" dirty="0" err="1">
                <a:solidFill>
                  <a:prstClr val="black"/>
                </a:solidFill>
                <a:latin typeface="Tenorite"/>
              </a:rPr>
              <a:t>MalNetTiny</a:t>
            </a:r>
            <a:r>
              <a:rPr lang="en-GB" sz="2000" spc="150" dirty="0">
                <a:solidFill>
                  <a:prstClr val="black"/>
                </a:solidFill>
                <a:latin typeface="Tenorite"/>
              </a:rPr>
              <a:t> in a separate .</a:t>
            </a:r>
            <a:r>
              <a:rPr lang="en-GB" sz="2000" spc="150" dirty="0" err="1">
                <a:solidFill>
                  <a:prstClr val="black"/>
                </a:solidFill>
                <a:latin typeface="Tenorite"/>
              </a:rPr>
              <a:t>py</a:t>
            </a:r>
            <a:r>
              <a:rPr lang="en-GB" sz="2000" spc="150" dirty="0">
                <a:solidFill>
                  <a:prstClr val="black"/>
                </a:solidFill>
                <a:latin typeface="Tenorite"/>
              </a:rPr>
              <a:t> file and importing </a:t>
            </a:r>
          </a:p>
          <a:p>
            <a:pPr algn="just">
              <a:buSzPts val="1600"/>
            </a:pPr>
            <a:endParaRPr lang="en-GB" sz="800" spc="150" dirty="0">
              <a:solidFill>
                <a:prstClr val="black"/>
              </a:solidFill>
              <a:latin typeface="Tenorite"/>
            </a:endParaRPr>
          </a:p>
          <a:p>
            <a:pPr algn="just">
              <a:buSzPts val="1600"/>
            </a:pPr>
            <a:r>
              <a:rPr lang="en-GB" sz="2000" spc="150" dirty="0">
                <a:solidFill>
                  <a:prstClr val="black"/>
                </a:solidFill>
                <a:latin typeface="Tenorite"/>
              </a:rPr>
              <a:t>Wrote Multiple helper functions to make up for </a:t>
            </a:r>
            <a:r>
              <a:rPr lang="en-GB" sz="2000" spc="150" dirty="0" err="1">
                <a:solidFill>
                  <a:prstClr val="black"/>
                </a:solidFill>
                <a:latin typeface="Tenorite"/>
              </a:rPr>
              <a:t>pyg</a:t>
            </a:r>
            <a:r>
              <a:rPr lang="en-GB" sz="2000" spc="150" dirty="0">
                <a:solidFill>
                  <a:prstClr val="black"/>
                </a:solidFill>
                <a:latin typeface="Tenorite"/>
              </a:rPr>
              <a:t> 2.0.0 ‘s missing functions</a:t>
            </a:r>
          </a:p>
          <a:p>
            <a:pPr algn="just">
              <a:buSzPts val="1600"/>
            </a:pPr>
            <a:endParaRPr lang="en-GB" sz="800" spc="150" dirty="0">
              <a:solidFill>
                <a:prstClr val="black"/>
              </a:solidFill>
              <a:latin typeface="Tenorite"/>
            </a:endParaRPr>
          </a:p>
          <a:p>
            <a:pPr algn="just">
              <a:buSzPts val="1600"/>
            </a:pPr>
            <a:r>
              <a:rPr lang="en-GB" sz="2000" spc="150" dirty="0">
                <a:solidFill>
                  <a:prstClr val="black"/>
                </a:solidFill>
                <a:latin typeface="Tenorite"/>
              </a:rPr>
              <a:t>However we soon realised that we were reinventing the wheel for some functions and </a:t>
            </a:r>
            <a:r>
              <a:rPr lang="en-GB" sz="2000" spc="150" dirty="0" err="1">
                <a:solidFill>
                  <a:prstClr val="black"/>
                </a:solidFill>
                <a:latin typeface="Tenorite"/>
              </a:rPr>
              <a:t>Illuminati’s</a:t>
            </a:r>
            <a:r>
              <a:rPr lang="en-GB" sz="2000" spc="150" dirty="0">
                <a:solidFill>
                  <a:prstClr val="black"/>
                </a:solidFill>
                <a:latin typeface="Tenorite"/>
              </a:rPr>
              <a:t> repository didn’t have the results parts of the Vulnerability detection they mentioned in the paper. </a:t>
            </a:r>
          </a:p>
          <a:p>
            <a:pPr algn="just">
              <a:lnSpc>
                <a:spcPct val="100000"/>
              </a:lnSpc>
              <a:buNone/>
            </a:pPr>
            <a:endParaRPr lang="en-US" sz="2000" spc="150" dirty="0">
              <a:solidFill>
                <a:prstClr val="black"/>
              </a:solidFill>
              <a:latin typeface="Tenorite"/>
            </a:endParaRPr>
          </a:p>
          <a:p>
            <a:pPr algn="just"/>
            <a:endParaRPr lang="en-US" dirty="0"/>
          </a:p>
          <a:p>
            <a:pPr algn="just"/>
            <a:endParaRPr lang="en-DE" dirty="0"/>
          </a:p>
        </p:txBody>
      </p:sp>
    </p:spTree>
    <p:extLst>
      <p:ext uri="{BB962C8B-B14F-4D97-AF65-F5344CB8AC3E}">
        <p14:creationId xmlns:p14="http://schemas.microsoft.com/office/powerpoint/2010/main" val="1096974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normAutofit fontScale="90000"/>
          </a:bodyPr>
          <a:lstStyle/>
          <a:p>
            <a:br>
              <a:rPr lang="en-US" sz="2800" b="0" strike="noStrike" spc="-1" dirty="0">
                <a:latin typeface="Arial"/>
              </a:rPr>
            </a:br>
            <a:r>
              <a:rPr lang="en-GB" sz="3100" dirty="0"/>
              <a:t>CHALLENGES | IHeartGraph:illuminati, </a:t>
            </a:r>
            <a:br>
              <a:rPr lang="en-GB" sz="3100" dirty="0"/>
            </a:br>
            <a:r>
              <a:rPr lang="en-GB" sz="3100" dirty="0"/>
              <a:t>Our First Approach</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32</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826683"/>
            <a:ext cx="10515600" cy="4529667"/>
          </a:xfrm>
        </p:spPr>
        <p:txBody>
          <a:bodyPr>
            <a:normAutofit/>
          </a:bodyPr>
          <a:lstStyle/>
          <a:p>
            <a:pPr marL="0" indent="0">
              <a:buNone/>
            </a:pPr>
            <a:r>
              <a:rPr lang="en-GB" sz="2000" spc="150" dirty="0">
                <a:solidFill>
                  <a:prstClr val="black"/>
                </a:solidFill>
                <a:latin typeface="Tenorite"/>
              </a:rPr>
              <a:t>Progress attained before dropping:</a:t>
            </a:r>
          </a:p>
          <a:p>
            <a:pPr marL="0" indent="0">
              <a:buNone/>
            </a:pPr>
            <a:endParaRPr lang="en-GB" sz="400" spc="150" dirty="0">
              <a:solidFill>
                <a:prstClr val="black"/>
              </a:solidFill>
              <a:latin typeface="Tenorite"/>
            </a:endParaRPr>
          </a:p>
          <a:p>
            <a:pPr lvl="1"/>
            <a:r>
              <a:rPr lang="en-GB" sz="2000" spc="150" dirty="0">
                <a:solidFill>
                  <a:prstClr val="black"/>
                </a:solidFill>
                <a:latin typeface="Tenorite"/>
              </a:rPr>
              <a:t>Adding MalNet_Tiny.py data loader</a:t>
            </a:r>
          </a:p>
          <a:p>
            <a:pPr lvl="1">
              <a:spcBef>
                <a:spcPts val="0"/>
              </a:spcBef>
            </a:pPr>
            <a:r>
              <a:rPr lang="en-GB" sz="2000" spc="150" dirty="0">
                <a:solidFill>
                  <a:prstClr val="black"/>
                </a:solidFill>
                <a:latin typeface="Tenorite"/>
              </a:rPr>
              <a:t>Editing the graph trainer to read </a:t>
            </a:r>
            <a:r>
              <a:rPr lang="en-GB" sz="2000" spc="150" dirty="0" err="1">
                <a:solidFill>
                  <a:prstClr val="black"/>
                </a:solidFill>
                <a:latin typeface="Tenorite"/>
              </a:rPr>
              <a:t>MalNet_tiny</a:t>
            </a:r>
            <a:endParaRPr lang="en-GB" sz="2000" spc="150" dirty="0">
              <a:solidFill>
                <a:prstClr val="black"/>
              </a:solidFill>
              <a:latin typeface="Tenorite"/>
            </a:endParaRPr>
          </a:p>
          <a:p>
            <a:pPr lvl="1">
              <a:spcBef>
                <a:spcPts val="0"/>
              </a:spcBef>
            </a:pPr>
            <a:r>
              <a:rPr lang="en-GB" sz="2000" spc="150" dirty="0">
                <a:solidFill>
                  <a:prstClr val="black"/>
                </a:solidFill>
                <a:latin typeface="Tenorite"/>
              </a:rPr>
              <a:t>Writing multiple helper functions:</a:t>
            </a:r>
          </a:p>
          <a:p>
            <a:pPr marL="1062577" lvl="2" indent="-342900">
              <a:lnSpc>
                <a:spcPct val="135714"/>
              </a:lnSpc>
              <a:spcBef>
                <a:spcPts val="0"/>
              </a:spcBef>
              <a:buClr>
                <a:srgbClr val="000000"/>
              </a:buClr>
              <a:buSzPts val="1400"/>
            </a:pPr>
            <a:r>
              <a:rPr lang="en-GB" spc="150" dirty="0" err="1">
                <a:solidFill>
                  <a:prstClr val="black"/>
                </a:solidFill>
                <a:latin typeface="Tenorite"/>
              </a:rPr>
              <a:t>AddLaplacianEigenvectorPE</a:t>
            </a:r>
            <a:endParaRPr lang="en-GB" spc="150" dirty="0">
              <a:solidFill>
                <a:prstClr val="black"/>
              </a:solidFill>
              <a:latin typeface="Tenorite"/>
            </a:endParaRPr>
          </a:p>
          <a:p>
            <a:pPr marL="1062577" lvl="2" indent="-342900">
              <a:lnSpc>
                <a:spcPct val="135714"/>
              </a:lnSpc>
              <a:spcBef>
                <a:spcPts val="0"/>
              </a:spcBef>
              <a:buClr>
                <a:srgbClr val="000000"/>
              </a:buClr>
              <a:buSzPts val="1400"/>
            </a:pPr>
            <a:r>
              <a:rPr lang="en-GB" spc="150" dirty="0" err="1">
                <a:solidFill>
                  <a:prstClr val="black"/>
                </a:solidFill>
                <a:latin typeface="Tenorite"/>
              </a:rPr>
              <a:t>add_node_attr</a:t>
            </a:r>
            <a:endParaRPr lang="en-GB" spc="150" dirty="0">
              <a:solidFill>
                <a:prstClr val="black"/>
              </a:solidFill>
              <a:latin typeface="Tenorite"/>
            </a:endParaRPr>
          </a:p>
          <a:p>
            <a:pPr marL="1062577" lvl="2" indent="-342900">
              <a:lnSpc>
                <a:spcPct val="135714"/>
              </a:lnSpc>
              <a:spcBef>
                <a:spcPts val="0"/>
              </a:spcBef>
              <a:buClr>
                <a:srgbClr val="000000"/>
              </a:buClr>
              <a:buSzPts val="1400"/>
            </a:pPr>
            <a:r>
              <a:rPr lang="en-GB" spc="150" dirty="0" err="1">
                <a:solidFill>
                  <a:prstClr val="black"/>
                </a:solidFill>
                <a:latin typeface="Tenorite"/>
              </a:rPr>
              <a:t>AddRandomWalkPE</a:t>
            </a:r>
            <a:endParaRPr lang="en-GB" spc="150" dirty="0">
              <a:solidFill>
                <a:prstClr val="black"/>
              </a:solidFill>
              <a:latin typeface="Tenorite"/>
            </a:endParaRPr>
          </a:p>
          <a:p>
            <a:pPr lvl="1" indent="-423323">
              <a:lnSpc>
                <a:spcPct val="135714"/>
              </a:lnSpc>
              <a:spcBef>
                <a:spcPts val="0"/>
              </a:spcBef>
              <a:buClr>
                <a:srgbClr val="000000"/>
              </a:buClr>
              <a:buSzPts val="1400"/>
              <a:buFont typeface="Calibri"/>
              <a:buChar char="•"/>
            </a:pPr>
            <a:endParaRPr lang="en-GB" sz="1600" dirty="0"/>
          </a:p>
          <a:p>
            <a:pPr algn="just">
              <a:lnSpc>
                <a:spcPct val="100000"/>
              </a:lnSpc>
              <a:buSzPts val="1650"/>
            </a:pPr>
            <a:r>
              <a:rPr lang="en-GB" sz="2000" spc="150" dirty="0">
                <a:solidFill>
                  <a:prstClr val="black"/>
                </a:solidFill>
                <a:latin typeface="Tenorite"/>
                <a:sym typeface="Calibri"/>
              </a:rPr>
              <a:t>However since we felt like working with older libraries was getting increasingly tedious, and illuminati repository did not contain all the functions mentioned in the paper. Once we established we could work with ROMEO, we dropped Illuminati</a:t>
            </a:r>
          </a:p>
          <a:p>
            <a:pPr algn="just">
              <a:lnSpc>
                <a:spcPct val="100000"/>
              </a:lnSpc>
              <a:buSzPts val="1650"/>
            </a:pPr>
            <a:endParaRPr lang="en-US" sz="2000" spc="150" dirty="0">
              <a:solidFill>
                <a:prstClr val="black"/>
              </a:solidFill>
              <a:latin typeface="Tenorite"/>
            </a:endParaRPr>
          </a:p>
          <a:p>
            <a:pPr algn="just"/>
            <a:endParaRPr lang="en-US" dirty="0"/>
          </a:p>
          <a:p>
            <a:pPr algn="just"/>
            <a:endParaRPr lang="en-DE" dirty="0"/>
          </a:p>
        </p:txBody>
      </p:sp>
    </p:spTree>
    <p:extLst>
      <p:ext uri="{BB962C8B-B14F-4D97-AF65-F5344CB8AC3E}">
        <p14:creationId xmlns:p14="http://schemas.microsoft.com/office/powerpoint/2010/main" val="2773874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normAutofit/>
          </a:bodyPr>
          <a:lstStyle/>
          <a:p>
            <a:r>
              <a:rPr lang="en-GB" dirty="0"/>
              <a:t>SOFTWARE PROCESS | SCRUM</a:t>
            </a: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33</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828800"/>
            <a:ext cx="10515600" cy="4664075"/>
          </a:xfrm>
        </p:spPr>
        <p:txBody>
          <a:bodyPr>
            <a:normAutofit/>
          </a:bodyPr>
          <a:lstStyle/>
          <a:p>
            <a:pPr algn="l"/>
            <a:endParaRPr lang="en-US" sz="2000" b="1" i="0" dirty="0">
              <a:effectLst/>
            </a:endParaRPr>
          </a:p>
          <a:p>
            <a:pPr marL="285750" indent="-285750"/>
            <a:r>
              <a:rPr lang="en-US" sz="2000" spc="150" dirty="0">
                <a:solidFill>
                  <a:prstClr val="black"/>
                </a:solidFill>
                <a:latin typeface="Tenorite"/>
              </a:rPr>
              <a:t>Apart from the regular Monday scrums at University, we collaborated on weekly meetings.</a:t>
            </a:r>
          </a:p>
          <a:p>
            <a:pPr marL="285750" indent="-285750"/>
            <a:endParaRPr lang="en-US" sz="2000" spc="150" dirty="0">
              <a:solidFill>
                <a:prstClr val="black"/>
              </a:solidFill>
              <a:latin typeface="Tenorite"/>
            </a:endParaRPr>
          </a:p>
          <a:p>
            <a:pPr marL="285750" indent="-285750"/>
            <a:r>
              <a:rPr lang="en-US" sz="2000" spc="150" dirty="0">
                <a:solidFill>
                  <a:prstClr val="black"/>
                </a:solidFill>
                <a:latin typeface="Tenorite"/>
              </a:rPr>
              <a:t>We also made efforts to update progress on alternate day basis.</a:t>
            </a:r>
          </a:p>
          <a:p>
            <a:pPr marL="285750" indent="-285750"/>
            <a:endParaRPr lang="en-US" sz="2000" spc="150" dirty="0">
              <a:solidFill>
                <a:prstClr val="black"/>
              </a:solidFill>
              <a:latin typeface="Tenorite"/>
            </a:endParaRPr>
          </a:p>
          <a:p>
            <a:pPr marL="285750" indent="-285750"/>
            <a:r>
              <a:rPr lang="en-US" sz="2000" spc="150" dirty="0">
                <a:solidFill>
                  <a:prstClr val="black"/>
                </a:solidFill>
                <a:latin typeface="Tenorite"/>
              </a:rPr>
              <a:t>We also conducted offline meetings on weekly basis to brainstorm ideas.</a:t>
            </a:r>
          </a:p>
        </p:txBody>
      </p:sp>
    </p:spTree>
    <p:extLst>
      <p:ext uri="{BB962C8B-B14F-4D97-AF65-F5344CB8AC3E}">
        <p14:creationId xmlns:p14="http://schemas.microsoft.com/office/powerpoint/2010/main" val="134176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normAutofit/>
          </a:bodyPr>
          <a:lstStyle/>
          <a:p>
            <a:r>
              <a:rPr lang="en-GB" dirty="0"/>
              <a:t>SOFTWARE PROCESS | SCRUM</a:t>
            </a: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34</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2018243"/>
            <a:ext cx="10515600" cy="4233333"/>
          </a:xfrm>
        </p:spPr>
        <p:txBody>
          <a:bodyPr>
            <a:normAutofit/>
          </a:bodyPr>
          <a:lstStyle/>
          <a:p>
            <a:pPr marL="0" indent="0" algn="l">
              <a:buNone/>
            </a:pPr>
            <a:r>
              <a:rPr lang="en-US" sz="2000" spc="150" dirty="0">
                <a:solidFill>
                  <a:prstClr val="black"/>
                </a:solidFill>
                <a:latin typeface="Tenorite"/>
              </a:rPr>
              <a:t>IMPACT:</a:t>
            </a:r>
          </a:p>
          <a:p>
            <a:pPr marL="0" indent="0" algn="l">
              <a:buNone/>
            </a:pPr>
            <a:endParaRPr lang="en-US" sz="2000" spc="150" dirty="0">
              <a:solidFill>
                <a:prstClr val="black"/>
              </a:solidFill>
              <a:latin typeface="Tenorite"/>
            </a:endParaRPr>
          </a:p>
          <a:p>
            <a:pPr marL="742950" lvl="1" indent="-285750">
              <a:lnSpc>
                <a:spcPct val="110000"/>
              </a:lnSpc>
            </a:pPr>
            <a:r>
              <a:rPr lang="en-US" sz="2000" spc="150" dirty="0">
                <a:solidFill>
                  <a:prstClr val="black"/>
                </a:solidFill>
                <a:latin typeface="Tenorite"/>
              </a:rPr>
              <a:t>Our alternate day updates played a crucial role in keeping consistent effort throughout the course of the practical.</a:t>
            </a:r>
          </a:p>
          <a:p>
            <a:pPr marL="742950" lvl="1" indent="-285750">
              <a:lnSpc>
                <a:spcPct val="110000"/>
              </a:lnSpc>
            </a:pPr>
            <a:endParaRPr lang="en-US" sz="800" spc="150" dirty="0">
              <a:solidFill>
                <a:prstClr val="black"/>
              </a:solidFill>
              <a:latin typeface="Tenorite"/>
            </a:endParaRPr>
          </a:p>
          <a:p>
            <a:pPr marL="742950" lvl="1" indent="-285750">
              <a:lnSpc>
                <a:spcPct val="110000"/>
              </a:lnSpc>
            </a:pPr>
            <a:r>
              <a:rPr lang="en-US" sz="2000" spc="150" dirty="0">
                <a:solidFill>
                  <a:prstClr val="black"/>
                </a:solidFill>
                <a:latin typeface="Tenorite"/>
              </a:rPr>
              <a:t>Weekly meetings helped in maintaining project deadlines.</a:t>
            </a:r>
          </a:p>
          <a:p>
            <a:pPr marL="742950" lvl="1" indent="-285750">
              <a:lnSpc>
                <a:spcPct val="110000"/>
              </a:lnSpc>
            </a:pPr>
            <a:endParaRPr lang="en-US" sz="800" spc="150" dirty="0">
              <a:solidFill>
                <a:prstClr val="black"/>
              </a:solidFill>
              <a:latin typeface="Tenorite"/>
            </a:endParaRPr>
          </a:p>
          <a:p>
            <a:pPr marL="742950" lvl="1" indent="-285750">
              <a:lnSpc>
                <a:spcPct val="110000"/>
              </a:lnSpc>
            </a:pPr>
            <a:r>
              <a:rPr lang="en-US" sz="2000" spc="150" dirty="0">
                <a:solidFill>
                  <a:prstClr val="black"/>
                </a:solidFill>
                <a:latin typeface="Tenorite"/>
              </a:rPr>
              <a:t>Offline meetings helped us keep track of each other’s thought process of the project.</a:t>
            </a:r>
          </a:p>
          <a:p>
            <a:pPr marL="742950" lvl="1" indent="-285750">
              <a:lnSpc>
                <a:spcPct val="110000"/>
              </a:lnSpc>
            </a:pPr>
            <a:endParaRPr lang="en-US" sz="800" spc="150" dirty="0">
              <a:solidFill>
                <a:prstClr val="black"/>
              </a:solidFill>
              <a:latin typeface="Tenorite"/>
            </a:endParaRPr>
          </a:p>
          <a:p>
            <a:pPr marL="742950" lvl="1" indent="-285750">
              <a:lnSpc>
                <a:spcPct val="110000"/>
              </a:lnSpc>
            </a:pPr>
            <a:r>
              <a:rPr lang="en-US" sz="2000" spc="150" dirty="0">
                <a:solidFill>
                  <a:prstClr val="black"/>
                </a:solidFill>
                <a:latin typeface="Tenorite"/>
              </a:rPr>
              <a:t>The iterative nature of Scrum allowed for flexibility in addressing challenges</a:t>
            </a:r>
            <a:r>
              <a:rPr lang="en-US" sz="2000" b="0" i="0" dirty="0">
                <a:effectLst/>
              </a:rPr>
              <a:t>.</a:t>
            </a:r>
          </a:p>
        </p:txBody>
      </p:sp>
    </p:spTree>
    <p:extLst>
      <p:ext uri="{BB962C8B-B14F-4D97-AF65-F5344CB8AC3E}">
        <p14:creationId xmlns:p14="http://schemas.microsoft.com/office/powerpoint/2010/main" val="2709265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normAutofit/>
          </a:bodyPr>
          <a:lstStyle/>
          <a:p>
            <a:r>
              <a:rPr lang="en-GB" dirty="0"/>
              <a:t>LINKS</a:t>
            </a: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35</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806834"/>
            <a:ext cx="10515600" cy="1981395"/>
          </a:xfrm>
        </p:spPr>
        <p:txBody>
          <a:bodyPr>
            <a:normAutofit/>
          </a:bodyPr>
          <a:lstStyle/>
          <a:p>
            <a:pPr marL="342900" indent="-342900">
              <a:buAutoNum type="arabicPeriod"/>
            </a:pPr>
            <a:r>
              <a:rPr lang="en-IN" sz="2000" spc="150" dirty="0">
                <a:solidFill>
                  <a:prstClr val="black"/>
                </a:solidFill>
                <a:latin typeface="Tenorite"/>
              </a:rPr>
              <a:t>Git Repository-  </a:t>
            </a:r>
            <a:r>
              <a:rPr lang="en-IN" sz="1800" spc="150" dirty="0">
                <a:solidFill>
                  <a:prstClr val="black"/>
                </a:solidFill>
                <a:latin typeface="Tenorite"/>
                <a:hlinkClick r:id="rId2">
                  <a:extLst>
                    <a:ext uri="{A12FA001-AC4F-418D-AE19-62706E023703}">
                      <ahyp:hlinkClr xmlns:ahyp="http://schemas.microsoft.com/office/drawing/2018/hyperlinkcolor" val="tx"/>
                    </a:ext>
                  </a:extLst>
                </a:hlinkClick>
              </a:rPr>
              <a:t>https://github.com/pvs-hd-tea/23ss-BinaryML</a:t>
            </a:r>
            <a:endParaRPr lang="en-IN" sz="2000" spc="150" dirty="0">
              <a:solidFill>
                <a:prstClr val="black"/>
              </a:solidFill>
              <a:latin typeface="Tenorite"/>
            </a:endParaRPr>
          </a:p>
          <a:p>
            <a:pPr marL="342900" indent="-342900">
              <a:buAutoNum type="arabicPeriod"/>
            </a:pPr>
            <a:r>
              <a:rPr lang="en-IN" sz="2000" spc="150" dirty="0">
                <a:solidFill>
                  <a:prstClr val="black"/>
                </a:solidFill>
                <a:latin typeface="Tenorite"/>
              </a:rPr>
              <a:t>Developers Documentation- </a:t>
            </a:r>
            <a:r>
              <a:rPr lang="en-IN" sz="1800" spc="150" dirty="0">
                <a:solidFill>
                  <a:prstClr val="black"/>
                </a:solidFill>
                <a:latin typeface="Tenorite"/>
                <a:hlinkClick r:id="rId3"/>
              </a:rPr>
              <a:t>https://github.com/pvs-hd-tea/23ss-BinaryML/blob/main/docs/BinaryML_DevelopersDocumentation.docx</a:t>
            </a:r>
            <a:endParaRPr lang="en-IN" sz="1800" spc="150" dirty="0">
              <a:solidFill>
                <a:prstClr val="black"/>
              </a:solidFill>
              <a:latin typeface="Tenorite"/>
            </a:endParaRPr>
          </a:p>
          <a:p>
            <a:pPr marL="342900" indent="-342900">
              <a:buAutoNum type="arabicPeriod"/>
            </a:pPr>
            <a:r>
              <a:rPr lang="en-IN" sz="2000" spc="150" dirty="0">
                <a:solidFill>
                  <a:prstClr val="black"/>
                </a:solidFill>
                <a:latin typeface="Tenorite"/>
              </a:rPr>
              <a:t>Accounting- </a:t>
            </a:r>
            <a:r>
              <a:rPr lang="en-IN" sz="1800" spc="150" dirty="0">
                <a:solidFill>
                  <a:prstClr val="black"/>
                </a:solidFill>
                <a:latin typeface="Tenorite"/>
                <a:hlinkClick r:id="rId4"/>
              </a:rPr>
              <a:t>https://github.com/pvs-hd-tea/23ss-BinaryML/blob/main/docs/Accounting.docx</a:t>
            </a:r>
            <a:endParaRPr lang="en-IN" sz="1800" spc="150" dirty="0">
              <a:solidFill>
                <a:prstClr val="black"/>
              </a:solidFill>
              <a:latin typeface="Tenorite"/>
            </a:endParaRPr>
          </a:p>
          <a:p>
            <a:pPr marL="342900" indent="-342900">
              <a:buAutoNum type="arabicPeriod"/>
            </a:pPr>
            <a:endParaRPr lang="en-IN" sz="2000" spc="150" dirty="0">
              <a:solidFill>
                <a:prstClr val="black"/>
              </a:solidFill>
              <a:latin typeface="Tenorite"/>
            </a:endParaRPr>
          </a:p>
        </p:txBody>
      </p:sp>
    </p:spTree>
    <p:extLst>
      <p:ext uri="{BB962C8B-B14F-4D97-AF65-F5344CB8AC3E}">
        <p14:creationId xmlns:p14="http://schemas.microsoft.com/office/powerpoint/2010/main" val="3382345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2766218"/>
            <a:ext cx="10515600" cy="1325563"/>
          </a:xfrm>
        </p:spPr>
        <p:txBody>
          <a:bodyPr>
            <a:normAutofit/>
          </a:bodyPr>
          <a:lstStyle/>
          <a:p>
            <a:r>
              <a:rPr lang="en-US" dirty="0"/>
              <a:t>1-CLICK DEMO</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36</a:t>
            </a:fld>
            <a:endParaRPr lang="en-US" dirty="0"/>
          </a:p>
        </p:txBody>
      </p:sp>
    </p:spTree>
    <p:extLst>
      <p:ext uri="{BB962C8B-B14F-4D97-AF65-F5344CB8AC3E}">
        <p14:creationId xmlns:p14="http://schemas.microsoft.com/office/powerpoint/2010/main" val="3315825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2766218"/>
            <a:ext cx="10515600" cy="1325563"/>
          </a:xfrm>
        </p:spPr>
        <p:txBody>
          <a:bodyPr>
            <a:normAutofit/>
          </a:bodyPr>
          <a:lstStyle/>
          <a:p>
            <a:pPr>
              <a:spcBef>
                <a:spcPts val="1000"/>
              </a:spcBef>
            </a:pPr>
            <a:r>
              <a:rPr lang="en-GB" dirty="0"/>
              <a:t>THANK YOU</a:t>
            </a: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37</a:t>
            </a:fld>
            <a:endParaRPr lang="en-US" dirty="0"/>
          </a:p>
        </p:txBody>
      </p:sp>
    </p:spTree>
    <p:extLst>
      <p:ext uri="{BB962C8B-B14F-4D97-AF65-F5344CB8AC3E}">
        <p14:creationId xmlns:p14="http://schemas.microsoft.com/office/powerpoint/2010/main" val="17858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GB" dirty="0"/>
              <a:t>Malware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549401"/>
            <a:ext cx="10515600" cy="4408488"/>
          </a:xfrm>
        </p:spPr>
        <p:txBody>
          <a:bodyPr>
            <a:normAutofit/>
          </a:bodyPr>
          <a:lstStyle/>
          <a:p>
            <a:pPr marL="0" indent="0" algn="just">
              <a:buNone/>
            </a:pPr>
            <a:endParaRPr lang="en-GB" sz="1700" spc="150" dirty="0">
              <a:solidFill>
                <a:prstClr val="black"/>
              </a:solidFill>
              <a:latin typeface="Tenorite"/>
            </a:endParaRPr>
          </a:p>
          <a:p>
            <a:pPr algn="just">
              <a:lnSpc>
                <a:spcPct val="100000"/>
              </a:lnSpc>
              <a:buNone/>
            </a:pPr>
            <a:r>
              <a:rPr lang="en-GB" sz="2000" spc="150" dirty="0">
                <a:solidFill>
                  <a:prstClr val="black"/>
                </a:solidFill>
                <a:latin typeface="Tenorite"/>
              </a:rPr>
              <a:t>RESEARCH PAPER: </a:t>
            </a:r>
            <a:r>
              <a:rPr lang="en-GB" sz="1800" spc="150" dirty="0">
                <a:solidFill>
                  <a:schemeClr val="accent5">
                    <a:lumMod val="75000"/>
                  </a:schemeClr>
                </a:solidFill>
                <a:latin typeface="Tenorite"/>
                <a:hlinkClick r:id="rId2">
                  <a:extLst>
                    <a:ext uri="{A12FA001-AC4F-418D-AE19-62706E023703}">
                      <ahyp:hlinkClr xmlns:ahyp="http://schemas.microsoft.com/office/drawing/2018/hyperlinkcolor" val="tx"/>
                    </a:ext>
                  </a:extLst>
                </a:hlinkClick>
              </a:rPr>
              <a:t>Recasting Self-Attention with Holographic Reduced Representations</a:t>
            </a:r>
            <a:r>
              <a:rPr lang="en-GB" sz="1800" spc="150" dirty="0">
                <a:solidFill>
                  <a:schemeClr val="accent5">
                    <a:lumMod val="75000"/>
                  </a:schemeClr>
                </a:solidFill>
                <a:latin typeface="Tenorite"/>
              </a:rPr>
              <a:t>  </a:t>
            </a:r>
            <a:endParaRPr lang="en-US" sz="1800" spc="150" dirty="0">
              <a:solidFill>
                <a:schemeClr val="accent5">
                  <a:lumMod val="75000"/>
                </a:schemeClr>
              </a:solidFill>
              <a:latin typeface="Tenorite"/>
            </a:endParaRPr>
          </a:p>
          <a:p>
            <a:pPr algn="just"/>
            <a:endParaRPr lang="en-GB" sz="2000" dirty="0"/>
          </a:p>
          <a:p>
            <a:pPr>
              <a:lnSpc>
                <a:spcPct val="100000"/>
              </a:lnSpc>
              <a:buNone/>
            </a:pPr>
            <a:r>
              <a:rPr lang="en-GB" sz="2000" spc="150" dirty="0">
                <a:solidFill>
                  <a:prstClr val="black"/>
                </a:solidFill>
                <a:latin typeface="Tenorite"/>
              </a:rPr>
              <a:t>Degree of goals achievements:</a:t>
            </a:r>
            <a:endParaRPr lang="en-US" sz="2000" spc="150" dirty="0">
              <a:solidFill>
                <a:prstClr val="black"/>
              </a:solidFill>
              <a:latin typeface="Tenorite"/>
            </a:endParaRPr>
          </a:p>
          <a:p>
            <a:pPr>
              <a:lnSpc>
                <a:spcPct val="100000"/>
              </a:lnSpc>
              <a:buNone/>
            </a:pPr>
            <a:endParaRPr lang="en-US" sz="2000" spc="150" dirty="0">
              <a:solidFill>
                <a:prstClr val="black"/>
              </a:solidFill>
              <a:latin typeface="Tenorite"/>
            </a:endParaRPr>
          </a:p>
          <a:p>
            <a:pPr marL="800280" lvl="1" indent="-343080">
              <a:lnSpc>
                <a:spcPct val="100000"/>
              </a:lnSpc>
              <a:buClr>
                <a:srgbClr val="000000"/>
              </a:buClr>
              <a:buFont typeface="Wingdings" charset="2"/>
              <a:buChar char=""/>
            </a:pPr>
            <a:r>
              <a:rPr lang="en-GB" sz="2000" spc="150" dirty="0">
                <a:solidFill>
                  <a:prstClr val="black"/>
                </a:solidFill>
                <a:latin typeface="Tenorite"/>
              </a:rPr>
              <a:t>Literature search and comparison.</a:t>
            </a:r>
            <a:endParaRPr lang="en-US" sz="2000" spc="150" dirty="0">
              <a:solidFill>
                <a:prstClr val="black"/>
              </a:solidFill>
              <a:latin typeface="Tenorite"/>
            </a:endParaRPr>
          </a:p>
          <a:p>
            <a:pPr marL="800280" lvl="1" indent="-343080">
              <a:lnSpc>
                <a:spcPct val="100000"/>
              </a:lnSpc>
              <a:buClr>
                <a:srgbClr val="000000"/>
              </a:buClr>
              <a:buFont typeface="Wingdings" charset="2"/>
              <a:buChar char=""/>
            </a:pPr>
            <a:r>
              <a:rPr lang="en-GB" sz="2000" spc="150" dirty="0">
                <a:solidFill>
                  <a:prstClr val="black"/>
                </a:solidFill>
                <a:latin typeface="Tenorite"/>
              </a:rPr>
              <a:t>Identification and prioritization of best approaches.</a:t>
            </a:r>
            <a:endParaRPr lang="en-US" sz="2000" spc="150" dirty="0">
              <a:solidFill>
                <a:prstClr val="black"/>
              </a:solidFill>
              <a:latin typeface="Tenorite"/>
            </a:endParaRPr>
          </a:p>
          <a:p>
            <a:pPr marL="800280" lvl="1" indent="-343080">
              <a:lnSpc>
                <a:spcPct val="100000"/>
              </a:lnSpc>
              <a:buClr>
                <a:srgbClr val="000000"/>
              </a:buClr>
              <a:buFont typeface="Wingdings" charset="2"/>
              <a:buChar char=""/>
            </a:pPr>
            <a:r>
              <a:rPr lang="en-GB" sz="2000" spc="150" dirty="0">
                <a:solidFill>
                  <a:prstClr val="black"/>
                </a:solidFill>
                <a:latin typeface="Tenorite"/>
              </a:rPr>
              <a:t>Cross domain code transfer</a:t>
            </a:r>
            <a:endParaRPr lang="en-US" sz="2000" spc="150" dirty="0">
              <a:solidFill>
                <a:prstClr val="black"/>
              </a:solidFill>
              <a:latin typeface="Tenorite"/>
            </a:endParaRPr>
          </a:p>
          <a:p>
            <a:pPr marL="800280" lvl="1" indent="-343080">
              <a:lnSpc>
                <a:spcPct val="100000"/>
              </a:lnSpc>
              <a:buClr>
                <a:srgbClr val="000000"/>
              </a:buClr>
              <a:buFont typeface="Wingdings" charset="2"/>
              <a:buChar char=""/>
            </a:pPr>
            <a:r>
              <a:rPr lang="en-GB" sz="2000" spc="150" dirty="0">
                <a:solidFill>
                  <a:prstClr val="black"/>
                </a:solidFill>
                <a:latin typeface="Tenorite"/>
              </a:rPr>
              <a:t>Evaluation on Real Binaries and Benchmarking.</a:t>
            </a:r>
            <a:endParaRPr lang="en-US" sz="2000" spc="150" dirty="0">
              <a:solidFill>
                <a:prstClr val="black"/>
              </a:solidFill>
              <a:latin typeface="Tenorite"/>
            </a:endParaRPr>
          </a:p>
          <a:p>
            <a:pPr algn="just"/>
            <a:endParaRPr lang="en-US" dirty="0"/>
          </a:p>
          <a:p>
            <a:pPr algn="just"/>
            <a:endParaRPr lang="en-DE" dirty="0"/>
          </a:p>
        </p:txBody>
      </p:sp>
    </p:spTree>
    <p:extLst>
      <p:ext uri="{BB962C8B-B14F-4D97-AF65-F5344CB8AC3E}">
        <p14:creationId xmlns:p14="http://schemas.microsoft.com/office/powerpoint/2010/main" val="1346270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GB" dirty="0"/>
              <a:t>Malware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507999" y="1792288"/>
            <a:ext cx="11201401" cy="3753379"/>
          </a:xfrm>
        </p:spPr>
        <p:txBody>
          <a:bodyPr>
            <a:normAutofit fontScale="85000" lnSpcReduction="20000"/>
          </a:bodyPr>
          <a:lstStyle/>
          <a:p>
            <a:pPr algn="just">
              <a:lnSpc>
                <a:spcPct val="100000"/>
              </a:lnSpc>
              <a:buNone/>
            </a:pPr>
            <a:r>
              <a:rPr lang="en-GB" sz="2600" spc="150" dirty="0">
                <a:solidFill>
                  <a:prstClr val="black"/>
                </a:solidFill>
                <a:latin typeface="Tenorite"/>
              </a:rPr>
              <a:t>WHAT’S COMPLETED AND WHAT’S NOT:</a:t>
            </a:r>
          </a:p>
          <a:p>
            <a:pPr algn="just">
              <a:lnSpc>
                <a:spcPct val="100000"/>
              </a:lnSpc>
              <a:buNone/>
            </a:pPr>
            <a:endParaRPr lang="en-US" sz="2300" spc="150" dirty="0">
              <a:solidFill>
                <a:prstClr val="black"/>
              </a:solidFill>
              <a:latin typeface="Tenorite"/>
            </a:endParaRPr>
          </a:p>
          <a:p>
            <a:pPr marL="285840" indent="-285840" algn="just">
              <a:lnSpc>
                <a:spcPct val="100000"/>
              </a:lnSpc>
              <a:buClr>
                <a:srgbClr val="000000"/>
              </a:buClr>
              <a:buFont typeface="Wingdings" charset="2"/>
              <a:buChar char=""/>
            </a:pPr>
            <a:r>
              <a:rPr lang="en-GB" sz="2300" spc="150" dirty="0">
                <a:solidFill>
                  <a:prstClr val="black"/>
                </a:solidFill>
                <a:latin typeface="Tenorite"/>
              </a:rPr>
              <a:t>Training, evaluation &amp; benchmarking of original malware detection model with malware dataset.</a:t>
            </a:r>
            <a:endParaRPr lang="en-US" sz="2300" spc="150" dirty="0">
              <a:solidFill>
                <a:prstClr val="black"/>
              </a:solidFill>
              <a:latin typeface="Tenorite"/>
            </a:endParaRPr>
          </a:p>
          <a:p>
            <a:pPr marL="285840" indent="-285840" algn="just">
              <a:lnSpc>
                <a:spcPct val="100000"/>
              </a:lnSpc>
              <a:buClr>
                <a:srgbClr val="000000"/>
              </a:buClr>
              <a:buFont typeface="Wingdings" charset="2"/>
              <a:buChar char=""/>
            </a:pPr>
            <a:r>
              <a:rPr lang="en-GB" sz="2300" spc="150" dirty="0">
                <a:solidFill>
                  <a:prstClr val="black"/>
                </a:solidFill>
                <a:latin typeface="Tenorite"/>
              </a:rPr>
              <a:t>Cross domain | Code transfer: </a:t>
            </a:r>
            <a:endParaRPr lang="en-US" sz="2300" spc="150" dirty="0">
              <a:solidFill>
                <a:prstClr val="black"/>
              </a:solidFill>
              <a:latin typeface="Tenorite"/>
            </a:endParaRPr>
          </a:p>
          <a:p>
            <a:pPr marL="743040" lvl="1" indent="-285840" algn="just">
              <a:lnSpc>
                <a:spcPct val="100000"/>
              </a:lnSpc>
              <a:buClr>
                <a:srgbClr val="000000"/>
              </a:buClr>
              <a:buFont typeface="Arial"/>
              <a:buChar char="•"/>
            </a:pPr>
            <a:r>
              <a:rPr lang="en-GB" sz="2300" spc="150" dirty="0">
                <a:solidFill>
                  <a:prstClr val="black"/>
                </a:solidFill>
                <a:latin typeface="Tenorite"/>
              </a:rPr>
              <a:t>Data loading &amp; training with vulnerability dataset. </a:t>
            </a:r>
            <a:endParaRPr lang="en-US" sz="2300" spc="150" dirty="0">
              <a:solidFill>
                <a:prstClr val="black"/>
              </a:solidFill>
              <a:latin typeface="Tenorite"/>
            </a:endParaRPr>
          </a:p>
          <a:p>
            <a:pPr marL="743040" lvl="1" indent="-285840" algn="just">
              <a:lnSpc>
                <a:spcPct val="100000"/>
              </a:lnSpc>
              <a:buClr>
                <a:srgbClr val="000000"/>
              </a:buClr>
              <a:buFont typeface="Arial"/>
              <a:buChar char="•"/>
            </a:pPr>
            <a:r>
              <a:rPr lang="en-GB" sz="2300" spc="150" dirty="0">
                <a:solidFill>
                  <a:prstClr val="black"/>
                </a:solidFill>
                <a:latin typeface="Tenorite"/>
              </a:rPr>
              <a:t>Evaluation &amp; hyperparameter experimentation for improved accuracy.</a:t>
            </a:r>
            <a:endParaRPr lang="en-US" sz="2300" spc="150" dirty="0">
              <a:solidFill>
                <a:prstClr val="black"/>
              </a:solidFill>
              <a:latin typeface="Tenorite"/>
            </a:endParaRPr>
          </a:p>
          <a:p>
            <a:pPr marL="743040" lvl="1" indent="-285840" algn="just">
              <a:lnSpc>
                <a:spcPct val="100000"/>
              </a:lnSpc>
              <a:buClr>
                <a:srgbClr val="000000"/>
              </a:buClr>
              <a:buFont typeface="Arial"/>
              <a:buChar char="•"/>
            </a:pPr>
            <a:r>
              <a:rPr lang="en-GB" sz="2300" spc="150" dirty="0">
                <a:solidFill>
                  <a:prstClr val="black"/>
                </a:solidFill>
                <a:latin typeface="Tenorite"/>
              </a:rPr>
              <a:t>Identifying patterns through analysing individual predictions.</a:t>
            </a:r>
            <a:endParaRPr lang="en-US" sz="2300" spc="150" dirty="0">
              <a:solidFill>
                <a:prstClr val="black"/>
              </a:solidFill>
              <a:latin typeface="Tenorite"/>
            </a:endParaRPr>
          </a:p>
          <a:p>
            <a:pPr algn="just">
              <a:lnSpc>
                <a:spcPct val="100000"/>
              </a:lnSpc>
              <a:buNone/>
            </a:pPr>
            <a:endParaRPr lang="en-US" sz="2300" spc="150" dirty="0">
              <a:solidFill>
                <a:prstClr val="black"/>
              </a:solidFill>
              <a:latin typeface="Tenorite"/>
            </a:endParaRPr>
          </a:p>
          <a:p>
            <a:pPr marL="285840" indent="-285840" algn="just">
              <a:lnSpc>
                <a:spcPct val="100000"/>
              </a:lnSpc>
              <a:buClr>
                <a:srgbClr val="000000"/>
              </a:buClr>
              <a:buFont typeface="Wingdings" charset="2"/>
              <a:buChar char=""/>
            </a:pPr>
            <a:r>
              <a:rPr lang="en-GB" sz="2300" spc="150" dirty="0">
                <a:solidFill>
                  <a:prstClr val="black"/>
                </a:solidFill>
                <a:latin typeface="Tenorite"/>
              </a:rPr>
              <a:t>Application of prediction analysis to investigate any room for performance improvement.</a:t>
            </a:r>
            <a:endParaRPr lang="en-US" sz="2300" spc="150" dirty="0">
              <a:solidFill>
                <a:prstClr val="black"/>
              </a:solidFill>
              <a:latin typeface="Tenorite"/>
            </a:endParaRPr>
          </a:p>
          <a:p>
            <a:pPr algn="just"/>
            <a:endParaRPr lang="en-US" dirty="0"/>
          </a:p>
          <a:p>
            <a:pPr algn="just"/>
            <a:endParaRPr lang="en-DE" dirty="0"/>
          </a:p>
        </p:txBody>
      </p:sp>
    </p:spTree>
    <p:extLst>
      <p:ext uri="{BB962C8B-B14F-4D97-AF65-F5344CB8AC3E}">
        <p14:creationId xmlns:p14="http://schemas.microsoft.com/office/powerpoint/2010/main" val="225698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dirty="0">
                <a:latin typeface="Arial"/>
              </a:rPr>
            </a:br>
            <a:r>
              <a:rPr lang="en-US" dirty="0"/>
              <a:t>metrics | </a:t>
            </a:r>
            <a:r>
              <a:rPr lang="en-GB" dirty="0"/>
              <a:t>Malware detection model</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6</a:t>
            </a:fld>
            <a:endParaRPr lang="en-US" dirty="0"/>
          </a:p>
        </p:txBody>
      </p:sp>
      <p:graphicFrame>
        <p:nvGraphicFramePr>
          <p:cNvPr id="2" name="Table 4">
            <a:extLst>
              <a:ext uri="{FF2B5EF4-FFF2-40B4-BE49-F238E27FC236}">
                <a16:creationId xmlns:a16="http://schemas.microsoft.com/office/drawing/2014/main" id="{249139CF-796C-DC25-F1B6-D24D0966EE51}"/>
              </a:ext>
            </a:extLst>
          </p:cNvPr>
          <p:cNvGraphicFramePr>
            <a:graphicFrameLocks/>
          </p:cNvGraphicFramePr>
          <p:nvPr>
            <p:extLst>
              <p:ext uri="{D42A27DB-BD31-4B8C-83A1-F6EECF244321}">
                <p14:modId xmlns:p14="http://schemas.microsoft.com/office/powerpoint/2010/main" val="3356626925"/>
              </p:ext>
            </p:extLst>
          </p:nvPr>
        </p:nvGraphicFramePr>
        <p:xfrm>
          <a:off x="6350000" y="2217740"/>
          <a:ext cx="5003800" cy="3248028"/>
        </p:xfrm>
        <a:graphic>
          <a:graphicData uri="http://schemas.openxmlformats.org/drawingml/2006/table">
            <a:tbl>
              <a:tblPr firstRow="1" bandRow="1">
                <a:tableStyleId>{5940675A-B579-460E-94D1-54222C63F5DA}</a:tableStyleId>
              </a:tblPr>
              <a:tblGrid>
                <a:gridCol w="3648762">
                  <a:extLst>
                    <a:ext uri="{9D8B030D-6E8A-4147-A177-3AD203B41FA5}">
                      <a16:colId xmlns:a16="http://schemas.microsoft.com/office/drawing/2014/main" val="2547279344"/>
                    </a:ext>
                  </a:extLst>
                </a:gridCol>
                <a:gridCol w="1355038">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2000" b="1" kern="1200" dirty="0">
                          <a:solidFill>
                            <a:srgbClr val="333F50"/>
                          </a:solidFill>
                          <a:effectLst/>
                        </a:rPr>
                        <a:t>Total #Binary executables​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176k​</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GB" sz="2000" b="1" kern="1200" dirty="0">
                          <a:solidFill>
                            <a:srgbClr val="333F50"/>
                          </a:solidFill>
                          <a:effectLst/>
                        </a:rPr>
                        <a:t>#Malware binary files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100k​</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algn="ctr" rtl="0" fontAlgn="base"/>
                      <a:r>
                        <a:rPr lang="en-GB" sz="2000" b="1" kern="1200" dirty="0">
                          <a:solidFill>
                            <a:srgbClr val="333F50"/>
                          </a:solidFill>
                          <a:effectLst/>
                        </a:rPr>
                        <a:t>#Benign binary files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76k</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algn="ctr" rtl="0" fontAlgn="base"/>
                      <a:r>
                        <a:rPr lang="en-GB" sz="2000" b="1" kern="1200" dirty="0">
                          <a:solidFill>
                            <a:srgbClr val="333F50"/>
                          </a:solidFill>
                          <a:effectLst/>
                        </a:rPr>
                        <a:t>Dataset size</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110 GB</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388671141"/>
                  </a:ext>
                </a:extLst>
              </a:tr>
            </a:tbl>
          </a:graphicData>
        </a:graphic>
      </p:graphicFrame>
      <p:sp>
        <p:nvSpPr>
          <p:cNvPr id="10" name="TextBox 19">
            <a:extLst>
              <a:ext uri="{FF2B5EF4-FFF2-40B4-BE49-F238E27FC236}">
                <a16:creationId xmlns:a16="http://schemas.microsoft.com/office/drawing/2014/main" id="{A5E6C0BB-239E-369B-F1C8-EFECE059383E}"/>
              </a:ext>
            </a:extLst>
          </p:cNvPr>
          <p:cNvSpPr/>
          <p:nvPr/>
        </p:nvSpPr>
        <p:spPr>
          <a:xfrm>
            <a:off x="1016000" y="2576452"/>
            <a:ext cx="5080000" cy="233764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GB" sz="2400" spc="150" dirty="0">
                <a:solidFill>
                  <a:prstClr val="black"/>
                </a:solidFill>
                <a:latin typeface="Tenorite"/>
              </a:rPr>
              <a:t>ORIGINAL MALWARE DETECTION MODEL: HRRformer</a:t>
            </a:r>
          </a:p>
          <a:p>
            <a:endParaRPr lang="en-GB" sz="2400" spc="150" dirty="0">
              <a:solidFill>
                <a:prstClr val="black"/>
              </a:solidFill>
              <a:latin typeface="Tenorite"/>
            </a:endParaRPr>
          </a:p>
          <a:p>
            <a:r>
              <a:rPr lang="en-GB" sz="2400" spc="150" dirty="0">
                <a:solidFill>
                  <a:prstClr val="black"/>
                </a:solidFill>
                <a:latin typeface="Tenorite"/>
              </a:rPr>
              <a:t>Dataset Details </a:t>
            </a:r>
            <a:endParaRPr lang="en-US" sz="2400" spc="150" dirty="0">
              <a:solidFill>
                <a:prstClr val="black"/>
              </a:solidFill>
              <a:latin typeface="Tenorite"/>
            </a:endParaRPr>
          </a:p>
          <a:p>
            <a:pPr>
              <a:lnSpc>
                <a:spcPct val="100000"/>
              </a:lnSpc>
              <a:buNone/>
            </a:pPr>
            <a:endParaRPr lang="en-GB" sz="1800" b="0" strike="noStrike" spc="-1" dirty="0">
              <a:solidFill>
                <a:srgbClr val="000000"/>
              </a:solidFill>
              <a:latin typeface="Calibri"/>
            </a:endParaRPr>
          </a:p>
          <a:p>
            <a:pPr>
              <a:lnSpc>
                <a:spcPct val="100000"/>
              </a:lnSpc>
              <a:buNone/>
            </a:pPr>
            <a:r>
              <a:rPr lang="en-GB" sz="1600" spc="150" dirty="0">
                <a:solidFill>
                  <a:schemeClr val="accent5">
                    <a:lumMod val="75000"/>
                  </a:schemeClr>
                </a:solidFill>
                <a:latin typeface="Tenorite"/>
              </a:rPr>
              <a:t>https://practicalsecurityanalytics.com/pe-malware-machine-learning-dataset/</a:t>
            </a:r>
            <a:endParaRPr lang="en-US" sz="1600" spc="150" dirty="0">
              <a:solidFill>
                <a:schemeClr val="accent5">
                  <a:lumMod val="75000"/>
                </a:schemeClr>
              </a:solidFill>
              <a:latin typeface="Tenorite"/>
            </a:endParaRPr>
          </a:p>
        </p:txBody>
      </p:sp>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a:latin typeface="Arial"/>
              </a:rPr>
            </a:br>
            <a:r>
              <a:rPr lang="en-US"/>
              <a:t>metrics | </a:t>
            </a:r>
            <a:r>
              <a:rPr lang="en-GB"/>
              <a:t>Malware detection model</a:t>
            </a:r>
            <a:br>
              <a:rPr lang="en-US" sz="2800" b="0" strike="noStrike" spc="-1">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7</a:t>
            </a:fld>
            <a:endParaRPr lang="en-US" dirty="0"/>
          </a:p>
        </p:txBody>
      </p:sp>
      <p:graphicFrame>
        <p:nvGraphicFramePr>
          <p:cNvPr id="2" name="Table 4">
            <a:extLst>
              <a:ext uri="{FF2B5EF4-FFF2-40B4-BE49-F238E27FC236}">
                <a16:creationId xmlns:a16="http://schemas.microsoft.com/office/drawing/2014/main" id="{249139CF-796C-DC25-F1B6-D24D0966EE51}"/>
              </a:ext>
            </a:extLst>
          </p:cNvPr>
          <p:cNvGraphicFramePr>
            <a:graphicFrameLocks/>
          </p:cNvGraphicFramePr>
          <p:nvPr>
            <p:extLst>
              <p:ext uri="{D42A27DB-BD31-4B8C-83A1-F6EECF244321}">
                <p14:modId xmlns:p14="http://schemas.microsoft.com/office/powerpoint/2010/main" val="3837424805"/>
              </p:ext>
            </p:extLst>
          </p:nvPr>
        </p:nvGraphicFramePr>
        <p:xfrm>
          <a:off x="6797869" y="2663031"/>
          <a:ext cx="5003800" cy="3248028"/>
        </p:xfrm>
        <a:graphic>
          <a:graphicData uri="http://schemas.openxmlformats.org/drawingml/2006/table">
            <a:tbl>
              <a:tblPr firstRow="1" bandRow="1">
                <a:tableStyleId>{5940675A-B579-460E-94D1-54222C63F5DA}</a:tableStyleId>
              </a:tblPr>
              <a:tblGrid>
                <a:gridCol w="3648762">
                  <a:extLst>
                    <a:ext uri="{9D8B030D-6E8A-4147-A177-3AD203B41FA5}">
                      <a16:colId xmlns:a16="http://schemas.microsoft.com/office/drawing/2014/main" val="2547279344"/>
                    </a:ext>
                  </a:extLst>
                </a:gridCol>
                <a:gridCol w="1355038">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2000" b="1" kern="1200" dirty="0">
                          <a:solidFill>
                            <a:srgbClr val="333F50"/>
                          </a:solidFill>
                          <a:effectLst/>
                          <a:latin typeface="+mn-lt"/>
                          <a:ea typeface="+mn-ea"/>
                          <a:cs typeface="+mn-cs"/>
                        </a:rPr>
                        <a:t>Batch size</a:t>
                      </a:r>
                      <a:r>
                        <a:rPr lang="en-US" sz="2000" b="1" kern="1200" dirty="0">
                          <a:solidFill>
                            <a:srgbClr val="333F50"/>
                          </a:solidFill>
                          <a:effectLst/>
                        </a:rPr>
                        <a:t>​</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128​</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GB" sz="2000" b="1" kern="1200" dirty="0">
                          <a:solidFill>
                            <a:srgbClr val="333F50"/>
                          </a:solidFill>
                          <a:effectLst/>
                          <a:latin typeface="+mn-lt"/>
                          <a:ea typeface="+mn-ea"/>
                          <a:cs typeface="+mn-cs"/>
                        </a:rPr>
                        <a:t>Sequence length</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512​</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latin typeface="+mn-lt"/>
                          <a:ea typeface="+mn-ea"/>
                          <a:cs typeface="+mn-cs"/>
                        </a:rPr>
                        <a:t>#Samples for training</a:t>
                      </a:r>
                      <a:r>
                        <a:rPr lang="en-US" sz="2000" b="1" kern="1200" dirty="0">
                          <a:solidFill>
                            <a:srgbClr val="333F50"/>
                          </a:solidFill>
                          <a:effectLst/>
                          <a:latin typeface="+mn-lt"/>
                          <a:ea typeface="+mn-ea"/>
                          <a:cs typeface="+mn-cs"/>
                        </a:rPr>
                        <a:t>​</a:t>
                      </a:r>
                    </a:p>
                  </a:txBody>
                  <a:tcPr anchor="ctr"/>
                </a:tc>
                <a:tc>
                  <a:txBody>
                    <a:bodyPr/>
                    <a:lstStyle/>
                    <a:p>
                      <a:pPr algn="ctr" rtl="0" fontAlgn="base"/>
                      <a:r>
                        <a:rPr lang="en-GB" sz="2000" b="1" i="0" kern="1200" dirty="0">
                          <a:solidFill>
                            <a:srgbClr val="333F50"/>
                          </a:solidFill>
                          <a:effectLst/>
                          <a:latin typeface="+mn-lt"/>
                        </a:rPr>
                        <a:t>141k</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latin typeface="+mn-lt"/>
                          <a:ea typeface="+mn-ea"/>
                          <a:cs typeface="+mn-cs"/>
                        </a:rPr>
                        <a:t>#Samples for testing</a:t>
                      </a:r>
                      <a:r>
                        <a:rPr lang="en-US" sz="2000" b="1" kern="1200" dirty="0">
                          <a:solidFill>
                            <a:srgbClr val="333F50"/>
                          </a:solidFill>
                          <a:effectLst/>
                          <a:latin typeface="+mn-lt"/>
                          <a:ea typeface="+mn-ea"/>
                          <a:cs typeface="+mn-cs"/>
                        </a:rPr>
                        <a:t>​</a:t>
                      </a:r>
                    </a:p>
                  </a:txBody>
                  <a:tcPr anchor="ctr"/>
                </a:tc>
                <a:tc>
                  <a:txBody>
                    <a:bodyPr/>
                    <a:lstStyle/>
                    <a:p>
                      <a:pPr algn="ctr" rtl="0" fontAlgn="base"/>
                      <a:r>
                        <a:rPr lang="en-GB" sz="2000" b="1" kern="1200" dirty="0">
                          <a:solidFill>
                            <a:srgbClr val="333F50"/>
                          </a:solidFill>
                          <a:effectLst/>
                        </a:rPr>
                        <a:t>34k</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388671141"/>
                  </a:ext>
                </a:extLst>
              </a:tr>
            </a:tbl>
          </a:graphicData>
        </a:graphic>
      </p:graphicFrame>
      <p:sp>
        <p:nvSpPr>
          <p:cNvPr id="10" name="TextBox 19">
            <a:extLst>
              <a:ext uri="{FF2B5EF4-FFF2-40B4-BE49-F238E27FC236}">
                <a16:creationId xmlns:a16="http://schemas.microsoft.com/office/drawing/2014/main" id="{A5E6C0BB-239E-369B-F1C8-EFECE059383E}"/>
              </a:ext>
            </a:extLst>
          </p:cNvPr>
          <p:cNvSpPr/>
          <p:nvPr/>
        </p:nvSpPr>
        <p:spPr>
          <a:xfrm>
            <a:off x="1016000" y="3440925"/>
            <a:ext cx="2912188" cy="42943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GB" sz="2200" spc="150" dirty="0">
                <a:solidFill>
                  <a:prstClr val="black"/>
                </a:solidFill>
                <a:latin typeface="Tenorite"/>
              </a:rPr>
              <a:t>Results</a:t>
            </a:r>
            <a:endParaRPr lang="en-US" sz="2200" spc="150" dirty="0">
              <a:solidFill>
                <a:prstClr val="black"/>
              </a:solidFill>
              <a:latin typeface="Tenorite"/>
            </a:endParaRPr>
          </a:p>
        </p:txBody>
      </p:sp>
      <p:sp>
        <p:nvSpPr>
          <p:cNvPr id="5" name="TextBox 4">
            <a:extLst>
              <a:ext uri="{FF2B5EF4-FFF2-40B4-BE49-F238E27FC236}">
                <a16:creationId xmlns:a16="http://schemas.microsoft.com/office/drawing/2014/main" id="{C2C6AB67-D6BF-0FB5-A77D-6D8162B3E397}"/>
              </a:ext>
            </a:extLst>
          </p:cNvPr>
          <p:cNvSpPr txBox="1"/>
          <p:nvPr/>
        </p:nvSpPr>
        <p:spPr>
          <a:xfrm>
            <a:off x="1016000" y="2171857"/>
            <a:ext cx="5003800" cy="769441"/>
          </a:xfrm>
          <a:prstGeom prst="rect">
            <a:avLst/>
          </a:prstGeom>
          <a:noFill/>
        </p:spPr>
        <p:txBody>
          <a:bodyPr wrap="square">
            <a:spAutoFit/>
          </a:bodyPr>
          <a:lstStyle/>
          <a:p>
            <a:r>
              <a:rPr lang="en-GB" sz="2200" spc="150" dirty="0">
                <a:solidFill>
                  <a:prstClr val="black"/>
                </a:solidFill>
                <a:latin typeface="Tenorite"/>
              </a:rPr>
              <a:t>ORIGINAL MALWARE DETECTION MODEL: HRRformer</a:t>
            </a:r>
          </a:p>
        </p:txBody>
      </p:sp>
      <p:sp>
        <p:nvSpPr>
          <p:cNvPr id="6" name="TextBox 19">
            <a:extLst>
              <a:ext uri="{FF2B5EF4-FFF2-40B4-BE49-F238E27FC236}">
                <a16:creationId xmlns:a16="http://schemas.microsoft.com/office/drawing/2014/main" id="{7FA434E2-70F4-BFB5-E294-5CE9321443A3}"/>
              </a:ext>
            </a:extLst>
          </p:cNvPr>
          <p:cNvSpPr/>
          <p:nvPr/>
        </p:nvSpPr>
        <p:spPr>
          <a:xfrm>
            <a:off x="8889481" y="1939692"/>
            <a:ext cx="2912188" cy="42943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r"/>
            <a:r>
              <a:rPr lang="en-GB" sz="2200" spc="150" dirty="0">
                <a:solidFill>
                  <a:prstClr val="black"/>
                </a:solidFill>
                <a:latin typeface="Tenorite"/>
              </a:rPr>
              <a:t>Training Details </a:t>
            </a:r>
            <a:endParaRPr lang="en-US" sz="2200" spc="150" dirty="0">
              <a:solidFill>
                <a:prstClr val="black"/>
              </a:solidFill>
              <a:latin typeface="Tenorite"/>
            </a:endParaRPr>
          </a:p>
        </p:txBody>
      </p:sp>
      <p:graphicFrame>
        <p:nvGraphicFramePr>
          <p:cNvPr id="11" name="Table 10">
            <a:extLst>
              <a:ext uri="{FF2B5EF4-FFF2-40B4-BE49-F238E27FC236}">
                <a16:creationId xmlns:a16="http://schemas.microsoft.com/office/drawing/2014/main" id="{6BBD7314-60DE-2147-287E-9247DA7E47ED}"/>
              </a:ext>
            </a:extLst>
          </p:cNvPr>
          <p:cNvGraphicFramePr>
            <a:graphicFrameLocks noGrp="1"/>
          </p:cNvGraphicFramePr>
          <p:nvPr>
            <p:extLst>
              <p:ext uri="{D42A27DB-BD31-4B8C-83A1-F6EECF244321}">
                <p14:modId xmlns:p14="http://schemas.microsoft.com/office/powerpoint/2010/main" val="2248244553"/>
              </p:ext>
            </p:extLst>
          </p:nvPr>
        </p:nvGraphicFramePr>
        <p:xfrm>
          <a:off x="1092200" y="4237043"/>
          <a:ext cx="5003800" cy="1624014"/>
        </p:xfrm>
        <a:graphic>
          <a:graphicData uri="http://schemas.openxmlformats.org/drawingml/2006/table">
            <a:tbl>
              <a:tblPr firstRow="1" bandRow="1">
                <a:tableStyleId>{5940675A-B579-460E-94D1-54222C63F5DA}</a:tableStyleId>
              </a:tblPr>
              <a:tblGrid>
                <a:gridCol w="3648762">
                  <a:extLst>
                    <a:ext uri="{9D8B030D-6E8A-4147-A177-3AD203B41FA5}">
                      <a16:colId xmlns:a16="http://schemas.microsoft.com/office/drawing/2014/main" val="1213190502"/>
                    </a:ext>
                  </a:extLst>
                </a:gridCol>
                <a:gridCol w="1355038">
                  <a:extLst>
                    <a:ext uri="{9D8B030D-6E8A-4147-A177-3AD203B41FA5}">
                      <a16:colId xmlns:a16="http://schemas.microsoft.com/office/drawing/2014/main" val="2902515760"/>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2000" b="1" kern="1200" dirty="0">
                          <a:solidFill>
                            <a:srgbClr val="333F50"/>
                          </a:solidFill>
                          <a:effectLst/>
                          <a:latin typeface="+mn-lt"/>
                          <a:ea typeface="+mn-ea"/>
                          <a:cs typeface="+mn-cs"/>
                        </a:rPr>
                        <a:t>Training accuracy</a:t>
                      </a:r>
                      <a:r>
                        <a:rPr lang="en-US" sz="2000" b="1" kern="1200" dirty="0">
                          <a:solidFill>
                            <a:srgbClr val="333F50"/>
                          </a:solidFill>
                          <a:effectLst/>
                        </a:rPr>
                        <a:t>​</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96.01%​</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898294192"/>
                  </a:ext>
                </a:extLst>
              </a:tr>
              <a:tr h="812007">
                <a:tc>
                  <a:txBody>
                    <a:bodyPr/>
                    <a:lstStyle/>
                    <a:p>
                      <a:pPr algn="ctr" rtl="0" fontAlgn="base"/>
                      <a:r>
                        <a:rPr lang="en-GB" sz="2000" b="1" kern="1200" dirty="0">
                          <a:solidFill>
                            <a:srgbClr val="333F50"/>
                          </a:solidFill>
                          <a:effectLst/>
                          <a:latin typeface="+mn-lt"/>
                          <a:ea typeface="+mn-ea"/>
                          <a:cs typeface="+mn-cs"/>
                        </a:rPr>
                        <a:t>Testing accuracy</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95.80%​</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327245626"/>
                  </a:ext>
                </a:extLst>
              </a:tr>
            </a:tbl>
          </a:graphicData>
        </a:graphic>
      </p:graphicFrame>
    </p:spTree>
    <p:extLst>
      <p:ext uri="{BB962C8B-B14F-4D97-AF65-F5344CB8AC3E}">
        <p14:creationId xmlns:p14="http://schemas.microsoft.com/office/powerpoint/2010/main" val="2654944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dirty="0">
                <a:latin typeface="Arial"/>
              </a:rPr>
            </a:br>
            <a:r>
              <a:rPr lang="en-US" dirty="0"/>
              <a:t>metrics | </a:t>
            </a:r>
            <a:r>
              <a:rPr lang="en-GB" dirty="0"/>
              <a:t>Malware detection model</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8</a:t>
            </a:fld>
            <a:endParaRPr lang="en-US" dirty="0"/>
          </a:p>
        </p:txBody>
      </p:sp>
      <p:graphicFrame>
        <p:nvGraphicFramePr>
          <p:cNvPr id="2" name="Table 4">
            <a:extLst>
              <a:ext uri="{FF2B5EF4-FFF2-40B4-BE49-F238E27FC236}">
                <a16:creationId xmlns:a16="http://schemas.microsoft.com/office/drawing/2014/main" id="{249139CF-796C-DC25-F1B6-D24D0966EE51}"/>
              </a:ext>
            </a:extLst>
          </p:cNvPr>
          <p:cNvGraphicFramePr>
            <a:graphicFrameLocks/>
          </p:cNvGraphicFramePr>
          <p:nvPr>
            <p:extLst>
              <p:ext uri="{D42A27DB-BD31-4B8C-83A1-F6EECF244321}">
                <p14:modId xmlns:p14="http://schemas.microsoft.com/office/powerpoint/2010/main" val="3486862705"/>
              </p:ext>
            </p:extLst>
          </p:nvPr>
        </p:nvGraphicFramePr>
        <p:xfrm>
          <a:off x="6350000" y="2217740"/>
          <a:ext cx="5003800" cy="3248028"/>
        </p:xfrm>
        <a:graphic>
          <a:graphicData uri="http://schemas.openxmlformats.org/drawingml/2006/table">
            <a:tbl>
              <a:tblPr firstRow="1" bandRow="1">
                <a:tableStyleId>{5940675A-B579-460E-94D1-54222C63F5DA}</a:tableStyleId>
              </a:tblPr>
              <a:tblGrid>
                <a:gridCol w="3648762">
                  <a:extLst>
                    <a:ext uri="{9D8B030D-6E8A-4147-A177-3AD203B41FA5}">
                      <a16:colId xmlns:a16="http://schemas.microsoft.com/office/drawing/2014/main" val="2547279344"/>
                    </a:ext>
                  </a:extLst>
                </a:gridCol>
                <a:gridCol w="1355038">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2000" b="1" kern="1200" dirty="0">
                          <a:solidFill>
                            <a:srgbClr val="333F50"/>
                          </a:solidFill>
                          <a:effectLst/>
                        </a:rPr>
                        <a:t>Total #Binary files​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84​</a:t>
                      </a:r>
                      <a:r>
                        <a:rPr lang="en-US" sz="2000" b="1" kern="1200" dirty="0">
                          <a:solidFill>
                            <a:srgbClr val="000000"/>
                          </a:solidFill>
                          <a:effectLst/>
                        </a:rPr>
                        <a:t>k</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GB" sz="2000" b="1" kern="1200" dirty="0">
                          <a:solidFill>
                            <a:srgbClr val="333F50"/>
                          </a:solidFill>
                          <a:effectLst/>
                        </a:rPr>
                        <a:t>#Vulnerable binary files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42k​</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algn="ctr" rtl="0" fontAlgn="base"/>
                      <a:r>
                        <a:rPr lang="en-GB" sz="2000" b="1" kern="1200" dirty="0">
                          <a:solidFill>
                            <a:srgbClr val="333F50"/>
                          </a:solidFill>
                          <a:effectLst/>
                        </a:rPr>
                        <a:t>#Benign binary files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42k</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algn="ctr" rtl="0" fontAlgn="base"/>
                      <a:r>
                        <a:rPr lang="en-GB" sz="2000" b="1" kern="1200" dirty="0">
                          <a:solidFill>
                            <a:srgbClr val="333F50"/>
                          </a:solidFill>
                          <a:effectLst/>
                        </a:rPr>
                        <a:t>CWEs covered</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91</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388671141"/>
                  </a:ext>
                </a:extLst>
              </a:tr>
            </a:tbl>
          </a:graphicData>
        </a:graphic>
      </p:graphicFrame>
      <p:sp>
        <p:nvSpPr>
          <p:cNvPr id="10" name="TextBox 19">
            <a:extLst>
              <a:ext uri="{FF2B5EF4-FFF2-40B4-BE49-F238E27FC236}">
                <a16:creationId xmlns:a16="http://schemas.microsoft.com/office/drawing/2014/main" id="{A5E6C0BB-239E-369B-F1C8-EFECE059383E}"/>
              </a:ext>
            </a:extLst>
          </p:cNvPr>
          <p:cNvSpPr/>
          <p:nvPr/>
        </p:nvSpPr>
        <p:spPr>
          <a:xfrm>
            <a:off x="1016000" y="2576452"/>
            <a:ext cx="5080000" cy="233764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GB" sz="2400" spc="150" dirty="0">
                <a:solidFill>
                  <a:prstClr val="black"/>
                </a:solidFill>
                <a:latin typeface="Tenorite"/>
              </a:rPr>
              <a:t>CROSS-DOMAIN VULNERABILITY DETECTION MODEL</a:t>
            </a:r>
          </a:p>
          <a:p>
            <a:endParaRPr lang="en-GB" sz="2400" spc="150" dirty="0">
              <a:solidFill>
                <a:prstClr val="black"/>
              </a:solidFill>
              <a:latin typeface="Tenorite"/>
            </a:endParaRPr>
          </a:p>
          <a:p>
            <a:r>
              <a:rPr lang="en-GB" sz="2400" spc="150" dirty="0">
                <a:solidFill>
                  <a:prstClr val="black"/>
                </a:solidFill>
                <a:latin typeface="Tenorite"/>
              </a:rPr>
              <a:t>Dataset Details </a:t>
            </a:r>
            <a:endParaRPr lang="en-US" sz="2400" spc="150" dirty="0">
              <a:solidFill>
                <a:prstClr val="black"/>
              </a:solidFill>
              <a:latin typeface="Tenorite"/>
            </a:endParaRPr>
          </a:p>
          <a:p>
            <a:pPr>
              <a:lnSpc>
                <a:spcPct val="100000"/>
              </a:lnSpc>
              <a:buNone/>
            </a:pPr>
            <a:endParaRPr lang="en-GB" sz="1800" b="0" strike="noStrike" spc="-1" dirty="0">
              <a:solidFill>
                <a:srgbClr val="000000"/>
              </a:solidFill>
              <a:latin typeface="Calibri"/>
            </a:endParaRPr>
          </a:p>
          <a:p>
            <a:pPr>
              <a:lnSpc>
                <a:spcPct val="100000"/>
              </a:lnSpc>
              <a:buNone/>
            </a:pPr>
            <a:r>
              <a:rPr lang="en-GB" sz="1600" spc="150" dirty="0">
                <a:solidFill>
                  <a:prstClr val="black"/>
                </a:solidFill>
                <a:latin typeface="Tenorite"/>
                <a:hlinkClick r:id="rId2"/>
              </a:rPr>
              <a:t>Juliet C/C++ 1.3 test suite by NIST Software Assurance Reference Dataset (SARD)</a:t>
            </a:r>
            <a:endParaRPr lang="en-US" sz="1600" spc="150" dirty="0">
              <a:solidFill>
                <a:prstClr val="black"/>
              </a:solidFill>
              <a:latin typeface="Tenorite"/>
            </a:endParaRPr>
          </a:p>
        </p:txBody>
      </p:sp>
    </p:spTree>
    <p:extLst>
      <p:ext uri="{BB962C8B-B14F-4D97-AF65-F5344CB8AC3E}">
        <p14:creationId xmlns:p14="http://schemas.microsoft.com/office/powerpoint/2010/main" val="2567631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a:latin typeface="Arial"/>
              </a:rPr>
            </a:br>
            <a:r>
              <a:rPr lang="en-US"/>
              <a:t>metrics | </a:t>
            </a:r>
            <a:r>
              <a:rPr lang="en-GB"/>
              <a:t>Malware detection model</a:t>
            </a:r>
            <a:br>
              <a:rPr lang="en-US" sz="2800" b="0" strike="noStrike" spc="-1">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9</a:t>
            </a:fld>
            <a:endParaRPr lang="en-US" dirty="0"/>
          </a:p>
        </p:txBody>
      </p:sp>
      <p:graphicFrame>
        <p:nvGraphicFramePr>
          <p:cNvPr id="2" name="Table 4">
            <a:extLst>
              <a:ext uri="{FF2B5EF4-FFF2-40B4-BE49-F238E27FC236}">
                <a16:creationId xmlns:a16="http://schemas.microsoft.com/office/drawing/2014/main" id="{249139CF-796C-DC25-F1B6-D24D0966EE51}"/>
              </a:ext>
            </a:extLst>
          </p:cNvPr>
          <p:cNvGraphicFramePr>
            <a:graphicFrameLocks/>
          </p:cNvGraphicFramePr>
          <p:nvPr>
            <p:extLst>
              <p:ext uri="{D42A27DB-BD31-4B8C-83A1-F6EECF244321}">
                <p14:modId xmlns:p14="http://schemas.microsoft.com/office/powerpoint/2010/main" val="848244774"/>
              </p:ext>
            </p:extLst>
          </p:nvPr>
        </p:nvGraphicFramePr>
        <p:xfrm>
          <a:off x="1110344" y="4037382"/>
          <a:ext cx="3984170" cy="1624014"/>
        </p:xfrm>
        <a:graphic>
          <a:graphicData uri="http://schemas.openxmlformats.org/drawingml/2006/table">
            <a:tbl>
              <a:tblPr firstRow="1" bandRow="1">
                <a:tableStyleId>{5940675A-B579-460E-94D1-54222C63F5DA}</a:tableStyleId>
              </a:tblPr>
              <a:tblGrid>
                <a:gridCol w="2968171">
                  <a:extLst>
                    <a:ext uri="{9D8B030D-6E8A-4147-A177-3AD203B41FA5}">
                      <a16:colId xmlns:a16="http://schemas.microsoft.com/office/drawing/2014/main" val="2547279344"/>
                    </a:ext>
                  </a:extLst>
                </a:gridCol>
                <a:gridCol w="1015999">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latin typeface="+mn-lt"/>
                          <a:ea typeface="+mn-ea"/>
                          <a:cs typeface="+mn-cs"/>
                        </a:rPr>
                        <a:t>#Samples for training</a:t>
                      </a:r>
                      <a:r>
                        <a:rPr lang="en-US" sz="2000" b="1" kern="1200" dirty="0">
                          <a:solidFill>
                            <a:srgbClr val="333F50"/>
                          </a:solidFill>
                          <a:effectLst/>
                          <a:latin typeface="+mn-lt"/>
                          <a:ea typeface="+mn-ea"/>
                          <a:cs typeface="+mn-cs"/>
                        </a:rPr>
                        <a:t>​</a:t>
                      </a:r>
                    </a:p>
                  </a:txBody>
                  <a:tcPr anchor="ctr"/>
                </a:tc>
                <a:tc>
                  <a:txBody>
                    <a:bodyPr/>
                    <a:lstStyle/>
                    <a:p>
                      <a:pPr algn="ctr" rtl="0" fontAlgn="base"/>
                      <a:r>
                        <a:rPr lang="en-GB" sz="2000" b="1" i="0" kern="1200" dirty="0">
                          <a:solidFill>
                            <a:srgbClr val="333F50"/>
                          </a:solidFill>
                          <a:effectLst/>
                          <a:latin typeface="+mn-lt"/>
                        </a:rPr>
                        <a:t>52k</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latin typeface="+mn-lt"/>
                          <a:ea typeface="+mn-ea"/>
                          <a:cs typeface="+mn-cs"/>
                        </a:rPr>
                        <a:t>#Samples for testing</a:t>
                      </a:r>
                      <a:r>
                        <a:rPr lang="en-US" sz="2000" b="1" kern="1200" dirty="0">
                          <a:solidFill>
                            <a:srgbClr val="333F50"/>
                          </a:solidFill>
                          <a:effectLst/>
                          <a:latin typeface="+mn-lt"/>
                          <a:ea typeface="+mn-ea"/>
                          <a:cs typeface="+mn-cs"/>
                        </a:rPr>
                        <a:t>​</a:t>
                      </a:r>
                    </a:p>
                  </a:txBody>
                  <a:tcPr anchor="ctr"/>
                </a:tc>
                <a:tc>
                  <a:txBody>
                    <a:bodyPr/>
                    <a:lstStyle/>
                    <a:p>
                      <a:pPr algn="ctr" rtl="0" fontAlgn="base"/>
                      <a:r>
                        <a:rPr lang="en-GB" sz="2000" b="1" kern="1200" dirty="0">
                          <a:solidFill>
                            <a:srgbClr val="333F50"/>
                          </a:solidFill>
                          <a:effectLst/>
                        </a:rPr>
                        <a:t>32k</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388671141"/>
                  </a:ext>
                </a:extLst>
              </a:tr>
            </a:tbl>
          </a:graphicData>
        </a:graphic>
      </p:graphicFrame>
      <p:sp>
        <p:nvSpPr>
          <p:cNvPr id="10" name="TextBox 19">
            <a:extLst>
              <a:ext uri="{FF2B5EF4-FFF2-40B4-BE49-F238E27FC236}">
                <a16:creationId xmlns:a16="http://schemas.microsoft.com/office/drawing/2014/main" id="{A5E6C0BB-239E-369B-F1C8-EFECE059383E}"/>
              </a:ext>
            </a:extLst>
          </p:cNvPr>
          <p:cNvSpPr/>
          <p:nvPr/>
        </p:nvSpPr>
        <p:spPr>
          <a:xfrm>
            <a:off x="8850750" y="2160351"/>
            <a:ext cx="2912188" cy="42943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r"/>
            <a:r>
              <a:rPr lang="en-GB" sz="2200" spc="150" dirty="0">
                <a:solidFill>
                  <a:prstClr val="black"/>
                </a:solidFill>
                <a:latin typeface="Tenorite"/>
              </a:rPr>
              <a:t>Results</a:t>
            </a:r>
            <a:endParaRPr lang="en-US" sz="2200" spc="150" dirty="0">
              <a:solidFill>
                <a:prstClr val="black"/>
              </a:solidFill>
              <a:latin typeface="Tenorite"/>
            </a:endParaRPr>
          </a:p>
        </p:txBody>
      </p:sp>
      <p:sp>
        <p:nvSpPr>
          <p:cNvPr id="5" name="TextBox 4">
            <a:extLst>
              <a:ext uri="{FF2B5EF4-FFF2-40B4-BE49-F238E27FC236}">
                <a16:creationId xmlns:a16="http://schemas.microsoft.com/office/drawing/2014/main" id="{C2C6AB67-D6BF-0FB5-A77D-6D8162B3E397}"/>
              </a:ext>
            </a:extLst>
          </p:cNvPr>
          <p:cNvSpPr txBox="1"/>
          <p:nvPr/>
        </p:nvSpPr>
        <p:spPr>
          <a:xfrm>
            <a:off x="1016000" y="2171857"/>
            <a:ext cx="5003800" cy="769441"/>
          </a:xfrm>
          <a:prstGeom prst="rect">
            <a:avLst/>
          </a:prstGeom>
          <a:noFill/>
        </p:spPr>
        <p:txBody>
          <a:bodyPr wrap="square">
            <a:spAutoFit/>
          </a:bodyPr>
          <a:lstStyle/>
          <a:p>
            <a:r>
              <a:rPr lang="en-GB" sz="2200" spc="150" dirty="0">
                <a:solidFill>
                  <a:prstClr val="black"/>
                </a:solidFill>
                <a:latin typeface="Tenorite"/>
              </a:rPr>
              <a:t>CROSS-DOMAIN VULNERABILITY DETECTION MODEL</a:t>
            </a:r>
          </a:p>
        </p:txBody>
      </p:sp>
      <p:graphicFrame>
        <p:nvGraphicFramePr>
          <p:cNvPr id="11" name="Table 10">
            <a:extLst>
              <a:ext uri="{FF2B5EF4-FFF2-40B4-BE49-F238E27FC236}">
                <a16:creationId xmlns:a16="http://schemas.microsoft.com/office/drawing/2014/main" id="{6BBD7314-60DE-2147-287E-9247DA7E47ED}"/>
              </a:ext>
            </a:extLst>
          </p:cNvPr>
          <p:cNvGraphicFramePr>
            <a:graphicFrameLocks noGrp="1"/>
          </p:cNvGraphicFramePr>
          <p:nvPr>
            <p:extLst>
              <p:ext uri="{D42A27DB-BD31-4B8C-83A1-F6EECF244321}">
                <p14:modId xmlns:p14="http://schemas.microsoft.com/office/powerpoint/2010/main" val="1089028455"/>
              </p:ext>
            </p:extLst>
          </p:nvPr>
        </p:nvGraphicFramePr>
        <p:xfrm>
          <a:off x="6296756" y="3073571"/>
          <a:ext cx="5466182" cy="2712923"/>
        </p:xfrm>
        <a:graphic>
          <a:graphicData uri="http://schemas.openxmlformats.org/drawingml/2006/table">
            <a:tbl>
              <a:tblPr firstRow="1" bandRow="1">
                <a:tableStyleId>{5940675A-B579-460E-94D1-54222C63F5DA}</a:tableStyleId>
              </a:tblPr>
              <a:tblGrid>
                <a:gridCol w="2065255">
                  <a:extLst>
                    <a:ext uri="{9D8B030D-6E8A-4147-A177-3AD203B41FA5}">
                      <a16:colId xmlns:a16="http://schemas.microsoft.com/office/drawing/2014/main" val="1229893050"/>
                    </a:ext>
                  </a:extLst>
                </a:gridCol>
                <a:gridCol w="1834941">
                  <a:extLst>
                    <a:ext uri="{9D8B030D-6E8A-4147-A177-3AD203B41FA5}">
                      <a16:colId xmlns:a16="http://schemas.microsoft.com/office/drawing/2014/main" val="1213190502"/>
                    </a:ext>
                  </a:extLst>
                </a:gridCol>
                <a:gridCol w="1565986">
                  <a:extLst>
                    <a:ext uri="{9D8B030D-6E8A-4147-A177-3AD203B41FA5}">
                      <a16:colId xmlns:a16="http://schemas.microsoft.com/office/drawing/2014/main" val="2902515760"/>
                    </a:ext>
                  </a:extLst>
                </a:gridCol>
              </a:tblGrid>
              <a:tr h="884919">
                <a:tc>
                  <a:txBody>
                    <a:bodyPr/>
                    <a:lstStyle/>
                    <a:p>
                      <a:pPr algn="ctr">
                        <a:lnSpc>
                          <a:spcPct val="100000"/>
                        </a:lnSpc>
                        <a:buNone/>
                      </a:pPr>
                      <a:r>
                        <a:rPr lang="en-GB" sz="2000" b="1" kern="1200" dirty="0">
                          <a:solidFill>
                            <a:srgbClr val="333F50"/>
                          </a:solidFill>
                          <a:effectLst/>
                          <a:latin typeface="+mn-lt"/>
                          <a:ea typeface="+mn-ea"/>
                          <a:cs typeface="+mn-cs"/>
                        </a:rPr>
                        <a:t>(Batch size, </a:t>
                      </a:r>
                      <a:endParaRPr lang="en-US" sz="2000" b="1" kern="1200" dirty="0">
                        <a:solidFill>
                          <a:srgbClr val="333F50"/>
                        </a:solidFill>
                        <a:effectLst/>
                        <a:latin typeface="+mn-lt"/>
                        <a:ea typeface="+mn-ea"/>
                        <a:cs typeface="+mn-cs"/>
                      </a:endParaRPr>
                    </a:p>
                    <a:p>
                      <a:pPr algn="ctr">
                        <a:lnSpc>
                          <a:spcPct val="100000"/>
                        </a:lnSpc>
                        <a:buNone/>
                      </a:pPr>
                      <a:r>
                        <a:rPr lang="en-GB" sz="2000" b="1" kern="1200" dirty="0">
                          <a:solidFill>
                            <a:srgbClr val="333F50"/>
                          </a:solidFill>
                          <a:effectLst/>
                          <a:latin typeface="+mn-lt"/>
                          <a:ea typeface="+mn-ea"/>
                          <a:cs typeface="+mn-cs"/>
                        </a:rPr>
                        <a:t>Max seq len)</a:t>
                      </a:r>
                      <a:endParaRPr lang="en-US" sz="2000" b="1" kern="1200" dirty="0">
                        <a:solidFill>
                          <a:srgbClr val="333F50"/>
                        </a:solidFill>
                        <a:effectLst/>
                        <a:latin typeface="+mn-lt"/>
                        <a:ea typeface="+mn-ea"/>
                        <a:cs typeface="+mn-cs"/>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2000" b="1" kern="1200" dirty="0">
                          <a:solidFill>
                            <a:srgbClr val="333F50"/>
                          </a:solidFill>
                          <a:effectLst/>
                          <a:latin typeface="+mn-lt"/>
                          <a:ea typeface="+mn-ea"/>
                          <a:cs typeface="+mn-cs"/>
                        </a:rPr>
                        <a:t>Training accuracy</a:t>
                      </a:r>
                      <a:r>
                        <a:rPr lang="en-US" sz="2000" b="1" kern="1200" dirty="0">
                          <a:solidFill>
                            <a:srgbClr val="333F50"/>
                          </a:solidFill>
                          <a:effectLst/>
                        </a:rPr>
                        <a:t>​</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latin typeface="+mn-lt"/>
                          <a:ea typeface="+mn-ea"/>
                          <a:cs typeface="+mn-cs"/>
                        </a:rPr>
                        <a:t>Testing accuracy</a:t>
                      </a:r>
                      <a:r>
                        <a:rPr lang="en-US" sz="2000" b="1" kern="1200" dirty="0">
                          <a:solidFill>
                            <a:srgbClr val="333F50"/>
                          </a:solidFill>
                          <a:effectLst/>
                          <a:latin typeface="+mn-lt"/>
                          <a:ea typeface="+mn-ea"/>
                          <a:cs typeface="+mn-cs"/>
                        </a:rPr>
                        <a:t>​</a:t>
                      </a:r>
                    </a:p>
                  </a:txBody>
                  <a:tcPr anchor="ctr"/>
                </a:tc>
                <a:extLst>
                  <a:ext uri="{0D108BD9-81ED-4DB2-BD59-A6C34878D82A}">
                    <a16:rowId xmlns:a16="http://schemas.microsoft.com/office/drawing/2014/main" val="1173677393"/>
                  </a:ext>
                </a:extLst>
              </a:tr>
              <a:tr h="914002">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2000" b="1" kern="1200" dirty="0">
                          <a:solidFill>
                            <a:srgbClr val="333F50"/>
                          </a:solidFill>
                          <a:effectLst/>
                          <a:latin typeface="+mn-lt"/>
                          <a:ea typeface="+mn-ea"/>
                          <a:cs typeface="+mn-cs"/>
                        </a:rPr>
                        <a:t>(128, 512)</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2000" b="1" kern="1200" dirty="0">
                          <a:solidFill>
                            <a:srgbClr val="333F50"/>
                          </a:solidFill>
                          <a:effectLst/>
                          <a:latin typeface="+mn-lt"/>
                          <a:ea typeface="+mn-ea"/>
                          <a:cs typeface="+mn-cs"/>
                        </a:rPr>
                        <a:t>94.48%</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90.34%​</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898294192"/>
                  </a:ext>
                </a:extLst>
              </a:tr>
              <a:tr h="914002">
                <a:tc>
                  <a:txBody>
                    <a:bodyPr/>
                    <a:lstStyle/>
                    <a:p>
                      <a:pPr algn="ctr" rtl="0" fontAlgn="base"/>
                      <a:r>
                        <a:rPr lang="en-US" sz="2000" b="1" kern="1200" dirty="0">
                          <a:solidFill>
                            <a:srgbClr val="333F50"/>
                          </a:solidFill>
                          <a:effectLst/>
                          <a:latin typeface="+mn-lt"/>
                          <a:ea typeface="+mn-ea"/>
                          <a:cs typeface="+mn-cs"/>
                        </a:rPr>
                        <a:t>(64, 1024)</a:t>
                      </a:r>
                    </a:p>
                  </a:txBody>
                  <a:tcPr anchor="ctr"/>
                </a:tc>
                <a:tc>
                  <a:txBody>
                    <a:bodyPr/>
                    <a:lstStyle/>
                    <a:p>
                      <a:pPr algn="ctr" rtl="0" fontAlgn="base"/>
                      <a:r>
                        <a:rPr lang="en-US" sz="2000" b="1" kern="1200" dirty="0">
                          <a:solidFill>
                            <a:srgbClr val="333F50"/>
                          </a:solidFill>
                          <a:effectLst/>
                          <a:latin typeface="+mn-lt"/>
                          <a:ea typeface="+mn-ea"/>
                          <a:cs typeface="+mn-cs"/>
                        </a:rPr>
                        <a:t>97.61%</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95.48%​</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327245626"/>
                  </a:ext>
                </a:extLst>
              </a:tr>
            </a:tbl>
          </a:graphicData>
        </a:graphic>
      </p:graphicFrame>
    </p:spTree>
    <p:extLst>
      <p:ext uri="{BB962C8B-B14F-4D97-AF65-F5344CB8AC3E}">
        <p14:creationId xmlns:p14="http://schemas.microsoft.com/office/powerpoint/2010/main" val="20206143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7328976 Minimalist presentation_Win32_v3" id="{68F91E1F-47E3-4784-97BA-A7779D45FCD8}" vid="{DD4A590D-E633-4E0F-B7C2-7C0F99B0E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C4DF17-F044-499E-9F05-A29D5AD84F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9871E02-0625-4B19-9E83-24FAEB4AAE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6CD170-8994-4B78-9EA8-2A6D16DEF2E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233</TotalTime>
  <Words>2054</Words>
  <Application>Microsoft Office PowerPoint</Application>
  <PresentationFormat>Widescreen</PresentationFormat>
  <Paragraphs>456</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Tenorite</vt:lpstr>
      <vt:lpstr>Wingdings</vt:lpstr>
      <vt:lpstr>Office Theme</vt:lpstr>
      <vt:lpstr>BinaryML: Classifying binaries for Malware and Vulnerability Detection.​</vt:lpstr>
      <vt:lpstr>Problem statement </vt:lpstr>
      <vt:lpstr> Malware detection model </vt:lpstr>
      <vt:lpstr> Malware detection model </vt:lpstr>
      <vt:lpstr> Malware detection model </vt:lpstr>
      <vt:lpstr> metrics | Malware detection model </vt:lpstr>
      <vt:lpstr> metrics | Malware detection model </vt:lpstr>
      <vt:lpstr> metrics | Malware detection model </vt:lpstr>
      <vt:lpstr> metrics | Malware detection model </vt:lpstr>
      <vt:lpstr> metrics | Malware detection model </vt:lpstr>
      <vt:lpstr> metrics | Malware detection model </vt:lpstr>
      <vt:lpstr> metrics | Malware detection model </vt:lpstr>
      <vt:lpstr> SOLUTION | Malware detection model </vt:lpstr>
      <vt:lpstr> SOLUTION | Malware detection model </vt:lpstr>
      <vt:lpstr> SOLUTION | Malware detection model </vt:lpstr>
      <vt:lpstr> CHALLENGES | Malware detection model </vt:lpstr>
      <vt:lpstr> VULNERABILITY detection model </vt:lpstr>
      <vt:lpstr> VULNERABILITY detection model </vt:lpstr>
      <vt:lpstr> metrics | vulnerability detection model </vt:lpstr>
      <vt:lpstr> metrics | vulnerability detection model </vt:lpstr>
      <vt:lpstr> metrics | VULNERABILITY DATASET </vt:lpstr>
      <vt:lpstr> metrics | VULNERABILITY DATASET </vt:lpstr>
      <vt:lpstr> metrics | CROSS-DOMAIN MALWARE DATASET </vt:lpstr>
      <vt:lpstr> metrics | CROSS-DOMAIN MALWARE DATASET </vt:lpstr>
      <vt:lpstr> metrics | Predictive analysis </vt:lpstr>
      <vt:lpstr> SOLUTION | ROMEO VULNERABILITY detection model </vt:lpstr>
      <vt:lpstr> SOLUTION | ROMEO VULNERABILITY detection model </vt:lpstr>
      <vt:lpstr> ROMEO | DATA LOADER FOR CROSS-DOMAIN MALWARE </vt:lpstr>
      <vt:lpstr>DIFFICULTIES | VULNERABILITY DETECTION MODEL</vt:lpstr>
      <vt:lpstr> CHALLENGES | IHeartGraph:illuminati,  Our First Approach </vt:lpstr>
      <vt:lpstr> CHALLENGES | IHeartGraph:illuminati,  Our First Approach </vt:lpstr>
      <vt:lpstr> CHALLENGES | IHeartGraph:illuminati,  Our First Approach </vt:lpstr>
      <vt:lpstr>SOFTWARE PROCESS | SCRUM</vt:lpstr>
      <vt:lpstr>SOFTWARE PROCESS | SCRUM</vt:lpstr>
      <vt:lpstr>LINKS</vt:lpstr>
      <vt:lpstr>1-CLICK 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BinaryML: Classifying binaries for Malware and Vulnerability Detection</dc:title>
  <dc:creator>Pavan SESHA sai</dc:creator>
  <cp:lastModifiedBy>Pavan SESHA sai</cp:lastModifiedBy>
  <cp:revision>119</cp:revision>
  <dcterms:created xsi:type="dcterms:W3CDTF">2023-09-10T19:07:23Z</dcterms:created>
  <dcterms:modified xsi:type="dcterms:W3CDTF">2023-09-11T07:25:38Z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