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A26D1CE-707C-4213-9EAD-C53B3B909ED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 idx="10"/>
          </p:nvPr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Times New Roman"/>
              </a:rPr>
              <a:t>INPUT/OUTPUT METHODS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613DC0-7967-4045-AC46-11D04B69B48A}" type="slidenum">
              <a:rPr lang="en-IN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2"/>
          </p:nvPr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Times New Roman"/>
              </a:rPr>
              <a:t>INPUT/OUTPUT METHODS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A56F71-6ABA-47D8-AB10-259CE2D611CE}" type="slidenum">
              <a:rPr lang="en-IN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4"/>
          </p:nvPr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Times New Roman"/>
              </a:rPr>
              <a:t>INPUT/OUTPUT METHODS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EE2BD9-8DBC-4F77-ADB7-351CE06B8515}" type="slidenum">
              <a:rPr lang="en-IN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ftr" idx="16"/>
          </p:nvPr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Times New Roman"/>
              </a:rPr>
              <a:t>INPUT/OUTPUT METHODS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BB360B-5261-4F98-8E76-3D9F99007230}" type="slidenum">
              <a:rPr lang="en-IN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ftr" idx="18"/>
          </p:nvPr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Times New Roman"/>
              </a:rPr>
              <a:t>INPUT/OUTPUT METHODS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6B76C0-3A7A-4573-A8DA-BFC28EC2A166}" type="slidenum">
              <a:rPr lang="en-IN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20"/>
          </p:nvPr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Times New Roman"/>
              </a:rPr>
              <a:t>INPUT/OUTPUT METHODS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35E2F1-3136-4197-A57E-19FC3AB37425}" type="slidenum">
              <a:rPr lang="en-IN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ftr" idx="22"/>
          </p:nvPr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Times New Roman"/>
              </a:rPr>
              <a:t>INPUT/OUTPUT METHODS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EC6959-F5C5-46BD-AB99-3ECB49A101F1}" type="slidenum">
              <a:rPr lang="en-IN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/>
          <p:nvPr/>
        </p:nvSpPr>
        <p:spPr>
          <a:xfrm>
            <a:off x="8642520" y="6485040"/>
            <a:ext cx="6112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/7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" name="Date Placeholder 3"/>
          <p:cNvSpPr/>
          <p:nvPr/>
        </p:nvSpPr>
        <p:spPr>
          <a:xfrm>
            <a:off x="7589520" y="6339960"/>
            <a:ext cx="132048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IN" sz="100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  <a:ea typeface="DejaVu Sans"/>
              </a:rPr>
              <a:t>Slide </a:t>
            </a:r>
            <a:fld id="{FBE5DD6B-AA75-46BC-8524-5416656A147A}" type="slidenum">
              <a:rPr lang="en-IN" sz="100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  <a:ea typeface="DejaVu Sans"/>
              </a:rPr>
              <a:t>‹#›</a:t>
            </a:fld>
            <a:r>
              <a:rPr lang="en-IN" sz="100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  <a:ea typeface="DejaVu Sans"/>
              </a:rPr>
              <a:t> of 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4520" y="6242760"/>
            <a:ext cx="45558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rPr>
              <a:t>Rajiv Gandhi University of Knowledge and Technologies ,  Nuzvid    IIIT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5861520" y="6291000"/>
            <a:ext cx="206460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08/13/2022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8642520" y="6485040"/>
            <a:ext cx="6112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/7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" name="Date Placeholder 3"/>
          <p:cNvSpPr/>
          <p:nvPr/>
        </p:nvSpPr>
        <p:spPr>
          <a:xfrm>
            <a:off x="7589520" y="6339960"/>
            <a:ext cx="132048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IN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  <a:ea typeface="DejaVu Sans"/>
              </a:rPr>
              <a:t>Slide </a:t>
            </a:r>
            <a:fld id="{5E1B7D20-1214-403C-A9E9-68A07F4550CF}" type="slidenum">
              <a:rPr lang="en-IN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  <a:ea typeface="DejaVu Sans"/>
              </a:rPr>
              <a:t>‹#›</a:t>
            </a:fld>
            <a:r>
              <a:rPr lang="en-IN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  <a:ea typeface="DejaVu Sans"/>
              </a:rPr>
              <a:t> of 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96720" y="6327720"/>
            <a:ext cx="45558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5430240" y="6343200"/>
            <a:ext cx="206460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8642520" y="6485040"/>
            <a:ext cx="6112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/7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Date Placeholder 3"/>
          <p:cNvSpPr/>
          <p:nvPr/>
        </p:nvSpPr>
        <p:spPr>
          <a:xfrm>
            <a:off x="7589520" y="6339960"/>
            <a:ext cx="132048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IN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  <a:ea typeface="DejaVu Sans"/>
              </a:rPr>
              <a:t>Slide </a:t>
            </a:r>
            <a:fld id="{26F7B6D8-7721-4BBE-BC4A-E81B7473BCA5}" type="slidenum">
              <a:rPr lang="en-IN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  <a:ea typeface="DejaVu Sans"/>
              </a:rPr>
              <a:t>‹#›</a:t>
            </a:fld>
            <a:r>
              <a:rPr lang="en-IN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  <a:ea typeface="DejaVu Sans"/>
              </a:rPr>
              <a:t> of 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886320" y="6379200"/>
            <a:ext cx="45558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5597640" y="6379200"/>
            <a:ext cx="103752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A6F71"/>
            </a:gs>
            <a:gs pos="100000">
              <a:srgbClr val="434B4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46880" y="1745640"/>
            <a:ext cx="6938640" cy="200808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3500" b="1" strike="noStrike" cap="all" spc="197" dirty="0">
                <a:solidFill>
                  <a:srgbClr val="262626"/>
                </a:solidFill>
                <a:latin typeface="Gill Sans MT"/>
              </a:rPr>
              <a:t> </a:t>
            </a:r>
            <a:br>
              <a:rPr sz="3500" b="1" dirty="0"/>
            </a:br>
            <a:r>
              <a:rPr lang="en-US" sz="3500" b="1" dirty="0"/>
              <a:t>STUDENT DROP OUT PREDICTION</a:t>
            </a:r>
            <a:br>
              <a:rPr sz="3500" b="1" dirty="0"/>
            </a:br>
            <a:r>
              <a:rPr lang="en-IN" sz="3500" b="1" strike="noStrike" cap="all" spc="197" dirty="0">
                <a:solidFill>
                  <a:srgbClr val="262626"/>
                </a:solidFill>
                <a:latin typeface="Gill Sans MT"/>
              </a:rPr>
              <a:t>			</a:t>
            </a:r>
            <a:endParaRPr lang="en-US" sz="3500" b="1" strike="noStrike" spc="-1" dirty="0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3825720" y="4195440"/>
            <a:ext cx="5100480" cy="2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900" b="1" strike="noStrike" spc="-1">
                <a:solidFill>
                  <a:srgbClr val="FFFFFF"/>
                </a:solidFill>
                <a:latin typeface="Gill Sans MT"/>
              </a:rPr>
              <a:t>- RGUKTN TEAM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112B5C6A-1868-4624-BBA0-3184A7A6F679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2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D4F465-33D5-C0C8-7B09-D26F57F16701}"/>
              </a:ext>
            </a:extLst>
          </p:cNvPr>
          <p:cNvSpPr/>
          <p:nvPr/>
        </p:nvSpPr>
        <p:spPr>
          <a:xfrm>
            <a:off x="3309581" y="807189"/>
            <a:ext cx="2524835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OUT PREDICTION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D2D697-EC40-62AD-9F6F-029AE01AFDE4}"/>
              </a:ext>
            </a:extLst>
          </p:cNvPr>
          <p:cNvSpPr/>
          <p:nvPr/>
        </p:nvSpPr>
        <p:spPr>
          <a:xfrm>
            <a:off x="5568286" y="2260423"/>
            <a:ext cx="1655929" cy="42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Discussion 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D6D1BF-1402-3C36-B350-6AD3ED5CF415}"/>
              </a:ext>
            </a:extLst>
          </p:cNvPr>
          <p:cNvSpPr/>
          <p:nvPr/>
        </p:nvSpPr>
        <p:spPr>
          <a:xfrm>
            <a:off x="7392536" y="2274598"/>
            <a:ext cx="1655929" cy="42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Absence Days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35F553-B89F-ABC4-1873-6F97DB18D9CF}"/>
              </a:ext>
            </a:extLst>
          </p:cNvPr>
          <p:cNvSpPr/>
          <p:nvPr/>
        </p:nvSpPr>
        <p:spPr>
          <a:xfrm>
            <a:off x="3744035" y="2274599"/>
            <a:ext cx="1655929" cy="42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Announce</a:t>
            </a:r>
            <a:r>
              <a:rPr lang="en-IN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ment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Views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EF647-E34E-DB8A-186F-D61CE4F7F719}"/>
              </a:ext>
            </a:extLst>
          </p:cNvPr>
          <p:cNvSpPr/>
          <p:nvPr/>
        </p:nvSpPr>
        <p:spPr>
          <a:xfrm>
            <a:off x="1919785" y="2274599"/>
            <a:ext cx="1655929" cy="42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Visited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Resour</a:t>
            </a:r>
            <a:r>
              <a:rPr lang="en-IN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96C67-4AA1-39C7-C57E-05F390FA47D2}"/>
              </a:ext>
            </a:extLst>
          </p:cNvPr>
          <p:cNvSpPr/>
          <p:nvPr/>
        </p:nvSpPr>
        <p:spPr>
          <a:xfrm>
            <a:off x="113731" y="2260424"/>
            <a:ext cx="1655929" cy="42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Raised Hands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BA08AD-0CF2-C278-745B-96CB4AE0FEA5}"/>
              </a:ext>
            </a:extLst>
          </p:cNvPr>
          <p:cNvSpPr/>
          <p:nvPr/>
        </p:nvSpPr>
        <p:spPr>
          <a:xfrm>
            <a:off x="3291385" y="3855770"/>
            <a:ext cx="2524835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E12A9-9C5E-49DC-A104-0B914D13AA4F}"/>
              </a:ext>
            </a:extLst>
          </p:cNvPr>
          <p:cNvSpPr/>
          <p:nvPr/>
        </p:nvSpPr>
        <p:spPr>
          <a:xfrm>
            <a:off x="6130118" y="5368120"/>
            <a:ext cx="2524835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Drop Out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C46DCE-DA60-271C-C837-6A656E3F8047}"/>
              </a:ext>
            </a:extLst>
          </p:cNvPr>
          <p:cNvSpPr/>
          <p:nvPr/>
        </p:nvSpPr>
        <p:spPr>
          <a:xfrm>
            <a:off x="222914" y="5368120"/>
            <a:ext cx="2524835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Out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E1D30F-6855-382D-241F-157F10FC08E8}"/>
              </a:ext>
            </a:extLst>
          </p:cNvPr>
          <p:cNvCxnSpPr/>
          <p:nvPr/>
        </p:nvCxnSpPr>
        <p:spPr>
          <a:xfrm>
            <a:off x="4421875" y="1448633"/>
            <a:ext cx="0" cy="339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17F1CC-B41E-44C1-0B69-D7B08A29352F}"/>
              </a:ext>
            </a:extLst>
          </p:cNvPr>
          <p:cNvCxnSpPr/>
          <p:nvPr/>
        </p:nvCxnSpPr>
        <p:spPr>
          <a:xfrm flipH="1">
            <a:off x="932595" y="1801504"/>
            <a:ext cx="72788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D60508-92AC-BB2E-4E23-5BE4B7A1E6D1}"/>
              </a:ext>
            </a:extLst>
          </p:cNvPr>
          <p:cNvCxnSpPr>
            <a:endCxn id="24" idx="0"/>
          </p:cNvCxnSpPr>
          <p:nvPr/>
        </p:nvCxnSpPr>
        <p:spPr>
          <a:xfrm>
            <a:off x="941695" y="1787856"/>
            <a:ext cx="1" cy="47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298580-6D7E-A629-9052-DFD704F3E919}"/>
              </a:ext>
            </a:extLst>
          </p:cNvPr>
          <p:cNvCxnSpPr>
            <a:endCxn id="23" idx="0"/>
          </p:cNvCxnSpPr>
          <p:nvPr/>
        </p:nvCxnSpPr>
        <p:spPr>
          <a:xfrm>
            <a:off x="2747749" y="1801503"/>
            <a:ext cx="1" cy="473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D8CE22-EF3E-DB66-D327-9E6774EAA115}"/>
              </a:ext>
            </a:extLst>
          </p:cNvPr>
          <p:cNvCxnSpPr>
            <a:endCxn id="22" idx="0"/>
          </p:cNvCxnSpPr>
          <p:nvPr/>
        </p:nvCxnSpPr>
        <p:spPr>
          <a:xfrm>
            <a:off x="4571997" y="1815151"/>
            <a:ext cx="3" cy="459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32078B-10B5-1AD0-173E-947D10CA16FD}"/>
              </a:ext>
            </a:extLst>
          </p:cNvPr>
          <p:cNvCxnSpPr>
            <a:endCxn id="20" idx="0"/>
          </p:cNvCxnSpPr>
          <p:nvPr/>
        </p:nvCxnSpPr>
        <p:spPr>
          <a:xfrm>
            <a:off x="6396248" y="1787856"/>
            <a:ext cx="3" cy="47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5D6BB5-4F9A-CB82-75C2-496FB48DBB5C}"/>
              </a:ext>
            </a:extLst>
          </p:cNvPr>
          <p:cNvCxnSpPr>
            <a:endCxn id="21" idx="0"/>
          </p:cNvCxnSpPr>
          <p:nvPr/>
        </p:nvCxnSpPr>
        <p:spPr>
          <a:xfrm>
            <a:off x="8202305" y="1801503"/>
            <a:ext cx="1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A80886-1CA8-BA37-B1F9-4B7C4012A96D}"/>
              </a:ext>
            </a:extLst>
          </p:cNvPr>
          <p:cNvCxnSpPr>
            <a:endCxn id="21" idx="0"/>
          </p:cNvCxnSpPr>
          <p:nvPr/>
        </p:nvCxnSpPr>
        <p:spPr>
          <a:xfrm>
            <a:off x="8220500" y="1815151"/>
            <a:ext cx="1" cy="459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532A08-3563-C6E2-DDE8-34C29F868B62}"/>
              </a:ext>
            </a:extLst>
          </p:cNvPr>
          <p:cNvCxnSpPr/>
          <p:nvPr/>
        </p:nvCxnSpPr>
        <p:spPr>
          <a:xfrm>
            <a:off x="4553803" y="2695294"/>
            <a:ext cx="0" cy="1146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29C167-5736-F2D2-446A-7EFC4D5C5FB8}"/>
              </a:ext>
            </a:extLst>
          </p:cNvPr>
          <p:cNvCxnSpPr>
            <a:endCxn id="25" idx="0"/>
          </p:cNvCxnSpPr>
          <p:nvPr/>
        </p:nvCxnSpPr>
        <p:spPr>
          <a:xfrm>
            <a:off x="941695" y="2747694"/>
            <a:ext cx="3612108" cy="1108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7F9839-8E06-65CD-B855-C4319C17B433}"/>
              </a:ext>
            </a:extLst>
          </p:cNvPr>
          <p:cNvCxnSpPr>
            <a:stCxn id="23" idx="2"/>
          </p:cNvCxnSpPr>
          <p:nvPr/>
        </p:nvCxnSpPr>
        <p:spPr>
          <a:xfrm>
            <a:off x="2747750" y="2695294"/>
            <a:ext cx="1842448" cy="114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677973-6970-0DCC-EAB4-D76FB059256D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flipH="1">
            <a:off x="4553803" y="2681118"/>
            <a:ext cx="1842448" cy="1174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641783-3567-BD1F-E731-6257E786B4D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4553803" y="2695293"/>
            <a:ext cx="3666698" cy="1160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AB7EFC-1D0E-C71D-29F7-2526AB637ED5}"/>
              </a:ext>
            </a:extLst>
          </p:cNvPr>
          <p:cNvCxnSpPr>
            <a:cxnSpLocks/>
          </p:cNvCxnSpPr>
          <p:nvPr/>
        </p:nvCxnSpPr>
        <p:spPr>
          <a:xfrm>
            <a:off x="4553803" y="4497215"/>
            <a:ext cx="0" cy="339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5D22ED-F458-AFDC-D262-C06FA5F74592}"/>
              </a:ext>
            </a:extLst>
          </p:cNvPr>
          <p:cNvCxnSpPr>
            <a:cxnSpLocks/>
          </p:cNvCxnSpPr>
          <p:nvPr/>
        </p:nvCxnSpPr>
        <p:spPr>
          <a:xfrm flipH="1">
            <a:off x="1485332" y="4850086"/>
            <a:ext cx="59072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936AB1-37DF-3929-918E-AB67AB59F83D}"/>
              </a:ext>
            </a:extLst>
          </p:cNvPr>
          <p:cNvCxnSpPr/>
          <p:nvPr/>
        </p:nvCxnSpPr>
        <p:spPr>
          <a:xfrm>
            <a:off x="1485332" y="4885899"/>
            <a:ext cx="0" cy="482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F9CA0D-C4E9-4D6F-FF56-411055A438F2}"/>
              </a:ext>
            </a:extLst>
          </p:cNvPr>
          <p:cNvCxnSpPr>
            <a:cxnSpLocks/>
          </p:cNvCxnSpPr>
          <p:nvPr/>
        </p:nvCxnSpPr>
        <p:spPr>
          <a:xfrm>
            <a:off x="7392536" y="4850086"/>
            <a:ext cx="1" cy="518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1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383120" y="2341080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2600" b="1" strike="noStrike" cap="all" spc="197">
                <a:solidFill>
                  <a:srgbClr val="262626"/>
                </a:solidFill>
                <a:latin typeface="Gill Sans MT"/>
              </a:rPr>
              <a:t>THANK YOU</a:t>
            </a:r>
            <a:endParaRPr lang="en-US" sz="2600" b="1" strike="noStrike" spc="-1">
              <a:latin typeface="Arial"/>
            </a:endParaRPr>
          </a:p>
        </p:txBody>
      </p:sp>
      <p:pic>
        <p:nvPicPr>
          <p:cNvPr id="155" name="Picture 4" descr="group.jpg"/>
          <p:cNvPicPr/>
          <p:nvPr/>
        </p:nvPicPr>
        <p:blipFill>
          <a:blip r:embed="rId2"/>
          <a:stretch/>
        </p:blipFill>
        <p:spPr>
          <a:xfrm>
            <a:off x="5634000" y="3827520"/>
            <a:ext cx="2653920" cy="1771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6F707012-3283-4314-B9F0-21017DDD2C2C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0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72080" y="238713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2600" b="0" strike="noStrike" cap="all" spc="197" dirty="0">
                <a:solidFill>
                  <a:srgbClr val="262626"/>
                </a:solidFill>
                <a:latin typeface="Gill Sans MT"/>
              </a:rPr>
              <a:t>PROBLEM STATEMENT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86320" y="1434240"/>
            <a:ext cx="7718760" cy="478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panose="05000000000000000000" pitchFamily="2" charset="2"/>
              <a:buChar char="v"/>
            </a:pPr>
            <a:r>
              <a:rPr lang="en-US" sz="2200" b="1" strike="noStrike" spc="-1" dirty="0">
                <a:solidFill>
                  <a:srgbClr val="262626"/>
                </a:solidFill>
                <a:latin typeface="Gill Sans MT"/>
              </a:rPr>
              <a:t>Use Data Science approach to build predictive models that can identify at-risk learners (risk of dropping out the course) and can help teachers provide intervention to assist learners in achieving success.</a:t>
            </a: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36" name="Picture 6" descr="student.jfif"/>
          <p:cNvPicPr/>
          <p:nvPr/>
        </p:nvPicPr>
        <p:blipFill>
          <a:blip r:embed="rId3"/>
          <a:stretch/>
        </p:blipFill>
        <p:spPr>
          <a:xfrm>
            <a:off x="3477600" y="3449880"/>
            <a:ext cx="4114080" cy="2570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1A85E617-2FEB-42EB-9CE6-EB5EC6737EA6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C1EC-7A6A-3230-634E-EA46F4B1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Gill Sans MT" panose="020B0502020104020203" pitchFamily="34" charset="0"/>
              </a:rPr>
              <a:t>		</a:t>
            </a:r>
            <a:endParaRPr lang="en-IN" sz="26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0CC-5EDD-D420-7329-1F90EEEBCEF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245E6E7A-2B68-2E43-8C93-ECE570151A5F}"/>
              </a:ext>
            </a:extLst>
          </p:cNvPr>
          <p:cNvSpPr txBox="1">
            <a:spLocks/>
          </p:cNvSpPr>
          <p:nvPr/>
        </p:nvSpPr>
        <p:spPr>
          <a:xfrm>
            <a:off x="1072260" y="438480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spc="-1" dirty="0">
                <a:latin typeface="Arial"/>
              </a:rPr>
              <a:t>CURRENT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66496-DF9B-05FE-CC59-64C4F612E469}"/>
              </a:ext>
            </a:extLst>
          </p:cNvPr>
          <p:cNvSpPr txBox="1"/>
          <p:nvPr/>
        </p:nvSpPr>
        <p:spPr>
          <a:xfrm>
            <a:off x="1072260" y="1583279"/>
            <a:ext cx="7184636" cy="3782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Gill Sans MT" panose="020B0502020104020203" pitchFamily="34" charset="0"/>
              </a:rPr>
              <a:t>In the old days the drop outs will be detected only  using attendance and feedback only this wont detect all the dropouts in the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Gill Sans MT" panose="020B0502020104020203" pitchFamily="34" charset="0"/>
              </a:rPr>
              <a:t>As nowadays online courses were on demand so our approach helps to identify the drop out students accurately.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Gill Sans MT" panose="020B0502020104020203" pitchFamily="34" charset="0"/>
              </a:rPr>
              <a:t>Coming to our team idea we used all the data that a student generates while attending the classes and responding to the assignments, raising hands which shows interest towards the course and the student attendance.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Gill Sans MT" panose="020B0502020104020203" pitchFamily="34" charset="0"/>
              </a:rPr>
              <a:t>This will help the faculty to know about the student without external discussion with 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912960" y="1472400"/>
            <a:ext cx="7719120" cy="427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2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500" b="1" strike="noStrike" spc="-1" dirty="0">
                <a:solidFill>
                  <a:srgbClr val="262626"/>
                </a:solidFill>
                <a:latin typeface="Gill Sans MT"/>
              </a:rPr>
              <a:t>Approach </a:t>
            </a:r>
            <a:r>
              <a:rPr lang="en-IN" sz="2500" b="0" strike="noStrike" spc="-1" dirty="0">
                <a:solidFill>
                  <a:srgbClr val="262626"/>
                </a:solidFill>
                <a:latin typeface="Gill Sans MT"/>
              </a:rPr>
              <a:t>: CLUSTERING approach from UNSUPERVISED LEARNING </a:t>
            </a:r>
          </a:p>
          <a:p>
            <a:pPr marL="1371600" lvl="3" indent="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None/>
            </a:pPr>
            <a:r>
              <a:rPr lang="en-IN" sz="2500" spc="-1" dirty="0">
                <a:solidFill>
                  <a:srgbClr val="262626"/>
                </a:solidFill>
                <a:latin typeface="Gill Sans MT"/>
              </a:rPr>
              <a:t>Through ELBOW method</a:t>
            </a:r>
            <a:endParaRPr lang="en-US" sz="25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500" b="1" strike="noStrike" spc="-1" dirty="0">
                <a:solidFill>
                  <a:srgbClr val="262626"/>
                </a:solidFill>
                <a:latin typeface="Gill Sans MT"/>
              </a:rPr>
              <a:t>Inputs</a:t>
            </a:r>
            <a:r>
              <a:rPr lang="en-IN" sz="2500" b="0" strike="noStrike" spc="-1" dirty="0">
                <a:solidFill>
                  <a:srgbClr val="262626"/>
                </a:solidFill>
                <a:latin typeface="Gill Sans MT"/>
              </a:rPr>
              <a:t> :</a:t>
            </a:r>
            <a:endParaRPr lang="en-US" sz="2500" b="0" strike="noStrike" spc="-1" dirty="0">
              <a:latin typeface="Arial"/>
            </a:endParaRPr>
          </a:p>
          <a:p>
            <a:pPr marL="540000" lvl="1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en-IN" sz="2500" b="1" strike="noStrike" spc="-1" dirty="0">
                <a:solidFill>
                  <a:srgbClr val="262626"/>
                </a:solidFill>
                <a:latin typeface="Gill Sans MT"/>
              </a:rPr>
              <a:t>	1.</a:t>
            </a:r>
            <a:r>
              <a:rPr lang="en-IN" sz="2500" b="0" strike="noStrike" spc="-1" dirty="0">
                <a:solidFill>
                  <a:srgbClr val="262626"/>
                </a:solidFill>
                <a:latin typeface="Gill Sans MT"/>
              </a:rPr>
              <a:t> No of classroom visits per week</a:t>
            </a:r>
            <a:endParaRPr lang="en-US" sz="2500" b="0" strike="noStrike" spc="-1" dirty="0">
              <a:latin typeface="Arial"/>
            </a:endParaRPr>
          </a:p>
          <a:p>
            <a:pPr marL="540000" lvl="1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en-IN" sz="2500" b="1" spc="-1" dirty="0">
                <a:solidFill>
                  <a:srgbClr val="262626"/>
                </a:solidFill>
                <a:latin typeface="Gill Sans MT"/>
              </a:rPr>
              <a:t>	</a:t>
            </a:r>
            <a:r>
              <a:rPr lang="en-IN" sz="2500" b="1" strike="noStrike" spc="-1" dirty="0">
                <a:solidFill>
                  <a:srgbClr val="262626"/>
                </a:solidFill>
                <a:latin typeface="Gill Sans MT"/>
              </a:rPr>
              <a:t>2. </a:t>
            </a:r>
            <a:r>
              <a:rPr lang="en-IN" sz="2500" b="0" strike="noStrike" spc="-1" dirty="0">
                <a:solidFill>
                  <a:srgbClr val="262626"/>
                </a:solidFill>
                <a:latin typeface="Gill Sans MT"/>
              </a:rPr>
              <a:t>Site Interaction signals like mouse clicks, course browsed, screen 	off time per class.</a:t>
            </a:r>
            <a:endParaRPr lang="en-US" sz="2500" b="0" strike="noStrike" spc="-1" dirty="0">
              <a:latin typeface="Arial"/>
            </a:endParaRPr>
          </a:p>
          <a:p>
            <a:pPr marL="540000" lvl="1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en-IN" sz="2500" b="1" strike="noStrike" spc="-1" dirty="0">
                <a:solidFill>
                  <a:srgbClr val="262626"/>
                </a:solidFill>
                <a:latin typeface="Gill Sans MT"/>
              </a:rPr>
              <a:t>	3. </a:t>
            </a:r>
            <a:r>
              <a:rPr lang="en-IN" sz="2500" b="0" strike="noStrike" spc="-1" dirty="0">
                <a:solidFill>
                  <a:srgbClr val="262626"/>
                </a:solidFill>
                <a:latin typeface="Gill Sans MT"/>
              </a:rPr>
              <a:t>Time taken for submitting assignments.  </a:t>
            </a:r>
          </a:p>
          <a:p>
            <a:pPr marL="540000" lvl="1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en-GB" sz="2500" b="0" strike="noStrike" spc="-1" dirty="0">
                <a:solidFill>
                  <a:srgbClr val="262626"/>
                </a:solidFill>
                <a:latin typeface="Gill Sans MT"/>
              </a:rPr>
              <a:t>	</a:t>
            </a:r>
            <a:r>
              <a:rPr lang="en-GB" sz="2500" b="1" strike="noStrike" spc="-1" dirty="0">
                <a:solidFill>
                  <a:srgbClr val="262626"/>
                </a:solidFill>
                <a:latin typeface="Gill Sans MT"/>
              </a:rPr>
              <a:t>4. </a:t>
            </a:r>
            <a:r>
              <a:rPr lang="en-IN" sz="2500" spc="-1" dirty="0">
                <a:solidFill>
                  <a:srgbClr val="262626"/>
                </a:solidFill>
                <a:latin typeface="Gill Sans MT"/>
              </a:rPr>
              <a:t>R</a:t>
            </a:r>
            <a:r>
              <a:rPr lang="en-IN" sz="2500" b="0" strike="noStrike" spc="-1" dirty="0">
                <a:solidFill>
                  <a:srgbClr val="262626"/>
                </a:solidFill>
                <a:latin typeface="Gill Sans MT"/>
              </a:rPr>
              <a:t>esponses from students through chat or mic.</a:t>
            </a:r>
            <a:endParaRPr lang="en-IN" sz="2500" b="1" strike="noStrike" spc="-1" dirty="0">
              <a:solidFill>
                <a:srgbClr val="262626"/>
              </a:solidFill>
              <a:latin typeface="Gill Sans MT"/>
            </a:endParaRPr>
          </a:p>
          <a:p>
            <a:pPr marL="540000" lvl="1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en-US" sz="2000" b="0" strike="noStrike" spc="-1" dirty="0">
                <a:latin typeface="Arial"/>
              </a:rPr>
              <a:t>	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>
                <a:solidFill>
                  <a:srgbClr val="262626"/>
                </a:solidFill>
                <a:latin typeface="Gill Sans MT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1273320" y="491400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600" b="0" strike="noStrike" cap="all" spc="197" dirty="0">
                <a:solidFill>
                  <a:srgbClr val="262626"/>
                </a:solidFill>
                <a:latin typeface="Gill Sans MT"/>
              </a:rPr>
              <a:t> </a:t>
            </a:r>
            <a:r>
              <a:rPr lang="en-IN" sz="2600" b="0" strike="noStrike" cap="all" spc="197" dirty="0">
                <a:solidFill>
                  <a:srgbClr val="262626"/>
                </a:solidFill>
                <a:latin typeface="Gill Sans MT"/>
              </a:rPr>
              <a:t>SOLUTION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135824EF-F52B-4F6C-B88A-853C14FE8535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912960" y="1472400"/>
            <a:ext cx="7719120" cy="427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panose="05000000000000000000" pitchFamily="2" charset="2"/>
              <a:buChar char="v"/>
            </a:pPr>
            <a:r>
              <a:rPr lang="en-IN" sz="2200" b="1" strike="noStrike" spc="-1" dirty="0">
                <a:solidFill>
                  <a:srgbClr val="262626"/>
                </a:solidFill>
                <a:latin typeface="Gill Sans MT"/>
              </a:rPr>
              <a:t>Processing :</a:t>
            </a:r>
            <a:r>
              <a:rPr lang="en-IN" sz="2200" b="0" strike="noStrike" spc="-1" dirty="0">
                <a:solidFill>
                  <a:srgbClr val="262626"/>
                </a:solidFill>
                <a:latin typeface="Gill Sans MT"/>
              </a:rPr>
              <a:t> For each input we will assign credits &amp; calculates total credit ,that is used to group students into clusters.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panose="05000000000000000000" pitchFamily="2" charset="2"/>
              <a:buChar char="v"/>
            </a:pPr>
            <a:r>
              <a:rPr lang="en-IN" sz="2200" b="1" strike="noStrike" spc="-1" dirty="0">
                <a:solidFill>
                  <a:srgbClr val="262626"/>
                </a:solidFill>
                <a:latin typeface="Gill Sans MT"/>
              </a:rPr>
              <a:t>Output  :</a:t>
            </a:r>
            <a:r>
              <a:rPr lang="en-IN" sz="2200" b="0" strike="noStrike" spc="-1" dirty="0">
                <a:solidFill>
                  <a:srgbClr val="262626"/>
                </a:solidFill>
                <a:latin typeface="Gill Sans MT"/>
              </a:rPr>
              <a:t> we will get a group whose probability of dropout is 	high from the cluster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1273320" y="491400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600" b="0" strike="noStrike" cap="all" spc="197">
                <a:solidFill>
                  <a:srgbClr val="262626"/>
                </a:solidFill>
                <a:latin typeface="Gill Sans MT"/>
              </a:rPr>
              <a:t> </a:t>
            </a:r>
            <a:r>
              <a:rPr lang="en-IN" sz="2600" b="0" strike="noStrike" cap="all" spc="197">
                <a:solidFill>
                  <a:srgbClr val="262626"/>
                </a:solidFill>
                <a:latin typeface="Gill Sans MT"/>
              </a:rPr>
              <a:t>SOLUTION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400300" y="3227040"/>
            <a:ext cx="4343040" cy="26841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Oval 141"/>
          <p:cNvSpPr/>
          <p:nvPr/>
        </p:nvSpPr>
        <p:spPr>
          <a:xfrm>
            <a:off x="2674620" y="3358152"/>
            <a:ext cx="1371240" cy="13712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Highly </a:t>
            </a:r>
            <a:r>
              <a:rPr lang="en-US" sz="11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interested</a:t>
            </a:r>
            <a:endParaRPr lang="en-US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students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952383" y="4432860"/>
            <a:ext cx="1371240" cy="13712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  </a:t>
            </a:r>
            <a:r>
              <a:rPr lang="en-US" sz="11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interested</a:t>
            </a:r>
            <a:endParaRPr lang="en-US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drop outs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191618" y="3341520"/>
            <a:ext cx="1371240" cy="1371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interested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886200" y="3516480"/>
            <a:ext cx="13712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 dirty="0">
                <a:latin typeface="Arial"/>
              </a:rPr>
              <a:t>K=elbow point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4B67AE-262E-40A2-A12F-6ED7D7CBD75F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23080" y="478800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2600" strike="noStrike" cap="all" spc="197" dirty="0">
                <a:solidFill>
                  <a:srgbClr val="262626"/>
                </a:solidFill>
                <a:latin typeface="Gill Sans MT"/>
              </a:rPr>
              <a:t>USP(Uniqueness of our model)</a:t>
            </a:r>
            <a:endParaRPr lang="en-US" sz="2600" strike="noStrike" spc="-1" dirty="0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798120" y="1683720"/>
            <a:ext cx="7536240" cy="422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57200" lvl="2" indent="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None/>
            </a:pPr>
            <a:r>
              <a:rPr lang="en-IN" sz="2400" b="1" strike="noStrike" spc="-1" dirty="0">
                <a:solidFill>
                  <a:srgbClr val="262626"/>
                </a:solidFill>
                <a:latin typeface="Gill Sans MT"/>
              </a:rPr>
              <a:t>	“ The Actions of Men are the Best 	           	Interpreters Of Their Thoughts ”</a:t>
            </a:r>
            <a:endParaRPr lang="en-US" sz="2400" b="0" strike="noStrike" spc="-1" dirty="0">
              <a:latin typeface="Arial"/>
            </a:endParaRPr>
          </a:p>
          <a:p>
            <a:pPr marL="800100" lvl="2" indent="-3429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panose="05000000000000000000" pitchFamily="2" charset="2"/>
              <a:buChar char="v"/>
            </a:pPr>
            <a:r>
              <a:rPr lang="en-IN" sz="2400" b="0" strike="noStrike" spc="-1" dirty="0">
                <a:solidFill>
                  <a:srgbClr val="262626"/>
                </a:solidFill>
                <a:latin typeface="Gill Sans MT" panose="020B0502020104020203" pitchFamily="34" charset="0"/>
              </a:rPr>
              <a:t>Our model strongly emphasis on the actions of students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panose="05000000000000000000" pitchFamily="2" charset="2"/>
              <a:buChar char="v"/>
            </a:pPr>
            <a:r>
              <a:rPr lang="en-IN" sz="2400" b="0" strike="noStrike" spc="-1" dirty="0">
                <a:solidFill>
                  <a:srgbClr val="262626"/>
                </a:solidFill>
                <a:latin typeface="Gill Sans MT" panose="020B0502020104020203" pitchFamily="34" charset="0"/>
              </a:rPr>
              <a:t>Student interactions with the subject are monitored and considered for evaluation.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9A41692D-7CFA-4AA0-AB58-5B319AE7123C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23080" y="478800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2600" b="0" strike="noStrike" cap="all" spc="197" dirty="0">
                <a:solidFill>
                  <a:srgbClr val="262626"/>
                </a:solidFill>
                <a:latin typeface="Gill Sans MT"/>
              </a:rPr>
              <a:t>SOLUTION Features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70120" y="1445400"/>
            <a:ext cx="7904520" cy="373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>
                <a:solidFill>
                  <a:srgbClr val="262626"/>
                </a:solidFill>
                <a:latin typeface="Gill Sans MT"/>
              </a:rPr>
              <a:t>As it was based on clustering approach classification is relative.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>
                <a:solidFill>
                  <a:srgbClr val="262626"/>
                </a:solidFill>
                <a:latin typeface="Gill Sans MT"/>
              </a:rPr>
              <a:t>Instead of giving specific bounds for a specific condition to met ,out model is based on intrinsic grouping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>
                <a:solidFill>
                  <a:srgbClr val="262626"/>
                </a:solidFill>
                <a:latin typeface="Gill Sans MT"/>
              </a:rPr>
              <a:t>Our model is very useful in getting</a:t>
            </a:r>
            <a:endParaRPr lang="en-US" sz="20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None/>
            </a:pPr>
            <a:r>
              <a:rPr lang="en-IN" sz="2000" spc="-1" dirty="0">
                <a:solidFill>
                  <a:srgbClr val="262626"/>
                </a:solidFill>
                <a:latin typeface="Gill Sans MT"/>
              </a:rPr>
              <a:t>    </a:t>
            </a:r>
            <a:r>
              <a:rPr lang="en-IN" sz="2000" b="0" strike="noStrike" spc="-1" dirty="0">
                <a:solidFill>
                  <a:srgbClr val="262626"/>
                </a:solidFill>
                <a:latin typeface="Gill Sans MT"/>
              </a:rPr>
              <a:t>Inferences from both class and </a:t>
            </a:r>
            <a:endParaRPr lang="en-US" sz="20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None/>
            </a:pPr>
            <a:r>
              <a:rPr lang="en-IN" sz="2000" spc="-1" dirty="0">
                <a:solidFill>
                  <a:srgbClr val="262626"/>
                </a:solidFill>
                <a:latin typeface="Gill Sans MT"/>
              </a:rPr>
              <a:t>    </a:t>
            </a:r>
            <a:r>
              <a:rPr lang="en-IN" sz="2000" b="0" strike="noStrike" spc="-1" dirty="0">
                <a:solidFill>
                  <a:srgbClr val="262626"/>
                </a:solidFill>
                <a:latin typeface="Gill Sans MT"/>
              </a:rPr>
              <a:t>material engagements from student</a:t>
            </a:r>
            <a:endParaRPr lang="en-US" sz="20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None/>
            </a:pPr>
            <a:r>
              <a:rPr lang="en-IN" sz="2000" spc="-1" dirty="0">
                <a:solidFill>
                  <a:srgbClr val="262626"/>
                </a:solidFill>
                <a:latin typeface="Gill Sans MT"/>
              </a:rPr>
              <a:t>    </a:t>
            </a:r>
            <a:r>
              <a:rPr lang="en-IN" sz="2000" b="0" strike="noStrike" spc="-1" dirty="0">
                <a:solidFill>
                  <a:srgbClr val="262626"/>
                </a:solidFill>
                <a:latin typeface="Gill Sans MT"/>
              </a:rPr>
              <a:t>interactions.</a:t>
            </a:r>
            <a:endParaRPr lang="en-US" sz="20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None/>
            </a:pPr>
            <a:endParaRPr lang="en-US" sz="2000" b="0" strike="noStrike" spc="-1" dirty="0">
              <a:latin typeface="Arial"/>
            </a:endParaRPr>
          </a:p>
          <a:p>
            <a:pPr marL="6858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50" name="Picture 5" descr="stt.jpg"/>
          <p:cNvPicPr/>
          <p:nvPr/>
        </p:nvPicPr>
        <p:blipFill>
          <a:blip r:embed="rId3"/>
          <a:srcRect l="43772"/>
          <a:stretch/>
        </p:blipFill>
        <p:spPr>
          <a:xfrm>
            <a:off x="5648760" y="2629800"/>
            <a:ext cx="2603880" cy="2605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4EDD32FB-85D2-4FBF-AB44-AC76311E8C88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2" dur="2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5" dur="2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8" dur="2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21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39120" y="254520"/>
            <a:ext cx="6999120" cy="8150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2600" b="0" strike="noStrike" cap="all" spc="197">
                <a:solidFill>
                  <a:srgbClr val="262626"/>
                </a:solidFill>
                <a:latin typeface="Gill Sans MT"/>
              </a:rPr>
              <a:t>TECHNOLOGY ARCHITECTURE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12620" y="1572480"/>
            <a:ext cx="7718760" cy="307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 err="1">
                <a:solidFill>
                  <a:srgbClr val="262626"/>
                </a:solidFill>
                <a:latin typeface="Gill Sans MT" panose="020B0502020104020203" pitchFamily="34" charset="0"/>
              </a:rPr>
              <a:t>Jupyter</a:t>
            </a:r>
            <a:r>
              <a:rPr lang="en-IN" sz="2000" b="0" strike="noStrike" spc="-1" dirty="0">
                <a:solidFill>
                  <a:srgbClr val="262626"/>
                </a:solidFill>
                <a:latin typeface="Gill Sans MT" panose="020B0502020104020203" pitchFamily="34" charset="0"/>
              </a:rPr>
              <a:t> notebook as a coding platform.</a:t>
            </a:r>
            <a:endParaRPr lang="en-US" sz="2000" b="0" strike="noStrike" spc="-1" dirty="0">
              <a:latin typeface="Gill Sans MT" panose="020B0502020104020203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 err="1">
                <a:solidFill>
                  <a:srgbClr val="262626"/>
                </a:solidFill>
                <a:latin typeface="Gill Sans MT" panose="020B0502020104020203" pitchFamily="34" charset="0"/>
              </a:rPr>
              <a:t>Numpy</a:t>
            </a:r>
            <a:r>
              <a:rPr lang="en-IN" sz="2000" b="0" strike="noStrike" spc="-1" dirty="0">
                <a:solidFill>
                  <a:srgbClr val="262626"/>
                </a:solidFill>
                <a:latin typeface="Gill Sans MT" panose="020B0502020104020203" pitchFamily="34" charset="0"/>
              </a:rPr>
              <a:t> and pandas libraries for Data handling and Data Analysis</a:t>
            </a:r>
            <a:endParaRPr lang="en-US" sz="2000" b="0" strike="noStrike" spc="-1" dirty="0">
              <a:latin typeface="Gill Sans MT" panose="020B0502020104020203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>
                <a:solidFill>
                  <a:srgbClr val="262626"/>
                </a:solidFill>
                <a:latin typeface="Gill Sans MT" panose="020B0502020104020203" pitchFamily="34" charset="0"/>
              </a:rPr>
              <a:t>Matplotlib for Data Visualization</a:t>
            </a: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US" sz="2000" spc="-1" dirty="0" err="1">
                <a:solidFill>
                  <a:srgbClr val="262626"/>
                </a:solidFill>
                <a:latin typeface="Gill Sans MT" panose="020B0502020104020203" pitchFamily="34" charset="0"/>
              </a:rPr>
              <a:t>Yellowbrick</a:t>
            </a:r>
            <a:r>
              <a:rPr lang="en-US" sz="2000" spc="-1" dirty="0">
                <a:solidFill>
                  <a:srgbClr val="262626"/>
                </a:solidFill>
                <a:latin typeface="Gill Sans MT" panose="020B0502020104020203" pitchFamily="34" charset="0"/>
              </a:rPr>
              <a:t> for predicting the number of clusters</a:t>
            </a:r>
            <a:endParaRPr lang="en-US" sz="2000" b="0" strike="noStrike" spc="-1" dirty="0">
              <a:latin typeface="Gill Sans MT" panose="020B0502020104020203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"/>
            </a:pPr>
            <a:r>
              <a:rPr lang="en-IN" sz="2000" b="0" strike="noStrike" spc="-1" dirty="0">
                <a:solidFill>
                  <a:srgbClr val="262626"/>
                </a:solidFill>
                <a:latin typeface="Gill Sans MT" panose="020B0502020104020203" pitchFamily="34" charset="0"/>
              </a:rPr>
              <a:t>K-Means clustering approach is used to prepare model and predict the probability</a:t>
            </a:r>
            <a:endParaRPr lang="en-US" sz="20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53" name="Picture 5" descr="tech.jfif"/>
          <p:cNvPicPr/>
          <p:nvPr/>
        </p:nvPicPr>
        <p:blipFill>
          <a:blip r:embed="rId3"/>
          <a:stretch/>
        </p:blipFill>
        <p:spPr>
          <a:xfrm>
            <a:off x="5430240" y="4007880"/>
            <a:ext cx="2853720" cy="1486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Rajiv Gandhi University of Knowledge and Technologies ,  Nuzvid    IIIT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AF486F74-C0DD-4BE7-9DCA-53B28147BF74}" type="datetime1">
              <a:rPr lang="en-US"/>
              <a:t>8/17/2022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1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9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31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957E2F-AB6B-4820-E3C1-E92BC1946E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43180" y="2142698"/>
            <a:ext cx="6857640" cy="3384511"/>
          </a:xfrm>
        </p:spPr>
        <p:txBody>
          <a:bodyPr/>
          <a:lstStyle/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Gill Sans MT" panose="020B0502020104020203" pitchFamily="34" charset="0"/>
              </a:rPr>
              <a:t>GAYATRI MANIKONDA</a:t>
            </a:r>
            <a:endParaRPr lang="en-IN" sz="2000" b="1" dirty="0">
              <a:latin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Gill Sans MT" panose="020B0502020104020203" pitchFamily="34" charset="0"/>
              </a:rPr>
              <a:t>NAGARAJU KANNEBOINA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Gill Sans MT" panose="020B0502020104020203" pitchFamily="34" charset="0"/>
              </a:rPr>
              <a:t>SRI LAKSHMI GOLLAPALLI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Gill Sans MT" panose="020B0502020104020203" pitchFamily="34" charset="0"/>
              </a:rPr>
              <a:t>PARIMALA SAI LAKSHMI MULUKUTLA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Gill Sans MT" panose="020B0502020104020203" pitchFamily="34" charset="0"/>
              </a:rPr>
              <a:t>JYOTHI </a:t>
            </a:r>
            <a:r>
              <a:rPr lang="en-US" sz="2000" b="1" dirty="0">
                <a:latin typeface="Gill Sans MT" panose="020B0502020104020203" pitchFamily="34" charset="0"/>
              </a:rPr>
              <a:t>KIRAN THAMMANA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Gill Sans MT" panose="020B0502020104020203" pitchFamily="34" charset="0"/>
              </a:rPr>
              <a:t>NAGENDRA DHARMIREDDI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71548CC-6EB0-64D8-AB4F-29C026BE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600" spc="-1" dirty="0">
                <a:latin typeface="Gill Sans MT" panose="020B0502020104020203" pitchFamily="34" charset="0"/>
              </a:rPr>
              <a:t>TEAM DETAILS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236</TotalTime>
  <Words>576</Words>
  <Application>Microsoft Office PowerPoint</Application>
  <PresentationFormat>On-screen Show (4:3)</PresentationFormat>
  <Paragraphs>103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  STUDENT DROP OUT PREDICTION    </vt:lpstr>
      <vt:lpstr>PROBLEM STATEMENT</vt:lpstr>
      <vt:lpstr>  </vt:lpstr>
      <vt:lpstr> SOLUTION</vt:lpstr>
      <vt:lpstr> SOLUTION</vt:lpstr>
      <vt:lpstr>USP(Uniqueness of our model)</vt:lpstr>
      <vt:lpstr>SOLUTION Features</vt:lpstr>
      <vt:lpstr>TECHNOLOGY ARCHITECTURE</vt:lpstr>
      <vt:lpstr>TEAM DETAILS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 Language</dc:title>
  <dc:subject/>
  <dc:creator>RGUKTN</dc:creator>
  <dc:description/>
  <cp:lastModifiedBy>Jyothikiran Thammana</cp:lastModifiedBy>
  <cp:revision>364</cp:revision>
  <dcterms:created xsi:type="dcterms:W3CDTF">2020-12-07T11:43:00Z</dcterms:created>
  <dcterms:modified xsi:type="dcterms:W3CDTF">2022-08-17T07:36:33Z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  <property fmtid="{D5CDD505-2E9C-101B-9397-08002B2CF9AE}" pid="3" name="Notes">
    <vt:i4>6</vt:i4>
  </property>
  <property fmtid="{D5CDD505-2E9C-101B-9397-08002B2CF9AE}" pid="4" name="PresentationFormat">
    <vt:lpwstr>On-screen Show (4:3)</vt:lpwstr>
  </property>
  <property fmtid="{D5CDD505-2E9C-101B-9397-08002B2CF9AE}" pid="5" name="Slides">
    <vt:i4>7</vt:i4>
  </property>
</Properties>
</file>