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756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9/14/2024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9/14/2024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9/14/2024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agripricepredictor.streamlit.app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umeraffairs.nic.in/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gripricepredictor.streamlit.app/" TargetMode="External"/><Relationship Id="rId5" Type="http://schemas.openxmlformats.org/officeDocument/2006/relationships/hyperlink" Target="https://github.com/Sandeepmopidevi/Predicting-Prices-of-Agri-horticultural-Commodities-using-AI-ML" TargetMode="External"/><Relationship Id="rId4" Type="http://schemas.openxmlformats.org/officeDocument/2006/relationships/hyperlink" Target="https://fcainfoweb.nic.in/reports/report_menu_web.asp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8000" y="877498"/>
            <a:ext cx="631427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SIH1647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Title-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Development of AI-ML based models for predicting prices of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agri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-horticultural commodities such as pulses and vegetable (onion, potato, onion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Theme- </a:t>
            </a:r>
            <a:r>
              <a:rPr lang="en-IN" sz="1850" dirty="0" smtClean="0">
                <a:latin typeface="Arial" panose="020B0604020202020204" pitchFamily="34" charset="0"/>
                <a:cs typeface="Arial" panose="020B0604020202020204" pitchFamily="34" charset="0"/>
              </a:rPr>
              <a:t>Agriculture</a:t>
            </a:r>
            <a:r>
              <a:rPr lang="en-IN" sz="185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850" dirty="0" err="1">
                <a:latin typeface="Arial" panose="020B0604020202020204" pitchFamily="34" charset="0"/>
                <a:cs typeface="Arial" panose="020B0604020202020204" pitchFamily="34" charset="0"/>
              </a:rPr>
              <a:t>FoodTech</a:t>
            </a:r>
            <a:r>
              <a:rPr lang="en-IN" sz="1850" dirty="0">
                <a:latin typeface="Arial" panose="020B0604020202020204" pitchFamily="34" charset="0"/>
                <a:cs typeface="Arial" panose="020B0604020202020204" pitchFamily="34" charset="0"/>
              </a:rPr>
              <a:t> &amp; Rural Development</a:t>
            </a:r>
            <a:endParaRPr lang="en-US" sz="18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PS Category-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Team ID- 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Name:-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EquiTech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Innovators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275646" y="44872"/>
            <a:ext cx="10972800" cy="1143000"/>
          </a:xfrm>
        </p:spPr>
        <p:txBody>
          <a:bodyPr/>
          <a:lstStyle/>
          <a:p>
            <a:pPr eaLnBrk="1" hangingPunct="1"/>
            <a:r>
              <a:rPr lang="en-GB" sz="3600" dirty="0" smtClean="0"/>
              <a:t>Predictive </a:t>
            </a:r>
            <a:r>
              <a:rPr lang="en-GB" sz="3600" dirty="0"/>
              <a:t>Analytics for Agri-Horti Trends</a:t>
            </a:r>
            <a:endParaRPr lang="en-US" sz="36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275646" y="1059580"/>
            <a:ext cx="11417590" cy="5201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Proposed 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Solution</a:t>
            </a:r>
            <a:endParaRPr lang="en-GB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GB" sz="2000" b="1" dirty="0" smtClean="0">
                <a:latin typeface="Arial" pitchFamily="34" charset="0"/>
                <a:cs typeface="Arial" pitchFamily="34" charset="0"/>
              </a:rPr>
              <a:t>Idea: </a:t>
            </a:r>
            <a:r>
              <a:rPr lang="en-GB" sz="1600" dirty="0" smtClean="0">
                <a:latin typeface="Arial" pitchFamily="34" charset="0"/>
                <a:cs typeface="Arial" pitchFamily="34" charset="0"/>
              </a:rPr>
              <a:t>Develop 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a web-based </a:t>
            </a:r>
            <a:r>
              <a:rPr lang="en-GB" sz="1600" dirty="0" smtClean="0">
                <a:latin typeface="Arial" pitchFamily="34" charset="0"/>
                <a:cs typeface="Arial" pitchFamily="34" charset="0"/>
              </a:rPr>
              <a:t>MVP 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to forecast the prices of 22 </a:t>
            </a:r>
            <a:r>
              <a:rPr lang="en-GB" sz="1600" dirty="0" err="1">
                <a:latin typeface="Arial" pitchFamily="34" charset="0"/>
                <a:cs typeface="Arial" pitchFamily="34" charset="0"/>
              </a:rPr>
              <a:t>Agri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-horticultural commodities using machine learning (SARIMAX) models.</a:t>
            </a:r>
          </a:p>
          <a:p>
            <a:pPr algn="just"/>
            <a:r>
              <a:rPr lang="en-GB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Solution</a:t>
            </a:r>
            <a:r>
              <a:rPr lang="en-GB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:</a:t>
            </a:r>
          </a:p>
          <a:p>
            <a:pPr algn="just"/>
            <a:r>
              <a:rPr lang="en-GB" sz="2000" b="1" dirty="0" smtClean="0">
                <a:latin typeface="Arial" pitchFamily="34" charset="0"/>
                <a:cs typeface="Arial" pitchFamily="34" charset="0"/>
              </a:rPr>
              <a:t>Commodity </a:t>
            </a:r>
            <a:r>
              <a:rPr lang="en-GB" sz="2000" b="1" dirty="0">
                <a:latin typeface="Arial" pitchFamily="34" charset="0"/>
                <a:cs typeface="Arial" pitchFamily="34" charset="0"/>
              </a:rPr>
              <a:t>Selection: 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User selects any commodity from the dropdown list.</a:t>
            </a:r>
          </a:p>
          <a:p>
            <a:pPr algn="just"/>
            <a:r>
              <a:rPr lang="en-GB" sz="2000" b="1" dirty="0" smtClean="0">
                <a:latin typeface="Arial" pitchFamily="34" charset="0"/>
                <a:cs typeface="Arial" pitchFamily="34" charset="0"/>
              </a:rPr>
              <a:t>Forecasting</a:t>
            </a:r>
            <a:r>
              <a:rPr lang="en-GB" sz="2000" b="1" dirty="0">
                <a:latin typeface="Arial" pitchFamily="34" charset="0"/>
                <a:cs typeface="Arial" pitchFamily="34" charset="0"/>
              </a:rPr>
              <a:t>: 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The SARIMAX model generates price predictions for the next 5 years.</a:t>
            </a:r>
          </a:p>
          <a:p>
            <a:pPr algn="just"/>
            <a:r>
              <a:rPr lang="en-GB" sz="2000" b="1" dirty="0" smtClean="0">
                <a:latin typeface="Arial" pitchFamily="34" charset="0"/>
                <a:cs typeface="Arial" pitchFamily="34" charset="0"/>
              </a:rPr>
              <a:t>Visualization</a:t>
            </a:r>
            <a:r>
              <a:rPr lang="en-GB" sz="2000" b="1" dirty="0">
                <a:latin typeface="Arial" pitchFamily="34" charset="0"/>
                <a:cs typeface="Arial" pitchFamily="34" charset="0"/>
              </a:rPr>
              <a:t>: 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The app displays a graph and year-wise price values for clear analysis.</a:t>
            </a:r>
          </a:p>
          <a:p>
            <a:pPr algn="ctr"/>
            <a:r>
              <a:rPr lang="en-GB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How It Addresses the Problem?</a:t>
            </a:r>
          </a:p>
          <a:p>
            <a:pPr algn="just"/>
            <a:r>
              <a:rPr lang="en-GB" sz="2000" b="1" dirty="0" smtClean="0">
                <a:latin typeface="Arial" pitchFamily="34" charset="0"/>
                <a:cs typeface="Arial" pitchFamily="34" charset="0"/>
              </a:rPr>
              <a:t>Predictive </a:t>
            </a:r>
            <a:r>
              <a:rPr lang="en-GB" sz="2000" b="1" dirty="0">
                <a:latin typeface="Arial" pitchFamily="34" charset="0"/>
                <a:cs typeface="Arial" pitchFamily="34" charset="0"/>
              </a:rPr>
              <a:t>Insights: 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Provides farmers, traders, and stakeholders with future price trends.</a:t>
            </a:r>
          </a:p>
          <a:p>
            <a:pPr algn="just"/>
            <a:r>
              <a:rPr lang="en-GB" sz="2000" b="1" dirty="0" smtClean="0">
                <a:latin typeface="Arial" pitchFamily="34" charset="0"/>
                <a:cs typeface="Arial" pitchFamily="34" charset="0"/>
              </a:rPr>
              <a:t>Data-Driven </a:t>
            </a:r>
            <a:r>
              <a:rPr lang="en-GB" sz="2000" b="1" dirty="0">
                <a:latin typeface="Arial" pitchFamily="34" charset="0"/>
                <a:cs typeface="Arial" pitchFamily="34" charset="0"/>
              </a:rPr>
              <a:t>Decisions: 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Helps in planning, budgeting, and supply chain management by leveraging historical data.</a:t>
            </a:r>
          </a:p>
          <a:p>
            <a:pPr algn="ctr"/>
            <a:r>
              <a:rPr lang="en-GB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Innovation &amp; Uniqueness</a:t>
            </a:r>
          </a:p>
          <a:p>
            <a:pPr algn="just"/>
            <a:r>
              <a:rPr lang="en-GB" sz="2000" b="1" dirty="0" smtClean="0">
                <a:latin typeface="Arial" pitchFamily="34" charset="0"/>
                <a:cs typeface="Arial" pitchFamily="34" charset="0"/>
              </a:rPr>
              <a:t>User-Friendly</a:t>
            </a:r>
            <a:r>
              <a:rPr lang="en-GB" sz="2000" b="1" dirty="0">
                <a:latin typeface="Arial" pitchFamily="34" charset="0"/>
                <a:cs typeface="Arial" pitchFamily="34" charset="0"/>
              </a:rPr>
              <a:t>: 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Simple web interface for ease of use.</a:t>
            </a:r>
          </a:p>
          <a:p>
            <a:pPr algn="just"/>
            <a:r>
              <a:rPr lang="en-GB" sz="2000" b="1" dirty="0" smtClean="0">
                <a:latin typeface="Arial" pitchFamily="34" charset="0"/>
                <a:cs typeface="Arial" pitchFamily="34" charset="0"/>
              </a:rPr>
              <a:t>Real-Time Forecasting</a:t>
            </a:r>
            <a:r>
              <a:rPr lang="en-GB" sz="2000" b="1" dirty="0">
                <a:latin typeface="Arial" pitchFamily="34" charset="0"/>
                <a:cs typeface="Arial" pitchFamily="34" charset="0"/>
              </a:rPr>
              <a:t>: 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Accurate future predictions using time series modelling.</a:t>
            </a:r>
          </a:p>
          <a:p>
            <a:pPr algn="just"/>
            <a:r>
              <a:rPr lang="en-GB" sz="2000" b="1" dirty="0" smtClean="0">
                <a:latin typeface="Arial" pitchFamily="34" charset="0"/>
                <a:cs typeface="Arial" pitchFamily="34" charset="0"/>
              </a:rPr>
              <a:t>Scalability</a:t>
            </a:r>
            <a:r>
              <a:rPr lang="en-GB" sz="2000" b="1" dirty="0">
                <a:latin typeface="Arial" pitchFamily="34" charset="0"/>
                <a:cs typeface="Arial" pitchFamily="34" charset="0"/>
              </a:rPr>
              <a:t>: 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Can expand to include more commodities or integrate real-time data updates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.</a:t>
            </a:r>
            <a:endParaRPr lang="en-GB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70" dirty="0" err="1">
                <a:latin typeface="Arial" panose="020B0604020202020204" pitchFamily="34" charset="0"/>
                <a:cs typeface="Arial" panose="020B0604020202020204" pitchFamily="34" charset="0"/>
              </a:rPr>
              <a:t>EquiTech</a:t>
            </a:r>
            <a:r>
              <a:rPr lang="en-US" sz="1170" dirty="0">
                <a:latin typeface="Arial" panose="020B0604020202020204" pitchFamily="34" charset="0"/>
                <a:cs typeface="Arial" panose="020B0604020202020204" pitchFamily="34" charset="0"/>
              </a:rPr>
              <a:t> Innovators</a:t>
            </a:r>
            <a:endParaRPr lang="en-IN" sz="1170" dirty="0"/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460371" y="1174371"/>
            <a:ext cx="5981994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Technologies to be </a:t>
            </a:r>
            <a:r>
              <a:rPr lang="en-I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Used:</a:t>
            </a:r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sz="2800" b="1" dirty="0"/>
              <a:t>Languages</a:t>
            </a:r>
            <a:r>
              <a:rPr lang="en-IN" sz="2800" dirty="0"/>
              <a:t>: Python</a:t>
            </a:r>
          </a:p>
          <a:p>
            <a:r>
              <a:rPr lang="en-IN" sz="2800" b="1" dirty="0"/>
              <a:t>Frameworks</a:t>
            </a:r>
            <a:r>
              <a:rPr lang="en-IN" sz="2800" dirty="0"/>
              <a:t>: Streamlit (Web app)</a:t>
            </a:r>
          </a:p>
          <a:p>
            <a:r>
              <a:rPr lang="en-IN" sz="2800" b="1" dirty="0"/>
              <a:t>Libraries</a:t>
            </a:r>
            <a:r>
              <a:rPr lang="en-IN" sz="28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/>
              <a:t>Pandas (Data handling)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 err="1"/>
              <a:t>NumPy</a:t>
            </a:r>
            <a:r>
              <a:rPr lang="en-IN" sz="2800" dirty="0"/>
              <a:t> (Computation)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 err="1"/>
              <a:t>Matplotlib</a:t>
            </a:r>
            <a:r>
              <a:rPr lang="en-IN" sz="2800" dirty="0"/>
              <a:t>, </a:t>
            </a:r>
            <a:r>
              <a:rPr lang="en-IN" sz="2800" dirty="0" err="1"/>
              <a:t>Plotly</a:t>
            </a:r>
            <a:r>
              <a:rPr lang="en-IN" sz="2800" dirty="0"/>
              <a:t> (Visualization)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 err="1"/>
              <a:t>Statsmodels</a:t>
            </a:r>
            <a:r>
              <a:rPr lang="en-IN" sz="2800" dirty="0"/>
              <a:t> (SARIMAX model)</a:t>
            </a:r>
          </a:p>
          <a:p>
            <a:r>
              <a:rPr lang="en-IN" sz="2800" b="1" dirty="0"/>
              <a:t>Version Control</a:t>
            </a:r>
            <a:r>
              <a:rPr lang="en-IN" sz="2800" dirty="0"/>
              <a:t>: Git, GitHub</a:t>
            </a:r>
          </a:p>
          <a:p>
            <a:r>
              <a:rPr lang="en-IN" sz="2800" b="1" dirty="0"/>
              <a:t>Hosting</a:t>
            </a:r>
            <a:r>
              <a:rPr lang="en-IN" sz="2800" dirty="0"/>
              <a:t>: Streamlit Cloud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117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EquiTech</a:t>
            </a:r>
            <a:r>
              <a:rPr lang="en-US" sz="117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Innovators</a:t>
            </a:r>
            <a:endParaRPr lang="en-IN" sz="1170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0371" y="5758021"/>
            <a:ext cx="5447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Prototype</a:t>
            </a:r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:- </a:t>
            </a:r>
            <a:r>
              <a:rPr lang="en-IN" dirty="0">
                <a:hlinkClick r:id="rId4"/>
              </a:rPr>
              <a:t>https://</a:t>
            </a:r>
            <a:r>
              <a:rPr lang="en-IN" dirty="0" smtClean="0">
                <a:hlinkClick r:id="rId4"/>
              </a:rPr>
              <a:t>agripricepredictor.streamlit.app</a:t>
            </a:r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485" y="601707"/>
            <a:ext cx="4329713" cy="58881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9600" y="-184666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 smtClean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  <a:endParaRPr lang="en-US" sz="36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329773" y="713380"/>
            <a:ext cx="11502009" cy="615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 of the feasibility of the idea:</a:t>
            </a:r>
          </a:p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lang="en-IN" sz="2400" b="1" dirty="0"/>
              <a:t>Technical </a:t>
            </a:r>
            <a:r>
              <a:rPr lang="en-IN" sz="2400" b="1" dirty="0" smtClean="0"/>
              <a:t>Feasibility</a:t>
            </a:r>
            <a:r>
              <a:rPr lang="en-IN" sz="2400" b="1" dirty="0"/>
              <a:t>:</a:t>
            </a:r>
            <a:r>
              <a:rPr lang="en-IN" sz="2400" dirty="0"/>
              <a:t> </a:t>
            </a:r>
            <a:r>
              <a:rPr lang="en-IN" sz="2000" dirty="0"/>
              <a:t>Leverages proven AI/ML techniques (e.g., SARIMAX) with </a:t>
            </a:r>
            <a:r>
              <a:rPr lang="en-IN" sz="2000" dirty="0" smtClean="0"/>
              <a:t>abundant </a:t>
            </a:r>
            <a:r>
              <a:rPr lang="en-GB" sz="2000" dirty="0"/>
              <a:t>agricultural data for feasible </a:t>
            </a:r>
            <a:r>
              <a:rPr lang="en-GB" sz="2000" dirty="0" smtClean="0"/>
              <a:t>model</a:t>
            </a:r>
            <a:r>
              <a:rPr lang="en-GB" sz="2200" dirty="0" smtClean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en-GB" sz="2400" b="1" dirty="0"/>
              <a:t>Operational Feasibility</a:t>
            </a:r>
            <a:r>
              <a:rPr lang="en-GB" sz="2400" dirty="0"/>
              <a:t>: </a:t>
            </a:r>
            <a:r>
              <a:rPr lang="en-GB" sz="2000" dirty="0"/>
              <a:t>Easily integrates into existing systems with minimal disruption through a user-friendly interface for all stakeholders.</a:t>
            </a:r>
          </a:p>
          <a:p>
            <a:pPr algn="just">
              <a:defRPr/>
            </a:pP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Viability of the Idea:</a:t>
            </a:r>
          </a:p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lang="en-GB" sz="2400" b="1" dirty="0"/>
              <a:t>Market Demand: </a:t>
            </a:r>
            <a:r>
              <a:rPr lang="en-GB" sz="2000" dirty="0"/>
              <a:t>High relevance due to price volatility in the agricultural sector.</a:t>
            </a: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en-GB" sz="2400" b="1" dirty="0"/>
              <a:t>ROI</a:t>
            </a:r>
            <a:r>
              <a:rPr lang="en-GB" sz="2400" dirty="0"/>
              <a:t>: </a:t>
            </a:r>
            <a:r>
              <a:rPr lang="en-GB" sz="2000" dirty="0"/>
              <a:t>Potential for significant ROI by stabilizing agricultural prices and reducing risks.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Potential challenges and risks:</a:t>
            </a:r>
          </a:p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lang="en-GB" sz="2400" b="1" dirty="0"/>
              <a:t>Data Availability and Quality:</a:t>
            </a:r>
            <a:r>
              <a:rPr lang="en-GB" sz="2800" dirty="0"/>
              <a:t> </a:t>
            </a:r>
            <a:r>
              <a:rPr lang="en-GB" sz="2000" dirty="0"/>
              <a:t>Limited internet connectivity in rural areas, incomplete.</a:t>
            </a:r>
          </a:p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lang="en-GB" sz="2400" b="1" dirty="0"/>
              <a:t>Model Accuracy: </a:t>
            </a:r>
            <a:r>
              <a:rPr lang="en-GB" sz="2000" dirty="0"/>
              <a:t>Use ensemble models and integrate policy and trade data to improve prediction </a:t>
            </a:r>
            <a:r>
              <a:rPr lang="en-IN" sz="2000" dirty="0"/>
              <a:t>accuracy.</a:t>
            </a:r>
            <a:endParaRPr lang="en-US" sz="2200" dirty="0"/>
          </a:p>
          <a:p>
            <a:pPr algn="just">
              <a:defRPr/>
            </a:pPr>
            <a:r>
              <a:rPr lang="en-US" sz="2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Strategies for overcoming these challenges</a:t>
            </a:r>
            <a:r>
              <a:rPr lang="en-US" sz="26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:</a:t>
            </a: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en-GB" sz="2400" b="1" dirty="0"/>
              <a:t>Data Availability &amp; Quality: </a:t>
            </a:r>
            <a:r>
              <a:rPr lang="en-GB" sz="2000" dirty="0"/>
              <a:t>Collaborate with local governments for reliable data, partner with telecoms for better </a:t>
            </a:r>
            <a:r>
              <a:rPr lang="en-GB" sz="2000" dirty="0" smtClean="0"/>
              <a:t>rural.</a:t>
            </a:r>
            <a:endParaRPr lang="en-US" sz="2200" dirty="0"/>
          </a:p>
          <a:p>
            <a:pPr algn="just">
              <a:defRPr/>
            </a:pPr>
            <a:endParaRPr lang="en-US" sz="2600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83855" y="-181369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329773" y="69275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117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EquiTech</a:t>
            </a:r>
            <a:r>
              <a:rPr lang="en-US" sz="117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Innovators</a:t>
            </a:r>
            <a:endParaRPr lang="en-IN" sz="117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609600" y="1447798"/>
            <a:ext cx="5384800" cy="4771888"/>
          </a:xfrm>
        </p:spPr>
        <p:txBody>
          <a:bodyPr/>
          <a:lstStyle/>
          <a:p>
            <a:pPr marL="0" indent="0" algn="ctr">
              <a:buNone/>
            </a:pP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ＭＳ Ｐゴシック" pitchFamily="1" charset="-128"/>
                <a:cs typeface="+mn-cs"/>
              </a:rPr>
              <a:t>Impacts</a:t>
            </a:r>
          </a:p>
          <a:p>
            <a:r>
              <a:rPr lang="en-IN" sz="1600" b="1" dirty="0" smtClean="0"/>
              <a:t>Empowerment </a:t>
            </a:r>
            <a:r>
              <a:rPr lang="en-IN" sz="1600" b="1" dirty="0"/>
              <a:t>of Farmers</a:t>
            </a:r>
            <a:r>
              <a:rPr lang="en-IN" sz="1600" dirty="0"/>
              <a:t>: Farmers gain autonomy in decision-making, improving their market position and financial security.</a:t>
            </a:r>
          </a:p>
          <a:p>
            <a:r>
              <a:rPr lang="en-IN" sz="1600" b="1" dirty="0" smtClean="0"/>
              <a:t>Improved </a:t>
            </a:r>
            <a:r>
              <a:rPr lang="en-IN" sz="1600" b="1" dirty="0"/>
              <a:t>Food Security</a:t>
            </a:r>
            <a:r>
              <a:rPr lang="en-IN" sz="1600" dirty="0"/>
              <a:t>: Stable prices ensure consistent access to affordable food for consumers.</a:t>
            </a:r>
          </a:p>
          <a:p>
            <a:r>
              <a:rPr lang="en-IN" sz="1600" b="1" dirty="0" smtClean="0"/>
              <a:t>Higher </a:t>
            </a:r>
            <a:r>
              <a:rPr lang="en-IN" sz="1600" b="1" dirty="0"/>
              <a:t>Income for Farmers</a:t>
            </a:r>
            <a:r>
              <a:rPr lang="en-IN" sz="1600" dirty="0"/>
              <a:t>: Price predictions enable farmers to maximize profits by selling at optimal times.</a:t>
            </a:r>
          </a:p>
          <a:p>
            <a:r>
              <a:rPr lang="en-IN" sz="1600" b="1" dirty="0" smtClean="0"/>
              <a:t>Market </a:t>
            </a:r>
            <a:r>
              <a:rPr lang="en-IN" sz="1600" b="1" dirty="0"/>
              <a:t>Efficiency</a:t>
            </a:r>
            <a:r>
              <a:rPr lang="en-IN" sz="1600" dirty="0"/>
              <a:t>: Accurate forecasts reduce overproduction and wastage, optimizing supply chains.</a:t>
            </a:r>
          </a:p>
          <a:p>
            <a:r>
              <a:rPr lang="en-IN" sz="1600" b="1" dirty="0" smtClean="0"/>
              <a:t>Promotion </a:t>
            </a:r>
            <a:r>
              <a:rPr lang="en-IN" sz="1600" b="1" dirty="0"/>
              <a:t>of Sustainable Farming Practices</a:t>
            </a:r>
            <a:r>
              <a:rPr lang="en-IN" sz="1600" dirty="0"/>
              <a:t>: Reduced overproduction conserves natural resources and encourages diversified cropping.</a:t>
            </a:r>
          </a:p>
          <a:p>
            <a:r>
              <a:rPr lang="en-IN" sz="1600" b="1" dirty="0" smtClean="0"/>
              <a:t>Reduced </a:t>
            </a:r>
            <a:r>
              <a:rPr lang="en-IN" sz="1600" b="1" dirty="0"/>
              <a:t>Food Waste</a:t>
            </a:r>
            <a:r>
              <a:rPr lang="en-IN" sz="1600" dirty="0"/>
              <a:t>: Better planning minimizes spoilage and wastage of perishable produce.</a:t>
            </a:r>
          </a:p>
          <a:p>
            <a:endParaRPr lang="en-IN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211455" y="1517073"/>
            <a:ext cx="5509490" cy="4837689"/>
          </a:xfrm>
        </p:spPr>
        <p:txBody>
          <a:bodyPr/>
          <a:lstStyle/>
          <a:p>
            <a:pPr marL="0" lvl="0" indent="0" algn="ctr">
              <a:buNone/>
            </a:pP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ＭＳ Ｐゴシック" pitchFamily="1" charset="-128"/>
                <a:cs typeface="+mn-cs"/>
              </a:rPr>
              <a:t>Benefits</a:t>
            </a:r>
          </a:p>
          <a:p>
            <a:pPr marL="0" lvl="0" indent="0">
              <a:buNone/>
            </a:pPr>
            <a:r>
              <a:rPr lang="en-IN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Social Benefits:</a:t>
            </a:r>
          </a:p>
          <a:p>
            <a:pPr lvl="0"/>
            <a:r>
              <a:rPr lang="en-IN" sz="1400" b="1" dirty="0" smtClean="0"/>
              <a:t>Empowerment of Farmers</a:t>
            </a:r>
            <a:r>
              <a:rPr lang="en-IN" sz="1400" dirty="0" smtClean="0"/>
              <a:t>: Farmers are better equipped to make informed decisions, improving their autonomy and livelihoods.</a:t>
            </a:r>
          </a:p>
          <a:p>
            <a:pPr lvl="0"/>
            <a:r>
              <a:rPr lang="en-IN" sz="1400" b="1" dirty="0" smtClean="0"/>
              <a:t>Improved </a:t>
            </a:r>
            <a:r>
              <a:rPr lang="en-IN" sz="1400" b="1" dirty="0"/>
              <a:t>Food Security</a:t>
            </a:r>
            <a:r>
              <a:rPr lang="en-IN" sz="1400" dirty="0"/>
              <a:t>: Price stability ensures that communities have consistent access to affordable food.</a:t>
            </a:r>
          </a:p>
          <a:p>
            <a:pPr marL="0" lvl="0" indent="0">
              <a:buNone/>
            </a:pPr>
            <a:r>
              <a:rPr lang="en-IN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Economic </a:t>
            </a:r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Benefits:</a:t>
            </a:r>
          </a:p>
          <a:p>
            <a:pPr lvl="0"/>
            <a:r>
              <a:rPr lang="en-IN" sz="1400" b="1" dirty="0"/>
              <a:t>Market Efficiency</a:t>
            </a:r>
            <a:r>
              <a:rPr lang="en-IN" sz="1400" dirty="0"/>
              <a:t>: Reduces overproduction and wastage, leading to more efficient supply chains.</a:t>
            </a:r>
          </a:p>
          <a:p>
            <a:pPr lvl="0"/>
            <a:r>
              <a:rPr lang="en-IN" sz="1400" b="1" dirty="0"/>
              <a:t>Encouragement of Investment in Agriculture</a:t>
            </a:r>
            <a:r>
              <a:rPr lang="en-IN" sz="1400" dirty="0"/>
              <a:t>: Predictable pricing attracts private investment and boosts rural economic growth.</a:t>
            </a:r>
          </a:p>
          <a:p>
            <a:pPr marL="0" lvl="0" indent="0">
              <a:buNone/>
            </a:pPr>
            <a:r>
              <a:rPr lang="en-IN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Environmental </a:t>
            </a:r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Benefits:</a:t>
            </a:r>
          </a:p>
          <a:p>
            <a:pPr lvl="0"/>
            <a:r>
              <a:rPr lang="en-IN" sz="1400" b="1" dirty="0"/>
              <a:t>Promotion of Sustainable Farming Practices:</a:t>
            </a:r>
            <a:r>
              <a:rPr lang="en-IN" sz="1400" dirty="0"/>
              <a:t> Farmers use resources more efficiently, reducing environmental strain.</a:t>
            </a:r>
          </a:p>
          <a:p>
            <a:pPr lvl="0"/>
            <a:r>
              <a:rPr lang="en-IN" sz="1400" b="1" dirty="0"/>
              <a:t>Reduced Food Waste:</a:t>
            </a:r>
            <a:r>
              <a:rPr lang="en-IN" sz="1400" dirty="0"/>
              <a:t> Accurate planning helps minimize spoilage and waste of perishable goods.</a:t>
            </a:r>
          </a:p>
          <a:p>
            <a:pPr marL="0" indent="0">
              <a:buNone/>
            </a:pPr>
            <a:endParaRPr lang="en-IN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117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EquiTech</a:t>
            </a:r>
            <a:r>
              <a:rPr lang="en-US" sz="117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Innovators</a:t>
            </a:r>
            <a:endParaRPr lang="en-IN" sz="117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716991"/>
            <a:ext cx="10515600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IN" sz="24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Official </a:t>
            </a:r>
            <a:r>
              <a:rPr lang="en-IN" sz="24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Site Reference:- </a:t>
            </a:r>
            <a:r>
              <a:rPr lang="en-IN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hlinkClick r:id="rId3"/>
              </a:rPr>
              <a:t>https://consumeraffairs.nic.in/</a:t>
            </a:r>
            <a:endParaRPr lang="en-US" sz="24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sz="24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Source Data Reference:-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  <a:hlinkClick r:id="rId4"/>
              </a:rPr>
              <a:t>https</a:t>
            </a: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hlinkClick r:id="rId4"/>
              </a:rPr>
              <a:t>://</a:t>
            </a:r>
            <a:r>
              <a:rPr lang="en-US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  <a:hlinkClick r:id="rId4"/>
              </a:rPr>
              <a:t>fcainfoweb.nic.in/reports/report_menu_web.aspx</a:t>
            </a:r>
            <a:endParaRPr lang="en-US" sz="20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IN" sz="24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Reference Files:- </a:t>
            </a:r>
            <a:r>
              <a:rPr lang="en-IN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  <a:hlinkClick r:id="rId5"/>
              </a:rPr>
              <a:t>https</a:t>
            </a:r>
            <a:r>
              <a:rPr lang="en-IN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hlinkClick r:id="rId5"/>
              </a:rPr>
              <a:t>://</a:t>
            </a:r>
            <a:r>
              <a:rPr lang="en-IN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  <a:hlinkClick r:id="rId5"/>
              </a:rPr>
              <a:t>github.com/Sandeepmopidevi/Predicting-Prices-of-Agri-horticultural-Commodities-using-AI-ML</a:t>
            </a:r>
            <a:endParaRPr lang="en-IN" sz="24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IN" sz="24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Proposed Prototype:- </a:t>
            </a:r>
            <a:r>
              <a:rPr lang="en-IN" sz="2400" dirty="0">
                <a:hlinkClick r:id="rId6"/>
              </a:rPr>
              <a:t>https://agripricepredictor.streamlit.app</a:t>
            </a:r>
            <a:r>
              <a:rPr lang="en-IN" sz="2400" dirty="0"/>
              <a:t> </a:t>
            </a:r>
            <a:endParaRPr lang="en-US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117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EquiTech</a:t>
            </a:r>
            <a:r>
              <a:rPr lang="en-US" sz="117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Innovators</a:t>
            </a:r>
            <a:endParaRPr lang="en-IN" sz="117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7798</TotalTime>
  <Words>663</Words>
  <Application>Microsoft Office PowerPoint</Application>
  <PresentationFormat>Widescreen</PresentationFormat>
  <Paragraphs>84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ＭＳ Ｐゴシック</vt:lpstr>
      <vt:lpstr>Arial</vt:lpstr>
      <vt:lpstr>Calibri</vt:lpstr>
      <vt:lpstr>Garamond</vt:lpstr>
      <vt:lpstr>Times New Roman</vt:lpstr>
      <vt:lpstr>TradeGothic</vt:lpstr>
      <vt:lpstr>Office Theme</vt:lpstr>
      <vt:lpstr>SMART INDIA HACKATHON 2024</vt:lpstr>
      <vt:lpstr>Predictive Analytics for Agri-Horti Trends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SANDEEP_PC</cp:lastModifiedBy>
  <cp:revision>185</cp:revision>
  <dcterms:created xsi:type="dcterms:W3CDTF">2013-12-12T18:46:50Z</dcterms:created>
  <dcterms:modified xsi:type="dcterms:W3CDTF">2024-09-14T09:34:45Z</dcterms:modified>
  <cp:category/>
</cp:coreProperties>
</file>