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от </a:t>
            </a:r>
            <a:r>
              <a:rPr lang="en-US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Megafon</a:t>
            </a:r>
            <a:endParaRPr lang="ru-RU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2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Задача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алгоритм, который для каждой пары пользователь-услуга определит вероятность подключения услуги. Метрика качества осуществляется функцией </a:t>
            </a:r>
            <a:r>
              <a:rPr lang="en-US" dirty="0" smtClean="0"/>
              <a:t>f1 </a:t>
            </a:r>
            <a:r>
              <a:rPr lang="ru-RU" dirty="0" smtClean="0"/>
              <a:t>невзвешенным образом. Ориентировочное значение </a:t>
            </a:r>
            <a:r>
              <a:rPr lang="en-US" dirty="0" smtClean="0"/>
              <a:t>f1 </a:t>
            </a:r>
            <a:r>
              <a:rPr lang="ru-RU" dirty="0" smtClean="0"/>
              <a:t>не менее 0.68</a:t>
            </a:r>
          </a:p>
          <a:p>
            <a:endParaRPr lang="ru-RU" dirty="0"/>
          </a:p>
          <a:p>
            <a:r>
              <a:rPr lang="ru-RU" dirty="0" smtClean="0"/>
              <a:t>Особенности / ограничения:</a:t>
            </a:r>
          </a:p>
          <a:p>
            <a:r>
              <a:rPr lang="ru-RU" dirty="0" smtClean="0"/>
              <a:t>Значительный размер занимаемой памяти признаками пользователей. Размер файла в распакованном виде более 20Гб.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1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Подготовка данных 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связи с тем, что признаки пользователей занимают значительный размер  памяти подготовка данных осуществлялась с использованием промежуточных файлов.</a:t>
            </a:r>
          </a:p>
          <a:p>
            <a:r>
              <a:rPr lang="ru-RU" dirty="0" smtClean="0"/>
              <a:t>На первом этапе соединялись предложения услуги по полю </a:t>
            </a:r>
            <a:r>
              <a:rPr lang="en-US" dirty="0" smtClean="0"/>
              <a:t>id </a:t>
            </a:r>
            <a:r>
              <a:rPr lang="ru-RU" dirty="0" smtClean="0"/>
              <a:t>с записями признаков. Если на пользователя приходилось несколько записей признаков, то формировалось декартово произведение  записей предложений с записями признаков по данным пользователям. Для формирования соединения использовалась библиотека </a:t>
            </a:r>
            <a:r>
              <a:rPr lang="en-US" dirty="0" err="1" smtClean="0"/>
              <a:t>Dask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На втором этапе обрабатывались дублирующийся записи получившиеся на первом этапе. Были оставлены записи, в которых признаки пользователей действовали на момент предложения услуги.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Обработка признаков 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Все признаки были разбиты на константы (единственное уникальное значение), категориальные признаки (меньше 15 уникальных значений) и числовые (оставшиеся)</a:t>
            </a:r>
          </a:p>
          <a:p>
            <a:r>
              <a:rPr lang="ru-RU" dirty="0" smtClean="0"/>
              <a:t>Из даты/времени предложения услуги выделен месяц.</a:t>
            </a:r>
          </a:p>
          <a:p>
            <a:r>
              <a:rPr lang="ru-RU" dirty="0" smtClean="0"/>
              <a:t>К категориальным признакам применено </a:t>
            </a:r>
            <a:r>
              <a:rPr lang="ru-RU" dirty="0" err="1" smtClean="0"/>
              <a:t>дамми</a:t>
            </a:r>
            <a:r>
              <a:rPr lang="ru-RU" dirty="0" smtClean="0"/>
              <a:t> кодирование, числовые признаки стандартизованы.</a:t>
            </a:r>
          </a:p>
          <a:p>
            <a:r>
              <a:rPr lang="ru-RU" dirty="0" smtClean="0"/>
              <a:t>Небольшой прирост качества дало возведение числовых признаков в квадрат, логарифмирование, модуль числа и абсолютное значение прироста не дали, бинарные функции проверить не удалось в связи с ограничениями по оперативной памяти (8Гб)</a:t>
            </a:r>
          </a:p>
          <a:p>
            <a:r>
              <a:rPr lang="ru-RU" dirty="0" smtClean="0"/>
              <a:t>Отбор признаков осуществлялся алгоритмом логистической регрессии с регуляризацией </a:t>
            </a:r>
            <a:r>
              <a:rPr lang="en-US" dirty="0" smtClean="0"/>
              <a:t>L1</a:t>
            </a:r>
            <a:r>
              <a:rPr lang="ru-RU" dirty="0" smtClean="0"/>
              <a:t> при значительном коэффициенте штрафов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83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Выбор модели 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Логистическая регрессия получилась с наилучшим показателем качества </a:t>
            </a:r>
            <a:r>
              <a:rPr lang="en-US" dirty="0" smtClean="0"/>
              <a:t>f1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Перебор параметров настройки моделей на значительных диапазонах не производился в связи с ограничениями по оперативной памяти и производительности технического обеспечения.</a:t>
            </a:r>
          </a:p>
          <a:p>
            <a:endParaRPr lang="ru-RU" dirty="0"/>
          </a:p>
          <a:p>
            <a:r>
              <a:rPr lang="ru-RU" dirty="0" smtClean="0"/>
              <a:t>Применение различных моделей по каждой услуге показало более низкий результат, чем одна модель по всем услугам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9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Рекомендации 1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05262" y="1958008"/>
            <a:ext cx="4422912" cy="4351351"/>
          </a:xfrm>
        </p:spPr>
        <p:txBody>
          <a:bodyPr>
            <a:normAutofit/>
          </a:bodyPr>
          <a:lstStyle/>
          <a:p>
            <a:r>
              <a:rPr lang="ru-RU" dirty="0" smtClean="0"/>
              <a:t>Услуги 1,2,5,7,8 в связи с очень низким откликом на подключение (</a:t>
            </a:r>
            <a:r>
              <a:rPr lang="en-US" dirty="0" smtClean="0"/>
              <a:t>~ 2 %) </a:t>
            </a:r>
            <a:r>
              <a:rPr lang="ru-RU" dirty="0" smtClean="0"/>
              <a:t>можно рекомендовать или</a:t>
            </a:r>
            <a:r>
              <a:rPr lang="en-US" dirty="0" smtClean="0"/>
              <a:t> </a:t>
            </a:r>
            <a:r>
              <a:rPr lang="ru-RU" dirty="0" smtClean="0"/>
              <a:t>в рамках компаний по их продвижению на рынок или при условии их очень высокой прибыльности.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877760"/>
            <a:ext cx="6413846" cy="44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>
                <a:latin typeface="Tahoma" panose="020B0604030504040204" pitchFamily="34" charset="0"/>
              </a:rPr>
              <a:t>Рекомендации 2</a:t>
            </a:r>
            <a:endParaRPr lang="ru-RU" cap="none" dirty="0">
              <a:latin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4103" y="1958008"/>
            <a:ext cx="4574071" cy="4351351"/>
          </a:xfrm>
        </p:spPr>
        <p:txBody>
          <a:bodyPr>
            <a:normAutofit/>
          </a:bodyPr>
          <a:lstStyle/>
          <a:p>
            <a:r>
              <a:rPr lang="ru-RU" dirty="0" smtClean="0"/>
              <a:t>Наибольший отклик на подключение (</a:t>
            </a:r>
            <a:r>
              <a:rPr lang="en-US" dirty="0" smtClean="0"/>
              <a:t>~2</a:t>
            </a:r>
            <a:r>
              <a:rPr lang="ru-RU" dirty="0" smtClean="0"/>
              <a:t>8</a:t>
            </a:r>
            <a:r>
              <a:rPr lang="en-US" dirty="0" smtClean="0"/>
              <a:t> %)</a:t>
            </a:r>
            <a:r>
              <a:rPr lang="ru-RU" dirty="0" smtClean="0"/>
              <a:t> был в ноябре и декабре (</a:t>
            </a:r>
            <a:r>
              <a:rPr lang="en-US" dirty="0" smtClean="0"/>
              <a:t>~</a:t>
            </a:r>
            <a:r>
              <a:rPr lang="ru-RU" dirty="0" smtClean="0"/>
              <a:t>8%) при самом низком количестве предложений в ноябре (</a:t>
            </a:r>
            <a:r>
              <a:rPr lang="en-US" dirty="0" smtClean="0"/>
              <a:t>~74 </a:t>
            </a:r>
            <a:r>
              <a:rPr lang="ru-RU" dirty="0" smtClean="0"/>
              <a:t>тыс.) и самом высоком в декабре (</a:t>
            </a:r>
            <a:r>
              <a:rPr lang="en-US" dirty="0" smtClean="0"/>
              <a:t>~</a:t>
            </a:r>
            <a:r>
              <a:rPr lang="ru-RU" dirty="0" smtClean="0"/>
              <a:t>248</a:t>
            </a:r>
            <a:r>
              <a:rPr lang="en-US" dirty="0" smtClean="0"/>
              <a:t> </a:t>
            </a:r>
            <a:r>
              <a:rPr lang="ru-RU" dirty="0" smtClean="0"/>
              <a:t>тыс.).</a:t>
            </a:r>
          </a:p>
          <a:p>
            <a:endParaRPr lang="ru-RU" dirty="0"/>
          </a:p>
          <a:p>
            <a:r>
              <a:rPr lang="ru-RU" dirty="0" smtClean="0"/>
              <a:t>Значительно повысить количество предложений в ноябре.  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3" y="1990558"/>
            <a:ext cx="66484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</TotalTime>
  <Words>364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Tahoma</vt:lpstr>
      <vt:lpstr>Tw Cen MT</vt:lpstr>
      <vt:lpstr>Tw Cen MT Condensed</vt:lpstr>
      <vt:lpstr>Wingdings 3</vt:lpstr>
      <vt:lpstr>Интеграл</vt:lpstr>
      <vt:lpstr>Курсовой проект от Megafon</vt:lpstr>
      <vt:lpstr>Задача</vt:lpstr>
      <vt:lpstr>Подготовка данных </vt:lpstr>
      <vt:lpstr>Обработка признаков </vt:lpstr>
      <vt:lpstr>Выбор модели </vt:lpstr>
      <vt:lpstr>Рекомендации 1</vt:lpstr>
      <vt:lpstr>Рекомендации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от Megafon</dc:title>
  <dc:creator>Певцов Сергей Львович (ЛУКОЙЛ)</dc:creator>
  <cp:lastModifiedBy>Певцов Сергей Львович (ЛУКОЙЛ)</cp:lastModifiedBy>
  <cp:revision>15</cp:revision>
  <dcterms:created xsi:type="dcterms:W3CDTF">2022-01-31T06:24:30Z</dcterms:created>
  <dcterms:modified xsi:type="dcterms:W3CDTF">2022-01-31T10:50:47Z</dcterms:modified>
</cp:coreProperties>
</file>