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85" r:id="rId7"/>
    <p:sldId id="286" r:id="rId8"/>
    <p:sldId id="287" r:id="rId9"/>
    <p:sldId id="288" r:id="rId10"/>
    <p:sldId id="293" r:id="rId11"/>
    <p:sldId id="294" r:id="rId12"/>
    <p:sldId id="295" r:id="rId13"/>
    <p:sldId id="290" r:id="rId14"/>
    <p:sldId id="289" r:id="rId15"/>
    <p:sldId id="261" r:id="rId16"/>
    <p:sldId id="263" r:id="rId17"/>
    <p:sldId id="271" r:id="rId18"/>
    <p:sldId id="299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96" r:id="rId31"/>
    <p:sldId id="297" r:id="rId32"/>
    <p:sldId id="298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6" autoAdjust="0"/>
    <p:restoredTop sz="94660"/>
  </p:normalViewPr>
  <p:slideViewPr>
    <p:cSldViewPr snapToGrid="0">
      <p:cViewPr>
        <p:scale>
          <a:sx n="75" d="100"/>
          <a:sy n="75" d="100"/>
        </p:scale>
        <p:origin x="182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96548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16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872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067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045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561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136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560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7113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4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46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28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11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56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2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463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078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318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282575" y="5527739"/>
            <a:ext cx="4038599" cy="407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B3B3B3"/>
              </a:buClr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B3B3B3"/>
              </a:buClr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B2B2B2"/>
              </a:buClr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buClr>
                <a:srgbClr val="B2B2B2"/>
              </a:buClr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82575" y="4617942"/>
            <a:ext cx="7556312" cy="663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01706" y="1317366"/>
            <a:ext cx="8727140" cy="663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01706" y="1981200"/>
            <a:ext cx="8727140" cy="414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333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spcBef>
                <a:spcPts val="600"/>
              </a:spcBef>
              <a:spcAft>
                <a:spcPts val="0"/>
              </a:spcAft>
              <a:buClr>
                <a:srgbClr val="B3B3B3"/>
              </a:buClr>
              <a:buSzPct val="7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spcBef>
                <a:spcPts val="600"/>
              </a:spcBef>
              <a:spcAft>
                <a:spcPts val="0"/>
              </a:spcAft>
              <a:buClr>
                <a:srgbClr val="B3B3B3"/>
              </a:buClr>
              <a:buSzPct val="75000"/>
              <a:buFont typeface="Arial"/>
              <a:buChar char="•"/>
              <a:defRPr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2B2B2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2B2B2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282575" y="228600"/>
            <a:ext cx="4235450" cy="41878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4624387" y="2378075"/>
            <a:ext cx="2057400" cy="2038349"/>
          </a:xfrm>
          <a:prstGeom prst="rect">
            <a:avLst/>
          </a:prstGeom>
          <a:solidFill>
            <a:srgbClr val="A5D0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6810375" y="2378075"/>
            <a:ext cx="2057400" cy="2038349"/>
          </a:xfrm>
          <a:prstGeom prst="rect">
            <a:avLst/>
          </a:prstGeom>
          <a:solidFill>
            <a:srgbClr val="E7892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6810375" y="228600"/>
            <a:ext cx="2057400" cy="2038349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4624387" y="228600"/>
            <a:ext cx="2057400" cy="20383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l="3272" r="55575"/>
          <a:stretch/>
        </p:blipFill>
        <p:spPr>
          <a:xfrm>
            <a:off x="485775" y="669925"/>
            <a:ext cx="3762374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 l="3272" r="55575"/>
          <a:stretch/>
        </p:blipFill>
        <p:spPr>
          <a:xfrm>
            <a:off x="485775" y="669925"/>
            <a:ext cx="3762374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01611" y="1317625"/>
            <a:ext cx="7853362" cy="663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01611" y="1981200"/>
            <a:ext cx="7853362" cy="4144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333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spcBef>
                <a:spcPts val="600"/>
              </a:spcBef>
              <a:spcAft>
                <a:spcPts val="0"/>
              </a:spcAft>
              <a:buClr>
                <a:srgbClr val="B3B3B3"/>
              </a:buClr>
              <a:buSzPct val="7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spcBef>
                <a:spcPts val="600"/>
              </a:spcBef>
              <a:spcAft>
                <a:spcPts val="0"/>
              </a:spcAft>
              <a:buClr>
                <a:srgbClr val="B3B3B3"/>
              </a:buClr>
              <a:buSzPct val="75000"/>
              <a:buFont typeface="Arial"/>
              <a:buChar char="•"/>
              <a:defRPr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2B2B2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2B2B2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-47625" y="6337300"/>
            <a:ext cx="9275761" cy="61436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11" y="84136"/>
            <a:ext cx="2463799" cy="9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8377236" y="179386"/>
            <a:ext cx="482599" cy="4905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8226425" y="179386"/>
            <a:ext cx="119061" cy="4905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8377236" y="179386"/>
            <a:ext cx="482599" cy="4905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8226425" y="179386"/>
            <a:ext cx="119061" cy="4905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01611" y="1317625"/>
            <a:ext cx="7853362" cy="663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01611" y="1981200"/>
            <a:ext cx="7853362" cy="4144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333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42875" algn="l" rtl="0">
              <a:spcBef>
                <a:spcPts val="600"/>
              </a:spcBef>
              <a:spcAft>
                <a:spcPts val="0"/>
              </a:spcAft>
              <a:buClr>
                <a:srgbClr val="B3B3B3"/>
              </a:buClr>
              <a:buSzPct val="7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14287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  <a:defRPr sz="1800" b="0" i="0" u="none" strike="noStrike" cap="none">
                <a:solidFill>
                  <a:srgbClr val="E789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42875" algn="l" rtl="0">
              <a:spcBef>
                <a:spcPts val="600"/>
              </a:spcBef>
              <a:spcAft>
                <a:spcPts val="0"/>
              </a:spcAft>
              <a:buClr>
                <a:srgbClr val="B3B3B3"/>
              </a:buClr>
              <a:buSzPct val="75000"/>
              <a:buFont typeface="Arial"/>
              <a:buChar char="•"/>
              <a:defRPr sz="18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524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  <a:defRPr sz="1600" b="0" i="0" u="none" strike="noStrike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2B2B2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2B2B2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6E6E6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ealsonmapmom.com.s3-website-us-west-1.amazonaws.com/MOM%20Homepag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../../../Desktop/Test_Plan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127316" y="6053770"/>
            <a:ext cx="4038599" cy="892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200" b="1" dirty="0">
                <a:solidFill>
                  <a:schemeClr val="accent2"/>
                </a:solidFill>
                <a:sym typeface="Calibri"/>
              </a:rPr>
              <a:t>Spring 2016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200" b="1" dirty="0">
                <a:solidFill>
                  <a:schemeClr val="accent2"/>
                </a:solidFill>
                <a:sym typeface="Calibri"/>
              </a:rPr>
              <a:t>SWE 690 - 4 (Prof. </a:t>
            </a:r>
            <a:r>
              <a:rPr lang="en-US" sz="1200" b="1" dirty="0" err="1">
                <a:solidFill>
                  <a:schemeClr val="accent2"/>
                </a:solidFill>
                <a:sym typeface="Calibri"/>
              </a:rPr>
              <a:t>Mamoun</a:t>
            </a:r>
            <a:r>
              <a:rPr lang="en-US" sz="1200" b="1" dirty="0">
                <a:solidFill>
                  <a:schemeClr val="accent2"/>
                </a:solidFill>
                <a:sym typeface="Calibri"/>
              </a:rPr>
              <a:t> </a:t>
            </a:r>
            <a:r>
              <a:rPr lang="en-US" sz="1200" b="1" dirty="0" err="1">
                <a:solidFill>
                  <a:schemeClr val="accent2"/>
                </a:solidFill>
                <a:sym typeface="Calibri"/>
              </a:rPr>
              <a:t>Samaha</a:t>
            </a:r>
            <a:r>
              <a:rPr lang="en-US" sz="1200" b="1" dirty="0">
                <a:solidFill>
                  <a:schemeClr val="accent2"/>
                </a:solidFill>
                <a:sym typeface="Calibri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200" b="1" dirty="0">
                <a:solidFill>
                  <a:schemeClr val="accent2"/>
                </a:solidFill>
                <a:sym typeface="Calibri"/>
              </a:rPr>
              <a:t>Capstone Project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7316" y="4541676"/>
            <a:ext cx="8803324" cy="7362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Meals On Map (MOM)</a:t>
            </a:r>
            <a:br>
              <a:rPr lang="en-US" sz="3600" b="0" i="0" u="none" strike="noStrike" cap="none" dirty="0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</a:br>
            <a:r>
              <a:rPr lang="en-US" sz="3600" b="0" i="0" u="none" strike="noStrike" cap="none" dirty="0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				</a:t>
            </a:r>
            <a:r>
              <a:rPr lang="en-US" sz="1600" dirty="0">
                <a:solidFill>
                  <a:srgbClr val="00481E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“Pick-up Homemade meals from your neighborhood!”</a:t>
            </a:r>
            <a:br>
              <a:rPr lang="en-US" dirty="0">
                <a:solidFill>
                  <a:srgbClr val="00481E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</a:br>
            <a:r>
              <a:rPr lang="en-US" sz="3600" b="0" i="0" u="none" strike="noStrike" cap="none" dirty="0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br>
              <a:rPr lang="en-US" sz="1100" dirty="0">
                <a:solidFill>
                  <a:schemeClr val="accent2"/>
                </a:solidFill>
                <a:sym typeface="Calibri"/>
              </a:rPr>
            </a:br>
            <a:r>
              <a:rPr lang="en-US" sz="2000" dirty="0">
                <a:solidFill>
                  <a:schemeClr val="accent2"/>
                </a:solidFill>
                <a:sym typeface="Calibri"/>
              </a:rPr>
              <a:t> 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6580187" y="5787704"/>
            <a:ext cx="2800349" cy="101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ct val="75000"/>
            </a:pPr>
            <a:r>
              <a:rPr lang="en-US" sz="1200" b="1" u="sng" dirty="0">
                <a:solidFill>
                  <a:schemeClr val="accent2"/>
                </a:solidFill>
              </a:rPr>
              <a:t>Team</a:t>
            </a:r>
            <a:r>
              <a:rPr lang="en-US" sz="1200" b="1" dirty="0">
                <a:solidFill>
                  <a:schemeClr val="accent2"/>
                </a:solidFill>
              </a:rPr>
              <a:t>:</a:t>
            </a:r>
          </a:p>
          <a:p>
            <a:pPr>
              <a:spcBef>
                <a:spcPts val="300"/>
              </a:spcBef>
              <a:buClr>
                <a:schemeClr val="accent1"/>
              </a:buClr>
              <a:buSzPct val="75000"/>
            </a:pPr>
            <a:r>
              <a:rPr lang="en-US" sz="1200" b="1" dirty="0">
                <a:solidFill>
                  <a:schemeClr val="accent2"/>
                </a:solidFill>
              </a:rPr>
              <a:t>Dipti Bhosale (87114)</a:t>
            </a:r>
          </a:p>
          <a:p>
            <a:pPr>
              <a:spcBef>
                <a:spcPts val="300"/>
              </a:spcBef>
              <a:buClr>
                <a:schemeClr val="accent1"/>
              </a:buClr>
              <a:buSzPct val="75000"/>
            </a:pPr>
            <a:r>
              <a:rPr lang="en-US" sz="1200" b="1" dirty="0">
                <a:solidFill>
                  <a:schemeClr val="accent2"/>
                </a:solidFill>
              </a:rPr>
              <a:t>Sruthi Punyamurthula (87872)</a:t>
            </a:r>
          </a:p>
          <a:p>
            <a:pPr>
              <a:spcBef>
                <a:spcPts val="300"/>
              </a:spcBef>
              <a:buClr>
                <a:schemeClr val="accent1"/>
              </a:buClr>
              <a:buSzPct val="75000"/>
            </a:pPr>
            <a:r>
              <a:rPr lang="en-US" sz="1200" b="1" dirty="0">
                <a:solidFill>
                  <a:schemeClr val="accent2"/>
                </a:solidFill>
              </a:rPr>
              <a:t>Vivek Vyas (87923)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9750" y="3122611"/>
            <a:ext cx="1901824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9950" y="954087"/>
            <a:ext cx="1900237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99" y="935552"/>
            <a:ext cx="8727140" cy="663833"/>
          </a:xfrm>
        </p:spPr>
        <p:txBody>
          <a:bodyPr/>
          <a:lstStyle/>
          <a:p>
            <a:r>
              <a:rPr lang="en-US" sz="3200" dirty="0"/>
              <a:t>Risk Management (Cont.)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52"/>
          <p:cNvGrpSpPr/>
          <p:nvPr/>
        </p:nvGrpSpPr>
        <p:grpSpPr>
          <a:xfrm>
            <a:off x="346028" y="1671364"/>
            <a:ext cx="8406882" cy="4430858"/>
            <a:chOff x="0" y="0"/>
            <a:chExt cx="2147483647" cy="2147483647"/>
          </a:xfrm>
        </p:grpSpPr>
        <p:grpSp>
          <p:nvGrpSpPr>
            <p:cNvPr id="12" name="Shape 153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32" name="Shape 15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" name="Shape 155"/>
              <p:cNvSpPr txBox="1"/>
              <p:nvPr/>
            </p:nvSpPr>
            <p:spPr>
              <a:xfrm>
                <a:off x="66092282" y="72971840"/>
                <a:ext cx="2090867386" cy="2079621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" name="Shape 156"/>
            <p:cNvGrpSpPr/>
            <p:nvPr/>
          </p:nvGrpSpPr>
          <p:grpSpPr>
            <a:xfrm>
              <a:off x="94587289" y="192249985"/>
              <a:ext cx="1773452441" cy="1869228272"/>
              <a:chOff x="-19329765" y="125951827"/>
              <a:chExt cx="1991623666" cy="1869228272"/>
            </a:xfrm>
          </p:grpSpPr>
          <p:grpSp>
            <p:nvGrpSpPr>
              <p:cNvPr id="14" name="Shape 157"/>
              <p:cNvGrpSpPr/>
              <p:nvPr/>
            </p:nvGrpSpPr>
            <p:grpSpPr>
              <a:xfrm>
                <a:off x="164100310" y="955793475"/>
                <a:ext cx="994863062" cy="1039386624"/>
                <a:chOff x="36533530" y="-289083654"/>
                <a:chExt cx="2062582428" cy="2064249057"/>
              </a:xfrm>
            </p:grpSpPr>
            <p:pic>
              <p:nvPicPr>
                <p:cNvPr id="30" name="Shape 15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6533530" y="-289083654"/>
                  <a:ext cx="2062582428" cy="206424905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" name="Shape 159"/>
                <p:cNvSpPr txBox="1"/>
                <p:nvPr/>
              </p:nvSpPr>
              <p:spPr>
                <a:xfrm>
                  <a:off x="224023271" y="226308781"/>
                  <a:ext cx="1842519985" cy="14096632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Calibri"/>
                    <a:buNone/>
                  </a:pPr>
                  <a:r>
                    <a:rPr lang="en-US" sz="1800" b="1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</a:t>
                  </a:r>
                  <a:r>
                    <a:rPr lang="en-US" sz="1800" b="1" i="0" u="none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Risk Response</a:t>
                  </a:r>
                </a:p>
                <a:p>
                  <a:pPr marL="285750" marR="0" lvl="0" indent="-2857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45000"/>
                    <a:buFont typeface="Arial" panose="020B0604020202020204" pitchFamily="34" charset="0"/>
                    <a:buChar char="•"/>
                  </a:pPr>
                  <a:r>
                    <a:rPr lang="en-US" sz="1800" b="1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Preventive/</a:t>
                  </a:r>
                  <a:r>
                    <a:rPr lang="en-US" sz="1800" b="1" dirty="0" err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Mitigative</a:t>
                  </a:r>
                  <a:r>
                    <a:rPr lang="en-US" sz="1800" b="1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Actions</a:t>
                  </a:r>
                </a:p>
                <a:p>
                  <a:pPr marL="285750" marR="0" lvl="0" indent="-2857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45000"/>
                    <a:buFont typeface="Arial" panose="020B0604020202020204" pitchFamily="34" charset="0"/>
                    <a:buChar char="•"/>
                  </a:pPr>
                  <a:r>
                    <a:rPr lang="en-US" sz="1800" b="1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Acceptance</a:t>
                  </a:r>
                </a:p>
                <a:p>
                  <a:pPr marL="285750" marR="0" lvl="0" indent="-2857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45000"/>
                    <a:buFont typeface="Arial" panose="020B0604020202020204" pitchFamily="34" charset="0"/>
                    <a:buChar char="•"/>
                  </a:pPr>
                  <a:endParaRPr lang="en-US" sz="1800" b="1" i="0" u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" name="Shape 160"/>
              <p:cNvGrpSpPr/>
              <p:nvPr/>
            </p:nvGrpSpPr>
            <p:grpSpPr>
              <a:xfrm>
                <a:off x="925905146" y="125951827"/>
                <a:ext cx="1039074196" cy="1030255394"/>
                <a:chOff x="-432577438" y="-455181928"/>
                <a:chExt cx="2147483647" cy="1865429891"/>
              </a:xfrm>
            </p:grpSpPr>
            <p:pic>
              <p:nvPicPr>
                <p:cNvPr id="28" name="Shape 16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-432577438" y="-455181928"/>
                  <a:ext cx="2147483647" cy="18654298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9" name="Shape 162"/>
                <p:cNvSpPr txBox="1"/>
                <p:nvPr/>
              </p:nvSpPr>
              <p:spPr>
                <a:xfrm>
                  <a:off x="-89010997" y="-343438703"/>
                  <a:ext cx="1424949541" cy="14173858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Calibri"/>
                    <a:buNone/>
                  </a:pPr>
                  <a:r>
                    <a:rPr lang="en-US" sz="1800" b="1" i="0" u="none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Risk Analysis</a:t>
                  </a:r>
                </a:p>
                <a:p>
                  <a:pPr marL="285750" marR="0" lvl="0" indent="-28575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45000"/>
                    <a:buFont typeface="Arial" panose="020B0604020202020204" pitchFamily="34" charset="0"/>
                    <a:buChar char="•"/>
                  </a:pPr>
                  <a:r>
                    <a:rPr lang="en-US" sz="1800" b="1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Qualitative</a:t>
                  </a:r>
                </a:p>
                <a:p>
                  <a:pPr marL="285750" marR="0" lvl="0" indent="-28575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45000"/>
                    <a:buFont typeface="Arial" panose="020B0604020202020204" pitchFamily="34" charset="0"/>
                    <a:buChar char="•"/>
                  </a:pPr>
                  <a:r>
                    <a:rPr lang="en-US" sz="1800" b="1" i="0" u="none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Quantitative</a:t>
                  </a:r>
                </a:p>
              </p:txBody>
            </p:sp>
          </p:grpSp>
          <p:grpSp>
            <p:nvGrpSpPr>
              <p:cNvPr id="17" name="Shape 166"/>
              <p:cNvGrpSpPr/>
              <p:nvPr/>
            </p:nvGrpSpPr>
            <p:grpSpPr>
              <a:xfrm>
                <a:off x="1004487653" y="926678278"/>
                <a:ext cx="967806248" cy="1043063441"/>
                <a:chOff x="29157014" y="-365939277"/>
                <a:chExt cx="2147483647" cy="2147483647"/>
              </a:xfrm>
            </p:grpSpPr>
            <p:pic>
              <p:nvPicPr>
                <p:cNvPr id="24" name="Shape 16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29157014" y="-365939277"/>
                  <a:ext cx="2147483647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" name="Shape 168"/>
                <p:cNvSpPr txBox="1"/>
                <p:nvPr/>
              </p:nvSpPr>
              <p:spPr>
                <a:xfrm>
                  <a:off x="360678147" y="198543185"/>
                  <a:ext cx="1421427182" cy="1411102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Calibri"/>
                    <a:buNone/>
                  </a:pPr>
                  <a:r>
                    <a:rPr lang="en-US" sz="1800" b="1" i="0" u="none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Risk Management</a:t>
                  </a:r>
                </a:p>
                <a:p>
                  <a:pPr marL="285750" marR="0" lvl="0" indent="-28575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45000"/>
                    <a:buFont typeface="Arial" panose="020B0604020202020204" pitchFamily="34" charset="0"/>
                    <a:buChar char="•"/>
                  </a:pPr>
                  <a:r>
                    <a:rPr lang="en-US" sz="1800" b="1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Track/Control Risk</a:t>
                  </a:r>
                </a:p>
                <a:p>
                  <a:pPr marL="285750" marR="0" lvl="0" indent="-28575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45000"/>
                    <a:buFont typeface="Arial" panose="020B0604020202020204" pitchFamily="34" charset="0"/>
                    <a:buChar char="•"/>
                  </a:pPr>
                  <a:r>
                    <a:rPr lang="en-US" sz="1800" b="1" i="0" u="none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Risk Level Analysis</a:t>
                  </a:r>
                </a:p>
              </p:txBody>
            </p:sp>
          </p:grpSp>
          <p:grpSp>
            <p:nvGrpSpPr>
              <p:cNvPr id="18" name="Shape 169"/>
              <p:cNvGrpSpPr/>
              <p:nvPr/>
            </p:nvGrpSpPr>
            <p:grpSpPr>
              <a:xfrm>
                <a:off x="-19329765" y="132396122"/>
                <a:ext cx="1200053697" cy="987020556"/>
                <a:chOff x="-711264403" y="273384341"/>
                <a:chExt cx="1340733528" cy="2038095685"/>
              </a:xfrm>
            </p:grpSpPr>
            <p:pic>
              <p:nvPicPr>
                <p:cNvPr id="22" name="Shape 17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-528481539" y="273384341"/>
                  <a:ext cx="1157950664" cy="20380956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" name="Shape 171"/>
                <p:cNvSpPr txBox="1"/>
                <p:nvPr/>
              </p:nvSpPr>
              <p:spPr>
                <a:xfrm>
                  <a:off x="-711264403" y="496492369"/>
                  <a:ext cx="1336788258" cy="14518404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Calibri"/>
                    <a:buNone/>
                  </a:pPr>
                  <a:r>
                    <a:rPr lang="en-US" sz="1800" b="1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Risk Identification</a:t>
                  </a:r>
                </a:p>
                <a:p>
                  <a:pPr marL="285750" marR="0" lvl="0" indent="-28575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45000"/>
                    <a:buFont typeface="Wingdings" panose="05000000000000000000" pitchFamily="2" charset="2"/>
                    <a:buChar char="§"/>
                  </a:pPr>
                  <a:r>
                    <a:rPr lang="en-US" sz="1800" b="1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Gathering Information</a:t>
                  </a:r>
                </a:p>
                <a:p>
                  <a:pPr marL="285750" marR="0" lvl="0" indent="-28575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45000"/>
                    <a:buFont typeface="Wingdings" panose="05000000000000000000" pitchFamily="2" charset="2"/>
                    <a:buChar char="§"/>
                  </a:pPr>
                  <a:r>
                    <a:rPr lang="en-US" sz="1800" b="1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SWOT Analysis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Calibri"/>
                    <a:buNone/>
                  </a:pPr>
                  <a:endParaRPr lang="en-US" sz="1800" b="1" i="0" u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765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036011"/>
            <a:ext cx="8727140" cy="663833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227303" y="7005826"/>
            <a:ext cx="6538052" cy="1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59978"/>
              </p:ext>
            </p:extLst>
          </p:nvPr>
        </p:nvGraphicFramePr>
        <p:xfrm>
          <a:off x="201704" y="1850327"/>
          <a:ext cx="8658132" cy="3856822"/>
        </p:xfrm>
        <a:graphic>
          <a:graphicData uri="http://schemas.openxmlformats.org/drawingml/2006/table">
            <a:tbl>
              <a:tblPr firstRow="1" bandRow="1"/>
              <a:tblGrid>
                <a:gridCol w="1468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4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61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Key Areas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Ideation</a:t>
                      </a:r>
                      <a:r>
                        <a:rPr lang="en-US" baseline="0" dirty="0"/>
                        <a:t> Phase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Validation Phase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Customer Growth Phase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1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Platform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Web Application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IOS/Android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Mobile/Web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34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Front-End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Prototype: HTML/CSS/Java Script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Bootstrap,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Native/Hybrid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Enhance UI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1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Backend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MySQL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MySQL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61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Database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MySQL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MySQL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Google</a:t>
                      </a:r>
                      <a:r>
                        <a:rPr lang="en-US" baseline="0" dirty="0"/>
                        <a:t> Maps API / </a:t>
                      </a:r>
                    </a:p>
                    <a:p>
                      <a:r>
                        <a:rPr lang="en-US" baseline="0" dirty="0"/>
                        <a:t>REST API (Phase done)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Platform</a:t>
                      </a:r>
                      <a:r>
                        <a:rPr lang="en-US" baseline="0" dirty="0"/>
                        <a:t> API’s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7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Payment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PayPal/</a:t>
                      </a:r>
                      <a:r>
                        <a:rPr lang="en-US" baseline="0" dirty="0"/>
                        <a:t> Google Wallet/Gift Cards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Apple Pay/ Google Pay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61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Security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Simple Authentication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OAuth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679510" y="5934269"/>
            <a:ext cx="7180326" cy="1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9510" y="5820228"/>
            <a:ext cx="0" cy="26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3513" y="5834743"/>
            <a:ext cx="0" cy="26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98343" y="5834743"/>
            <a:ext cx="0" cy="26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25102" y="6007553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08/2016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75555" y="6032419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12/2016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11586" y="6026895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05/2017</a:t>
            </a:r>
          </a:p>
        </p:txBody>
      </p:sp>
    </p:spTree>
    <p:extLst>
      <p:ext uri="{BB962C8B-B14F-4D97-AF65-F5344CB8AC3E}">
        <p14:creationId xmlns:p14="http://schemas.microsoft.com/office/powerpoint/2010/main" val="404586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021938"/>
            <a:ext cx="4060805" cy="663833"/>
          </a:xfrm>
        </p:spPr>
        <p:txBody>
          <a:bodyPr/>
          <a:lstStyle/>
          <a:p>
            <a:r>
              <a:rPr lang="en-US" dirty="0"/>
              <a:t>4-tier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42535" y="1760625"/>
            <a:ext cx="7258930" cy="451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6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7" y="1628775"/>
            <a:ext cx="7262811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201611" y="965200"/>
            <a:ext cx="872648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9826278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9963" y="1317527"/>
            <a:ext cx="872648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Django as an MVC Design Pattern</a:t>
            </a:r>
            <a:br>
              <a:rPr lang="en-US" sz="3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9963" y="2209898"/>
            <a:ext cx="8726486" cy="29333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5250" lvl="0" indent="0">
              <a:buNone/>
            </a:pPr>
            <a:r>
              <a:rPr lang="en-US" dirty="0">
                <a:sym typeface="Calibri"/>
              </a:rPr>
              <a:t>MVC Architecture:</a:t>
            </a:r>
          </a:p>
          <a:p>
            <a:pPr lvl="0"/>
            <a:r>
              <a:rPr lang="en-US" dirty="0">
                <a:sym typeface="Calibri"/>
              </a:rPr>
              <a:t>Models         :  Describes your database schema</a:t>
            </a:r>
          </a:p>
          <a:p>
            <a:pPr lvl="0"/>
            <a:r>
              <a:rPr lang="en-US" dirty="0">
                <a:sym typeface="Calibri"/>
              </a:rPr>
              <a:t>Views            :  Controls what a user sees</a:t>
            </a:r>
          </a:p>
          <a:p>
            <a:pPr lvl="0"/>
            <a:r>
              <a:rPr lang="en-US" dirty="0">
                <a:sym typeface="Calibri"/>
              </a:rPr>
              <a:t>Templates    :  How a user sees it</a:t>
            </a:r>
          </a:p>
          <a:p>
            <a:pPr lvl="0"/>
            <a:r>
              <a:rPr lang="en-US" dirty="0">
                <a:sym typeface="Calibri"/>
              </a:rPr>
              <a:t>Controller     :  The Django Framework URL dispatcher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201612" y="923925"/>
            <a:ext cx="87264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Code Screenshots - Database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794500" y="64230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01611" y="6423025"/>
            <a:ext cx="61230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8305800" y="242887"/>
            <a:ext cx="5541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351" y="1476375"/>
            <a:ext cx="7385100" cy="48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201613" y="1020763"/>
            <a:ext cx="872648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Shape 28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0315" y="1684337"/>
            <a:ext cx="7362632" cy="43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60" y="1435130"/>
            <a:ext cx="8351220" cy="66383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773681"/>
            <a:ext cx="8555037" cy="558800"/>
          </a:xfrm>
        </p:spPr>
        <p:txBody>
          <a:bodyPr/>
          <a:lstStyle/>
          <a:p>
            <a:pPr marL="95250" indent="0">
              <a:buNone/>
            </a:pPr>
            <a:r>
              <a:rPr lang="en-US" sz="1400" dirty="0">
                <a:hlinkClick r:id="rId2"/>
              </a:rPr>
              <a:t>http://mealsonmapmom.com.s3-website-us-west-1.</a:t>
            </a:r>
            <a:r>
              <a:rPr lang="en-US" sz="2400" dirty="0">
                <a:hlinkClick r:id="rId2"/>
              </a:rPr>
              <a:t>amazonaws</a:t>
            </a:r>
            <a:r>
              <a:rPr lang="en-US" sz="1400" dirty="0">
                <a:hlinkClick r:id="rId2"/>
              </a:rPr>
              <a:t>.com/MOM%20Homepage.html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58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201611" y="1112805"/>
            <a:ext cx="872648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br>
              <a:rPr lang="en-US" sz="3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17514" y="1926609"/>
            <a:ext cx="8726486" cy="3419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UML System Use Case Diagram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UML Sequence Diagrams (User, Customer, Provider)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Webpage Layout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 Screenshots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Test case Document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Meals On Map Capstone Document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201611" y="1020763"/>
            <a:ext cx="872648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– System Use Case Diagram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Shape 30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9209" y="1684337"/>
            <a:ext cx="8042988" cy="4427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19878" y="862162"/>
            <a:ext cx="8726486" cy="6651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19878" y="1452058"/>
            <a:ext cx="7680325" cy="4144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1600" dirty="0">
                <a:sym typeface="Calibri"/>
              </a:rPr>
              <a:t>Overview</a:t>
            </a:r>
          </a:p>
          <a:p>
            <a:pPr lvl="0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sym typeface="Calibri"/>
              </a:rPr>
              <a:t>Market Landscape</a:t>
            </a:r>
          </a:p>
          <a:p>
            <a:pPr lvl="0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sym typeface="Calibri"/>
              </a:rPr>
              <a:t>Problem Statement</a:t>
            </a:r>
          </a:p>
          <a:p>
            <a:pPr lvl="0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sym typeface="Calibri"/>
              </a:rPr>
              <a:t>Our Solution</a:t>
            </a:r>
          </a:p>
          <a:p>
            <a:pPr lvl="0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sym typeface="Calibri"/>
              </a:rPr>
              <a:t>Business Model</a:t>
            </a:r>
          </a:p>
          <a:p>
            <a:pPr lvl="0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sym typeface="Calibri"/>
              </a:rPr>
              <a:t>Risk Management</a:t>
            </a:r>
          </a:p>
          <a:p>
            <a:pPr lvl="0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sym typeface="Calibri"/>
              </a:rPr>
              <a:t>Roadmap</a:t>
            </a:r>
          </a:p>
          <a:p>
            <a:pPr lvl="0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sym typeface="Calibri"/>
              </a:rPr>
              <a:t>Architecture</a:t>
            </a:r>
          </a:p>
          <a:p>
            <a:pPr lvl="0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sym typeface="Calibri"/>
              </a:rPr>
              <a:t>Database Schema</a:t>
            </a:r>
          </a:p>
          <a:p>
            <a:pPr lvl="0">
              <a:buSzPct val="50000"/>
              <a:buFont typeface="Wingdings" panose="05000000000000000000" pitchFamily="2" charset="2"/>
              <a:buChar char="v"/>
            </a:pPr>
            <a:r>
              <a:rPr lang="en-US" sz="1600" dirty="0">
                <a:sym typeface="Calibri"/>
              </a:rPr>
              <a:t>Demo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Arial"/>
              <a:buNone/>
            </a:pPr>
            <a:endParaRPr sz="1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201611" y="1317625"/>
            <a:ext cx="872648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– Sequence Diagram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Shape 3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5975" y="2099388"/>
            <a:ext cx="7189787" cy="335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33351" y="962819"/>
            <a:ext cx="872648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Customer - Sequence Diagram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Shape 3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099" y="1533331"/>
            <a:ext cx="8385369" cy="473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133351" y="904875"/>
            <a:ext cx="872648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Provider – Sequence Diagram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Shape 3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1611" y="1443037"/>
            <a:ext cx="8550503" cy="4817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97" y="840786"/>
            <a:ext cx="8727140" cy="663833"/>
          </a:xfrm>
        </p:spPr>
        <p:txBody>
          <a:bodyPr/>
          <a:lstStyle/>
          <a:p>
            <a:r>
              <a:rPr lang="en-US" dirty="0"/>
              <a:t>Product Screenshot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5" y="1737393"/>
            <a:ext cx="7677443" cy="403551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0366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933663"/>
            <a:ext cx="8727140" cy="663833"/>
          </a:xfrm>
        </p:spPr>
        <p:txBody>
          <a:bodyPr/>
          <a:lstStyle/>
          <a:p>
            <a:r>
              <a:rPr lang="en-US" dirty="0"/>
              <a:t>Product Screenshot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1" y="1756116"/>
            <a:ext cx="8224130" cy="420623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6194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0" y="885315"/>
            <a:ext cx="8727140" cy="663833"/>
          </a:xfrm>
        </p:spPr>
        <p:txBody>
          <a:bodyPr/>
          <a:lstStyle/>
          <a:p>
            <a:r>
              <a:rPr lang="en-US" dirty="0"/>
              <a:t>Product Screenshot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51" y="1723814"/>
            <a:ext cx="8379586" cy="4388078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03490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134482"/>
            <a:ext cx="8727140" cy="663833"/>
          </a:xfrm>
        </p:spPr>
        <p:txBody>
          <a:bodyPr/>
          <a:lstStyle/>
          <a:p>
            <a:r>
              <a:rPr lang="en-US" dirty="0"/>
              <a:t>Product Screenshot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88" y="1926957"/>
            <a:ext cx="7806775" cy="391504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8585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979739"/>
            <a:ext cx="8727140" cy="663833"/>
          </a:xfrm>
        </p:spPr>
        <p:txBody>
          <a:bodyPr/>
          <a:lstStyle/>
          <a:p>
            <a:r>
              <a:rPr lang="en-US" dirty="0"/>
              <a:t>Product Screenshot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8" y="1783545"/>
            <a:ext cx="8240390" cy="417099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29648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2200"/>
            <a:ext cx="8727140" cy="663833"/>
          </a:xfrm>
        </p:spPr>
        <p:txBody>
          <a:bodyPr/>
          <a:lstStyle/>
          <a:p>
            <a:r>
              <a:rPr lang="en-US" dirty="0"/>
              <a:t>Product Screenshot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9" y="1720222"/>
            <a:ext cx="8148637" cy="4272614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73363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26" y="2690553"/>
            <a:ext cx="10287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84957" y="1103232"/>
            <a:ext cx="8726486" cy="1997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b="0" i="0" u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Capstone project: </a:t>
            </a:r>
            <a:r>
              <a:rPr lang="en-US" b="0" i="0" u="sng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Meals on Map (</a:t>
            </a:r>
            <a:r>
              <a:rPr lang="en-US" b="0" i="0" u="sng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MoM</a:t>
            </a:r>
            <a:r>
              <a:rPr lang="en-US" b="0" i="0" u="sng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b="0" i="0" u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Student 1: Name: Dipti Bhosale			Student ID: 87114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b="0" i="0" u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Student 2: Name: Sruthi Punyamurthula		Student ID: 87872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b="0" i="0" u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Student 3: Name: Vivek Vyas			Student ID: 87923</a:t>
            </a:r>
          </a:p>
          <a:p>
            <a:pPr marL="2286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385762" y="3529012"/>
            <a:ext cx="3544886" cy="25860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Ability to create project plan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Design and create engineering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Implementation and execution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Testing and validation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Presentation and documentation</a:t>
            </a:r>
          </a:p>
        </p:txBody>
      </p:sp>
      <p:grpSp>
        <p:nvGrpSpPr>
          <p:cNvPr id="68" name="Shape 68"/>
          <p:cNvGrpSpPr/>
          <p:nvPr/>
        </p:nvGrpSpPr>
        <p:grpSpPr>
          <a:xfrm>
            <a:off x="4541837" y="3621087"/>
            <a:ext cx="395287" cy="390524"/>
            <a:chOff x="4541837" y="3621087"/>
            <a:chExt cx="395287" cy="390524"/>
          </a:xfrm>
        </p:grpSpPr>
        <p:pic>
          <p:nvPicPr>
            <p:cNvPr id="69" name="Shape 6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41837" y="3621087"/>
              <a:ext cx="395287" cy="390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Shape 70"/>
            <p:cNvSpPr txBox="1"/>
            <p:nvPr/>
          </p:nvSpPr>
          <p:spPr>
            <a:xfrm>
              <a:off x="4651375" y="3706812"/>
              <a:ext cx="179386" cy="1682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5230812" y="3621087"/>
            <a:ext cx="395287" cy="384174"/>
            <a:chOff x="5230812" y="3621087"/>
            <a:chExt cx="395287" cy="384174"/>
          </a:xfrm>
        </p:grpSpPr>
        <p:pic>
          <p:nvPicPr>
            <p:cNvPr id="72" name="Shape 7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30812" y="3621087"/>
              <a:ext cx="395287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Shape 73"/>
            <p:cNvSpPr txBox="1"/>
            <p:nvPr/>
          </p:nvSpPr>
          <p:spPr>
            <a:xfrm>
              <a:off x="5338762" y="3703637"/>
              <a:ext cx="177800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4541837" y="4114800"/>
            <a:ext cx="395287" cy="384174"/>
            <a:chOff x="4541837" y="4114800"/>
            <a:chExt cx="395287" cy="384174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41837" y="4114800"/>
              <a:ext cx="395287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 txBox="1"/>
            <p:nvPr/>
          </p:nvSpPr>
          <p:spPr>
            <a:xfrm>
              <a:off x="4648200" y="4197350"/>
              <a:ext cx="179386" cy="1682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5211762" y="4632325"/>
            <a:ext cx="403225" cy="384174"/>
            <a:chOff x="5211762" y="4632325"/>
            <a:chExt cx="403225" cy="384174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11762" y="4632325"/>
              <a:ext cx="403225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 txBox="1"/>
            <p:nvPr/>
          </p:nvSpPr>
          <p:spPr>
            <a:xfrm>
              <a:off x="5324475" y="4716462"/>
              <a:ext cx="179386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5211762" y="4127500"/>
            <a:ext cx="396874" cy="384174"/>
            <a:chOff x="5211762" y="4127500"/>
            <a:chExt cx="396874" cy="384174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11762" y="4127500"/>
              <a:ext cx="396874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 txBox="1"/>
            <p:nvPr/>
          </p:nvSpPr>
          <p:spPr>
            <a:xfrm>
              <a:off x="5321300" y="4208462"/>
              <a:ext cx="179386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5211762" y="5194300"/>
            <a:ext cx="396874" cy="384174"/>
            <a:chOff x="5211762" y="5194300"/>
            <a:chExt cx="396874" cy="384174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11762" y="5194300"/>
              <a:ext cx="396874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 txBox="1"/>
            <p:nvPr/>
          </p:nvSpPr>
          <p:spPr>
            <a:xfrm>
              <a:off x="5319712" y="5275262"/>
              <a:ext cx="179386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5218112" y="5767387"/>
            <a:ext cx="401637" cy="384174"/>
            <a:chOff x="5218112" y="5767387"/>
            <a:chExt cx="401637" cy="384174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18112" y="5767387"/>
              <a:ext cx="401637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 txBox="1"/>
            <p:nvPr/>
          </p:nvSpPr>
          <p:spPr>
            <a:xfrm>
              <a:off x="5330825" y="5849937"/>
              <a:ext cx="179386" cy="1682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94387" y="4144962"/>
            <a:ext cx="396874" cy="384174"/>
            <a:chOff x="5894387" y="4144962"/>
            <a:chExt cx="396874" cy="384174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4387" y="4144962"/>
              <a:ext cx="396874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 txBox="1"/>
            <p:nvPr/>
          </p:nvSpPr>
          <p:spPr>
            <a:xfrm>
              <a:off x="6003925" y="4229100"/>
              <a:ext cx="179386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7327900" y="3651250"/>
            <a:ext cx="395287" cy="384174"/>
            <a:chOff x="7327900" y="3651250"/>
            <a:chExt cx="395287" cy="384174"/>
          </a:xfrm>
        </p:grpSpPr>
        <p:pic>
          <p:nvPicPr>
            <p:cNvPr id="93" name="Shape 9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27900" y="3651250"/>
              <a:ext cx="395287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Shape 94"/>
            <p:cNvSpPr txBox="1"/>
            <p:nvPr/>
          </p:nvSpPr>
          <p:spPr>
            <a:xfrm>
              <a:off x="7437436" y="3735387"/>
              <a:ext cx="177800" cy="1682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Shape 95"/>
          <p:cNvGrpSpPr/>
          <p:nvPr/>
        </p:nvGrpSpPr>
        <p:grpSpPr>
          <a:xfrm>
            <a:off x="6608761" y="3651250"/>
            <a:ext cx="395287" cy="384174"/>
            <a:chOff x="6608761" y="3651250"/>
            <a:chExt cx="395287" cy="384174"/>
          </a:xfrm>
        </p:grpSpPr>
        <p:pic>
          <p:nvPicPr>
            <p:cNvPr id="96" name="Shape 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08761" y="3651250"/>
              <a:ext cx="395287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Shape 97"/>
            <p:cNvSpPr txBox="1"/>
            <p:nvPr/>
          </p:nvSpPr>
          <p:spPr>
            <a:xfrm>
              <a:off x="6716711" y="3732212"/>
              <a:ext cx="179386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5900737" y="3621087"/>
            <a:ext cx="403225" cy="384174"/>
            <a:chOff x="5900737" y="3621087"/>
            <a:chExt cx="403225" cy="384174"/>
          </a:xfrm>
        </p:grpSpPr>
        <p:pic>
          <p:nvPicPr>
            <p:cNvPr id="99" name="Shape 9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00737" y="3621087"/>
              <a:ext cx="403225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Shape 100"/>
            <p:cNvSpPr txBox="1"/>
            <p:nvPr/>
          </p:nvSpPr>
          <p:spPr>
            <a:xfrm>
              <a:off x="6011862" y="3702050"/>
              <a:ext cx="177800" cy="1682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516437" y="4645025"/>
            <a:ext cx="403225" cy="384174"/>
            <a:chOff x="4516437" y="4645025"/>
            <a:chExt cx="403225" cy="384174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16437" y="4645025"/>
              <a:ext cx="403225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 txBox="1"/>
            <p:nvPr/>
          </p:nvSpPr>
          <p:spPr>
            <a:xfrm>
              <a:off x="4630737" y="4725987"/>
              <a:ext cx="177800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4516437" y="5205412"/>
            <a:ext cx="403225" cy="384174"/>
            <a:chOff x="4516437" y="5205412"/>
            <a:chExt cx="403225" cy="384174"/>
          </a:xfrm>
        </p:grpSpPr>
        <p:pic>
          <p:nvPicPr>
            <p:cNvPr id="105" name="Shape 10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16437" y="5205412"/>
              <a:ext cx="403225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Shape 106"/>
            <p:cNvSpPr txBox="1"/>
            <p:nvPr/>
          </p:nvSpPr>
          <p:spPr>
            <a:xfrm>
              <a:off x="4627562" y="5286375"/>
              <a:ext cx="179386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4516437" y="5761037"/>
            <a:ext cx="396874" cy="390524"/>
            <a:chOff x="4516437" y="5761037"/>
            <a:chExt cx="396874" cy="390524"/>
          </a:xfrm>
        </p:grpSpPr>
        <p:pic>
          <p:nvPicPr>
            <p:cNvPr id="108" name="Shape 10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16437" y="5761037"/>
              <a:ext cx="396874" cy="390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Shape 109"/>
            <p:cNvSpPr txBox="1"/>
            <p:nvPr/>
          </p:nvSpPr>
          <p:spPr>
            <a:xfrm>
              <a:off x="4625975" y="5846762"/>
              <a:ext cx="177800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5888037" y="5730875"/>
            <a:ext cx="403225" cy="388936"/>
            <a:chOff x="5888037" y="5730875"/>
            <a:chExt cx="403225" cy="388936"/>
          </a:xfrm>
        </p:grpSpPr>
        <p:pic>
          <p:nvPicPr>
            <p:cNvPr id="111" name="Shape 1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888037" y="5730875"/>
              <a:ext cx="403225" cy="388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Shape 112"/>
            <p:cNvSpPr txBox="1"/>
            <p:nvPr/>
          </p:nvSpPr>
          <p:spPr>
            <a:xfrm>
              <a:off x="6002337" y="5816600"/>
              <a:ext cx="177800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5888037" y="4645025"/>
            <a:ext cx="403225" cy="390524"/>
            <a:chOff x="5888037" y="4645025"/>
            <a:chExt cx="403225" cy="390524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888037" y="4645025"/>
              <a:ext cx="403225" cy="390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 txBox="1"/>
            <p:nvPr/>
          </p:nvSpPr>
          <p:spPr>
            <a:xfrm>
              <a:off x="5999162" y="4730750"/>
              <a:ext cx="179386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5888037" y="5194300"/>
            <a:ext cx="396874" cy="384174"/>
            <a:chOff x="5888037" y="5194300"/>
            <a:chExt cx="396874" cy="384174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88037" y="5194300"/>
              <a:ext cx="396874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5997575" y="5276850"/>
              <a:ext cx="177800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Shape 119"/>
          <p:cNvGrpSpPr/>
          <p:nvPr/>
        </p:nvGrpSpPr>
        <p:grpSpPr>
          <a:xfrm>
            <a:off x="6602411" y="4151312"/>
            <a:ext cx="401637" cy="384174"/>
            <a:chOff x="6602411" y="4151312"/>
            <a:chExt cx="401637" cy="384174"/>
          </a:xfrm>
        </p:grpSpPr>
        <p:pic>
          <p:nvPicPr>
            <p:cNvPr id="120" name="Shape 1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02411" y="4151312"/>
              <a:ext cx="401637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Shape 121"/>
            <p:cNvSpPr txBox="1"/>
            <p:nvPr/>
          </p:nvSpPr>
          <p:spPr>
            <a:xfrm>
              <a:off x="6711950" y="4233862"/>
              <a:ext cx="179386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6613525" y="5724525"/>
            <a:ext cx="396874" cy="384174"/>
            <a:chOff x="6613525" y="5724525"/>
            <a:chExt cx="396874" cy="384174"/>
          </a:xfrm>
        </p:grpSpPr>
        <p:pic>
          <p:nvPicPr>
            <p:cNvPr id="123" name="Shape 1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13525" y="5724525"/>
              <a:ext cx="396874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Shape 124"/>
            <p:cNvSpPr txBox="1"/>
            <p:nvPr/>
          </p:nvSpPr>
          <p:spPr>
            <a:xfrm>
              <a:off x="6724650" y="5807075"/>
              <a:ext cx="177800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6613525" y="4657725"/>
            <a:ext cx="396874" cy="384174"/>
            <a:chOff x="6613525" y="4657725"/>
            <a:chExt cx="396874" cy="384174"/>
          </a:xfrm>
        </p:grpSpPr>
        <p:pic>
          <p:nvPicPr>
            <p:cNvPr id="126" name="Shape 1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13525" y="4657725"/>
              <a:ext cx="396874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Shape 127"/>
            <p:cNvSpPr txBox="1"/>
            <p:nvPr/>
          </p:nvSpPr>
          <p:spPr>
            <a:xfrm>
              <a:off x="6724650" y="4738687"/>
              <a:ext cx="177800" cy="1682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Shape 128"/>
          <p:cNvGrpSpPr/>
          <p:nvPr/>
        </p:nvGrpSpPr>
        <p:grpSpPr>
          <a:xfrm>
            <a:off x="7315200" y="5705475"/>
            <a:ext cx="396874" cy="384174"/>
            <a:chOff x="7315200" y="5705475"/>
            <a:chExt cx="396874" cy="384174"/>
          </a:xfrm>
        </p:grpSpPr>
        <p:pic>
          <p:nvPicPr>
            <p:cNvPr id="129" name="Shape 1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15200" y="5705475"/>
              <a:ext cx="396874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Shape 130"/>
            <p:cNvSpPr txBox="1"/>
            <p:nvPr/>
          </p:nvSpPr>
          <p:spPr>
            <a:xfrm>
              <a:off x="7424736" y="5791200"/>
              <a:ext cx="179386" cy="1682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7315200" y="5200650"/>
            <a:ext cx="396874" cy="382586"/>
            <a:chOff x="7315200" y="5200650"/>
            <a:chExt cx="396874" cy="382586"/>
          </a:xfrm>
        </p:grpSpPr>
        <p:pic>
          <p:nvPicPr>
            <p:cNvPr id="132" name="Shape 1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15200" y="5200650"/>
              <a:ext cx="396874" cy="382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Shape 133"/>
            <p:cNvSpPr txBox="1"/>
            <p:nvPr/>
          </p:nvSpPr>
          <p:spPr>
            <a:xfrm>
              <a:off x="7423150" y="5281612"/>
              <a:ext cx="177800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7308850" y="4675187"/>
            <a:ext cx="403225" cy="384174"/>
            <a:chOff x="7308850" y="4675187"/>
            <a:chExt cx="403225" cy="384174"/>
          </a:xfrm>
        </p:grpSpPr>
        <p:pic>
          <p:nvPicPr>
            <p:cNvPr id="135" name="Shape 13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08850" y="4675187"/>
              <a:ext cx="403225" cy="38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Shape 136"/>
            <p:cNvSpPr txBox="1"/>
            <p:nvPr/>
          </p:nvSpPr>
          <p:spPr>
            <a:xfrm>
              <a:off x="7419975" y="4759325"/>
              <a:ext cx="179386" cy="1698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7308850" y="4170362"/>
            <a:ext cx="396874" cy="382586"/>
            <a:chOff x="7308850" y="4170362"/>
            <a:chExt cx="396874" cy="382586"/>
          </a:xfrm>
        </p:grpSpPr>
        <p:pic>
          <p:nvPicPr>
            <p:cNvPr id="138" name="Shape 1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8850" y="4170362"/>
              <a:ext cx="396874" cy="382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Shape 139"/>
            <p:cNvSpPr txBox="1"/>
            <p:nvPr/>
          </p:nvSpPr>
          <p:spPr>
            <a:xfrm>
              <a:off x="7418386" y="4251325"/>
              <a:ext cx="179386" cy="1682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6602411" y="5237162"/>
            <a:ext cx="401637" cy="382586"/>
            <a:chOff x="6602411" y="5237162"/>
            <a:chExt cx="401637" cy="382586"/>
          </a:xfrm>
        </p:grpSpPr>
        <p:pic>
          <p:nvPicPr>
            <p:cNvPr id="141" name="Shape 1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02411" y="5237162"/>
              <a:ext cx="401637" cy="382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Shape 142"/>
            <p:cNvSpPr txBox="1"/>
            <p:nvPr/>
          </p:nvSpPr>
          <p:spPr>
            <a:xfrm>
              <a:off x="6711950" y="5318125"/>
              <a:ext cx="179386" cy="1682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Shape 143"/>
          <p:cNvSpPr txBox="1"/>
          <p:nvPr/>
        </p:nvSpPr>
        <p:spPr>
          <a:xfrm>
            <a:off x="4419917" y="3185319"/>
            <a:ext cx="4064098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1800" b="0" i="0" u="none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Poor		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Excellent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298580"/>
              </p:ext>
            </p:extLst>
          </p:nvPr>
        </p:nvGraphicFramePr>
        <p:xfrm>
          <a:off x="3618704" y="2827175"/>
          <a:ext cx="1718406" cy="116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ackager Shell Object" showAsIcon="1" r:id="rId3" imgW="623880" imgH="374040" progId="Package">
                  <p:embed/>
                </p:oleObj>
              </mc:Choice>
              <mc:Fallback>
                <p:oleObj name="Packager Shell Object" showAsIcon="1" r:id="rId3" imgW="623880" imgH="374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8704" y="2827175"/>
                        <a:ext cx="1718406" cy="1166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317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840" y="2749928"/>
            <a:ext cx="7691120" cy="66383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457" y="3413761"/>
            <a:ext cx="8727140" cy="538480"/>
          </a:xfrm>
        </p:spPr>
        <p:txBody>
          <a:bodyPr/>
          <a:lstStyle/>
          <a:p>
            <a:pPr marL="95250" indent="0" algn="ctr">
              <a:buNone/>
            </a:pPr>
            <a:r>
              <a:rPr lang="en-US" dirty="0"/>
              <a:t> We would be glad to answer any </a:t>
            </a:r>
            <a:r>
              <a:rPr lang="en-US"/>
              <a:t>questions!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73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1611" y="1060450"/>
            <a:ext cx="872648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1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2711 North First St. -  San Jose, CA 95134 - www.itu.edu 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 b="0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Shape 152"/>
          <p:cNvGrpSpPr/>
          <p:nvPr/>
        </p:nvGrpSpPr>
        <p:grpSpPr>
          <a:xfrm>
            <a:off x="335321" y="1670118"/>
            <a:ext cx="5620284" cy="4542509"/>
            <a:chOff x="0" y="0"/>
            <a:chExt cx="2147483647" cy="2147483647"/>
          </a:xfrm>
        </p:grpSpPr>
        <p:grpSp>
          <p:nvGrpSpPr>
            <p:cNvPr id="153" name="Shape 153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54" name="Shape 15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" name="Shape 155"/>
              <p:cNvSpPr txBox="1"/>
              <p:nvPr/>
            </p:nvSpPr>
            <p:spPr>
              <a:xfrm>
                <a:off x="27764969" y="21731525"/>
                <a:ext cx="2090867461" cy="2079621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Shape 156"/>
            <p:cNvGrpSpPr/>
            <p:nvPr/>
          </p:nvGrpSpPr>
          <p:grpSpPr>
            <a:xfrm>
              <a:off x="111799586" y="66298154"/>
              <a:ext cx="1912238835" cy="2017769949"/>
              <a:chOff x="0" y="0"/>
              <a:chExt cx="2147483647" cy="2147483647"/>
            </a:xfrm>
          </p:grpSpPr>
          <p:grpSp>
            <p:nvGrpSpPr>
              <p:cNvPr id="157" name="Shape 157"/>
              <p:cNvGrpSpPr/>
              <p:nvPr/>
            </p:nvGrpSpPr>
            <p:grpSpPr>
              <a:xfrm>
                <a:off x="146478781" y="1101352308"/>
                <a:ext cx="1035814195" cy="1046131303"/>
                <a:chOff x="0" y="0"/>
                <a:chExt cx="2147483647" cy="2147483647"/>
              </a:xfrm>
            </p:grpSpPr>
            <p:pic>
              <p:nvPicPr>
                <p:cNvPr id="158" name="Shape 15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0" y="0"/>
                  <a:ext cx="2147483647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9" name="Shape 159"/>
                <p:cNvSpPr txBox="1"/>
                <p:nvPr/>
              </p:nvSpPr>
              <p:spPr>
                <a:xfrm>
                  <a:off x="359070450" y="343656377"/>
                  <a:ext cx="1425635054" cy="14096627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Calibri"/>
                    <a:buNone/>
                  </a:pPr>
                  <a:r>
                    <a:rPr lang="en-US" sz="1800" b="1" i="0" u="none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Business Opportunity for home based cooks</a:t>
                  </a:r>
                </a:p>
              </p:txBody>
            </p:sp>
          </p:grpSp>
          <p:grpSp>
            <p:nvGrpSpPr>
              <p:cNvPr id="160" name="Shape 160"/>
              <p:cNvGrpSpPr/>
              <p:nvPr/>
            </p:nvGrpSpPr>
            <p:grpSpPr>
              <a:xfrm>
                <a:off x="1135210607" y="377343548"/>
                <a:ext cx="1012273039" cy="1110555832"/>
                <a:chOff x="0" y="0"/>
                <a:chExt cx="2147483647" cy="2147483646"/>
              </a:xfrm>
            </p:grpSpPr>
            <p:pic>
              <p:nvPicPr>
                <p:cNvPr id="161" name="Shape 16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0" y="0"/>
                  <a:ext cx="2147483647" cy="21474836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2" name="Shape 162"/>
                <p:cNvSpPr txBox="1"/>
                <p:nvPr/>
              </p:nvSpPr>
              <p:spPr>
                <a:xfrm>
                  <a:off x="363194342" y="342542148"/>
                  <a:ext cx="1424949703" cy="14173855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Calibri"/>
                    <a:buNone/>
                  </a:pPr>
                  <a:r>
                    <a:rPr lang="en-US" sz="1800" b="1" i="0" u="none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Time and Location Based Search</a:t>
                  </a:r>
                </a:p>
              </p:txBody>
            </p:sp>
          </p:grpSp>
          <p:grpSp>
            <p:nvGrpSpPr>
              <p:cNvPr id="163" name="Shape 163"/>
              <p:cNvGrpSpPr/>
              <p:nvPr/>
            </p:nvGrpSpPr>
            <p:grpSpPr>
              <a:xfrm>
                <a:off x="0" y="300647641"/>
                <a:ext cx="1041045628" cy="1061470499"/>
                <a:chOff x="0" y="0"/>
                <a:chExt cx="2147483647" cy="2147483647"/>
              </a:xfrm>
            </p:grpSpPr>
            <p:pic>
              <p:nvPicPr>
                <p:cNvPr id="164" name="Shape 16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0" y="0"/>
                  <a:ext cx="2147483647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5" name="Shape 165"/>
                <p:cNvSpPr txBox="1"/>
                <p:nvPr/>
              </p:nvSpPr>
              <p:spPr>
                <a:xfrm>
                  <a:off x="359973604" y="343642740"/>
                  <a:ext cx="1427079650" cy="1411139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Calibri"/>
                    <a:buNone/>
                  </a:pPr>
                  <a:r>
                    <a:rPr lang="en-US" sz="1800" b="1" i="0" u="none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Pickup or</a:t>
                  </a: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Calibri"/>
                    <a:buNone/>
                  </a:pPr>
                  <a:r>
                    <a:rPr lang="en-US" sz="1800" b="1" i="0" u="none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get Delivered</a:t>
                  </a:r>
                </a:p>
              </p:txBody>
            </p:sp>
          </p:grpSp>
          <p:grpSp>
            <p:nvGrpSpPr>
              <p:cNvPr id="166" name="Shape 166"/>
              <p:cNvGrpSpPr/>
              <p:nvPr/>
            </p:nvGrpSpPr>
            <p:grpSpPr>
              <a:xfrm>
                <a:off x="991347464" y="1104420205"/>
                <a:ext cx="967806248" cy="1043063441"/>
                <a:chOff x="0" y="0"/>
                <a:chExt cx="2147483647" cy="2147483647"/>
              </a:xfrm>
            </p:grpSpPr>
            <p:pic>
              <p:nvPicPr>
                <p:cNvPr id="167" name="Shape 167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0" y="0"/>
                  <a:ext cx="2147483647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8" name="Shape 168"/>
                <p:cNvSpPr txBox="1"/>
                <p:nvPr/>
              </p:nvSpPr>
              <p:spPr>
                <a:xfrm>
                  <a:off x="362006981" y="341616832"/>
                  <a:ext cx="1421427344" cy="14111025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Calibri"/>
                    <a:buNone/>
                  </a:pPr>
                  <a:r>
                    <a:rPr lang="en-US" sz="1800" b="1" i="0" u="none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Rate and Review Meals</a:t>
                  </a:r>
                </a:p>
              </p:txBody>
            </p:sp>
          </p:grpSp>
          <p:grpSp>
            <p:nvGrpSpPr>
              <p:cNvPr id="169" name="Shape 169"/>
              <p:cNvGrpSpPr/>
              <p:nvPr/>
            </p:nvGrpSpPr>
            <p:grpSpPr>
              <a:xfrm>
                <a:off x="617303434" y="0"/>
                <a:ext cx="944264994" cy="1039995579"/>
                <a:chOff x="0" y="0"/>
                <a:chExt cx="2147483646" cy="2147483647"/>
              </a:xfrm>
            </p:grpSpPr>
            <p:pic>
              <p:nvPicPr>
                <p:cNvPr id="170" name="Shape 170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0" y="0"/>
                  <a:ext cx="2147483646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1" name="Shape 171"/>
                <p:cNvSpPr txBox="1"/>
                <p:nvPr/>
              </p:nvSpPr>
              <p:spPr>
                <a:xfrm>
                  <a:off x="365759803" y="344563858"/>
                  <a:ext cx="1415363184" cy="14115324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Calibri"/>
                    <a:buNone/>
                  </a:pPr>
                  <a:r>
                    <a:rPr lang="en-US" sz="1800" b="1" i="0" u="none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Homemade Food</a:t>
                  </a:r>
                </a:p>
              </p:txBody>
            </p:sp>
          </p:grpSp>
          <p:grpSp>
            <p:nvGrpSpPr>
              <p:cNvPr id="172" name="Shape 172"/>
              <p:cNvGrpSpPr/>
              <p:nvPr/>
            </p:nvGrpSpPr>
            <p:grpSpPr>
              <a:xfrm>
                <a:off x="803017603" y="834450837"/>
                <a:ext cx="588530810" cy="653448581"/>
                <a:chOff x="0" y="0"/>
                <a:chExt cx="2147483647" cy="2147483647"/>
              </a:xfrm>
            </p:grpSpPr>
            <p:pic>
              <p:nvPicPr>
                <p:cNvPr id="173" name="Shape 17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0" y="0"/>
                  <a:ext cx="2147483647" cy="21474836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4" name="Shape 174"/>
                <p:cNvSpPr txBox="1"/>
                <p:nvPr/>
              </p:nvSpPr>
              <p:spPr>
                <a:xfrm>
                  <a:off x="398070547" y="359279869"/>
                  <a:ext cx="1354970413" cy="13490425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Calibri"/>
                    <a:buNone/>
                  </a:pPr>
                  <a:r>
                    <a:rPr lang="en-US" sz="1800" b="1" i="0" u="none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Meals on Map</a:t>
                  </a:r>
                </a:p>
              </p:txBody>
            </p:sp>
          </p:grpSp>
        </p:grpSp>
      </p:grpSp>
      <p:sp>
        <p:nvSpPr>
          <p:cNvPr id="175" name="Shape 175"/>
          <p:cNvSpPr txBox="1"/>
          <p:nvPr/>
        </p:nvSpPr>
        <p:spPr>
          <a:xfrm>
            <a:off x="6175052" y="3051383"/>
            <a:ext cx="2761292" cy="25248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925"/>
              </a:buClr>
              <a:buSzPct val="25000"/>
              <a:buFont typeface="Calibri"/>
              <a:buNone/>
            </a:pPr>
            <a:r>
              <a:rPr lang="en-US" sz="2000" b="0" i="0" u="none" dirty="0">
                <a:solidFill>
                  <a:srgbClr val="437925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Unique solution: Make fresh homemade food available to people in a neighborhood which is </a:t>
            </a:r>
            <a:r>
              <a:rPr lang="en-US" sz="2000" b="1" i="0" u="none" dirty="0">
                <a:solidFill>
                  <a:srgbClr val="437925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cooked by the chefs in the same neighborhood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28270" y="1724024"/>
            <a:ext cx="3048000" cy="111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201611" y="1317625"/>
            <a:ext cx="872648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Market Landscape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11" y="2090057"/>
            <a:ext cx="4445034" cy="368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5650" y="2090056"/>
            <a:ext cx="4362447" cy="354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477520" y="1981199"/>
            <a:ext cx="1351280" cy="386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784088" y="2026191"/>
            <a:ext cx="1188720" cy="277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8141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201611" y="1317625"/>
            <a:ext cx="872648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201611" y="2142071"/>
            <a:ext cx="8726486" cy="35589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Homemade meals are rare for the group of customers who order meals online either for delivery or take-out.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Existing restaurant businesses are making money, by both being expensive and unhealthy.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People’s day-to-day life is busy and health is taking a toll in their schedule.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Eating habits are changing, making home cooked meals a very healthy but rare and unaffordable choice.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29677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201611" y="1317625"/>
            <a:ext cx="872648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Solution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33351" y="2223796"/>
            <a:ext cx="8726486" cy="343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Helps people choose the meals that they like from the area near them.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Partner with home based cooks who have a platform to exhibit their work and also make money on a small scale.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Provide them a small customer base if they want to expand the business in future.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Providing an online platform for users who are dependent on ordering meals most part of their week.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72449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282575" y="1092200"/>
            <a:ext cx="872648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b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282575" y="1838131"/>
            <a:ext cx="8726486" cy="43294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Focus is on homebased cooks and customers who prefer healthy homemade food.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Using technology to connect health, variety and affordability.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a platform which will expand the possibilities of having healthy, preferred food, near your locality.</a:t>
            </a:r>
          </a:p>
          <a:p>
            <a:pPr marL="4572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3B3B3"/>
              </a:buClr>
              <a:buSzPct val="7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Providers will use our solution to explore their customer base and get reviews about their cooking.</a:t>
            </a:r>
          </a:p>
          <a:p>
            <a:pPr marL="4572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3B3B3"/>
              </a:buClr>
              <a:buSzPct val="7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Customers will use the application to connect to cooks allowing them to order food that they wish, homemade and also customized according to their preferences.</a:t>
            </a:r>
          </a:p>
          <a:p>
            <a:pPr marL="4572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3B3B3"/>
              </a:buClr>
              <a:buSzPct val="7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Our Meals On Map team will develop, host, and market the solution; perform data analytics; perform quality control and provide user satisfaction.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Meals On Map… providing homemade meals in your neighborhood.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794500" y="642302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01611" y="6423025"/>
            <a:ext cx="612298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1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2711 North First St. -  San Jose, CA 95134 - www.itu.edu 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305800" y="242887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57223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97" y="1112093"/>
            <a:ext cx="8727140" cy="663833"/>
          </a:xfrm>
        </p:spPr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Competition Risk : East to penetrate in market. </a:t>
            </a:r>
          </a:p>
          <a:p>
            <a:r>
              <a:rPr lang="en-US" dirty="0"/>
              <a:t>Data Risk : Security of data is crucial to the company reputation. </a:t>
            </a:r>
          </a:p>
          <a:p>
            <a:r>
              <a:rPr lang="en-US" dirty="0"/>
              <a:t>Continuous deliverables : Over a period of time, company has to keep on delivering product updates to sustain. </a:t>
            </a:r>
          </a:p>
          <a:p>
            <a:r>
              <a:rPr lang="en-US" dirty="0"/>
              <a:t>Market Share Risk : Since the market size is hard to predict. </a:t>
            </a:r>
          </a:p>
          <a:p>
            <a:r>
              <a:rPr lang="en-US" dirty="0"/>
              <a:t>Product Break through Risk : When will we achieve the product break even point.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240705"/>
      </p:ext>
    </p:extLst>
  </p:cSld>
  <p:clrMapOvr>
    <a:masterClrMapping/>
  </p:clrMapOvr>
</p:sld>
</file>

<file path=ppt/theme/theme1.xml><?xml version="1.0" encoding="utf-8"?>
<a:theme xmlns:a="http://schemas.openxmlformats.org/drawingml/2006/main" name="1_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itu_presentation">
  <a:themeElements>
    <a:clrScheme name="ITU 1">
      <a:dk1>
        <a:srgbClr val="212121"/>
      </a:dk1>
      <a:lt1>
        <a:srgbClr val="FFFFFF"/>
      </a:lt1>
      <a:dk2>
        <a:srgbClr val="00481E"/>
      </a:dk2>
      <a:lt2>
        <a:srgbClr val="AED594"/>
      </a:lt2>
      <a:accent1>
        <a:srgbClr val="808080"/>
      </a:accent1>
      <a:accent2>
        <a:srgbClr val="59A131"/>
      </a:accent2>
      <a:accent3>
        <a:srgbClr val="E78923"/>
      </a:accent3>
      <a:accent4>
        <a:srgbClr val="A5D028"/>
      </a:accent4>
      <a:accent5>
        <a:srgbClr val="808080"/>
      </a:accent5>
      <a:accent6>
        <a:srgbClr val="27A8BD"/>
      </a:accent6>
      <a:hlink>
        <a:srgbClr val="FF7819"/>
      </a:hlink>
      <a:folHlink>
        <a:srgbClr val="DD421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954</Words>
  <Application>Microsoft Office PowerPoint</Application>
  <PresentationFormat>On-screen Show (4:3)</PresentationFormat>
  <Paragraphs>207</Paragraphs>
  <Slides>31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Noto Sans Symbols</vt:lpstr>
      <vt:lpstr>Wingdings</vt:lpstr>
      <vt:lpstr>1_itu_presentation</vt:lpstr>
      <vt:lpstr>2_itu_presentation</vt:lpstr>
      <vt:lpstr>Package</vt:lpstr>
      <vt:lpstr>Meals On Map (MOM)     “Pick-up Homemade meals from your neighborhood!”    </vt:lpstr>
      <vt:lpstr>Agenda</vt:lpstr>
      <vt:lpstr>PowerPoint Presentation</vt:lpstr>
      <vt:lpstr>Overview</vt:lpstr>
      <vt:lpstr>Market Landscape</vt:lpstr>
      <vt:lpstr>Problem Statement</vt:lpstr>
      <vt:lpstr>Our Solution</vt:lpstr>
      <vt:lpstr>Business Model </vt:lpstr>
      <vt:lpstr>Risk Management</vt:lpstr>
      <vt:lpstr>Risk Management (Cont.) </vt:lpstr>
      <vt:lpstr>Roadmap</vt:lpstr>
      <vt:lpstr>4-tier Architecture</vt:lpstr>
      <vt:lpstr>Software Architecture</vt:lpstr>
      <vt:lpstr>Django as an MVC Design Pattern  </vt:lpstr>
      <vt:lpstr>Code Screenshots - Database</vt:lpstr>
      <vt:lpstr>Database Schema</vt:lpstr>
      <vt:lpstr>Demo</vt:lpstr>
      <vt:lpstr>Appendix </vt:lpstr>
      <vt:lpstr>UML – System Use Case Diagram</vt:lpstr>
      <vt:lpstr>UML – Sequence Diagram</vt:lpstr>
      <vt:lpstr>Customer - Sequence Diagram</vt:lpstr>
      <vt:lpstr>Provider – Sequence Diagram</vt:lpstr>
      <vt:lpstr>Product Screenshot 1</vt:lpstr>
      <vt:lpstr>Product Screenshot 2</vt:lpstr>
      <vt:lpstr>Product Screenshot 3</vt:lpstr>
      <vt:lpstr>Product Screenshot 4</vt:lpstr>
      <vt:lpstr>Product Screenshot 5</vt:lpstr>
      <vt:lpstr>Product Screenshot 6</vt:lpstr>
      <vt:lpstr>Quality Assurance </vt:lpstr>
      <vt:lpstr>Documentation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Meals On Map (MOM) –</dc:title>
  <dc:creator>satya</dc:creator>
  <cp:lastModifiedBy>satya</cp:lastModifiedBy>
  <cp:revision>63</cp:revision>
  <dcterms:modified xsi:type="dcterms:W3CDTF">2016-05-01T06:27:46Z</dcterms:modified>
</cp:coreProperties>
</file>