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Lst>
  <p:notesMasterIdLst>
    <p:notesMasterId r:id="rId109"/>
  </p:notesMasterIdLst>
  <p:sldIdLst>
    <p:sldId id="372" r:id="rId2"/>
    <p:sldId id="373"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 id="456" r:id="rId86"/>
    <p:sldId id="457" r:id="rId87"/>
    <p:sldId id="458" r:id="rId88"/>
    <p:sldId id="459" r:id="rId89"/>
    <p:sldId id="460" r:id="rId90"/>
    <p:sldId id="461" r:id="rId91"/>
    <p:sldId id="462" r:id="rId92"/>
    <p:sldId id="463" r:id="rId93"/>
    <p:sldId id="464" r:id="rId94"/>
    <p:sldId id="465" r:id="rId95"/>
    <p:sldId id="466" r:id="rId96"/>
    <p:sldId id="467" r:id="rId97"/>
    <p:sldId id="468" r:id="rId98"/>
    <p:sldId id="469" r:id="rId99"/>
    <p:sldId id="470" r:id="rId100"/>
    <p:sldId id="478" r:id="rId101"/>
    <p:sldId id="472" r:id="rId102"/>
    <p:sldId id="473" r:id="rId103"/>
    <p:sldId id="474" r:id="rId104"/>
    <p:sldId id="475" r:id="rId105"/>
    <p:sldId id="476" r:id="rId106"/>
    <p:sldId id="479" r:id="rId107"/>
    <p:sldId id="480" r:id="rId10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44492"/>
    <a:srgbClr val="4BD4FF"/>
    <a:srgbClr val="009FC4"/>
    <a:srgbClr val="012A5B"/>
    <a:srgbClr val="163280"/>
    <a:srgbClr val="71E4FF"/>
    <a:srgbClr val="01E1FF"/>
    <a:srgbClr val="00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397"/>
        <p:guide/>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099"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FB8FE38C-A820-4B44-94A6-562BB23F7AB6}" type="datetimeFigureOut">
              <a:rPr lang="zh-CN" altLang="en-US"/>
              <a:pPr/>
              <a:t>2013/8/11</a:t>
            </a:fld>
            <a:endParaRPr lang="zh-CN" altLang="en-US"/>
          </a:p>
        </p:txBody>
      </p:sp>
      <p:sp>
        <p:nvSpPr>
          <p:cNvPr id="4100" name="幻灯片图像占位符 3"/>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4103"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775C40CD-CEEE-4D71-A948-6573AD410579}" type="slidenum">
              <a:rPr lang="zh-CN" altLang="en-US"/>
              <a:pPr/>
              <a:t>‹#›</a:t>
            </a:fld>
            <a:endParaRPr lang="zh-CN" altLang="en-US"/>
          </a:p>
        </p:txBody>
      </p:sp>
    </p:spTree>
    <p:extLst>
      <p:ext uri="{BB962C8B-B14F-4D97-AF65-F5344CB8AC3E}">
        <p14:creationId xmlns:p14="http://schemas.microsoft.com/office/powerpoint/2010/main" val="34997787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3C03B-8A47-4C63-A8ED-69EEEAAA9FE4}" type="slidenum">
              <a:rPr lang="en-US"/>
              <a:pPr/>
              <a:t>3</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a:t>This slide can be more of a discussion slide. The instructor can ask the audience to list out the features rather than putting up the slide, as the audience is expected to know this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AF4EB-F2C1-4A80-9E74-52D6064BCCCB}" type="slidenum">
              <a:rPr lang="en-US"/>
              <a:pPr/>
              <a:t>25</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a:t>The instructor needis sys to spend some time in explaining how UNIX filesystem is organized. </a:t>
            </a:r>
          </a:p>
          <a:p>
            <a:r>
              <a:rPr lang="en-US"/>
              <a:t>The emphasis on i-list , boot block,partition tables , root file systems etc needs to be brought out.</a:t>
            </a:r>
          </a:p>
          <a:p>
            <a:r>
              <a:rPr lang="en-US"/>
              <a:t>The instructor may draw parallel with the Windows partitions, if he s comfortable.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98AF1-5343-406D-ACDC-51CDD6AC3412}" type="slidenum">
              <a:rPr lang="en-US"/>
              <a:pPr/>
              <a:t>27</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t>Instructor will spend some time explaining about files in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D2856-4A4B-4A10-AB2C-68B10CD50BF9}" type="slidenum">
              <a:rPr lang="en-US"/>
              <a:pPr/>
              <a:t>29</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t>The instructor must ask the participants to go thru man commands and explain the difference to make the class more interactive.ome of the </a:t>
            </a:r>
          </a:p>
          <a:p>
            <a:r>
              <a:rPr lang="en-US"/>
              <a:t>Some of the commands like mkfs may not be possible to execute.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94C60-A931-493B-ADEC-0E95E22B37EE}" type="slidenum">
              <a:rPr lang="en-US"/>
              <a:pPr/>
              <a:t>30</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a:t>The instructor may introduce links , if required here or later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73AE8-81C7-4A69-A460-AACEADDD86C4}" type="slidenum">
              <a:rPr lang="en-US"/>
              <a:pPr/>
              <a:t>31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t>Cd /dev ls will give special &amp; block files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FFE31-3C81-451D-AAA9-C8F74019A3F5}" type="slidenum">
              <a:rPr lang="en-US"/>
              <a:pPr/>
              <a:t>32</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Explain the hard and soft link difference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3859E-9FC8-4B45-89FB-4FF5A733DA9F}" type="slidenum">
              <a:rPr lang="en-US"/>
              <a:pPr/>
              <a:t>39</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Can be shown as a demo if there is no permissions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CF263-A5DD-4D8E-B1A7-329839068D54}" type="slidenum">
              <a:rPr lang="en-US"/>
              <a:pPr/>
              <a:t>40</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t>Can be shown as a demo , if there is no permissions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244A2-069A-4C9C-B53B-98BBE94F51F9}" type="slidenum">
              <a:rPr lang="en-US"/>
              <a:pPr/>
              <a:t>41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For a directory default is 777 – 022 = 755 </a:t>
            </a:r>
          </a:p>
          <a:p>
            <a:r>
              <a:rPr lang="en-US"/>
              <a:t>For a ordinary file it’s 666. So 666-022 = 644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F6333-62AE-419D-A98F-1D5334BF6AEE}" type="slidenum">
              <a:rPr lang="en-US"/>
              <a:pPr/>
              <a:t>43</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t>Ask the participants to read the help on the commands …in man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13611-EF09-4527-A6F2-78015886C9E0}" type="slidenum">
              <a:rPr lang="en-US"/>
              <a:pPr/>
              <a:t>4</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t>This and the next 2 slides discuss the brief history on UNIX OS.</a:t>
            </a:r>
          </a:p>
          <a:p>
            <a:r>
              <a:rPr lang="en-US"/>
              <a:t>Instructor can use this as a basis for introducing the OS, and add more of his experience .</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633CA-4F06-47DE-A45F-E8D952584225}" type="slidenum">
              <a:rPr lang="en-US"/>
              <a:pPr/>
              <a:t>45</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a:t>The main difference between more and less is that less allows backward and forward movement using the arrow keys, while more only uses the [Spacebar] and the [B] key for forward and backward navigation</a:t>
            </a:r>
            <a:br>
              <a:rPr lang="en-US"/>
            </a:b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3406E-3BD9-4162-82E0-8F9EC4D5762D}" type="slidenum">
              <a:rPr lang="en-US"/>
              <a:pPr/>
              <a:t>48</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 sort -rn bpple -o raghu</a:t>
            </a:r>
          </a:p>
          <a:p>
            <a:r>
              <a:rPr lang="en-US"/>
              <a:t>Sort –n filename</a:t>
            </a:r>
          </a:p>
          <a:p>
            <a:r>
              <a:rPr lang="en-US"/>
              <a:t>Sort –f filename (ignore case)</a:t>
            </a:r>
          </a:p>
          <a:p>
            <a:r>
              <a:rPr lang="en-US"/>
              <a:t>Sort +1 filename (will ignore the 1</a:t>
            </a:r>
            <a:r>
              <a:rPr lang="en-US" baseline="30000"/>
              <a:t>st</a:t>
            </a:r>
            <a:r>
              <a:rPr lang="en-US"/>
              <a:t> field &amp; will sort from the 2</a:t>
            </a:r>
            <a:r>
              <a:rPr lang="en-US" baseline="30000"/>
              <a:t>nd</a:t>
            </a:r>
            <a:r>
              <a:rPr lang="en-US"/>
              <a:t> field)</a:t>
            </a:r>
          </a:p>
          <a:p>
            <a:endParaRPr lang="en-US"/>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B44DC-769B-453C-A55D-2484D72B329F}" type="slidenum">
              <a:rPr lang="en-US"/>
              <a:pPr/>
              <a:t>52</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a:t>Participants should be able to distinguish the difference between comm,cmp and diff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F7A5F-DEF4-4393-A2AB-0DC16EDBA2FD}" type="slidenum">
              <a:rPr lang="en-US"/>
              <a:pPr/>
              <a:t>53</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Explain about tr –s.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3BC21-FE2D-4A05-AFA2-FC89801FA6F8}" type="slidenum">
              <a:rPr lang="en-US"/>
              <a:pPr/>
              <a:t>54</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en-US"/>
              <a:t>cut -d" " -f5 cut_ex</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1DBB6-7C22-46C0-88A6-C79282ADF257}" type="slidenum">
              <a:rPr lang="en-US"/>
              <a:pPr/>
              <a:t>57</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a:t>Explain the regular expressions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BE85C-03D0-480C-9D74-A7B78CF3AC7A}" type="slidenum">
              <a:rPr lang="en-US"/>
              <a:pPr/>
              <a:t>63</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r>
              <a:rPr lang="en-US"/>
              <a:t>You can specify that it is useful to execute commands quickly .</a:t>
            </a:r>
          </a:p>
          <a:p>
            <a:r>
              <a:rPr lang="en-US"/>
              <a:t>If no arguments are to be given for the command , press ctrl-d.</a:t>
            </a:r>
          </a:p>
          <a:p>
            <a:r>
              <a:rPr lang="en-US"/>
              <a:t>Repeat this command when you want to execute your shel script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6F883-631D-4D81-91CB-809969CB02F4}" type="slidenum">
              <a:rPr lang="en-US"/>
              <a:pPr/>
              <a:t>66</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Prints the first 3 lines from etc/ passwd  and quits</a:t>
            </a:r>
          </a:p>
          <a:p>
            <a:r>
              <a:rPr lang="en-US"/>
              <a:t>Prints the first 3 lines and then echoes the rest of the content </a:t>
            </a:r>
          </a:p>
          <a:p>
            <a:r>
              <a:rPr lang="en-US"/>
              <a:t>Prints the first 3 lines only . (-n is a silent mode)</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B8B11-7068-4839-90CA-971B45AB5CA6}" type="slidenum">
              <a:rPr lang="en-US"/>
              <a:pPr/>
              <a:t>68</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a:t>If there is a column separator , it should be awk –F”:” ‘{print $1}’ /etc/passwd </a:t>
            </a:r>
          </a:p>
          <a:p>
            <a:r>
              <a:rPr lang="en-US"/>
              <a:t>Length is length of the sentence in a file </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9D034-BA0E-4BCD-B46B-75580F4E9367}" type="slidenum">
              <a:rPr lang="en-US"/>
              <a:pPr/>
              <a:t>79</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r>
              <a:rPr lang="en-US"/>
              <a:t>Show how bash_profile is constructed  you can also show the default bash profile.An example has to be given for </a:t>
            </a:r>
          </a:p>
          <a:p>
            <a:r>
              <a:rPr lang="en-US"/>
              <a:t>creating a variable and use export command.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A51BC-631F-4CD2-9D49-4B7316799C75}" type="slidenum">
              <a:rPr lang="en-US"/>
              <a:pPr/>
              <a:t>8</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 POSIX described the intersection set of the BSD and SVR3 (System V Release 3) calls, with the superior Berkeley signal handling and job control but with SVR3 terminal control. </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1ADF1-4676-4D99-BE98-B0AE52652BE9}" type="slidenum">
              <a:rPr lang="en-US"/>
              <a:pPr/>
              <a:t>82</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Until who | grep “A*”</a:t>
            </a:r>
          </a:p>
          <a:p>
            <a:r>
              <a:rPr lang="en-US"/>
              <a:t>Do</a:t>
            </a:r>
          </a:p>
          <a:p>
            <a:r>
              <a:rPr lang="en-US"/>
              <a:t>   sleep 30</a:t>
            </a:r>
          </a:p>
          <a:p>
            <a:r>
              <a:rPr lang="en-US"/>
              <a:t>Done</a:t>
            </a:r>
          </a:p>
          <a:p>
            <a:r>
              <a:rPr lang="en-US"/>
              <a:t>While : infinite loop</a:t>
            </a:r>
          </a:p>
          <a:p>
            <a:r>
              <a:rPr lang="en-US"/>
              <a:t>Do</a:t>
            </a:r>
          </a:p>
          <a:p>
            <a:r>
              <a:rPr lang="en-US"/>
              <a:t>done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42241-6C66-4E9F-BDA4-530A8D3195D3}" type="slidenum">
              <a:rPr lang="en-US"/>
              <a:pPr/>
              <a:t>83</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Give a reference of man bash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78498-B405-40D7-98AD-ECFEEE0C55E3}" type="slidenum">
              <a:rPr lang="en-US"/>
              <a:pPr/>
              <a:t>10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t>The instructor needs to bring in the fact that the OS which was written 30 years back is still widely used,</a:t>
            </a:r>
          </a:p>
          <a:p>
            <a:r>
              <a:rPr lang="en-US"/>
              <a:t>How unix adapted to the changing times.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6273F-39C2-4F28-AB56-F124D44E77BA}" type="slidenum">
              <a:rPr lang="en-US"/>
              <a:pPr/>
              <a:t>12</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t>Getty are usually started in /etc/inittab</a:t>
            </a:r>
          </a:p>
          <a:p>
            <a:r>
              <a:rPr lang="en-US"/>
              <a:t>This can be followed by demo . Users can log in using putty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DBABD-7FC2-43F1-84AB-E97AF42C3435}"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a:t>This session can be hands on. The instructor can ask the participants to create some diectories, copy some files, list them etc.</a:t>
            </a:r>
          </a:p>
          <a:p>
            <a:r>
              <a:rPr lang="en-US"/>
              <a:t>The commands need not be explained in the given sequence. The instructor can use his discretion to take this section.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FFEA1-84F5-4C8B-85DC-0627FF5D026A}" type="slidenum">
              <a:rPr lang="en-US"/>
              <a:pPr/>
              <a:t>16</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Explain what is the purpose of this variable. Maybe draw parallel with Windows OS .</a:t>
            </a:r>
          </a:p>
          <a:p>
            <a:r>
              <a:rPr lang="en-US"/>
              <a:t>Standard UNIX variables are split into two categories, environment variables and shell variables. In broad terms, shell variables apply only to the current instance of the shell and are used to set short-term working conditions; environment variables have a farther reaching significance, and those set at login are valid for the duration of the session. By convention, environment variables have UPPER CASE and shell variables have lower case names. (Not always necessary)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5EF87-BFE6-4757-98E9-2D4F9DC01003}" type="slidenum">
              <a:rPr lang="en-US"/>
              <a:pPr/>
              <a:t>20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a:t>Some hands on can be given emphasizing the use of this.</a:t>
            </a:r>
          </a:p>
          <a:p>
            <a:r>
              <a:rPr lang="en-US"/>
              <a:t>For example listing all files which is  3 characters long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CAC02D-6D29-46C6-860F-0250A746E81F}" type="slidenum">
              <a:rPr lang="en-US"/>
              <a:pPr/>
              <a:t>21</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For point 3 The instructor can give a simple example to show how it happens. Maybe write a shell script which changes PATH variable run the script and then show the result </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10" descr="F:\work\第二\天空纸板\未标题-1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457200" y="762000"/>
            <a:ext cx="4116388" cy="1470025"/>
          </a:xfrm>
        </p:spPr>
        <p:txBody>
          <a:bodyPr/>
          <a:lstStyle>
            <a:lvl1pPr>
              <a:defRPr sz="3600"/>
            </a:lvl1pPr>
          </a:lstStyle>
          <a:p>
            <a:pPr lvl="0"/>
            <a:r>
              <a:rPr lang="en-US" noProof="0" smtClean="0"/>
              <a:t>单击此处编辑母版标题样式</a:t>
            </a:r>
          </a:p>
        </p:txBody>
      </p:sp>
      <p:sp>
        <p:nvSpPr>
          <p:cNvPr id="2052" name="Rectangle 4"/>
          <p:cNvSpPr>
            <a:spLocks noGrp="1" noChangeArrowheads="1"/>
          </p:cNvSpPr>
          <p:nvPr>
            <p:ph type="subTitle" idx="1"/>
          </p:nvPr>
        </p:nvSpPr>
        <p:spPr>
          <a:xfrm>
            <a:off x="457200" y="2286000"/>
            <a:ext cx="4038600" cy="838200"/>
          </a:xfrm>
        </p:spPr>
        <p:txBody>
          <a:bodyPr/>
          <a:lstStyle>
            <a:lvl1pPr marL="0" indent="0" algn="ctr">
              <a:buFontTx/>
              <a:buNone/>
              <a:defRPr sz="2400"/>
            </a:lvl1pPr>
          </a:lstStyle>
          <a:p>
            <a:pPr lvl="0"/>
            <a:r>
              <a:rPr lang="en-US" noProof="0" smtClean="0"/>
              <a:t>单击此处编辑母版副标题样式</a:t>
            </a:r>
          </a:p>
        </p:txBody>
      </p:sp>
      <p:pic>
        <p:nvPicPr>
          <p:cNvPr id="2053" name="Picture 11" descr="F:\work\第二\天空纸板\未标题-2副本.png"/>
          <p:cNvPicPr>
            <a:picLocks noChangeAspect="1" noChangeArrowheads="1"/>
          </p:cNvPicPr>
          <p:nvPr/>
        </p:nvPicPr>
        <p:blipFill>
          <a:blip r:embed="rId3">
            <a:extLst>
              <a:ext uri="{28A0092B-C50C-407E-A947-70E740481C1C}">
                <a14:useLocalDpi xmlns:a14="http://schemas.microsoft.com/office/drawing/2010/main" val="0"/>
              </a:ext>
            </a:extLst>
          </a:blip>
          <a:srcRect l="50963" r="851" b="17796"/>
          <a:stretch>
            <a:fillRect/>
          </a:stretch>
        </p:blipFill>
        <p:spPr bwMode="auto">
          <a:xfrm>
            <a:off x="4737100" y="0"/>
            <a:ext cx="44069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4" name="Picture 12" descr="F:\work\第二\天空纸板\未标题-3副本.png"/>
          <p:cNvPicPr>
            <a:picLocks noChangeAspect="1" noChangeArrowheads="1"/>
          </p:cNvPicPr>
          <p:nvPr/>
        </p:nvPicPr>
        <p:blipFill>
          <a:blip r:embed="rId4">
            <a:extLst>
              <a:ext uri="{28A0092B-C50C-407E-A947-70E740481C1C}">
                <a14:useLocalDpi xmlns:a14="http://schemas.microsoft.com/office/drawing/2010/main" val="0"/>
              </a:ext>
            </a:extLst>
          </a:blip>
          <a:srcRect l="8192" t="58134" b="13908"/>
          <a:stretch>
            <a:fillRect/>
          </a:stretch>
        </p:blipFill>
        <p:spPr bwMode="auto">
          <a:xfrm>
            <a:off x="747713" y="3987800"/>
            <a:ext cx="8396287"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13" descr="F:\work\第二\天空纸板\未标题-4副本.png"/>
          <p:cNvPicPr>
            <a:picLocks noChangeAspect="1" noChangeArrowheads="1"/>
          </p:cNvPicPr>
          <p:nvPr/>
        </p:nvPicPr>
        <p:blipFill>
          <a:blip r:embed="rId5">
            <a:extLst>
              <a:ext uri="{28A0092B-C50C-407E-A947-70E740481C1C}">
                <a14:useLocalDpi xmlns:a14="http://schemas.microsoft.com/office/drawing/2010/main" val="0"/>
              </a:ext>
            </a:extLst>
          </a:blip>
          <a:srcRect t="66466"/>
          <a:stretch>
            <a:fillRect/>
          </a:stretch>
        </p:blipFill>
        <p:spPr bwMode="auto">
          <a:xfrm>
            <a:off x="0" y="4559300"/>
            <a:ext cx="9144000" cy="230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6" name="Picture 14" descr="F:\work\第二\天空纸板\未标题-5副本.png"/>
          <p:cNvPicPr>
            <a:picLocks noChangeAspect="1" noChangeArrowheads="1"/>
          </p:cNvPicPr>
          <p:nvPr/>
        </p:nvPicPr>
        <p:blipFill>
          <a:blip r:embed="rId6">
            <a:extLst>
              <a:ext uri="{28A0092B-C50C-407E-A947-70E740481C1C}">
                <a14:useLocalDpi xmlns:a14="http://schemas.microsoft.com/office/drawing/2010/main" val="0"/>
              </a:ext>
            </a:extLst>
          </a:blip>
          <a:srcRect l="79570" t="71095"/>
          <a:stretch>
            <a:fillRect/>
          </a:stretch>
        </p:blipFill>
        <p:spPr bwMode="auto">
          <a:xfrm>
            <a:off x="7275513" y="4876800"/>
            <a:ext cx="1868487" cy="198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7" name="Picture 15" descr="F:\work\第二\天空纸板\未标题-6副本.png"/>
          <p:cNvPicPr>
            <a:picLocks noChangeAspect="1" noChangeArrowheads="1"/>
          </p:cNvPicPr>
          <p:nvPr/>
        </p:nvPicPr>
        <p:blipFill>
          <a:blip r:embed="rId7">
            <a:extLst>
              <a:ext uri="{28A0092B-C50C-407E-A947-70E740481C1C}">
                <a14:useLocalDpi xmlns:a14="http://schemas.microsoft.com/office/drawing/2010/main" val="0"/>
              </a:ext>
            </a:extLst>
          </a:blip>
          <a:srcRect t="89240"/>
          <a:stretch>
            <a:fillRect/>
          </a:stretch>
        </p:blipFill>
        <p:spPr bwMode="auto">
          <a:xfrm>
            <a:off x="0" y="6121400"/>
            <a:ext cx="91440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 name="Picture 16" descr="F:\work\第二\天空纸板\未标题-7副本.png"/>
          <p:cNvPicPr>
            <a:picLocks noChangeAspect="1" noChangeArrowheads="1"/>
          </p:cNvPicPr>
          <p:nvPr/>
        </p:nvPicPr>
        <p:blipFill>
          <a:blip r:embed="rId8">
            <a:extLst>
              <a:ext uri="{28A0092B-C50C-407E-A947-70E740481C1C}">
                <a14:useLocalDpi xmlns:a14="http://schemas.microsoft.com/office/drawing/2010/main" val="0"/>
              </a:ext>
            </a:extLst>
          </a:blip>
          <a:srcRect t="79611" r="65005"/>
          <a:stretch>
            <a:fillRect/>
          </a:stretch>
        </p:blipFill>
        <p:spPr bwMode="auto">
          <a:xfrm>
            <a:off x="0" y="5461000"/>
            <a:ext cx="3200400" cy="139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9" name="Picture 17" descr="F:\work\第二\天空纸板\未标题-8副本.png"/>
          <p:cNvPicPr>
            <a:picLocks noChangeAspect="1" noChangeArrowheads="1"/>
          </p:cNvPicPr>
          <p:nvPr/>
        </p:nvPicPr>
        <p:blipFill>
          <a:blip r:embed="rId9">
            <a:extLst>
              <a:ext uri="{28A0092B-C50C-407E-A947-70E740481C1C}">
                <a14:useLocalDpi xmlns:a14="http://schemas.microsoft.com/office/drawing/2010/main" val="0"/>
              </a:ext>
            </a:extLst>
          </a:blip>
          <a:srcRect l="38466" t="7036"/>
          <a:stretch>
            <a:fillRect/>
          </a:stretch>
        </p:blipFill>
        <p:spPr bwMode="auto">
          <a:xfrm>
            <a:off x="3516313" y="482600"/>
            <a:ext cx="5627687" cy="637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slide(fromBottom)">
                                      <p:cBhvr>
                                        <p:cTn id="7" dur="500"/>
                                        <p:tgtEl>
                                          <p:spTgt spid="2057"/>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2056"/>
                                        </p:tgtEl>
                                        <p:attrNameLst>
                                          <p:attrName>style.visibility</p:attrName>
                                        </p:attrNameLst>
                                      </p:cBhvr>
                                      <p:to>
                                        <p:strVal val="visible"/>
                                      </p:to>
                                    </p:set>
                                    <p:animEffect transition="in" filter="slide(fromRight)">
                                      <p:cBhvr>
                                        <p:cTn id="11" dur="300"/>
                                        <p:tgtEl>
                                          <p:spTgt spid="2056"/>
                                        </p:tgtEl>
                                      </p:cBhvr>
                                    </p:animEffect>
                                  </p:childTnLst>
                                </p:cTn>
                              </p:par>
                              <p:par>
                                <p:cTn id="12" presetID="12" presetClass="entr" presetSubtype="8" fill="hold" nodeType="withEffect">
                                  <p:stCondLst>
                                    <p:cond delay="0"/>
                                  </p:stCondLst>
                                  <p:childTnLst>
                                    <p:set>
                                      <p:cBhvr>
                                        <p:cTn id="13" dur="1" fill="hold">
                                          <p:stCondLst>
                                            <p:cond delay="0"/>
                                          </p:stCondLst>
                                        </p:cTn>
                                        <p:tgtEl>
                                          <p:spTgt spid="2058"/>
                                        </p:tgtEl>
                                        <p:attrNameLst>
                                          <p:attrName>style.visibility</p:attrName>
                                        </p:attrNameLst>
                                      </p:cBhvr>
                                      <p:to>
                                        <p:strVal val="visible"/>
                                      </p:to>
                                    </p:set>
                                    <p:animEffect transition="in" filter="slide(fromLeft)">
                                      <p:cBhvr>
                                        <p:cTn id="14" dur="300"/>
                                        <p:tgtEl>
                                          <p:spTgt spid="2058"/>
                                        </p:tgtEl>
                                      </p:cBhvr>
                                    </p:animEffect>
                                  </p:childTnLst>
                                </p:cTn>
                              </p:par>
                            </p:childTnLst>
                          </p:cTn>
                        </p:par>
                        <p:par>
                          <p:cTn id="15" fill="hold" nodeType="afterGroup">
                            <p:stCondLst>
                              <p:cond delay="800"/>
                            </p:stCondLst>
                            <p:childTnLst>
                              <p:par>
                                <p:cTn id="16" presetID="12" presetClass="entr" presetSubtype="4" fill="hold" nodeType="after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slide(fromBottom)">
                                      <p:cBhvr>
                                        <p:cTn id="18" dur="300"/>
                                        <p:tgtEl>
                                          <p:spTgt spid="2055"/>
                                        </p:tgtEl>
                                      </p:cBhvr>
                                    </p:animEffect>
                                  </p:childTnLst>
                                </p:cTn>
                              </p:par>
                            </p:childTnLst>
                          </p:cTn>
                        </p:par>
                        <p:par>
                          <p:cTn id="19" fill="hold" nodeType="afterGroup">
                            <p:stCondLst>
                              <p:cond delay="1100"/>
                            </p:stCondLst>
                            <p:childTnLst>
                              <p:par>
                                <p:cTn id="20" presetID="12" presetClass="entr" presetSubtype="4" fill="hold" nodeType="after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slide(fromBottom)">
                                      <p:cBhvr>
                                        <p:cTn id="22" dur="300"/>
                                        <p:tgtEl>
                                          <p:spTgt spid="2054"/>
                                        </p:tgtEl>
                                      </p:cBhvr>
                                    </p:animEffect>
                                  </p:childTnLst>
                                </p:cTn>
                              </p:par>
                            </p:childTnLst>
                          </p:cTn>
                        </p:par>
                        <p:par>
                          <p:cTn id="23" fill="hold" nodeType="afterGroup">
                            <p:stCondLst>
                              <p:cond delay="1400"/>
                            </p:stCondLst>
                            <p:childTnLst>
                              <p:par>
                                <p:cTn id="24" presetID="12" presetClass="entr" presetSubtype="4" fill="hold" nodeType="afterEffect">
                                  <p:stCondLst>
                                    <p:cond delay="0"/>
                                  </p:stCondLst>
                                  <p:childTnLst>
                                    <p:set>
                                      <p:cBhvr>
                                        <p:cTn id="25" dur="1" fill="hold">
                                          <p:stCondLst>
                                            <p:cond delay="0"/>
                                          </p:stCondLst>
                                        </p:cTn>
                                        <p:tgtEl>
                                          <p:spTgt spid="2053"/>
                                        </p:tgtEl>
                                        <p:attrNameLst>
                                          <p:attrName>style.visibility</p:attrName>
                                        </p:attrNameLst>
                                      </p:cBhvr>
                                      <p:to>
                                        <p:strVal val="visible"/>
                                      </p:to>
                                    </p:set>
                                    <p:animEffect transition="in" filter="slide(fromBottom)">
                                      <p:cBhvr>
                                        <p:cTn id="26" dur="500"/>
                                        <p:tgtEl>
                                          <p:spTgt spid="2053"/>
                                        </p:tgtEl>
                                      </p:cBhvr>
                                    </p:animEffect>
                                  </p:childTnLst>
                                </p:cTn>
                              </p:par>
                            </p:childTnLst>
                          </p:cTn>
                        </p:par>
                        <p:par>
                          <p:cTn id="27" fill="hold" nodeType="afterGroup">
                            <p:stCondLst>
                              <p:cond delay="1900"/>
                            </p:stCondLst>
                            <p:childTnLst>
                              <p:par>
                                <p:cTn id="28" presetID="22" presetClass="entr" presetSubtype="4" fill="hold" nodeType="afterEffect">
                                  <p:stCondLst>
                                    <p:cond delay="0"/>
                                  </p:stCondLst>
                                  <p:childTnLst>
                                    <p:set>
                                      <p:cBhvr>
                                        <p:cTn id="29" dur="1" fill="hold">
                                          <p:stCondLst>
                                            <p:cond delay="0"/>
                                          </p:stCondLst>
                                        </p:cTn>
                                        <p:tgtEl>
                                          <p:spTgt spid="2059"/>
                                        </p:tgtEl>
                                        <p:attrNameLst>
                                          <p:attrName>style.visibility</p:attrName>
                                        </p:attrNameLst>
                                      </p:cBhvr>
                                      <p:to>
                                        <p:strVal val="visible"/>
                                      </p:to>
                                    </p:set>
                                    <p:animEffect transition="in" filter="wipe(down)">
                                      <p:cBhvr>
                                        <p:cTn id="30" dur="500"/>
                                        <p:tgtEl>
                                          <p:spTgt spid="2059"/>
                                        </p:tgtEl>
                                      </p:cBhvr>
                                    </p:animEffect>
                                  </p:childTnLst>
                                </p:cTn>
                              </p:par>
                            </p:childTnLst>
                          </p:cTn>
                        </p:par>
                        <p:par>
                          <p:cTn id="31" fill="hold" nodeType="afterGroup">
                            <p:stCondLst>
                              <p:cond delay="2400"/>
                            </p:stCondLst>
                            <p:childTnLst>
                              <p:par>
                                <p:cTn id="32" presetID="16" presetClass="entr" presetSubtype="37" fill="hold" nodeType="after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barn(outVertical)">
                                      <p:cBhvr>
                                        <p:cTn id="3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0012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5927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
            <a:ext cx="60198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2241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33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393700" y="1206500"/>
            <a:ext cx="4127500" cy="519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673600" y="1206500"/>
            <a:ext cx="4127500" cy="5194300"/>
          </a:xfrm>
        </p:spPr>
        <p:txBody>
          <a:bodyPr/>
          <a:lstStyle/>
          <a:p>
            <a:endParaRPr lang="en-GB"/>
          </a:p>
        </p:txBody>
      </p:sp>
    </p:spTree>
    <p:extLst>
      <p:ext uri="{BB962C8B-B14F-4D97-AF65-F5344CB8AC3E}">
        <p14:creationId xmlns:p14="http://schemas.microsoft.com/office/powerpoint/2010/main" val="184810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33400"/>
          </a:xfrm>
        </p:spPr>
        <p:txBody>
          <a:bodyPr/>
          <a:lstStyle/>
          <a:p>
            <a:r>
              <a:rPr lang="en-US"/>
              <a:t>Click to edit Master title style</a:t>
            </a:r>
            <a:endParaRPr lang="en-GB"/>
          </a:p>
        </p:txBody>
      </p:sp>
      <p:sp>
        <p:nvSpPr>
          <p:cNvPr id="3" name="Table Placeholder 2"/>
          <p:cNvSpPr>
            <a:spLocks noGrp="1"/>
          </p:cNvSpPr>
          <p:nvPr>
            <p:ph type="tbl" idx="1"/>
          </p:nvPr>
        </p:nvSpPr>
        <p:spPr>
          <a:xfrm>
            <a:off x="393700" y="1206500"/>
            <a:ext cx="8407400" cy="5194300"/>
          </a:xfrm>
        </p:spPr>
        <p:txBody>
          <a:bodyPr/>
          <a:lstStyle/>
          <a:p>
            <a:endParaRPr lang="en-GB"/>
          </a:p>
        </p:txBody>
      </p:sp>
    </p:spTree>
    <p:extLst>
      <p:ext uri="{BB962C8B-B14F-4D97-AF65-F5344CB8AC3E}">
        <p14:creationId xmlns:p14="http://schemas.microsoft.com/office/powerpoint/2010/main" val="153694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8743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058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601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666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358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0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276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872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F:\work\第二\天空纸板\未标题-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447800" y="76200"/>
            <a:ext cx="723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单击此处编辑母版标题样式</a:t>
            </a:r>
          </a:p>
        </p:txBody>
      </p:sp>
      <p:sp>
        <p:nvSpPr>
          <p:cNvPr id="1028" name="Rectangle 3"/>
          <p:cNvSpPr>
            <a:spLocks noGrp="1" noChangeArrowheads="1"/>
          </p:cNvSpPr>
          <p:nvPr>
            <p:ph type="body" idx="1"/>
          </p:nvPr>
        </p:nvSpPr>
        <p:spPr bwMode="auto">
          <a:xfrm>
            <a:off x="457200"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单击此处编辑母版文本样式</a:t>
            </a:r>
          </a:p>
          <a:p>
            <a:pPr lvl="1"/>
            <a:r>
              <a:rPr lang="en-US" smtClean="0"/>
              <a:t>第二级</a:t>
            </a:r>
          </a:p>
          <a:p>
            <a:pPr lvl="2"/>
            <a:r>
              <a:rPr lang="en-US" smtClean="0"/>
              <a:t>第三级</a:t>
            </a:r>
          </a:p>
          <a:p>
            <a:pPr lvl="3"/>
            <a:r>
              <a:rPr lang="en-US" smtClean="0"/>
              <a:t>第四级</a:t>
            </a:r>
          </a:p>
          <a:p>
            <a:pPr lvl="4"/>
            <a:r>
              <a:rPr lang="en-US" smtClean="0"/>
              <a:t>第五级</a:t>
            </a:r>
          </a:p>
        </p:txBody>
      </p:sp>
    </p:spTree>
  </p:cSld>
  <p:clrMap bg1="lt1" tx1="dk1" bg2="lt2" tx2="dk2" accent1="accent1" accent2="accent2" accent3="accent3" accent4="accent4" accent5="accent5" accent6="accent6" hlink="hlink" folHlink="folHlink"/>
  <p:sldLayoutIdLst>
    <p:sldLayoutId id="2147483733"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txStyles>
    <p:titleStyle>
      <a:lvl1pPr algn="r" rtl="0" eaLnBrk="0" fontAlgn="base" hangingPunct="0">
        <a:spcBef>
          <a:spcPct val="0"/>
        </a:spcBef>
        <a:spcAft>
          <a:spcPct val="0"/>
        </a:spcAft>
        <a:defRPr sz="2400" b="1">
          <a:solidFill>
            <a:schemeClr val="bg1"/>
          </a:solidFill>
          <a:latin typeface="+mj-lt"/>
          <a:ea typeface="+mj-ea"/>
          <a:cs typeface="+mj-cs"/>
        </a:defRPr>
      </a:lvl1pPr>
      <a:lvl2pPr algn="r" rtl="0" eaLnBrk="0" fontAlgn="base" hangingPunct="0">
        <a:spcBef>
          <a:spcPct val="0"/>
        </a:spcBef>
        <a:spcAft>
          <a:spcPct val="0"/>
        </a:spcAft>
        <a:defRPr sz="2400" b="1">
          <a:solidFill>
            <a:schemeClr val="bg1"/>
          </a:solidFill>
          <a:latin typeface="Arial" pitchFamily="34" charset="0"/>
          <a:ea typeface="Microsoft YaHei" pitchFamily="34" charset="-122"/>
        </a:defRPr>
      </a:lvl2pPr>
      <a:lvl3pPr algn="r" rtl="0" eaLnBrk="0" fontAlgn="base" hangingPunct="0">
        <a:spcBef>
          <a:spcPct val="0"/>
        </a:spcBef>
        <a:spcAft>
          <a:spcPct val="0"/>
        </a:spcAft>
        <a:defRPr sz="2400" b="1">
          <a:solidFill>
            <a:schemeClr val="bg1"/>
          </a:solidFill>
          <a:latin typeface="Arial" pitchFamily="34" charset="0"/>
          <a:ea typeface="Microsoft YaHei" pitchFamily="34" charset="-122"/>
        </a:defRPr>
      </a:lvl3pPr>
      <a:lvl4pPr algn="r" rtl="0" eaLnBrk="0" fontAlgn="base" hangingPunct="0">
        <a:spcBef>
          <a:spcPct val="0"/>
        </a:spcBef>
        <a:spcAft>
          <a:spcPct val="0"/>
        </a:spcAft>
        <a:defRPr sz="2400" b="1">
          <a:solidFill>
            <a:schemeClr val="bg1"/>
          </a:solidFill>
          <a:latin typeface="Arial" pitchFamily="34" charset="0"/>
          <a:ea typeface="Microsoft YaHei" pitchFamily="34" charset="-122"/>
        </a:defRPr>
      </a:lvl4pPr>
      <a:lvl5pPr algn="r" rtl="0" eaLnBrk="0" fontAlgn="base" hangingPunct="0">
        <a:spcBef>
          <a:spcPct val="0"/>
        </a:spcBef>
        <a:spcAft>
          <a:spcPct val="0"/>
        </a:spcAft>
        <a:defRPr sz="2400" b="1">
          <a:solidFill>
            <a:schemeClr val="bg1"/>
          </a:solidFill>
          <a:latin typeface="Arial" pitchFamily="34" charset="0"/>
          <a:ea typeface="Microsoft YaHei" pitchFamily="34" charset="-122"/>
        </a:defRPr>
      </a:lvl5pPr>
      <a:lvl6pPr marL="457200" algn="r" rtl="0" eaLnBrk="0" fontAlgn="base" hangingPunct="0">
        <a:spcBef>
          <a:spcPct val="0"/>
        </a:spcBef>
        <a:spcAft>
          <a:spcPct val="0"/>
        </a:spcAft>
        <a:defRPr sz="2400" b="1">
          <a:solidFill>
            <a:schemeClr val="bg1"/>
          </a:solidFill>
          <a:latin typeface="Arial" pitchFamily="34" charset="0"/>
          <a:ea typeface="Microsoft YaHei" pitchFamily="34" charset="-122"/>
        </a:defRPr>
      </a:lvl6pPr>
      <a:lvl7pPr marL="914400" algn="r" rtl="0" eaLnBrk="0" fontAlgn="base" hangingPunct="0">
        <a:spcBef>
          <a:spcPct val="0"/>
        </a:spcBef>
        <a:spcAft>
          <a:spcPct val="0"/>
        </a:spcAft>
        <a:defRPr sz="2400" b="1">
          <a:solidFill>
            <a:schemeClr val="bg1"/>
          </a:solidFill>
          <a:latin typeface="Arial" pitchFamily="34" charset="0"/>
          <a:ea typeface="Microsoft YaHei" pitchFamily="34" charset="-122"/>
        </a:defRPr>
      </a:lvl7pPr>
      <a:lvl8pPr marL="1371600" algn="r" rtl="0" eaLnBrk="0" fontAlgn="base" hangingPunct="0">
        <a:spcBef>
          <a:spcPct val="0"/>
        </a:spcBef>
        <a:spcAft>
          <a:spcPct val="0"/>
        </a:spcAft>
        <a:defRPr sz="2400" b="1">
          <a:solidFill>
            <a:schemeClr val="bg1"/>
          </a:solidFill>
          <a:latin typeface="Arial" pitchFamily="34" charset="0"/>
          <a:ea typeface="Microsoft YaHei" pitchFamily="34" charset="-122"/>
        </a:defRPr>
      </a:lvl8pPr>
      <a:lvl9pPr marL="1828800" algn="r" rtl="0" eaLnBrk="0" fontAlgn="base" hangingPunct="0">
        <a:spcBef>
          <a:spcPct val="0"/>
        </a:spcBef>
        <a:spcAft>
          <a:spcPct val="0"/>
        </a:spcAft>
        <a:defRPr sz="2400" b="1">
          <a:solidFill>
            <a:schemeClr val="bg1"/>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r>
              <a:rPr lang="en-US" dirty="0">
                <a:solidFill>
                  <a:srgbClr val="FF0000"/>
                </a:solidFill>
              </a:rPr>
              <a:t>UNIX with Shell </a:t>
            </a:r>
            <a:r>
              <a:rPr lang="en-US" dirty="0" smtClean="0">
                <a:solidFill>
                  <a:srgbClr val="FF0000"/>
                </a:solidFill>
              </a:rPr>
              <a:t>Scripting</a:t>
            </a:r>
            <a:endParaRPr lang="en-US" dirty="0">
              <a:solidFill>
                <a:srgbClr val="FF0000"/>
              </a:solidFill>
            </a:endParaRPr>
          </a:p>
        </p:txBody>
      </p:sp>
      <p:sp>
        <p:nvSpPr>
          <p:cNvPr id="64515" name="Rectangle 3"/>
          <p:cNvSpPr>
            <a:spLocks noGrp="1" noChangeArrowheads="1"/>
          </p:cNvSpPr>
          <p:nvPr>
            <p:ph type="subTitle" idx="1"/>
          </p:nvPr>
        </p:nvSpPr>
        <p:spPr/>
        <p:txBody>
          <a:bodyPr/>
          <a:lstStyle/>
          <a:p>
            <a:r>
              <a:rPr lang="en-US" dirty="0"/>
              <a:t>Introduction to UNIX</a:t>
            </a:r>
          </a:p>
        </p:txBody>
      </p:sp>
    </p:spTree>
    <p:extLst>
      <p:ext uri="{BB962C8B-B14F-4D97-AF65-F5344CB8AC3E}">
        <p14:creationId xmlns:p14="http://schemas.microsoft.com/office/powerpoint/2010/main" val="106934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Features of UNIX OS</a:t>
            </a:r>
          </a:p>
        </p:txBody>
      </p:sp>
      <p:sp>
        <p:nvSpPr>
          <p:cNvPr id="73731" name="Rectangle 3"/>
          <p:cNvSpPr>
            <a:spLocks noGrp="1" noChangeArrowheads="1"/>
          </p:cNvSpPr>
          <p:nvPr>
            <p:ph type="body" idx="1"/>
          </p:nvPr>
        </p:nvSpPr>
        <p:spPr/>
        <p:txBody>
          <a:bodyPr/>
          <a:lstStyle/>
          <a:p>
            <a:pPr>
              <a:lnSpc>
                <a:spcPct val="90000"/>
              </a:lnSpc>
            </a:pPr>
            <a:r>
              <a:rPr lang="en-US" sz="2800" dirty="0">
                <a:cs typeface="Times New Roman" pitchFamily="18" charset="0"/>
              </a:rPr>
              <a:t>Multi-user, Time-sharing OS</a:t>
            </a:r>
          </a:p>
          <a:p>
            <a:pPr>
              <a:lnSpc>
                <a:spcPct val="90000"/>
              </a:lnSpc>
            </a:pPr>
            <a:r>
              <a:rPr lang="en-US" sz="2800" dirty="0">
                <a:cs typeface="Times New Roman" pitchFamily="18" charset="0"/>
              </a:rPr>
              <a:t>Multi-tasking OS</a:t>
            </a:r>
          </a:p>
          <a:p>
            <a:pPr>
              <a:lnSpc>
                <a:spcPct val="90000"/>
              </a:lnSpc>
            </a:pPr>
            <a:r>
              <a:rPr lang="en-US" sz="2800" dirty="0">
                <a:cs typeface="Times New Roman" pitchFamily="18" charset="0"/>
              </a:rPr>
              <a:t>Portable</a:t>
            </a:r>
          </a:p>
          <a:p>
            <a:pPr>
              <a:lnSpc>
                <a:spcPct val="90000"/>
              </a:lnSpc>
            </a:pPr>
            <a:r>
              <a:rPr lang="en-US" sz="2800" dirty="0">
                <a:cs typeface="Times New Roman" pitchFamily="18" charset="0"/>
              </a:rPr>
              <a:t>Modular</a:t>
            </a:r>
          </a:p>
          <a:p>
            <a:pPr>
              <a:lnSpc>
                <a:spcPct val="90000"/>
              </a:lnSpc>
            </a:pPr>
            <a:r>
              <a:rPr lang="en-US" sz="2800" dirty="0">
                <a:cs typeface="Times New Roman" pitchFamily="18" charset="0"/>
              </a:rPr>
              <a:t>Secure</a:t>
            </a:r>
          </a:p>
          <a:p>
            <a:pPr>
              <a:lnSpc>
                <a:spcPct val="90000"/>
              </a:lnSpc>
            </a:pPr>
            <a:r>
              <a:rPr lang="en-US" sz="2800" dirty="0">
                <a:cs typeface="Times New Roman" pitchFamily="18" charset="0"/>
              </a:rPr>
              <a:t>Efficient tools </a:t>
            </a:r>
          </a:p>
          <a:p>
            <a:pPr>
              <a:lnSpc>
                <a:spcPct val="90000"/>
              </a:lnSpc>
            </a:pPr>
            <a:r>
              <a:rPr lang="en-US" sz="2800" dirty="0">
                <a:cs typeface="Times New Roman" pitchFamily="18" charset="0"/>
              </a:rPr>
              <a:t>Strong text processing capability </a:t>
            </a:r>
          </a:p>
          <a:p>
            <a:pPr>
              <a:lnSpc>
                <a:spcPct val="90000"/>
              </a:lnSpc>
            </a:pPr>
            <a:r>
              <a:rPr lang="en-US" sz="2800" dirty="0">
                <a:cs typeface="Times New Roman" pitchFamily="18" charset="0"/>
              </a:rPr>
              <a:t>Simple </a:t>
            </a:r>
          </a:p>
          <a:p>
            <a:pPr>
              <a:lnSpc>
                <a:spcPct val="90000"/>
              </a:lnSpc>
              <a:buFontTx/>
              <a:buNone/>
            </a:pPr>
            <a:endParaRPr lang="en-US" dirty="0">
              <a:cs typeface="Times New Roman" pitchFamily="18" charset="0"/>
            </a:endParaRPr>
          </a:p>
        </p:txBody>
      </p:sp>
    </p:spTree>
    <p:extLst>
      <p:ext uri="{BB962C8B-B14F-4D97-AF65-F5344CB8AC3E}">
        <p14:creationId xmlns:p14="http://schemas.microsoft.com/office/powerpoint/2010/main" val="265623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393700" y="152486"/>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Trebuchet MS" pitchFamily="34" charset="0"/>
              </a:defRPr>
            </a:lvl2pPr>
            <a:lvl3pPr algn="l" rtl="0" fontAlgn="base">
              <a:spcBef>
                <a:spcPct val="0"/>
              </a:spcBef>
              <a:spcAft>
                <a:spcPct val="0"/>
              </a:spcAft>
              <a:defRPr sz="2000" b="1">
                <a:solidFill>
                  <a:schemeClr val="bg1"/>
                </a:solidFill>
                <a:latin typeface="Trebuchet MS" pitchFamily="34" charset="0"/>
              </a:defRPr>
            </a:lvl3pPr>
            <a:lvl4pPr algn="l" rtl="0" fontAlgn="base">
              <a:spcBef>
                <a:spcPct val="0"/>
              </a:spcBef>
              <a:spcAft>
                <a:spcPct val="0"/>
              </a:spcAft>
              <a:defRPr sz="2000" b="1">
                <a:solidFill>
                  <a:schemeClr val="bg1"/>
                </a:solidFill>
                <a:latin typeface="Trebuchet MS" pitchFamily="34" charset="0"/>
              </a:defRPr>
            </a:lvl4pPr>
            <a:lvl5pPr algn="l" rtl="0" fontAlgn="base">
              <a:spcBef>
                <a:spcPct val="0"/>
              </a:spcBef>
              <a:spcAft>
                <a:spcPct val="0"/>
              </a:spcAft>
              <a:defRPr sz="2000" b="1">
                <a:solidFill>
                  <a:schemeClr val="bg1"/>
                </a:solidFill>
                <a:latin typeface="Trebuchet MS" pitchFamily="34" charset="0"/>
              </a:defRPr>
            </a:lvl5pPr>
            <a:lvl6pPr marL="457200" algn="l" rtl="0" fontAlgn="base">
              <a:spcBef>
                <a:spcPct val="0"/>
              </a:spcBef>
              <a:spcAft>
                <a:spcPct val="0"/>
              </a:spcAft>
              <a:defRPr sz="2000" b="1">
                <a:solidFill>
                  <a:schemeClr val="bg1"/>
                </a:solidFill>
                <a:latin typeface="Trebuchet MS" pitchFamily="34" charset="0"/>
              </a:defRPr>
            </a:lvl6pPr>
            <a:lvl7pPr marL="914400" algn="l" rtl="0" fontAlgn="base">
              <a:spcBef>
                <a:spcPct val="0"/>
              </a:spcBef>
              <a:spcAft>
                <a:spcPct val="0"/>
              </a:spcAft>
              <a:defRPr sz="2000" b="1">
                <a:solidFill>
                  <a:schemeClr val="bg1"/>
                </a:solidFill>
                <a:latin typeface="Trebuchet MS" pitchFamily="34" charset="0"/>
              </a:defRPr>
            </a:lvl7pPr>
            <a:lvl8pPr marL="1371600" algn="l" rtl="0" fontAlgn="base">
              <a:spcBef>
                <a:spcPct val="0"/>
              </a:spcBef>
              <a:spcAft>
                <a:spcPct val="0"/>
              </a:spcAft>
              <a:defRPr sz="2000" b="1">
                <a:solidFill>
                  <a:schemeClr val="bg1"/>
                </a:solidFill>
                <a:latin typeface="Trebuchet MS" pitchFamily="34" charset="0"/>
              </a:defRPr>
            </a:lvl8pPr>
            <a:lvl9pPr marL="1828800" algn="l" rtl="0" fontAlgn="base">
              <a:spcBef>
                <a:spcPct val="0"/>
              </a:spcBef>
              <a:spcAft>
                <a:spcPct val="0"/>
              </a:spcAft>
              <a:defRPr sz="2000" b="1">
                <a:solidFill>
                  <a:schemeClr val="bg1"/>
                </a:solidFill>
                <a:latin typeface="Trebuchet MS" pitchFamily="34" charset="0"/>
              </a:defRPr>
            </a:lvl9pPr>
          </a:lstStyle>
          <a:p>
            <a:r>
              <a:rPr lang="en-US" dirty="0" smtClean="0"/>
              <a:t>                                                                   Subshells</a:t>
            </a:r>
            <a:endParaRPr lang="en-US" dirty="0"/>
          </a:p>
        </p:txBody>
      </p:sp>
      <p:sp>
        <p:nvSpPr>
          <p:cNvPr id="4" name="Rectangle 3"/>
          <p:cNvSpPr>
            <a:spLocks noGrp="1" noChangeArrowheads="1"/>
          </p:cNvSpPr>
          <p:nvPr/>
        </p:nvSpPr>
        <p:spPr bwMode="auto">
          <a:xfrm>
            <a:off x="393700" y="1394618"/>
            <a:ext cx="84074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933" tIns="36809" rIns="74933" bIns="36809" numCol="1" anchor="t" anchorCtr="0" compatLnSpc="1">
            <a:prstTxWarp prst="textNoShape">
              <a:avLst/>
            </a:prstTxWarp>
          </a:bodyPr>
          <a:lstStyle>
            <a:lvl1pPr marL="342900" indent="-342900" algn="l" rtl="0" fontAlgn="base">
              <a:spcBef>
                <a:spcPct val="20000"/>
              </a:spcBef>
              <a:spcAft>
                <a:spcPct val="0"/>
              </a:spcAft>
              <a:buClr>
                <a:srgbClr val="FF9900"/>
              </a:buClr>
              <a:buSzPct val="150000"/>
              <a:buChar char="•"/>
              <a:defRPr sz="2000">
                <a:solidFill>
                  <a:srgbClr val="000000"/>
                </a:solidFill>
                <a:latin typeface="+mn-lt"/>
                <a:ea typeface="+mn-ea"/>
                <a:cs typeface="+mn-cs"/>
              </a:defRPr>
            </a:lvl1pPr>
            <a:lvl2pPr marL="742950" indent="-285750" algn="l" rtl="0" fontAlgn="base">
              <a:spcBef>
                <a:spcPct val="20000"/>
              </a:spcBef>
              <a:spcAft>
                <a:spcPct val="0"/>
              </a:spcAft>
              <a:buClr>
                <a:srgbClr val="FF9900"/>
              </a:buClr>
              <a:buSzPct val="125000"/>
              <a:buChar char="•"/>
              <a:defRPr>
                <a:solidFill>
                  <a:srgbClr val="000000"/>
                </a:solidFill>
                <a:latin typeface="+mn-lt"/>
              </a:defRPr>
            </a:lvl2pPr>
            <a:lvl3pPr marL="1143000" indent="-228600" algn="l" rtl="0" fontAlgn="base">
              <a:spcBef>
                <a:spcPct val="20000"/>
              </a:spcBef>
              <a:spcAft>
                <a:spcPct val="0"/>
              </a:spcAft>
              <a:buClr>
                <a:srgbClr val="FF9900"/>
              </a:buClr>
              <a:buChar char="•"/>
              <a:defRPr>
                <a:solidFill>
                  <a:srgbClr val="000000"/>
                </a:solidFill>
                <a:latin typeface="+mn-lt"/>
              </a:defRPr>
            </a:lvl3pPr>
            <a:lvl4pPr marL="1600200" indent="-228600" algn="l" rtl="0" fontAlgn="base">
              <a:spcBef>
                <a:spcPct val="20000"/>
              </a:spcBef>
              <a:spcAft>
                <a:spcPct val="0"/>
              </a:spcAft>
              <a:buClr>
                <a:srgbClr val="FF9900"/>
              </a:buClr>
              <a:buFont typeface="Arial" charset="0"/>
              <a:buChar char="–"/>
              <a:defRPr>
                <a:solidFill>
                  <a:srgbClr val="000000"/>
                </a:solidFill>
                <a:latin typeface="+mn-lt"/>
              </a:defRPr>
            </a:lvl4pPr>
            <a:lvl5pPr marL="2057400" indent="-228600" algn="l" rtl="0" fontAlgn="base">
              <a:spcBef>
                <a:spcPct val="20000"/>
              </a:spcBef>
              <a:spcAft>
                <a:spcPct val="0"/>
              </a:spcAft>
              <a:buClr>
                <a:srgbClr val="FF9900"/>
              </a:buClr>
              <a:buFont typeface="Arial" charset="0"/>
              <a:buChar char="»"/>
              <a:defRPr>
                <a:solidFill>
                  <a:srgbClr val="000000"/>
                </a:solidFill>
                <a:latin typeface="+mn-lt"/>
              </a:defRPr>
            </a:lvl5pPr>
            <a:lvl6pPr marL="2514600" indent="-228600" algn="l" rtl="0" fontAlgn="base">
              <a:spcBef>
                <a:spcPct val="20000"/>
              </a:spcBef>
              <a:spcAft>
                <a:spcPct val="0"/>
              </a:spcAft>
              <a:buClr>
                <a:srgbClr val="FF9900"/>
              </a:buClr>
              <a:buFont typeface="Arial" charset="0"/>
              <a:buChar char="»"/>
              <a:defRPr>
                <a:solidFill>
                  <a:srgbClr val="000000"/>
                </a:solidFill>
                <a:latin typeface="+mn-lt"/>
              </a:defRPr>
            </a:lvl6pPr>
            <a:lvl7pPr marL="2971800" indent="-228600" algn="l" rtl="0" fontAlgn="base">
              <a:spcBef>
                <a:spcPct val="20000"/>
              </a:spcBef>
              <a:spcAft>
                <a:spcPct val="0"/>
              </a:spcAft>
              <a:buClr>
                <a:srgbClr val="FF9900"/>
              </a:buClr>
              <a:buFont typeface="Arial" charset="0"/>
              <a:buChar char="»"/>
              <a:defRPr>
                <a:solidFill>
                  <a:srgbClr val="000000"/>
                </a:solidFill>
                <a:latin typeface="+mn-lt"/>
              </a:defRPr>
            </a:lvl7pPr>
            <a:lvl8pPr marL="3429000" indent="-228600" algn="l" rtl="0" fontAlgn="base">
              <a:spcBef>
                <a:spcPct val="20000"/>
              </a:spcBef>
              <a:spcAft>
                <a:spcPct val="0"/>
              </a:spcAft>
              <a:buClr>
                <a:srgbClr val="FF9900"/>
              </a:buClr>
              <a:buFont typeface="Arial" charset="0"/>
              <a:buChar char="»"/>
              <a:defRPr>
                <a:solidFill>
                  <a:srgbClr val="000000"/>
                </a:solidFill>
                <a:latin typeface="+mn-lt"/>
              </a:defRPr>
            </a:lvl8pPr>
            <a:lvl9pPr marL="3886200" indent="-228600" algn="l" rtl="0" fontAlgn="base">
              <a:spcBef>
                <a:spcPct val="20000"/>
              </a:spcBef>
              <a:spcAft>
                <a:spcPct val="0"/>
              </a:spcAft>
              <a:buClr>
                <a:srgbClr val="FF9900"/>
              </a:buClr>
              <a:buFont typeface="Arial" charset="0"/>
              <a:buChar char="»"/>
              <a:defRPr>
                <a:solidFill>
                  <a:srgbClr val="000000"/>
                </a:solidFill>
                <a:latin typeface="+mn-lt"/>
              </a:defRPr>
            </a:lvl9pPr>
          </a:lstStyle>
          <a:p>
            <a:r>
              <a:rPr lang="en-US"/>
              <a:t>Shell creates a child shell whenever an instruction is typed at the command prompt, either by typing a group of commands (like ls; pwd; date), or by executing a script or by running a script/command in background, </a:t>
            </a:r>
          </a:p>
          <a:p>
            <a:r>
              <a:rPr lang="en-US"/>
              <a:t>The child shell is called subshell. </a:t>
            </a:r>
          </a:p>
          <a:p>
            <a:r>
              <a:rPr lang="en-US"/>
              <a:t>Since a child shell has its won working area, any change made in the child shell does not effect to the parent.</a:t>
            </a:r>
          </a:p>
          <a:p>
            <a:endParaRPr lang="en-US"/>
          </a:p>
          <a:p>
            <a:endParaRPr lang="en-US"/>
          </a:p>
          <a:p>
            <a:endParaRPr lang="en-US"/>
          </a:p>
        </p:txBody>
      </p:sp>
      <p:sp>
        <p:nvSpPr>
          <p:cNvPr id="5" name="Text Box 4"/>
          <p:cNvSpPr txBox="1">
            <a:spLocks noChangeArrowheads="1"/>
          </p:cNvSpPr>
          <p:nvPr/>
        </p:nvSpPr>
        <p:spPr bwMode="auto">
          <a:xfrm>
            <a:off x="838200" y="4536281"/>
            <a:ext cx="1828800" cy="4365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sz="2200" b="1">
                <a:latin typeface="Times New Roman" pitchFamily="18" charset="0"/>
              </a:rPr>
              <a:t>Environment</a:t>
            </a:r>
          </a:p>
        </p:txBody>
      </p:sp>
      <p:sp>
        <p:nvSpPr>
          <p:cNvPr id="6" name="Text Box 5"/>
          <p:cNvSpPr txBox="1">
            <a:spLocks noChangeArrowheads="1"/>
          </p:cNvSpPr>
          <p:nvPr/>
        </p:nvSpPr>
        <p:spPr bwMode="auto">
          <a:xfrm>
            <a:off x="838200" y="5090318"/>
            <a:ext cx="1828800" cy="4365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sz="2200" b="1">
                <a:latin typeface="Times New Roman" pitchFamily="18" charset="0"/>
              </a:rPr>
              <a:t>Local</a:t>
            </a:r>
          </a:p>
        </p:txBody>
      </p:sp>
      <p:sp>
        <p:nvSpPr>
          <p:cNvPr id="7" name="Rectangle 6"/>
          <p:cNvSpPr>
            <a:spLocks noChangeArrowheads="1"/>
          </p:cNvSpPr>
          <p:nvPr/>
        </p:nvSpPr>
        <p:spPr bwMode="auto">
          <a:xfrm>
            <a:off x="685800" y="4383881"/>
            <a:ext cx="2133600" cy="1828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8" name="Text Box 7"/>
          <p:cNvSpPr txBox="1">
            <a:spLocks noChangeArrowheads="1"/>
          </p:cNvSpPr>
          <p:nvPr/>
        </p:nvSpPr>
        <p:spPr bwMode="auto">
          <a:xfrm>
            <a:off x="838200" y="3987006"/>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a:latin typeface="Times New Roman" pitchFamily="18" charset="0"/>
              </a:rPr>
              <a:t>Parent Shell</a:t>
            </a:r>
          </a:p>
        </p:txBody>
      </p:sp>
      <p:sp>
        <p:nvSpPr>
          <p:cNvPr id="9" name="Line 8"/>
          <p:cNvSpPr>
            <a:spLocks noChangeShapeType="1"/>
          </p:cNvSpPr>
          <p:nvPr/>
        </p:nvSpPr>
        <p:spPr bwMode="auto">
          <a:xfrm>
            <a:off x="2895600" y="4536281"/>
            <a:ext cx="609600" cy="300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10" name="Line 9"/>
          <p:cNvSpPr>
            <a:spLocks noChangeShapeType="1"/>
          </p:cNvSpPr>
          <p:nvPr/>
        </p:nvSpPr>
        <p:spPr bwMode="auto">
          <a:xfrm>
            <a:off x="2895600" y="5903118"/>
            <a:ext cx="609600" cy="300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11" name="Text Box 10"/>
          <p:cNvSpPr txBox="1">
            <a:spLocks noChangeArrowheads="1"/>
          </p:cNvSpPr>
          <p:nvPr/>
        </p:nvSpPr>
        <p:spPr bwMode="auto">
          <a:xfrm>
            <a:off x="3733800" y="4841081"/>
            <a:ext cx="1828800" cy="4365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sz="2200" b="1">
                <a:latin typeface="Times New Roman" pitchFamily="18" charset="0"/>
              </a:rPr>
              <a:t>Environment</a:t>
            </a:r>
          </a:p>
        </p:txBody>
      </p:sp>
      <p:sp>
        <p:nvSpPr>
          <p:cNvPr id="12" name="Text Box 11"/>
          <p:cNvSpPr txBox="1">
            <a:spLocks noChangeArrowheads="1"/>
          </p:cNvSpPr>
          <p:nvPr/>
        </p:nvSpPr>
        <p:spPr bwMode="auto">
          <a:xfrm>
            <a:off x="3733800" y="5395118"/>
            <a:ext cx="1828800" cy="4365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sz="2200" b="1">
                <a:latin typeface="Times New Roman" pitchFamily="18" charset="0"/>
              </a:rPr>
              <a:t>Local</a:t>
            </a:r>
          </a:p>
        </p:txBody>
      </p:sp>
      <p:sp>
        <p:nvSpPr>
          <p:cNvPr id="13" name="Rectangle 12"/>
          <p:cNvSpPr>
            <a:spLocks noChangeArrowheads="1"/>
          </p:cNvSpPr>
          <p:nvPr/>
        </p:nvSpPr>
        <p:spPr bwMode="auto">
          <a:xfrm>
            <a:off x="3581400" y="4688681"/>
            <a:ext cx="2133600" cy="1828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14" name="Text Box 13"/>
          <p:cNvSpPr txBox="1">
            <a:spLocks noChangeArrowheads="1"/>
          </p:cNvSpPr>
          <p:nvPr/>
        </p:nvSpPr>
        <p:spPr bwMode="auto">
          <a:xfrm>
            <a:off x="3733800" y="4291806"/>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pPr>
            <a:r>
              <a:rPr lang="en-US">
                <a:latin typeface="Times New Roman" pitchFamily="18" charset="0"/>
              </a:rPr>
              <a:t>Child Shell</a:t>
            </a:r>
          </a:p>
        </p:txBody>
      </p:sp>
      <p:sp>
        <p:nvSpPr>
          <p:cNvPr id="15" name="Line 14"/>
          <p:cNvSpPr>
            <a:spLocks noChangeShapeType="1"/>
          </p:cNvSpPr>
          <p:nvPr/>
        </p:nvSpPr>
        <p:spPr bwMode="auto">
          <a:xfrm>
            <a:off x="5562600" y="507126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16" name="Line 15"/>
          <p:cNvSpPr>
            <a:spLocks noChangeShapeType="1"/>
          </p:cNvSpPr>
          <p:nvPr/>
        </p:nvSpPr>
        <p:spPr bwMode="auto">
          <a:xfrm>
            <a:off x="5562600" y="5603081"/>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a:p>
        </p:txBody>
      </p:sp>
      <p:sp>
        <p:nvSpPr>
          <p:cNvPr id="17" name="Text Box 16"/>
          <p:cNvSpPr txBox="1">
            <a:spLocks noChangeArrowheads="1"/>
          </p:cNvSpPr>
          <p:nvPr/>
        </p:nvSpPr>
        <p:spPr bwMode="auto">
          <a:xfrm>
            <a:off x="6324600" y="4855368"/>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sz="2000">
                <a:latin typeface="Times New Roman" pitchFamily="18" charset="0"/>
              </a:rPr>
              <a:t>Copied from Parent</a:t>
            </a:r>
          </a:p>
        </p:txBody>
      </p:sp>
      <p:sp>
        <p:nvSpPr>
          <p:cNvPr id="18" name="Text Box 17"/>
          <p:cNvSpPr txBox="1">
            <a:spLocks noChangeArrowheads="1"/>
          </p:cNvSpPr>
          <p:nvPr/>
        </p:nvSpPr>
        <p:spPr bwMode="auto">
          <a:xfrm>
            <a:off x="6324600" y="5388768"/>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sz="2000">
                <a:latin typeface="Times New Roman" pitchFamily="18" charset="0"/>
              </a:rPr>
              <a:t>Clean, initialized</a:t>
            </a:r>
          </a:p>
        </p:txBody>
      </p:sp>
    </p:spTree>
    <p:extLst>
      <p:ext uri="{BB962C8B-B14F-4D97-AF65-F5344CB8AC3E}">
        <p14:creationId xmlns:p14="http://schemas.microsoft.com/office/powerpoint/2010/main" val="36169235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Exporting ..Revisited</a:t>
            </a:r>
          </a:p>
        </p:txBody>
      </p:sp>
      <p:sp>
        <p:nvSpPr>
          <p:cNvPr id="204803" name="Rectangle 3"/>
          <p:cNvSpPr>
            <a:spLocks noGrp="1" noChangeArrowheads="1"/>
          </p:cNvSpPr>
          <p:nvPr>
            <p:ph type="body" idx="1"/>
          </p:nvPr>
        </p:nvSpPr>
        <p:spPr/>
        <p:txBody>
          <a:bodyPr/>
          <a:lstStyle/>
          <a:p>
            <a:r>
              <a:rPr lang="en-US" sz="2800" dirty="0"/>
              <a:t>By default a variable is not available to its child shell </a:t>
            </a:r>
          </a:p>
          <a:p>
            <a:r>
              <a:rPr lang="en-US" sz="2800" dirty="0"/>
              <a:t>To make it available to all its child shells export command is used .</a:t>
            </a:r>
          </a:p>
          <a:p>
            <a:pPr eaLnBrk="0" hangingPunct="0">
              <a:spcBef>
                <a:spcPct val="50000"/>
              </a:spcBef>
              <a:buClrTx/>
              <a:buSzTx/>
              <a:buFontTx/>
              <a:buNone/>
            </a:pPr>
            <a:r>
              <a:rPr lang="en-US" sz="2800" b="1" dirty="0">
                <a:solidFill>
                  <a:schemeClr val="tx1"/>
                </a:solidFill>
              </a:rPr>
              <a:t>		$ </a:t>
            </a:r>
            <a:r>
              <a:rPr lang="en-US" sz="2800" dirty="0"/>
              <a:t>export &lt;</a:t>
            </a:r>
            <a:r>
              <a:rPr lang="en-US" sz="2800" dirty="0" err="1"/>
              <a:t>variable_list</a:t>
            </a:r>
            <a:r>
              <a:rPr lang="en-US" sz="2800" dirty="0"/>
              <a:t>&gt; [all]</a:t>
            </a:r>
          </a:p>
          <a:p>
            <a:pPr eaLnBrk="0" hangingPunct="0">
              <a:spcBef>
                <a:spcPct val="50000"/>
              </a:spcBef>
              <a:buClrTx/>
              <a:buSzTx/>
            </a:pPr>
            <a:r>
              <a:rPr lang="en-US" sz="2800" dirty="0"/>
              <a:t>If no variables a specified , export will list all the exported variables </a:t>
            </a:r>
          </a:p>
          <a:p>
            <a:endParaRPr lang="en-US" dirty="0"/>
          </a:p>
        </p:txBody>
      </p:sp>
    </p:spTree>
    <p:extLst>
      <p:ext uri="{BB962C8B-B14F-4D97-AF65-F5344CB8AC3E}">
        <p14:creationId xmlns:p14="http://schemas.microsoft.com/office/powerpoint/2010/main" val="22201934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Process</a:t>
            </a:r>
          </a:p>
        </p:txBody>
      </p:sp>
      <p:sp>
        <p:nvSpPr>
          <p:cNvPr id="205827" name="Rectangle 3"/>
          <p:cNvSpPr>
            <a:spLocks noGrp="1" noChangeArrowheads="1"/>
          </p:cNvSpPr>
          <p:nvPr>
            <p:ph type="body" idx="1"/>
          </p:nvPr>
        </p:nvSpPr>
        <p:spPr>
          <a:xfrm>
            <a:off x="457308" y="990664"/>
            <a:ext cx="8229600" cy="5257722"/>
          </a:xfrm>
        </p:spPr>
        <p:txBody>
          <a:bodyPr/>
          <a:lstStyle/>
          <a:p>
            <a:r>
              <a:rPr lang="en-US" sz="2100" dirty="0"/>
              <a:t>Process are programs carry out tasks within an operating system, </a:t>
            </a:r>
          </a:p>
          <a:p>
            <a:r>
              <a:rPr lang="en-US" sz="2100" dirty="0"/>
              <a:t>Unix is a multiprocessing OS, many processes seem to run simultaneously</a:t>
            </a:r>
          </a:p>
          <a:p>
            <a:r>
              <a:rPr lang="en-US" sz="2100" dirty="0"/>
              <a:t>Processes information are maintained in a </a:t>
            </a:r>
            <a:r>
              <a:rPr lang="en-US" sz="2100" dirty="0" err="1"/>
              <a:t>struct</a:t>
            </a:r>
            <a:r>
              <a:rPr lang="en-US" sz="2100" dirty="0"/>
              <a:t> called </a:t>
            </a:r>
            <a:r>
              <a:rPr lang="en-US" sz="2100" dirty="0" err="1"/>
              <a:t>task_struct</a:t>
            </a:r>
            <a:endParaRPr lang="en-US" sz="2100" dirty="0"/>
          </a:p>
          <a:p>
            <a:r>
              <a:rPr lang="en-US" sz="2100" dirty="0"/>
              <a:t>Kernel holds all the processes in a circular double linked list called task list </a:t>
            </a:r>
          </a:p>
          <a:p>
            <a:r>
              <a:rPr lang="en-US" sz="2100" dirty="0"/>
              <a:t>The </a:t>
            </a:r>
            <a:r>
              <a:rPr lang="en-US" sz="2100" dirty="0" err="1"/>
              <a:t>task_struct</a:t>
            </a:r>
            <a:r>
              <a:rPr lang="en-US" sz="2100" dirty="0"/>
              <a:t> holds info such as </a:t>
            </a:r>
            <a:r>
              <a:rPr lang="en-US" sz="2100" dirty="0" err="1"/>
              <a:t>state,scheduling</a:t>
            </a:r>
            <a:r>
              <a:rPr lang="en-US" sz="2100" dirty="0"/>
              <a:t> </a:t>
            </a:r>
            <a:r>
              <a:rPr lang="en-US" sz="2100" dirty="0" err="1"/>
              <a:t>info,PID,PPID</a:t>
            </a:r>
            <a:r>
              <a:rPr lang="en-US" sz="2100" dirty="0"/>
              <a:t> </a:t>
            </a:r>
            <a:r>
              <a:rPr lang="en-US" sz="2100" dirty="0" err="1"/>
              <a:t>etc</a:t>
            </a:r>
            <a:r>
              <a:rPr lang="en-US" sz="2100" dirty="0"/>
              <a:t> </a:t>
            </a:r>
          </a:p>
          <a:p>
            <a:r>
              <a:rPr lang="en-US" sz="2100" dirty="0"/>
              <a:t>Process can run is two modes User mode or Kernel mode</a:t>
            </a:r>
          </a:p>
          <a:p>
            <a:r>
              <a:rPr lang="en-US" sz="2100" dirty="0"/>
              <a:t>User mode processes have lesser privileges than kernel mode</a:t>
            </a:r>
          </a:p>
          <a:p>
            <a:r>
              <a:rPr lang="en-US" sz="2100" dirty="0"/>
              <a:t>Processes can be </a:t>
            </a:r>
            <a:r>
              <a:rPr lang="en-US" sz="2100" dirty="0" err="1"/>
              <a:t>Ready,Running,Sleeping,Zombie,Orphan</a:t>
            </a:r>
            <a:endParaRPr lang="en-US" sz="2100" dirty="0"/>
          </a:p>
          <a:p>
            <a:pPr marL="0" indent="0">
              <a:buNone/>
            </a:pPr>
            <a:endParaRPr lang="en-US" dirty="0"/>
          </a:p>
        </p:txBody>
      </p:sp>
    </p:spTree>
    <p:extLst>
      <p:ext uri="{BB962C8B-B14F-4D97-AF65-F5344CB8AC3E}">
        <p14:creationId xmlns:p14="http://schemas.microsoft.com/office/powerpoint/2010/main" val="24301375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Dealing with Process</a:t>
            </a:r>
          </a:p>
        </p:txBody>
      </p:sp>
      <p:sp>
        <p:nvSpPr>
          <p:cNvPr id="206851" name="Rectangle 3"/>
          <p:cNvSpPr>
            <a:spLocks noGrp="1" noChangeArrowheads="1"/>
          </p:cNvSpPr>
          <p:nvPr>
            <p:ph type="body" idx="1"/>
          </p:nvPr>
        </p:nvSpPr>
        <p:spPr/>
        <p:txBody>
          <a:bodyPr/>
          <a:lstStyle/>
          <a:p>
            <a:r>
              <a:rPr lang="en-US" sz="2800" dirty="0" err="1"/>
              <a:t>ps</a:t>
            </a:r>
            <a:r>
              <a:rPr lang="en-US" sz="2800" dirty="0"/>
              <a:t> – Process Status </a:t>
            </a:r>
          </a:p>
          <a:p>
            <a:pPr lvl="1"/>
            <a:r>
              <a:rPr lang="en-US" sz="1800" dirty="0"/>
              <a:t>Displays the characteristics of a process </a:t>
            </a:r>
          </a:p>
          <a:p>
            <a:pPr lvl="1"/>
            <a:endParaRPr lang="en-US" sz="1800" dirty="0"/>
          </a:p>
          <a:p>
            <a:pPr lvl="1"/>
            <a:r>
              <a:rPr lang="en-US" sz="1800" dirty="0"/>
              <a:t>Option: </a:t>
            </a:r>
          </a:p>
          <a:p>
            <a:pPr>
              <a:buFontTx/>
              <a:buNone/>
            </a:pPr>
            <a:r>
              <a:rPr lang="en-US" sz="2200" dirty="0"/>
              <a:t>         -f 	Prints the full details</a:t>
            </a:r>
            <a:br>
              <a:rPr lang="en-US" sz="2200" dirty="0"/>
            </a:br>
            <a:r>
              <a:rPr lang="en-US" sz="2200" dirty="0"/>
              <a:t>     -u (user)	Prints the activities of the user “user” at any time</a:t>
            </a:r>
            <a:br>
              <a:rPr lang="en-US" sz="2200" dirty="0"/>
            </a:br>
            <a:r>
              <a:rPr lang="en-US" sz="2200" dirty="0"/>
              <a:t>     -a	Prints all the processes running in the system</a:t>
            </a:r>
            <a:br>
              <a:rPr lang="en-US" sz="2200" dirty="0"/>
            </a:br>
            <a:r>
              <a:rPr lang="en-US" sz="2200" dirty="0"/>
              <a:t>     -l		Long listing of the attributes of each processes</a:t>
            </a:r>
          </a:p>
          <a:p>
            <a:pPr>
              <a:buFontTx/>
              <a:buNone/>
            </a:pPr>
            <a:endParaRPr lang="en-US" dirty="0"/>
          </a:p>
        </p:txBody>
      </p:sp>
    </p:spTree>
    <p:extLst>
      <p:ext uri="{BB962C8B-B14F-4D97-AF65-F5344CB8AC3E}">
        <p14:creationId xmlns:p14="http://schemas.microsoft.com/office/powerpoint/2010/main" val="1142531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Scheduling jobs</a:t>
            </a:r>
          </a:p>
        </p:txBody>
      </p:sp>
      <p:sp>
        <p:nvSpPr>
          <p:cNvPr id="207875" name="Rectangle 3"/>
          <p:cNvSpPr>
            <a:spLocks noGrp="1" noChangeArrowheads="1"/>
          </p:cNvSpPr>
          <p:nvPr>
            <p:ph type="body" idx="1"/>
          </p:nvPr>
        </p:nvSpPr>
        <p:spPr>
          <a:xfrm>
            <a:off x="457200" y="1143000"/>
            <a:ext cx="8229600" cy="5181524"/>
          </a:xfrm>
        </p:spPr>
        <p:txBody>
          <a:bodyPr/>
          <a:lstStyle/>
          <a:p>
            <a:r>
              <a:rPr lang="en-US" sz="2400" dirty="0"/>
              <a:t>“at” command can be used to schedule the execution of command </a:t>
            </a:r>
          </a:p>
          <a:p>
            <a:r>
              <a:rPr lang="en-US" sz="2400" dirty="0"/>
              <a:t>By default at reads the commands from standard input </a:t>
            </a:r>
          </a:p>
          <a:p>
            <a:r>
              <a:rPr lang="en-US" sz="2400" dirty="0"/>
              <a:t>Script names can also be specified via the –f option</a:t>
            </a:r>
          </a:p>
          <a:p>
            <a:pPr lvl="1">
              <a:buFontTx/>
              <a:buNone/>
            </a:pPr>
            <a:r>
              <a:rPr lang="en-US" sz="2000" b="1" dirty="0" smtClean="0">
                <a:solidFill>
                  <a:schemeClr val="tx1"/>
                </a:solidFill>
              </a:rPr>
              <a:t>$ </a:t>
            </a:r>
            <a:r>
              <a:rPr lang="en-US" sz="2000" b="1" dirty="0">
                <a:solidFill>
                  <a:schemeClr val="tx1"/>
                </a:solidFill>
              </a:rPr>
              <a:t>at 5 pm tomorrow</a:t>
            </a:r>
          </a:p>
          <a:p>
            <a:pPr lvl="1">
              <a:buFontTx/>
              <a:buNone/>
            </a:pPr>
            <a:r>
              <a:rPr lang="en-US" sz="2000" dirty="0">
                <a:solidFill>
                  <a:schemeClr val="tx1"/>
                </a:solidFill>
              </a:rPr>
              <a:t>echo “Don’t forget the meeting with BOB at 1 PM!” | mail guest</a:t>
            </a:r>
          </a:p>
          <a:p>
            <a:pPr lvl="1">
              <a:buFontTx/>
              <a:buNone/>
            </a:pPr>
            <a:r>
              <a:rPr lang="en-US" sz="2000" dirty="0">
                <a:solidFill>
                  <a:schemeClr val="tx1"/>
                </a:solidFill>
              </a:rPr>
              <a:t>CTRL-D</a:t>
            </a:r>
          </a:p>
          <a:p>
            <a:pPr>
              <a:buFontTx/>
              <a:buNone/>
            </a:pPr>
            <a:r>
              <a:rPr lang="en-US" sz="2400" dirty="0"/>
              <a:t>	Option</a:t>
            </a:r>
          </a:p>
          <a:p>
            <a:pPr>
              <a:spcBef>
                <a:spcPct val="0"/>
              </a:spcBef>
              <a:buClrTx/>
              <a:buSzTx/>
              <a:buFontTx/>
              <a:buNone/>
            </a:pPr>
            <a:r>
              <a:rPr lang="en-US" sz="2400" b="1" dirty="0" smtClean="0">
                <a:solidFill>
                  <a:schemeClr val="tx1"/>
                </a:solidFill>
              </a:rPr>
              <a:t>     </a:t>
            </a:r>
            <a:r>
              <a:rPr lang="en-US" sz="1400" dirty="0">
                <a:solidFill>
                  <a:schemeClr val="tx1"/>
                </a:solidFill>
              </a:rPr>
              <a:t>$ at –f </a:t>
            </a:r>
            <a:r>
              <a:rPr lang="en-US" sz="1400" dirty="0" err="1">
                <a:solidFill>
                  <a:schemeClr val="tx1"/>
                </a:solidFill>
              </a:rPr>
              <a:t>scriptfile</a:t>
            </a:r>
            <a:r>
              <a:rPr lang="en-US" sz="1400" dirty="0">
                <a:solidFill>
                  <a:schemeClr val="tx1"/>
                </a:solidFill>
              </a:rPr>
              <a:t> 6 am tomorrow  </a:t>
            </a:r>
          </a:p>
          <a:p>
            <a:pPr>
              <a:spcBef>
                <a:spcPct val="0"/>
              </a:spcBef>
              <a:buClrTx/>
              <a:buSzTx/>
              <a:buFontTx/>
              <a:buNone/>
            </a:pPr>
            <a:endParaRPr lang="en-US" sz="1400" dirty="0">
              <a:solidFill>
                <a:schemeClr val="tx1"/>
              </a:solidFill>
            </a:endParaRPr>
          </a:p>
          <a:p>
            <a:pPr>
              <a:spcBef>
                <a:spcPct val="0"/>
              </a:spcBef>
              <a:buClrTx/>
              <a:buSzTx/>
              <a:buFontTx/>
              <a:buNone/>
            </a:pPr>
            <a:r>
              <a:rPr lang="en-US" sz="1400" dirty="0">
                <a:solidFill>
                  <a:schemeClr val="tx1"/>
                </a:solidFill>
              </a:rPr>
              <a:t>     $ at –l</a:t>
            </a:r>
          </a:p>
          <a:p>
            <a:pPr>
              <a:spcBef>
                <a:spcPct val="0"/>
              </a:spcBef>
              <a:buClrTx/>
              <a:buSzTx/>
              <a:buFontTx/>
              <a:buNone/>
            </a:pPr>
            <a:r>
              <a:rPr lang="en-US" sz="1400" dirty="0">
                <a:solidFill>
                  <a:schemeClr val="tx1"/>
                </a:solidFill>
              </a:rPr>
              <a:t>           Returns the ID number and scheduled time for each of your at jobs.</a:t>
            </a:r>
          </a:p>
          <a:p>
            <a:pPr>
              <a:spcBef>
                <a:spcPct val="0"/>
              </a:spcBef>
              <a:buClrTx/>
              <a:buSzTx/>
              <a:buFontTx/>
              <a:buNone/>
            </a:pPr>
            <a:endParaRPr lang="en-US" sz="2000" dirty="0">
              <a:solidFill>
                <a:schemeClr val="tx1"/>
              </a:solidFill>
            </a:endParaRPr>
          </a:p>
          <a:p>
            <a:pPr>
              <a:spcBef>
                <a:spcPct val="0"/>
              </a:spcBef>
              <a:buClrTx/>
              <a:buSzTx/>
              <a:buFontTx/>
              <a:buNone/>
            </a:pPr>
            <a:r>
              <a:rPr lang="en-US" sz="2000" dirty="0">
                <a:solidFill>
                  <a:schemeClr val="tx1"/>
                </a:solidFill>
              </a:rPr>
              <a:t>     </a:t>
            </a:r>
          </a:p>
        </p:txBody>
      </p:sp>
    </p:spTree>
    <p:extLst>
      <p:ext uri="{BB962C8B-B14F-4D97-AF65-F5344CB8AC3E}">
        <p14:creationId xmlns:p14="http://schemas.microsoft.com/office/powerpoint/2010/main" val="406173907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cron</a:t>
            </a:r>
          </a:p>
        </p:txBody>
      </p:sp>
      <p:sp>
        <p:nvSpPr>
          <p:cNvPr id="208899" name="Rectangle 3"/>
          <p:cNvSpPr>
            <a:spLocks noGrp="1" noChangeArrowheads="1"/>
          </p:cNvSpPr>
          <p:nvPr>
            <p:ph type="body" idx="1"/>
          </p:nvPr>
        </p:nvSpPr>
        <p:spPr/>
        <p:txBody>
          <a:bodyPr/>
          <a:lstStyle/>
          <a:p>
            <a:r>
              <a:rPr lang="en-US" sz="2400" dirty="0"/>
              <a:t>A system daemon which performs a specific task at regular intervals</a:t>
            </a:r>
          </a:p>
          <a:p>
            <a:r>
              <a:rPr lang="en-US" sz="2400" dirty="0"/>
              <a:t>The command and schedule information is kept in the directory /</a:t>
            </a:r>
            <a:r>
              <a:rPr lang="en-US" sz="2400" dirty="0" err="1"/>
              <a:t>var</a:t>
            </a:r>
            <a:r>
              <a:rPr lang="en-US" sz="2400" dirty="0"/>
              <a:t>/spool/</a:t>
            </a:r>
            <a:r>
              <a:rPr lang="en-US" sz="2400" dirty="0" err="1"/>
              <a:t>cron</a:t>
            </a:r>
            <a:r>
              <a:rPr lang="en-US" sz="2400" dirty="0"/>
              <a:t>/</a:t>
            </a:r>
            <a:r>
              <a:rPr lang="en-US" sz="2400" dirty="0" err="1"/>
              <a:t>crontabs</a:t>
            </a:r>
            <a:r>
              <a:rPr lang="en-US" sz="2400" dirty="0"/>
              <a:t> or in /</a:t>
            </a:r>
            <a:r>
              <a:rPr lang="en-US" sz="2400" dirty="0" err="1"/>
              <a:t>usr</a:t>
            </a:r>
            <a:r>
              <a:rPr lang="en-US" sz="2400" dirty="0"/>
              <a:t>/spool/</a:t>
            </a:r>
            <a:r>
              <a:rPr lang="en-US" sz="2400" dirty="0" err="1"/>
              <a:t>cron</a:t>
            </a:r>
            <a:r>
              <a:rPr lang="en-US" sz="2400" dirty="0"/>
              <a:t>/</a:t>
            </a:r>
            <a:r>
              <a:rPr lang="en-US" sz="2400" dirty="0" err="1"/>
              <a:t>crontabs</a:t>
            </a:r>
            <a:r>
              <a:rPr lang="en-US" sz="2400" dirty="0"/>
              <a:t>.</a:t>
            </a:r>
          </a:p>
          <a:p>
            <a:r>
              <a:rPr lang="en-US" sz="2400" dirty="0"/>
              <a:t>Each user has a </a:t>
            </a:r>
            <a:r>
              <a:rPr lang="en-US" sz="2400" dirty="0" err="1"/>
              <a:t>crontab</a:t>
            </a:r>
            <a:r>
              <a:rPr lang="en-US" sz="2400" dirty="0"/>
              <a:t> file.</a:t>
            </a:r>
          </a:p>
          <a:p>
            <a:r>
              <a:rPr lang="en-US" sz="2400" dirty="0" err="1"/>
              <a:t>ron</a:t>
            </a:r>
            <a:r>
              <a:rPr lang="en-US" sz="2400" dirty="0"/>
              <a:t> wakes up periodically and executes any job that are scheduled for that minute</a:t>
            </a:r>
            <a:r>
              <a:rPr lang="en-US" sz="2400" dirty="0" smtClean="0"/>
              <a:t>.</a:t>
            </a:r>
            <a:endParaRPr lang="en-US" sz="2400" dirty="0"/>
          </a:p>
        </p:txBody>
      </p:sp>
    </p:spTree>
    <p:extLst>
      <p:ext uri="{BB962C8B-B14F-4D97-AF65-F5344CB8AC3E}">
        <p14:creationId xmlns:p14="http://schemas.microsoft.com/office/powerpoint/2010/main" val="16388178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a:t>
            </a:r>
            <a:endParaRPr lang="en-GB" dirty="0"/>
          </a:p>
        </p:txBody>
      </p:sp>
      <p:sp>
        <p:nvSpPr>
          <p:cNvPr id="3" name="Content Placeholder 2"/>
          <p:cNvSpPr>
            <a:spLocks noGrp="1"/>
          </p:cNvSpPr>
          <p:nvPr>
            <p:ph idx="1"/>
          </p:nvPr>
        </p:nvSpPr>
        <p:spPr/>
        <p:txBody>
          <a:bodyPr/>
          <a:lstStyle/>
          <a:p>
            <a:r>
              <a:rPr lang="en-US" sz="2400" dirty="0" smtClean="0"/>
              <a:t>Only users who are listed in /</a:t>
            </a:r>
            <a:r>
              <a:rPr lang="en-US" sz="2400" dirty="0" err="1" smtClean="0"/>
              <a:t>etc</a:t>
            </a:r>
            <a:r>
              <a:rPr lang="en-US" sz="2400" dirty="0" smtClean="0"/>
              <a:t>/</a:t>
            </a:r>
            <a:r>
              <a:rPr lang="en-US" sz="2400" dirty="0" err="1" smtClean="0"/>
              <a:t>cron.allow</a:t>
            </a:r>
            <a:r>
              <a:rPr lang="en-US" sz="2400" dirty="0" smtClean="0"/>
              <a:t> or not listed in </a:t>
            </a:r>
            <a:r>
              <a:rPr lang="en-US" sz="2400" dirty="0" err="1" smtClean="0"/>
              <a:t>cron.deny</a:t>
            </a:r>
            <a:r>
              <a:rPr lang="en-US" sz="2400" dirty="0" smtClean="0"/>
              <a:t>  can  make an entry in the </a:t>
            </a:r>
            <a:r>
              <a:rPr lang="en-US" sz="2400" dirty="0" err="1" smtClean="0"/>
              <a:t>crontab</a:t>
            </a:r>
            <a:r>
              <a:rPr lang="en-US" sz="2400" dirty="0" smtClean="0"/>
              <a:t> ,</a:t>
            </a:r>
          </a:p>
          <a:p>
            <a:r>
              <a:rPr lang="en-US" sz="2400" dirty="0" smtClean="0"/>
              <a:t>To make an entry in the </a:t>
            </a:r>
            <a:r>
              <a:rPr lang="en-US" sz="2400" dirty="0" err="1" smtClean="0"/>
              <a:t>crontab</a:t>
            </a:r>
            <a:r>
              <a:rPr lang="en-US" sz="2400" dirty="0" smtClean="0"/>
              <a:t> file , the command </a:t>
            </a:r>
            <a:r>
              <a:rPr lang="en-US" sz="2400" dirty="0" err="1" smtClean="0"/>
              <a:t>crontab</a:t>
            </a:r>
            <a:r>
              <a:rPr lang="en-US" sz="2400" dirty="0" smtClean="0"/>
              <a:t> is used </a:t>
            </a:r>
          </a:p>
          <a:p>
            <a:r>
              <a:rPr lang="en-US" sz="2400" dirty="0" err="1" smtClean="0"/>
              <a:t>Crontab</a:t>
            </a:r>
            <a:r>
              <a:rPr lang="en-US" sz="2400" dirty="0" smtClean="0"/>
              <a:t> &lt;filename&gt;  </a:t>
            </a:r>
          </a:p>
          <a:p>
            <a:pPr lvl="1">
              <a:buFontTx/>
              <a:buNone/>
            </a:pPr>
            <a:r>
              <a:rPr lang="en-US" sz="2000" dirty="0" smtClean="0"/>
              <a:t>where the  file contains the commands to execute </a:t>
            </a:r>
          </a:p>
          <a:p>
            <a:pPr>
              <a:buFontTx/>
              <a:buNone/>
            </a:pPr>
            <a:r>
              <a:rPr lang="en-US" sz="1400" dirty="0" smtClean="0"/>
              <a:t>  MIN	    HOUR	       DOM	 MOY	   DOW	     COMMAND</a:t>
            </a:r>
          </a:p>
          <a:p>
            <a:pPr>
              <a:buFontTx/>
              <a:buNone/>
            </a:pPr>
            <a:r>
              <a:rPr lang="en-US" sz="1400" dirty="0" smtClean="0"/>
              <a:t>  (0-50)	   (0-23)	      (1-31)	 (1-12)	   (0-6)	       ---</a:t>
            </a:r>
          </a:p>
          <a:p>
            <a:pPr>
              <a:buFontTx/>
              <a:buNone/>
            </a:pPr>
            <a:r>
              <a:rPr lang="en-US" sz="1400" dirty="0" smtClean="0"/>
              <a:t>   0	           18              *                       *            *  	  /home/gather</a:t>
            </a:r>
          </a:p>
          <a:p>
            <a:pPr lvl="1">
              <a:buFontTx/>
              <a:buNone/>
            </a:pPr>
            <a:endParaRPr lang="en-US" sz="1600" dirty="0" smtClean="0"/>
          </a:p>
          <a:p>
            <a:endParaRPr lang="en-GB" dirty="0"/>
          </a:p>
        </p:txBody>
      </p:sp>
    </p:spTree>
    <p:extLst>
      <p:ext uri="{BB962C8B-B14F-4D97-AF65-F5344CB8AC3E}">
        <p14:creationId xmlns:p14="http://schemas.microsoft.com/office/powerpoint/2010/main" val="29273709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3841" y="2967335"/>
            <a:ext cx="6476325" cy="1323439"/>
          </a:xfrm>
          <a:prstGeom prst="rect">
            <a:avLst/>
          </a:prstGeom>
          <a:noFill/>
        </p:spPr>
        <p:txBody>
          <a:bodyPr wrap="none" lIns="91440" tIns="45720" rIns="91440" bIns="45720">
            <a:spAutoFit/>
          </a:bodyPr>
          <a:lstStyle/>
          <a:p>
            <a:pPr algn="ctr"/>
            <a:r>
              <a:rPr lang="en-US" sz="8000" b="1" u="sng" cap="none" spc="0" dirty="0" smtClean="0">
                <a:ln w="10541" cmpd="sng">
                  <a:solidFill>
                    <a:schemeClr val="accent1">
                      <a:shade val="88000"/>
                      <a:satMod val="110000"/>
                    </a:schemeClr>
                  </a:solidFill>
                  <a:prstDash val="solid"/>
                </a:ln>
                <a:solidFill>
                  <a:srgbClr val="33CC33"/>
                </a:solidFill>
                <a:effectLst/>
              </a:rPr>
              <a:t>Thank You    </a:t>
            </a:r>
            <a:endParaRPr lang="en-US" sz="8000" b="1" u="sng" cap="none" spc="0" dirty="0">
              <a:ln w="10541" cmpd="sng">
                <a:solidFill>
                  <a:schemeClr val="accent1">
                    <a:shade val="88000"/>
                    <a:satMod val="110000"/>
                  </a:schemeClr>
                </a:solidFill>
                <a:prstDash val="solid"/>
              </a:ln>
              <a:solidFill>
                <a:srgbClr val="33CC33"/>
              </a:solidFill>
              <a:effectLst/>
            </a:endParaRPr>
          </a:p>
        </p:txBody>
      </p:sp>
    </p:spTree>
    <p:extLst>
      <p:ext uri="{BB962C8B-B14F-4D97-AF65-F5344CB8AC3E}">
        <p14:creationId xmlns:p14="http://schemas.microsoft.com/office/powerpoint/2010/main" val="2821002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b="0">
                <a:cs typeface="Times New Roman" pitchFamily="18" charset="0"/>
              </a:rPr>
              <a:t>Structure of UNIX system</a:t>
            </a:r>
            <a:r>
              <a:rPr lang="en-US"/>
              <a:t> </a:t>
            </a:r>
          </a:p>
        </p:txBody>
      </p:sp>
      <p:sp>
        <p:nvSpPr>
          <p:cNvPr id="74755" name="Rectangle 3"/>
          <p:cNvSpPr>
            <a:spLocks noGrp="1" noChangeArrowheads="1"/>
          </p:cNvSpPr>
          <p:nvPr>
            <p:ph type="body" sz="half" idx="1"/>
          </p:nvPr>
        </p:nvSpPr>
        <p:spPr>
          <a:xfrm>
            <a:off x="393700" y="1206500"/>
            <a:ext cx="7912100" cy="4965700"/>
          </a:xfrm>
        </p:spPr>
        <p:txBody>
          <a:bodyPr/>
          <a:lstStyle/>
          <a:p>
            <a:pPr>
              <a:lnSpc>
                <a:spcPct val="90000"/>
              </a:lnSpc>
            </a:pPr>
            <a:r>
              <a:rPr lang="en-US" sz="2800" dirty="0">
                <a:cs typeface="Times New Roman" pitchFamily="18" charset="0"/>
              </a:rPr>
              <a:t>The kernel</a:t>
            </a:r>
          </a:p>
          <a:p>
            <a:pPr>
              <a:lnSpc>
                <a:spcPct val="90000"/>
              </a:lnSpc>
            </a:pPr>
            <a:r>
              <a:rPr lang="en-US" sz="2800" dirty="0">
                <a:cs typeface="Times New Roman" pitchFamily="18" charset="0"/>
              </a:rPr>
              <a:t>The shell</a:t>
            </a:r>
          </a:p>
          <a:p>
            <a:pPr>
              <a:lnSpc>
                <a:spcPct val="90000"/>
              </a:lnSpc>
            </a:pPr>
            <a:r>
              <a:rPr lang="en-US" sz="2800" dirty="0">
                <a:cs typeface="Times New Roman" pitchFamily="18" charset="0"/>
              </a:rPr>
              <a:t>Utilities/tools and applications </a:t>
            </a:r>
          </a:p>
          <a:p>
            <a:pPr>
              <a:lnSpc>
                <a:spcPct val="90000"/>
              </a:lnSpc>
            </a:pPr>
            <a:endParaRPr lang="en-US" dirty="0">
              <a:cs typeface="Times New Roman" pitchFamily="18" charset="0"/>
            </a:endParaRPr>
          </a:p>
        </p:txBody>
      </p:sp>
    </p:spTree>
    <p:extLst>
      <p:ext uri="{BB962C8B-B14F-4D97-AF65-F5344CB8AC3E}">
        <p14:creationId xmlns:p14="http://schemas.microsoft.com/office/powerpoint/2010/main" val="2854537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2400"/>
              <a:t>Starting a session </a:t>
            </a:r>
          </a:p>
        </p:txBody>
      </p:sp>
      <p:sp>
        <p:nvSpPr>
          <p:cNvPr id="103427" name="Rectangle 3"/>
          <p:cNvSpPr>
            <a:spLocks noGrp="1" noChangeArrowheads="1"/>
          </p:cNvSpPr>
          <p:nvPr>
            <p:ph type="body" idx="1"/>
          </p:nvPr>
        </p:nvSpPr>
        <p:spPr>
          <a:xfrm>
            <a:off x="457200" y="1143000"/>
            <a:ext cx="8229600" cy="4876732"/>
          </a:xfrm>
        </p:spPr>
        <p:txBody>
          <a:bodyPr/>
          <a:lstStyle/>
          <a:p>
            <a:r>
              <a:rPr lang="en-US" sz="2400" dirty="0"/>
              <a:t>Users must always be authenticated to use system resources on UNIX</a:t>
            </a:r>
          </a:p>
          <a:p>
            <a:r>
              <a:rPr lang="en-US" sz="2400" dirty="0"/>
              <a:t>Getty is the program that enables one to log in  through a serial device such as a virtual terminal, a text terminal, or a modem</a:t>
            </a:r>
          </a:p>
          <a:p>
            <a:r>
              <a:rPr lang="en-US" sz="2400" dirty="0"/>
              <a:t>Once username is entered , </a:t>
            </a:r>
            <a:r>
              <a:rPr lang="en-US" sz="2400" dirty="0" err="1"/>
              <a:t>getty</a:t>
            </a:r>
            <a:r>
              <a:rPr lang="en-US" sz="2400" dirty="0"/>
              <a:t> hands this over to login program which asks for a password, </a:t>
            </a:r>
          </a:p>
          <a:p>
            <a:r>
              <a:rPr lang="en-US" sz="2400" dirty="0"/>
              <a:t>Login checks user details in /</a:t>
            </a:r>
            <a:r>
              <a:rPr lang="en-US" sz="2400" dirty="0" err="1"/>
              <a:t>etc</a:t>
            </a:r>
            <a:r>
              <a:rPr lang="en-US" sz="2400" dirty="0"/>
              <a:t>/</a:t>
            </a:r>
            <a:r>
              <a:rPr lang="en-US" sz="2400" dirty="0" err="1"/>
              <a:t>passwd</a:t>
            </a:r>
            <a:r>
              <a:rPr lang="en-US" sz="2400" dirty="0"/>
              <a:t> file and passwords in /</a:t>
            </a:r>
            <a:r>
              <a:rPr lang="en-US" sz="2400" dirty="0" err="1"/>
              <a:t>etc</a:t>
            </a:r>
            <a:r>
              <a:rPr lang="en-US" sz="2400" dirty="0"/>
              <a:t>/shadow</a:t>
            </a:r>
          </a:p>
          <a:p>
            <a:r>
              <a:rPr lang="en-US" sz="2400" dirty="0"/>
              <a:t>Once the authentication is completed starts a shell, which displays a prompt </a:t>
            </a:r>
          </a:p>
          <a:p>
            <a:r>
              <a:rPr lang="en-US" sz="2400" dirty="0"/>
              <a:t>Logging out with exit or </a:t>
            </a:r>
            <a:r>
              <a:rPr lang="en-US" sz="2400" dirty="0" err="1"/>
              <a:t>ctrl+d</a:t>
            </a:r>
            <a:endParaRPr lang="en-US" sz="2400" dirty="0"/>
          </a:p>
          <a:p>
            <a:pPr>
              <a:buFontTx/>
              <a:buNone/>
            </a:pPr>
            <a:endParaRPr lang="en-US" dirty="0"/>
          </a:p>
        </p:txBody>
      </p:sp>
    </p:spTree>
    <p:extLst>
      <p:ext uri="{BB962C8B-B14F-4D97-AF65-F5344CB8AC3E}">
        <p14:creationId xmlns:p14="http://schemas.microsoft.com/office/powerpoint/2010/main" val="1003658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Some UNIX basic Commands</a:t>
            </a:r>
          </a:p>
        </p:txBody>
      </p:sp>
      <p:sp>
        <p:nvSpPr>
          <p:cNvPr id="75779" name="Rectangle 3"/>
          <p:cNvSpPr>
            <a:spLocks noGrp="1" noChangeArrowheads="1"/>
          </p:cNvSpPr>
          <p:nvPr>
            <p:ph type="body" idx="1"/>
          </p:nvPr>
        </p:nvSpPr>
        <p:spPr>
          <a:xfrm>
            <a:off x="457200" y="1143000"/>
            <a:ext cx="8229600" cy="4800534"/>
          </a:xfrm>
        </p:spPr>
        <p:txBody>
          <a:bodyPr/>
          <a:lstStyle/>
          <a:p>
            <a:r>
              <a:rPr lang="en-US" sz="2400" dirty="0" err="1"/>
              <a:t>passwd</a:t>
            </a:r>
            <a:endParaRPr lang="en-US" sz="2400" dirty="0"/>
          </a:p>
          <a:p>
            <a:r>
              <a:rPr lang="en-US" sz="2400" dirty="0" err="1"/>
              <a:t>pwd</a:t>
            </a:r>
            <a:endParaRPr lang="en-US" sz="2400" dirty="0"/>
          </a:p>
          <a:p>
            <a:r>
              <a:rPr lang="en-US" sz="2400" dirty="0" err="1"/>
              <a:t>ls</a:t>
            </a:r>
            <a:endParaRPr lang="en-US" sz="2400" dirty="0"/>
          </a:p>
          <a:p>
            <a:r>
              <a:rPr lang="en-US" sz="2400" dirty="0"/>
              <a:t>cat</a:t>
            </a:r>
          </a:p>
          <a:p>
            <a:r>
              <a:rPr lang="en-US" sz="2400" dirty="0" err="1"/>
              <a:t>rm</a:t>
            </a:r>
            <a:endParaRPr lang="en-US" sz="2400" dirty="0"/>
          </a:p>
          <a:p>
            <a:r>
              <a:rPr lang="en-US" sz="2400" dirty="0" err="1"/>
              <a:t>mkdir</a:t>
            </a:r>
            <a:endParaRPr lang="en-US" sz="2400" dirty="0"/>
          </a:p>
          <a:p>
            <a:r>
              <a:rPr lang="en-US" sz="2400" dirty="0"/>
              <a:t>banner</a:t>
            </a:r>
          </a:p>
          <a:p>
            <a:r>
              <a:rPr lang="en-US" sz="2400" dirty="0"/>
              <a:t>date</a:t>
            </a:r>
          </a:p>
          <a:p>
            <a:r>
              <a:rPr lang="en-US" sz="2400" dirty="0" err="1"/>
              <a:t>env</a:t>
            </a:r>
            <a:endParaRPr lang="en-US" sz="2400" dirty="0"/>
          </a:p>
          <a:p>
            <a:r>
              <a:rPr lang="en-US" sz="2400" dirty="0" err="1"/>
              <a:t>whoami</a:t>
            </a:r>
            <a:r>
              <a:rPr lang="en-US" sz="2400" dirty="0"/>
              <a:t> </a:t>
            </a:r>
          </a:p>
          <a:p>
            <a:r>
              <a:rPr lang="en-US" sz="2400" dirty="0"/>
              <a:t>who </a:t>
            </a:r>
          </a:p>
          <a:p>
            <a:endParaRPr lang="en-US" dirty="0"/>
          </a:p>
        </p:txBody>
      </p:sp>
    </p:spTree>
    <p:extLst>
      <p:ext uri="{BB962C8B-B14F-4D97-AF65-F5344CB8AC3E}">
        <p14:creationId xmlns:p14="http://schemas.microsoft.com/office/powerpoint/2010/main" val="328221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Some commonly used commands</a:t>
            </a:r>
          </a:p>
        </p:txBody>
      </p:sp>
      <p:sp>
        <p:nvSpPr>
          <p:cNvPr id="76803" name="Rectangle 3"/>
          <p:cNvSpPr>
            <a:spLocks noGrp="1" noChangeArrowheads="1"/>
          </p:cNvSpPr>
          <p:nvPr>
            <p:ph type="body" idx="1"/>
          </p:nvPr>
        </p:nvSpPr>
        <p:spPr>
          <a:xfrm>
            <a:off x="457200" y="1143000"/>
            <a:ext cx="8229600" cy="5029128"/>
          </a:xfrm>
        </p:spPr>
        <p:txBody>
          <a:bodyPr/>
          <a:lstStyle/>
          <a:p>
            <a:r>
              <a:rPr lang="en-US" sz="2800" dirty="0" err="1"/>
              <a:t>passwd</a:t>
            </a:r>
            <a:endParaRPr lang="en-US" sz="2800" dirty="0"/>
          </a:p>
          <a:p>
            <a:pPr lvl="1"/>
            <a:r>
              <a:rPr lang="en-US" sz="2400" dirty="0"/>
              <a:t>Changes login password</a:t>
            </a:r>
          </a:p>
          <a:p>
            <a:r>
              <a:rPr lang="en-US" sz="2800" dirty="0" err="1"/>
              <a:t>pwd</a:t>
            </a:r>
            <a:endParaRPr lang="en-US" sz="2800" dirty="0"/>
          </a:p>
          <a:p>
            <a:pPr lvl="1"/>
            <a:r>
              <a:rPr lang="en-US" sz="2400" dirty="0"/>
              <a:t>Stands for Present Working Directory</a:t>
            </a:r>
          </a:p>
          <a:p>
            <a:pPr lvl="1"/>
            <a:r>
              <a:rPr lang="en-US" sz="2400" dirty="0"/>
              <a:t>Displays the current directory</a:t>
            </a:r>
          </a:p>
          <a:p>
            <a:r>
              <a:rPr lang="en-US" sz="2800" dirty="0"/>
              <a:t>List files – </a:t>
            </a:r>
            <a:r>
              <a:rPr lang="en-US" sz="2800" dirty="0" err="1"/>
              <a:t>ls</a:t>
            </a:r>
            <a:endParaRPr lang="en-US" sz="2800" dirty="0"/>
          </a:p>
          <a:p>
            <a:pPr lvl="1"/>
            <a:r>
              <a:rPr lang="en-US" sz="2400" dirty="0"/>
              <a:t>Lists the files in the current directory</a:t>
            </a:r>
          </a:p>
          <a:p>
            <a:pPr>
              <a:buFontTx/>
              <a:buNone/>
            </a:pPr>
            <a:r>
              <a:rPr lang="en-US" sz="1600" dirty="0">
                <a:cs typeface="Times New Roman" pitchFamily="18" charset="0"/>
              </a:rPr>
              <a:t>  	       -l gives a long listing</a:t>
            </a:r>
          </a:p>
          <a:p>
            <a:pPr lvl="1">
              <a:buFontTx/>
              <a:buNone/>
            </a:pPr>
            <a:r>
              <a:rPr lang="en-US" sz="2400" dirty="0">
                <a:cs typeface="Times New Roman" pitchFamily="18" charset="0"/>
              </a:rPr>
              <a:t>		-a displays all files including hidden files</a:t>
            </a:r>
          </a:p>
          <a:p>
            <a:r>
              <a:rPr lang="en-US" sz="2800" dirty="0"/>
              <a:t>Cat </a:t>
            </a:r>
          </a:p>
          <a:p>
            <a:pPr lvl="1"/>
            <a:r>
              <a:rPr lang="en-US" sz="2400" dirty="0"/>
              <a:t>The cat command displays the contents of a file.</a:t>
            </a:r>
          </a:p>
          <a:p>
            <a:endParaRPr lang="en-US" dirty="0"/>
          </a:p>
          <a:p>
            <a:pPr lvl="1"/>
            <a:endParaRPr lang="en-US" sz="2000" dirty="0"/>
          </a:p>
          <a:p>
            <a:pPr lvl="1"/>
            <a:endParaRPr lang="en-US" dirty="0"/>
          </a:p>
          <a:p>
            <a:endParaRPr lang="en-US" sz="1800" dirty="0"/>
          </a:p>
          <a:p>
            <a:pPr>
              <a:buFontTx/>
              <a:buNone/>
            </a:pPr>
            <a:endParaRPr lang="en-US" sz="1800" dirty="0"/>
          </a:p>
        </p:txBody>
      </p:sp>
    </p:spTree>
    <p:extLst>
      <p:ext uri="{BB962C8B-B14F-4D97-AF65-F5344CB8AC3E}">
        <p14:creationId xmlns:p14="http://schemas.microsoft.com/office/powerpoint/2010/main" val="32704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Some commonly used commands</a:t>
            </a:r>
          </a:p>
        </p:txBody>
      </p:sp>
      <p:sp>
        <p:nvSpPr>
          <p:cNvPr id="80899" name="Rectangle 3"/>
          <p:cNvSpPr>
            <a:spLocks noGrp="1" noChangeArrowheads="1"/>
          </p:cNvSpPr>
          <p:nvPr>
            <p:ph type="body" idx="1"/>
          </p:nvPr>
        </p:nvSpPr>
        <p:spPr>
          <a:xfrm>
            <a:off x="457200" y="990664"/>
            <a:ext cx="8229492" cy="5333860"/>
          </a:xfrm>
        </p:spPr>
        <p:txBody>
          <a:bodyPr/>
          <a:lstStyle/>
          <a:p>
            <a:r>
              <a:rPr lang="en-US" sz="2800" dirty="0" err="1"/>
              <a:t>rm</a:t>
            </a:r>
            <a:r>
              <a:rPr lang="en-US" sz="2800" dirty="0"/>
              <a:t> </a:t>
            </a:r>
          </a:p>
          <a:p>
            <a:pPr lvl="1"/>
            <a:r>
              <a:rPr lang="en-US" sz="2400" dirty="0"/>
              <a:t>To delete a file</a:t>
            </a:r>
            <a:endParaRPr lang="en-US" sz="1100" dirty="0"/>
          </a:p>
          <a:p>
            <a:pPr lvl="1"/>
            <a:r>
              <a:rPr lang="en-US" sz="2400" dirty="0"/>
              <a:t>Using –</a:t>
            </a:r>
            <a:r>
              <a:rPr lang="en-US" sz="2400" dirty="0" err="1"/>
              <a:t>i</a:t>
            </a:r>
            <a:r>
              <a:rPr lang="en-US" sz="2400" dirty="0"/>
              <a:t> option, prompts the user before deleting the file</a:t>
            </a:r>
          </a:p>
          <a:p>
            <a:r>
              <a:rPr lang="en-US" sz="2800" dirty="0"/>
              <a:t>cd </a:t>
            </a:r>
          </a:p>
          <a:p>
            <a:pPr lvl="1"/>
            <a:r>
              <a:rPr lang="en-US" sz="2400" dirty="0"/>
              <a:t>command is used to change directories </a:t>
            </a:r>
          </a:p>
          <a:p>
            <a:pPr lvl="1"/>
            <a:r>
              <a:rPr lang="en-US" sz="2400" dirty="0"/>
              <a:t>‘.’ refers to the current directory</a:t>
            </a:r>
          </a:p>
          <a:p>
            <a:pPr lvl="1"/>
            <a:r>
              <a:rPr lang="en-US" sz="2400" dirty="0"/>
              <a:t>‘..’ refers to the parent directory</a:t>
            </a:r>
          </a:p>
          <a:p>
            <a:pPr lvl="1"/>
            <a:r>
              <a:rPr lang="en-US" sz="2400" dirty="0"/>
              <a:t>cd when used without arguments changes to home directory</a:t>
            </a:r>
          </a:p>
          <a:p>
            <a:r>
              <a:rPr lang="en-US" sz="2800" dirty="0" err="1" smtClean="0"/>
              <a:t>Mkdir</a:t>
            </a:r>
            <a:endParaRPr lang="en-US" sz="2800" dirty="0" smtClean="0"/>
          </a:p>
          <a:p>
            <a:pPr lvl="1"/>
            <a:r>
              <a:rPr lang="en-US" sz="2400" dirty="0" smtClean="0"/>
              <a:t>used to create directories</a:t>
            </a:r>
          </a:p>
          <a:p>
            <a:pPr lvl="1"/>
            <a:endParaRPr lang="en-US" dirty="0"/>
          </a:p>
          <a:p>
            <a:pPr lvl="1"/>
            <a:endParaRPr lang="en-US" dirty="0"/>
          </a:p>
          <a:p>
            <a:pPr>
              <a:buFontTx/>
              <a:buNone/>
            </a:pPr>
            <a:r>
              <a:rPr lang="en-US" dirty="0"/>
              <a:t>	</a:t>
            </a:r>
          </a:p>
        </p:txBody>
      </p:sp>
    </p:spTree>
    <p:extLst>
      <p:ext uri="{BB962C8B-B14F-4D97-AF65-F5344CB8AC3E}">
        <p14:creationId xmlns:p14="http://schemas.microsoft.com/office/powerpoint/2010/main" val="36107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Predefined Shell Variables</a:t>
            </a:r>
          </a:p>
        </p:txBody>
      </p:sp>
      <p:sp>
        <p:nvSpPr>
          <p:cNvPr id="83971" name="Rectangle 3"/>
          <p:cNvSpPr>
            <a:spLocks noGrp="1" noChangeArrowheads="1"/>
          </p:cNvSpPr>
          <p:nvPr>
            <p:ph type="body" idx="1"/>
          </p:nvPr>
        </p:nvSpPr>
        <p:spPr/>
        <p:txBody>
          <a:bodyPr/>
          <a:lstStyle/>
          <a:p>
            <a:r>
              <a:rPr lang="en-US" sz="2000" dirty="0"/>
              <a:t>Variables applying to current instance of the shell</a:t>
            </a:r>
          </a:p>
          <a:p>
            <a:r>
              <a:rPr lang="en-US" sz="2000" dirty="0"/>
              <a:t>Can be local or predefined </a:t>
            </a:r>
          </a:p>
          <a:p>
            <a:pPr>
              <a:buFontTx/>
              <a:buNone/>
            </a:pPr>
            <a:endParaRPr lang="en-US" sz="2000" dirty="0"/>
          </a:p>
          <a:p>
            <a:pPr>
              <a:buFontTx/>
              <a:buNone/>
            </a:pPr>
            <a:r>
              <a:rPr lang="en-US" sz="2000" dirty="0"/>
              <a:t>Some Predefined variables:</a:t>
            </a:r>
          </a:p>
          <a:p>
            <a:r>
              <a:rPr lang="en-US" sz="2000" dirty="0"/>
              <a:t>HOME user’s home directory</a:t>
            </a:r>
          </a:p>
          <a:p>
            <a:r>
              <a:rPr lang="en-US" sz="2000" dirty="0"/>
              <a:t>PATH the directories that the system searches to find commands</a:t>
            </a:r>
          </a:p>
          <a:p>
            <a:r>
              <a:rPr lang="en-US" sz="2000" dirty="0"/>
              <a:t>PS1  the system prompt</a:t>
            </a:r>
          </a:p>
          <a:p>
            <a:r>
              <a:rPr lang="en-US" sz="2000" dirty="0"/>
              <a:t>LOGNAME displays the user’s login name</a:t>
            </a:r>
          </a:p>
          <a:p>
            <a:r>
              <a:rPr lang="en-US" sz="2000" dirty="0"/>
              <a:t>Set or </a:t>
            </a:r>
            <a:r>
              <a:rPr lang="en-US" sz="2000" dirty="0" err="1"/>
              <a:t>env</a:t>
            </a:r>
            <a:r>
              <a:rPr lang="en-US" sz="2000" dirty="0"/>
              <a:t> would give all the variables </a:t>
            </a:r>
          </a:p>
          <a:p>
            <a:pPr>
              <a:buFontTx/>
              <a:buNone/>
            </a:pPr>
            <a:endParaRPr lang="en-US" sz="2000" dirty="0"/>
          </a:p>
          <a:p>
            <a:pPr>
              <a:buFontTx/>
              <a:buNone/>
            </a:pPr>
            <a:r>
              <a:rPr lang="en-US" sz="2000" dirty="0"/>
              <a:t>Note: Some of the variables can be modified</a:t>
            </a:r>
          </a:p>
        </p:txBody>
      </p:sp>
    </p:spTree>
    <p:extLst>
      <p:ext uri="{BB962C8B-B14F-4D97-AF65-F5344CB8AC3E}">
        <p14:creationId xmlns:p14="http://schemas.microsoft.com/office/powerpoint/2010/main" val="1316952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Displaying variable contents</a:t>
            </a:r>
          </a:p>
        </p:txBody>
      </p:sp>
      <p:sp>
        <p:nvSpPr>
          <p:cNvPr id="84995" name="Rectangle 3"/>
          <p:cNvSpPr>
            <a:spLocks noGrp="1" noChangeArrowheads="1"/>
          </p:cNvSpPr>
          <p:nvPr>
            <p:ph type="body" idx="1"/>
          </p:nvPr>
        </p:nvSpPr>
        <p:spPr/>
        <p:txBody>
          <a:bodyPr/>
          <a:lstStyle/>
          <a:p>
            <a:r>
              <a:rPr lang="en-US"/>
              <a:t>echo command can be used to display variable contents</a:t>
            </a:r>
          </a:p>
          <a:p>
            <a:pPr>
              <a:buFontTx/>
              <a:buNone/>
            </a:pPr>
            <a:r>
              <a:rPr lang="en-US"/>
              <a:t>	</a:t>
            </a:r>
            <a:r>
              <a:rPr lang="en-US" sz="1400"/>
              <a:t>$echo $HOME</a:t>
            </a:r>
          </a:p>
          <a:p>
            <a:pPr>
              <a:buFontTx/>
              <a:buNone/>
            </a:pPr>
            <a:r>
              <a:rPr lang="en-US" sz="1400"/>
              <a:t>	/usr/guest</a:t>
            </a:r>
          </a:p>
        </p:txBody>
      </p:sp>
    </p:spTree>
    <p:extLst>
      <p:ext uri="{BB962C8B-B14F-4D97-AF65-F5344CB8AC3E}">
        <p14:creationId xmlns:p14="http://schemas.microsoft.com/office/powerpoint/2010/main" val="552286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Pathnames</a:t>
            </a:r>
          </a:p>
        </p:txBody>
      </p:sp>
      <p:sp>
        <p:nvSpPr>
          <p:cNvPr id="86019" name="Rectangle 3"/>
          <p:cNvSpPr>
            <a:spLocks noGrp="1" noChangeArrowheads="1"/>
          </p:cNvSpPr>
          <p:nvPr>
            <p:ph type="body" idx="1"/>
          </p:nvPr>
        </p:nvSpPr>
        <p:spPr/>
        <p:txBody>
          <a:bodyPr/>
          <a:lstStyle/>
          <a:p>
            <a:r>
              <a:rPr lang="en-US"/>
              <a:t>Relative pathname</a:t>
            </a:r>
          </a:p>
          <a:p>
            <a:pPr>
              <a:buFontTx/>
              <a:buNone/>
            </a:pPr>
            <a:r>
              <a:rPr lang="en-US"/>
              <a:t>	</a:t>
            </a:r>
            <a:r>
              <a:rPr lang="en-US" sz="1400"/>
              <a:t>$ cat ./info</a:t>
            </a:r>
          </a:p>
          <a:p>
            <a:r>
              <a:rPr lang="en-US"/>
              <a:t>Absolute pathname</a:t>
            </a:r>
          </a:p>
          <a:p>
            <a:pPr>
              <a:buFontTx/>
              <a:buNone/>
            </a:pPr>
            <a:r>
              <a:rPr lang="en-US"/>
              <a:t>	</a:t>
            </a:r>
            <a:r>
              <a:rPr lang="en-US" sz="1400"/>
              <a:t>$ cat /usr/guest/intro/sample</a:t>
            </a:r>
            <a:endParaRPr lang="en-US"/>
          </a:p>
        </p:txBody>
      </p:sp>
    </p:spTree>
    <p:extLst>
      <p:ext uri="{BB962C8B-B14F-4D97-AF65-F5344CB8AC3E}">
        <p14:creationId xmlns:p14="http://schemas.microsoft.com/office/powerpoint/2010/main" val="597777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Wild-card characters</a:t>
            </a:r>
          </a:p>
        </p:txBody>
      </p:sp>
      <p:sp>
        <p:nvSpPr>
          <p:cNvPr id="87043" name="Rectangle 3"/>
          <p:cNvSpPr>
            <a:spLocks noGrp="1" noChangeArrowheads="1"/>
          </p:cNvSpPr>
          <p:nvPr>
            <p:ph type="body" idx="1"/>
          </p:nvPr>
        </p:nvSpPr>
        <p:spPr/>
        <p:txBody>
          <a:bodyPr/>
          <a:lstStyle/>
          <a:p>
            <a:pPr>
              <a:lnSpc>
                <a:spcPct val="90000"/>
              </a:lnSpc>
            </a:pPr>
            <a:r>
              <a:rPr lang="en-US" sz="1800" dirty="0"/>
              <a:t>Special characters called wild-card </a:t>
            </a:r>
            <a:r>
              <a:rPr lang="en-US" sz="1800" dirty="0" err="1"/>
              <a:t>characters,or</a:t>
            </a:r>
            <a:r>
              <a:rPr lang="en-US" sz="1800" dirty="0"/>
              <a:t> </a:t>
            </a:r>
            <a:r>
              <a:rPr lang="en-US" sz="1800" dirty="0" err="1"/>
              <a:t>metacharacters</a:t>
            </a:r>
            <a:r>
              <a:rPr lang="en-US" sz="1800" dirty="0"/>
              <a:t> may be used to specify multiple filenames.</a:t>
            </a:r>
          </a:p>
          <a:p>
            <a:pPr>
              <a:lnSpc>
                <a:spcPct val="90000"/>
              </a:lnSpc>
            </a:pPr>
            <a:r>
              <a:rPr lang="en-US" sz="1800" dirty="0"/>
              <a:t>These characters can substitute filenames or parts of filenames</a:t>
            </a:r>
          </a:p>
          <a:p>
            <a:pPr>
              <a:lnSpc>
                <a:spcPct val="90000"/>
              </a:lnSpc>
            </a:pPr>
            <a:r>
              <a:rPr lang="en-US" sz="1800" dirty="0"/>
              <a:t>‘*’ character is used to indicate any character’s.</a:t>
            </a:r>
          </a:p>
          <a:p>
            <a:pPr>
              <a:lnSpc>
                <a:spcPct val="90000"/>
              </a:lnSpc>
            </a:pPr>
            <a:r>
              <a:rPr lang="en-US" sz="1800" dirty="0"/>
              <a:t>‘?’ character replaces any one character in the filename</a:t>
            </a:r>
          </a:p>
          <a:p>
            <a:pPr>
              <a:lnSpc>
                <a:spcPct val="90000"/>
              </a:lnSpc>
            </a:pPr>
            <a:endParaRPr lang="en-US" sz="1800" dirty="0"/>
          </a:p>
          <a:p>
            <a:pPr>
              <a:lnSpc>
                <a:spcPct val="90000"/>
              </a:lnSpc>
              <a:buFontTx/>
              <a:buNone/>
            </a:pPr>
            <a:endParaRPr lang="en-US" sz="1800" dirty="0"/>
          </a:p>
          <a:p>
            <a:pPr>
              <a:lnSpc>
                <a:spcPct val="90000"/>
              </a:lnSpc>
              <a:buFontTx/>
              <a:buNone/>
            </a:pPr>
            <a:r>
              <a:rPr lang="en-US" sz="1800" dirty="0"/>
              <a:t>	</a:t>
            </a:r>
            <a:r>
              <a:rPr lang="en-US" sz="1200" dirty="0"/>
              <a:t>$ cat </a:t>
            </a:r>
            <a:r>
              <a:rPr lang="en-US" sz="1200" dirty="0" err="1"/>
              <a:t>Ap</a:t>
            </a:r>
            <a:r>
              <a:rPr lang="en-US" sz="1200" dirty="0"/>
              <a:t>*</a:t>
            </a:r>
          </a:p>
          <a:p>
            <a:pPr>
              <a:lnSpc>
                <a:spcPct val="90000"/>
              </a:lnSpc>
              <a:buFontTx/>
              <a:buNone/>
            </a:pPr>
            <a:r>
              <a:rPr lang="en-US" sz="1800" dirty="0"/>
              <a:t>	Displays the contents of all files having a name starting with Ap.</a:t>
            </a:r>
          </a:p>
          <a:p>
            <a:pPr>
              <a:lnSpc>
                <a:spcPct val="90000"/>
              </a:lnSpc>
              <a:buFontTx/>
              <a:buNone/>
            </a:pPr>
            <a:r>
              <a:rPr lang="en-US" sz="1200" dirty="0"/>
              <a:t>	$ </a:t>
            </a:r>
            <a:r>
              <a:rPr lang="en-US" sz="1200" dirty="0" err="1"/>
              <a:t>ls</a:t>
            </a:r>
            <a:r>
              <a:rPr lang="en-US" sz="1200" dirty="0"/>
              <a:t> ?</a:t>
            </a:r>
            <a:r>
              <a:rPr lang="en-US" sz="1200" dirty="0" err="1"/>
              <a:t>st</a:t>
            </a:r>
            <a:endParaRPr lang="en-US" sz="1200" dirty="0"/>
          </a:p>
          <a:p>
            <a:pPr>
              <a:lnSpc>
                <a:spcPct val="90000"/>
              </a:lnSpc>
              <a:buFontTx/>
              <a:buNone/>
            </a:pPr>
            <a:r>
              <a:rPr lang="en-US" sz="1200" dirty="0"/>
              <a:t>	</a:t>
            </a:r>
            <a:r>
              <a:rPr lang="en-US" sz="1800" dirty="0"/>
              <a:t>Lists all file starting with any character followed by </a:t>
            </a:r>
            <a:r>
              <a:rPr lang="en-US" sz="1800" dirty="0" err="1"/>
              <a:t>st.</a:t>
            </a:r>
            <a:endParaRPr lang="en-US" sz="1800" dirty="0"/>
          </a:p>
          <a:p>
            <a:pPr>
              <a:lnSpc>
                <a:spcPct val="90000"/>
              </a:lnSpc>
              <a:buFontTx/>
              <a:buNone/>
            </a:pPr>
            <a:endParaRPr lang="en-US" sz="1800" dirty="0"/>
          </a:p>
          <a:p>
            <a:pPr>
              <a:lnSpc>
                <a:spcPct val="90000"/>
              </a:lnSpc>
              <a:buFontTx/>
              <a:buNone/>
            </a:pPr>
            <a:endParaRPr lang="en-US" sz="1800" dirty="0"/>
          </a:p>
        </p:txBody>
      </p:sp>
    </p:spTree>
    <p:extLst>
      <p:ext uri="{BB962C8B-B14F-4D97-AF65-F5344CB8AC3E}">
        <p14:creationId xmlns:p14="http://schemas.microsoft.com/office/powerpoint/2010/main" val="3779862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Agenda</a:t>
            </a:r>
          </a:p>
        </p:txBody>
      </p:sp>
      <p:sp>
        <p:nvSpPr>
          <p:cNvPr id="65539" name="Rectangle 3"/>
          <p:cNvSpPr>
            <a:spLocks noGrp="1" noChangeArrowheads="1"/>
          </p:cNvSpPr>
          <p:nvPr>
            <p:ph type="body" idx="1"/>
          </p:nvPr>
        </p:nvSpPr>
        <p:spPr>
          <a:xfrm>
            <a:off x="457200" y="1143000"/>
            <a:ext cx="8229600" cy="5029128"/>
          </a:xfrm>
        </p:spPr>
        <p:txBody>
          <a:bodyPr/>
          <a:lstStyle/>
          <a:p>
            <a:r>
              <a:rPr lang="en-US" sz="2400" dirty="0"/>
              <a:t>Operating System and its functions</a:t>
            </a:r>
          </a:p>
          <a:p>
            <a:r>
              <a:rPr lang="en-US" sz="2400" dirty="0"/>
              <a:t>History of UNIX Operating System</a:t>
            </a:r>
          </a:p>
          <a:p>
            <a:r>
              <a:rPr lang="en-US" sz="2400" dirty="0"/>
              <a:t>Features of UNIX Operating System</a:t>
            </a:r>
          </a:p>
          <a:p>
            <a:r>
              <a:rPr lang="en-US" sz="2400" dirty="0"/>
              <a:t>Structure of UNIX OS</a:t>
            </a:r>
          </a:p>
          <a:p>
            <a:r>
              <a:rPr lang="en-US" sz="2400" dirty="0"/>
              <a:t>Working in UNIX environment</a:t>
            </a:r>
          </a:p>
          <a:p>
            <a:r>
              <a:rPr lang="en-US" sz="2400" dirty="0"/>
              <a:t>Files &amp; </a:t>
            </a:r>
            <a:r>
              <a:rPr lang="en-US" sz="2400" dirty="0" smtClean="0"/>
              <a:t>File systems</a:t>
            </a:r>
            <a:endParaRPr lang="en-US" sz="2400" dirty="0"/>
          </a:p>
          <a:p>
            <a:r>
              <a:rPr lang="en-US" sz="2400" dirty="0"/>
              <a:t>Tools</a:t>
            </a:r>
          </a:p>
          <a:p>
            <a:r>
              <a:rPr lang="en-US" sz="2400" dirty="0"/>
              <a:t>Text processing </a:t>
            </a:r>
          </a:p>
          <a:p>
            <a:r>
              <a:rPr lang="en-US" sz="2400" dirty="0"/>
              <a:t>Shell scripts</a:t>
            </a:r>
          </a:p>
          <a:p>
            <a:r>
              <a:rPr lang="en-US" sz="2400" dirty="0"/>
              <a:t>Signals</a:t>
            </a:r>
          </a:p>
          <a:p>
            <a:r>
              <a:rPr lang="en-US" sz="2400" dirty="0"/>
              <a:t>Scheduling </a:t>
            </a:r>
          </a:p>
          <a:p>
            <a:endParaRPr lang="en-US" dirty="0"/>
          </a:p>
          <a:p>
            <a:endParaRPr lang="en-US" dirty="0"/>
          </a:p>
        </p:txBody>
      </p:sp>
    </p:spTree>
    <p:extLst>
      <p:ext uri="{BB962C8B-B14F-4D97-AF65-F5344CB8AC3E}">
        <p14:creationId xmlns:p14="http://schemas.microsoft.com/office/powerpoint/2010/main" val="1435060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The [ ]</a:t>
            </a:r>
          </a:p>
        </p:txBody>
      </p:sp>
      <p:sp>
        <p:nvSpPr>
          <p:cNvPr id="89091" name="Rectangle 3"/>
          <p:cNvSpPr>
            <a:spLocks noGrp="1" noChangeArrowheads="1"/>
          </p:cNvSpPr>
          <p:nvPr>
            <p:ph type="body" idx="1"/>
          </p:nvPr>
        </p:nvSpPr>
        <p:spPr/>
        <p:txBody>
          <a:bodyPr/>
          <a:lstStyle/>
          <a:p>
            <a:r>
              <a:rPr lang="en-US"/>
              <a:t>[] is used to specify a range of characters</a:t>
            </a:r>
          </a:p>
          <a:p>
            <a:pPr>
              <a:buFontTx/>
              <a:buNone/>
            </a:pPr>
            <a:endParaRPr lang="en-US"/>
          </a:p>
          <a:p>
            <a:pPr>
              <a:buFontTx/>
              <a:buNone/>
            </a:pPr>
            <a:r>
              <a:rPr lang="en-US"/>
              <a:t>	</a:t>
            </a:r>
            <a:r>
              <a:rPr lang="en-US" sz="1400"/>
              <a:t>$ ls [a-z]pple</a:t>
            </a:r>
          </a:p>
          <a:p>
            <a:pPr>
              <a:buFontTx/>
              <a:buNone/>
            </a:pPr>
            <a:endParaRPr lang="en-US" sz="1400"/>
          </a:p>
          <a:p>
            <a:pPr>
              <a:buFontTx/>
              <a:buNone/>
            </a:pPr>
            <a:r>
              <a:rPr lang="en-US"/>
              <a:t>	Lists all files having names starting with any character from a to z</a:t>
            </a:r>
          </a:p>
          <a:p>
            <a:r>
              <a:rPr lang="en-US"/>
              <a:t>^ indicates beginning with </a:t>
            </a:r>
          </a:p>
          <a:p>
            <a:r>
              <a:rPr lang="en-US"/>
              <a:t>[^ ]  indicates not with </a:t>
            </a:r>
          </a:p>
        </p:txBody>
      </p:sp>
    </p:spTree>
    <p:extLst>
      <p:ext uri="{BB962C8B-B14F-4D97-AF65-F5344CB8AC3E}">
        <p14:creationId xmlns:p14="http://schemas.microsoft.com/office/powerpoint/2010/main" val="114772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Environment variables</a:t>
            </a:r>
          </a:p>
        </p:txBody>
      </p:sp>
      <p:sp>
        <p:nvSpPr>
          <p:cNvPr id="90115" name="Rectangle 3"/>
          <p:cNvSpPr>
            <a:spLocks noGrp="1" noChangeArrowheads="1"/>
          </p:cNvSpPr>
          <p:nvPr>
            <p:ph type="body" idx="1"/>
          </p:nvPr>
        </p:nvSpPr>
        <p:spPr>
          <a:xfrm>
            <a:off x="393700" y="1206500"/>
            <a:ext cx="8407400" cy="5041900"/>
          </a:xfrm>
        </p:spPr>
        <p:txBody>
          <a:bodyPr/>
          <a:lstStyle/>
          <a:p>
            <a:pPr>
              <a:lnSpc>
                <a:spcPct val="90000"/>
              </a:lnSpc>
            </a:pPr>
            <a:r>
              <a:rPr lang="en-US" sz="2000" dirty="0"/>
              <a:t>Are a set of dynamic values , that influences the behavior of a process</a:t>
            </a:r>
            <a:r>
              <a:rPr lang="en-US" sz="1200" dirty="0"/>
              <a:t> </a:t>
            </a:r>
          </a:p>
          <a:p>
            <a:pPr>
              <a:lnSpc>
                <a:spcPct val="90000"/>
              </a:lnSpc>
              <a:buFontTx/>
              <a:buNone/>
            </a:pPr>
            <a:endParaRPr lang="en-US" sz="1200" dirty="0"/>
          </a:p>
          <a:p>
            <a:pPr>
              <a:lnSpc>
                <a:spcPct val="90000"/>
              </a:lnSpc>
            </a:pPr>
            <a:r>
              <a:rPr lang="en-US" sz="2000" dirty="0"/>
              <a:t>The environment variables are normally initialized during system startup by the system scripts, and inherited by all other processes in the system. </a:t>
            </a:r>
          </a:p>
          <a:p>
            <a:pPr>
              <a:lnSpc>
                <a:spcPct val="90000"/>
              </a:lnSpc>
              <a:buFontTx/>
              <a:buNone/>
            </a:pPr>
            <a:endParaRPr lang="en-US" sz="2000" dirty="0"/>
          </a:p>
          <a:p>
            <a:pPr>
              <a:lnSpc>
                <a:spcPct val="90000"/>
              </a:lnSpc>
            </a:pPr>
            <a:r>
              <a:rPr lang="en-US" sz="2000" dirty="0"/>
              <a:t>Environment variable that is changed in a script or program will only affect that process and possibly child processes </a:t>
            </a:r>
          </a:p>
          <a:p>
            <a:pPr>
              <a:lnSpc>
                <a:spcPct val="90000"/>
              </a:lnSpc>
            </a:pPr>
            <a:r>
              <a:rPr lang="en-US" sz="2000" dirty="0" err="1"/>
              <a:t>printenv</a:t>
            </a:r>
            <a:r>
              <a:rPr lang="en-US" sz="2000" dirty="0"/>
              <a:t> or </a:t>
            </a:r>
            <a:r>
              <a:rPr lang="en-US" sz="2000" dirty="0" err="1"/>
              <a:t>env</a:t>
            </a:r>
            <a:r>
              <a:rPr lang="en-US" sz="2000" dirty="0"/>
              <a:t> command prints out all the environment variables (bash)</a:t>
            </a:r>
          </a:p>
          <a:p>
            <a:pPr>
              <a:lnSpc>
                <a:spcPct val="90000"/>
              </a:lnSpc>
            </a:pPr>
            <a:r>
              <a:rPr lang="en-US" sz="2000" dirty="0"/>
              <a:t>Some environment variable</a:t>
            </a:r>
          </a:p>
          <a:p>
            <a:pPr lvl="1">
              <a:lnSpc>
                <a:spcPct val="90000"/>
              </a:lnSpc>
            </a:pPr>
            <a:r>
              <a:rPr lang="en-US" sz="1800" dirty="0"/>
              <a:t>USER,HOME </a:t>
            </a:r>
          </a:p>
          <a:p>
            <a:pPr lvl="1">
              <a:lnSpc>
                <a:spcPct val="90000"/>
              </a:lnSpc>
            </a:pPr>
            <a:r>
              <a:rPr lang="en-US" sz="1800" dirty="0"/>
              <a:t>USER</a:t>
            </a:r>
          </a:p>
          <a:p>
            <a:pPr lvl="1">
              <a:lnSpc>
                <a:spcPct val="90000"/>
              </a:lnSpc>
            </a:pPr>
            <a:r>
              <a:rPr lang="en-US" sz="1800" dirty="0"/>
              <a:t>OSTYPE </a:t>
            </a:r>
          </a:p>
          <a:p>
            <a:pPr>
              <a:lnSpc>
                <a:spcPct val="90000"/>
              </a:lnSpc>
            </a:pPr>
            <a:endParaRPr lang="en-US" sz="1800" dirty="0"/>
          </a:p>
        </p:txBody>
      </p:sp>
    </p:spTree>
    <p:extLst>
      <p:ext uri="{BB962C8B-B14F-4D97-AF65-F5344CB8AC3E}">
        <p14:creationId xmlns:p14="http://schemas.microsoft.com/office/powerpoint/2010/main" val="576146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en-US" dirty="0">
                <a:solidFill>
                  <a:srgbClr val="FFC000"/>
                </a:solidFill>
              </a:rPr>
              <a:t>UNIX with Shell </a:t>
            </a:r>
            <a:r>
              <a:rPr lang="en-US" dirty="0" smtClean="0">
                <a:solidFill>
                  <a:srgbClr val="FFC000"/>
                </a:solidFill>
              </a:rPr>
              <a:t>Scripting</a:t>
            </a:r>
            <a:endParaRPr lang="en-US" dirty="0">
              <a:solidFill>
                <a:srgbClr val="FFC000"/>
              </a:solidFill>
            </a:endParaRPr>
          </a:p>
        </p:txBody>
      </p:sp>
      <p:sp>
        <p:nvSpPr>
          <p:cNvPr id="114691" name="Rectangle 3"/>
          <p:cNvSpPr>
            <a:spLocks noGrp="1" noChangeArrowheads="1"/>
          </p:cNvSpPr>
          <p:nvPr>
            <p:ph type="subTitle" idx="1"/>
          </p:nvPr>
        </p:nvSpPr>
        <p:spPr/>
        <p:txBody>
          <a:bodyPr/>
          <a:lstStyle/>
          <a:p>
            <a:r>
              <a:rPr lang="en-US" dirty="0"/>
              <a:t>UNIX Basic Commands</a:t>
            </a:r>
          </a:p>
        </p:txBody>
      </p:sp>
    </p:spTree>
    <p:extLst>
      <p:ext uri="{BB962C8B-B14F-4D97-AF65-F5344CB8AC3E}">
        <p14:creationId xmlns:p14="http://schemas.microsoft.com/office/powerpoint/2010/main" val="595854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Agenda</a:t>
            </a:r>
          </a:p>
        </p:txBody>
      </p:sp>
      <p:sp>
        <p:nvSpPr>
          <p:cNvPr id="115715" name="Rectangle 3"/>
          <p:cNvSpPr>
            <a:spLocks noGrp="1" noChangeArrowheads="1"/>
          </p:cNvSpPr>
          <p:nvPr>
            <p:ph type="body" idx="1"/>
          </p:nvPr>
        </p:nvSpPr>
        <p:spPr/>
        <p:txBody>
          <a:bodyPr/>
          <a:lstStyle/>
          <a:p>
            <a:r>
              <a:rPr lang="en-US"/>
              <a:t>Unix files and Filesystems</a:t>
            </a:r>
          </a:p>
          <a:p>
            <a:r>
              <a:rPr lang="en-US"/>
              <a:t>Interacting with FileSystems</a:t>
            </a:r>
          </a:p>
          <a:p>
            <a:r>
              <a:rPr lang="en-US"/>
              <a:t>Filters</a:t>
            </a:r>
          </a:p>
          <a:p>
            <a:endParaRPr lang="en-US"/>
          </a:p>
          <a:p>
            <a:endParaRPr lang="en-US"/>
          </a:p>
        </p:txBody>
      </p:sp>
    </p:spTree>
    <p:extLst>
      <p:ext uri="{BB962C8B-B14F-4D97-AF65-F5344CB8AC3E}">
        <p14:creationId xmlns:p14="http://schemas.microsoft.com/office/powerpoint/2010/main" val="3287792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File Systems</a:t>
            </a:r>
            <a:r>
              <a:rPr lang="en-US" sz="1200" b="0"/>
              <a:t> </a:t>
            </a:r>
            <a:r>
              <a:rPr lang="en-US"/>
              <a:t>representation</a:t>
            </a:r>
          </a:p>
        </p:txBody>
      </p:sp>
      <p:pic>
        <p:nvPicPr>
          <p:cNvPr id="1167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15332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Unix FileSystems</a:t>
            </a:r>
          </a:p>
        </p:txBody>
      </p:sp>
      <p:sp>
        <p:nvSpPr>
          <p:cNvPr id="117763" name="Rectangle 3"/>
          <p:cNvSpPr>
            <a:spLocks noGrp="1" noChangeArrowheads="1"/>
          </p:cNvSpPr>
          <p:nvPr>
            <p:ph type="body" idx="1"/>
          </p:nvPr>
        </p:nvSpPr>
        <p:spPr/>
        <p:txBody>
          <a:bodyPr/>
          <a:lstStyle/>
          <a:p>
            <a:r>
              <a:rPr lang="en-US" sz="2200" dirty="0" smtClean="0"/>
              <a:t>File system </a:t>
            </a:r>
            <a:r>
              <a:rPr lang="en-US" sz="2200" dirty="0"/>
              <a:t>is  a system of files with some arrangement for organization and storage. </a:t>
            </a:r>
          </a:p>
          <a:p>
            <a:r>
              <a:rPr lang="en-US" sz="2200" dirty="0"/>
              <a:t>Unix looks at all disks and storage devices as part of one </a:t>
            </a:r>
            <a:r>
              <a:rPr lang="en-US" sz="2200" dirty="0" smtClean="0"/>
              <a:t>file system </a:t>
            </a:r>
            <a:endParaRPr lang="en-US" sz="2200" dirty="0"/>
          </a:p>
          <a:p>
            <a:r>
              <a:rPr lang="en-US" sz="2200" dirty="0"/>
              <a:t>The top of the </a:t>
            </a:r>
            <a:r>
              <a:rPr lang="en-US" sz="2200" dirty="0" smtClean="0"/>
              <a:t>file system </a:t>
            </a:r>
            <a:r>
              <a:rPr lang="en-US" sz="2200" dirty="0"/>
              <a:t>is called the "root" directory and is represented by the forward slash /. </a:t>
            </a:r>
          </a:p>
          <a:p>
            <a:r>
              <a:rPr lang="en-US" sz="2200" dirty="0"/>
              <a:t>Each directory, starting with the root directory needs to have a storage device associated with it. A whole disk, or just a partition of the disk can be assigned to the directory </a:t>
            </a:r>
          </a:p>
          <a:p>
            <a:r>
              <a:rPr lang="en-US" sz="2200" dirty="0"/>
              <a:t>Any subdirectories that are created will use the storage space assigned to their parent directory, unless they are assigned their own storage space.(for example /</a:t>
            </a:r>
            <a:r>
              <a:rPr lang="en-US" sz="2200" dirty="0" err="1"/>
              <a:t>usr</a:t>
            </a:r>
            <a:r>
              <a:rPr lang="en-US" sz="2200" dirty="0"/>
              <a:t> , /</a:t>
            </a:r>
            <a:r>
              <a:rPr lang="en-US" sz="2200" dirty="0" err="1"/>
              <a:t>proc</a:t>
            </a:r>
            <a:r>
              <a:rPr lang="en-US" sz="2200" dirty="0"/>
              <a:t> </a:t>
            </a:r>
            <a:r>
              <a:rPr lang="en-US" sz="2200" dirty="0" err="1"/>
              <a:t>etc</a:t>
            </a:r>
            <a:r>
              <a:rPr lang="en-US" sz="2200" dirty="0"/>
              <a:t>)</a:t>
            </a:r>
          </a:p>
        </p:txBody>
      </p:sp>
    </p:spTree>
    <p:extLst>
      <p:ext uri="{BB962C8B-B14F-4D97-AF65-F5344CB8AC3E}">
        <p14:creationId xmlns:p14="http://schemas.microsoft.com/office/powerpoint/2010/main" val="3068078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Unix FileSystems</a:t>
            </a:r>
          </a:p>
        </p:txBody>
      </p:sp>
      <p:sp>
        <p:nvSpPr>
          <p:cNvPr id="119811" name="Rectangle 3"/>
          <p:cNvSpPr>
            <a:spLocks noGrp="1" noChangeArrowheads="1"/>
          </p:cNvSpPr>
          <p:nvPr>
            <p:ph type="body" idx="1"/>
          </p:nvPr>
        </p:nvSpPr>
        <p:spPr>
          <a:xfrm>
            <a:off x="393700" y="1206500"/>
            <a:ext cx="8407400" cy="4965700"/>
          </a:xfrm>
        </p:spPr>
        <p:txBody>
          <a:bodyPr/>
          <a:lstStyle/>
          <a:p>
            <a:r>
              <a:rPr lang="en-US" sz="2200" dirty="0"/>
              <a:t>The standard Unix </a:t>
            </a:r>
            <a:r>
              <a:rPr lang="en-US" sz="2200" dirty="0" smtClean="0"/>
              <a:t>file system</a:t>
            </a:r>
            <a:r>
              <a:rPr lang="en-US" sz="2200" dirty="0"/>
              <a:t>, generically referred to as the "</a:t>
            </a:r>
            <a:r>
              <a:rPr lang="en-US" sz="2200" dirty="0" err="1"/>
              <a:t>ufs</a:t>
            </a:r>
            <a:r>
              <a:rPr lang="en-US" sz="2200" dirty="0"/>
              <a:t>" </a:t>
            </a:r>
            <a:r>
              <a:rPr lang="en-US" sz="2200" dirty="0" smtClean="0"/>
              <a:t>file system</a:t>
            </a:r>
            <a:r>
              <a:rPr lang="en-US" sz="2200" dirty="0"/>
              <a:t>, is arranged on a disk partition using a "linked-list" of pointers to data</a:t>
            </a:r>
          </a:p>
          <a:p>
            <a:r>
              <a:rPr lang="en-US" sz="2200" dirty="0"/>
              <a:t>Each partition has a superblock , which is a structure containing information on the </a:t>
            </a:r>
            <a:r>
              <a:rPr lang="en-US" sz="2200" dirty="0" smtClean="0"/>
              <a:t>file system </a:t>
            </a:r>
            <a:r>
              <a:rPr lang="en-US" sz="2200" dirty="0"/>
              <a:t>and the location of the “root directory”</a:t>
            </a:r>
          </a:p>
          <a:p>
            <a:r>
              <a:rPr lang="en-US" sz="2200" dirty="0"/>
              <a:t>Files are stored in the </a:t>
            </a:r>
            <a:r>
              <a:rPr lang="en-US" sz="2200" dirty="0" smtClean="0"/>
              <a:t>file system </a:t>
            </a:r>
            <a:r>
              <a:rPr lang="en-US" sz="2200" dirty="0"/>
              <a:t>in two pieces: </a:t>
            </a:r>
          </a:p>
          <a:p>
            <a:pPr lvl="1"/>
            <a:r>
              <a:rPr lang="en-US" sz="2200" dirty="0"/>
              <a:t> </a:t>
            </a:r>
            <a:r>
              <a:rPr lang="en-US" sz="2200" dirty="0" err="1"/>
              <a:t>acutal</a:t>
            </a:r>
            <a:r>
              <a:rPr lang="en-US" sz="2200" dirty="0"/>
              <a:t>  data of the file in some blocks </a:t>
            </a:r>
          </a:p>
          <a:p>
            <a:pPr lvl="1"/>
            <a:r>
              <a:rPr lang="en-US" sz="2200" dirty="0"/>
              <a:t> a data structure which contains information about the file called </a:t>
            </a:r>
            <a:r>
              <a:rPr lang="en-US" sz="2200" dirty="0" err="1"/>
              <a:t>inode</a:t>
            </a:r>
            <a:r>
              <a:rPr lang="en-US" sz="2200" dirty="0"/>
              <a:t>.</a:t>
            </a:r>
          </a:p>
          <a:p>
            <a:r>
              <a:rPr lang="en-US" sz="2200" dirty="0"/>
              <a:t>The directory is a special file which contains the name/</a:t>
            </a:r>
            <a:r>
              <a:rPr lang="en-US" sz="2200" dirty="0" err="1"/>
              <a:t>inode</a:t>
            </a:r>
            <a:r>
              <a:rPr lang="en-US" sz="2200" dirty="0"/>
              <a:t> pair mapping for files “contained” in the directory </a:t>
            </a:r>
          </a:p>
          <a:p>
            <a:r>
              <a:rPr lang="en-US" sz="2200" dirty="0"/>
              <a:t>The root directory “contains” all the other directories.</a:t>
            </a:r>
          </a:p>
        </p:txBody>
      </p:sp>
    </p:spTree>
    <p:extLst>
      <p:ext uri="{BB962C8B-B14F-4D97-AF65-F5344CB8AC3E}">
        <p14:creationId xmlns:p14="http://schemas.microsoft.com/office/powerpoint/2010/main" val="1894794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Mounting </a:t>
            </a:r>
          </a:p>
        </p:txBody>
      </p:sp>
      <p:sp>
        <p:nvSpPr>
          <p:cNvPr id="120835" name="Rectangle 3"/>
          <p:cNvSpPr>
            <a:spLocks noGrp="1" noChangeArrowheads="1"/>
          </p:cNvSpPr>
          <p:nvPr>
            <p:ph type="body" idx="1"/>
          </p:nvPr>
        </p:nvSpPr>
        <p:spPr>
          <a:xfrm>
            <a:off x="393700" y="1206500"/>
            <a:ext cx="8140700" cy="4584700"/>
          </a:xfrm>
        </p:spPr>
        <p:txBody>
          <a:bodyPr/>
          <a:lstStyle/>
          <a:p>
            <a:r>
              <a:rPr lang="en-US"/>
              <a:t>Mount / Umount </a:t>
            </a:r>
          </a:p>
          <a:p>
            <a:pPr lvl="1"/>
            <a:r>
              <a:rPr lang="en-US" sz="2000"/>
              <a:t>A process by which a specific file system (on a device/partition) can be accessible</a:t>
            </a:r>
          </a:p>
          <a:p>
            <a:pPr lvl="1"/>
            <a:r>
              <a:rPr lang="en-US" sz="2000"/>
              <a:t>Mounting involves specifying the device file representing the partition and the directory under which the device files would be available (mount point)</a:t>
            </a:r>
          </a:p>
          <a:p>
            <a:pPr lvl="1"/>
            <a:r>
              <a:rPr lang="en-US" sz="2000"/>
              <a:t>This concept works on the basic principle of unix filesystems that there is only one directory hierarchy , which can span multiple devices /partitions</a:t>
            </a:r>
          </a:p>
          <a:p>
            <a:pPr lvl="1"/>
            <a:r>
              <a:rPr lang="en-US" sz="2000"/>
              <a:t>Mount information is available in /etc/mtab </a:t>
            </a:r>
          </a:p>
          <a:p>
            <a:pPr lvl="1"/>
            <a:r>
              <a:rPr lang="en-US" sz="2000"/>
              <a:t>Mounting can be done automatically by adding an entry in the /etc/fstab </a:t>
            </a:r>
            <a:endParaRPr lang="en-US"/>
          </a:p>
        </p:txBody>
      </p:sp>
    </p:spTree>
    <p:extLst>
      <p:ext uri="{BB962C8B-B14F-4D97-AF65-F5344CB8AC3E}">
        <p14:creationId xmlns:p14="http://schemas.microsoft.com/office/powerpoint/2010/main" val="383992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Filenames</a:t>
            </a:r>
          </a:p>
        </p:txBody>
      </p:sp>
      <p:sp>
        <p:nvSpPr>
          <p:cNvPr id="122883" name="Rectangle 3"/>
          <p:cNvSpPr>
            <a:spLocks noGrp="1" noChangeArrowheads="1"/>
          </p:cNvSpPr>
          <p:nvPr>
            <p:ph type="body" idx="1"/>
          </p:nvPr>
        </p:nvSpPr>
        <p:spPr/>
        <p:txBody>
          <a:bodyPr/>
          <a:lstStyle/>
          <a:p>
            <a:pPr>
              <a:buFontTx/>
              <a:buNone/>
            </a:pPr>
            <a:r>
              <a:rPr lang="en-US" dirty="0"/>
              <a:t>File names may be :</a:t>
            </a:r>
          </a:p>
          <a:p>
            <a:r>
              <a:rPr lang="en-US" sz="2200" dirty="0"/>
              <a:t>Up to 256 characters long</a:t>
            </a:r>
          </a:p>
          <a:p>
            <a:r>
              <a:rPr lang="en-US" sz="2200" dirty="0"/>
              <a:t>Consist of </a:t>
            </a:r>
            <a:r>
              <a:rPr lang="en-US" sz="2200" dirty="0" err="1"/>
              <a:t>letters,digits</a:t>
            </a:r>
            <a:r>
              <a:rPr lang="en-US" sz="2200" dirty="0"/>
              <a:t>, underscore (_) and ‘.’</a:t>
            </a:r>
          </a:p>
          <a:p>
            <a:r>
              <a:rPr lang="en-US" sz="2200" dirty="0"/>
              <a:t>Period (.) used at the beginning of a filename indicates that it is a hidden file</a:t>
            </a:r>
          </a:p>
          <a:p>
            <a:r>
              <a:rPr lang="en-US" sz="2200" dirty="0"/>
              <a:t>Everything is treated as a file </a:t>
            </a:r>
          </a:p>
        </p:txBody>
      </p:sp>
    </p:spTree>
    <p:extLst>
      <p:ext uri="{BB962C8B-B14F-4D97-AF65-F5344CB8AC3E}">
        <p14:creationId xmlns:p14="http://schemas.microsoft.com/office/powerpoint/2010/main" val="1920715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Some File System commands </a:t>
            </a:r>
          </a:p>
        </p:txBody>
      </p:sp>
      <p:sp>
        <p:nvSpPr>
          <p:cNvPr id="123907" name="Rectangle 3"/>
          <p:cNvSpPr>
            <a:spLocks noGrp="1" noChangeArrowheads="1"/>
          </p:cNvSpPr>
          <p:nvPr>
            <p:ph type="body" idx="1"/>
          </p:nvPr>
        </p:nvSpPr>
        <p:spPr/>
        <p:txBody>
          <a:bodyPr/>
          <a:lstStyle/>
          <a:p>
            <a:r>
              <a:rPr lang="en-US" dirty="0" err="1"/>
              <a:t>fsck</a:t>
            </a:r>
            <a:r>
              <a:rPr lang="en-US" dirty="0"/>
              <a:t>         </a:t>
            </a:r>
          </a:p>
          <a:p>
            <a:r>
              <a:rPr lang="en-US" dirty="0" err="1"/>
              <a:t>mkfs</a:t>
            </a:r>
            <a:r>
              <a:rPr lang="en-US" dirty="0"/>
              <a:t>        </a:t>
            </a:r>
          </a:p>
          <a:p>
            <a:r>
              <a:rPr lang="en-US" dirty="0"/>
              <a:t>du          </a:t>
            </a:r>
          </a:p>
          <a:p>
            <a:r>
              <a:rPr lang="en-US" dirty="0"/>
              <a:t>man </a:t>
            </a:r>
            <a:r>
              <a:rPr lang="en-US" dirty="0" err="1"/>
              <a:t>hier</a:t>
            </a:r>
            <a:r>
              <a:rPr lang="en-US" dirty="0"/>
              <a:t> </a:t>
            </a:r>
          </a:p>
          <a:p>
            <a:r>
              <a:rPr lang="en-US" dirty="0"/>
              <a:t>mount     </a:t>
            </a:r>
          </a:p>
          <a:p>
            <a:r>
              <a:rPr lang="en-US" dirty="0" err="1"/>
              <a:t>umount</a:t>
            </a:r>
            <a:r>
              <a:rPr lang="en-US" dirty="0"/>
              <a:t>  </a:t>
            </a:r>
          </a:p>
          <a:p>
            <a:r>
              <a:rPr lang="en-US" dirty="0" err="1"/>
              <a:t>df</a:t>
            </a:r>
            <a:r>
              <a:rPr lang="en-US" dirty="0"/>
              <a:t>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990695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r>
              <a:rPr lang="en-US"/>
              <a:t>What is an Operating System ?</a:t>
            </a:r>
          </a:p>
        </p:txBody>
      </p:sp>
      <p:sp>
        <p:nvSpPr>
          <p:cNvPr id="66563" name="Rectangle 1027"/>
          <p:cNvSpPr>
            <a:spLocks noGrp="1" noChangeArrowheads="1"/>
          </p:cNvSpPr>
          <p:nvPr>
            <p:ph type="body" idx="1"/>
          </p:nvPr>
        </p:nvSpPr>
        <p:spPr/>
        <p:txBody>
          <a:bodyPr/>
          <a:lstStyle/>
          <a:p>
            <a:endParaRPr lang="en-US" sz="1800" dirty="0"/>
          </a:p>
          <a:p>
            <a:r>
              <a:rPr lang="en-US" sz="2000" dirty="0"/>
              <a:t>A computer system, on its own is just a collection of hardware connected in such a manner to perform a particular task.</a:t>
            </a:r>
          </a:p>
          <a:p>
            <a:r>
              <a:rPr lang="en-US" sz="2000" dirty="0"/>
              <a:t>Application program or the software makes the computer hardware function.</a:t>
            </a:r>
          </a:p>
          <a:p>
            <a:r>
              <a:rPr lang="en-US" sz="2000" dirty="0"/>
              <a:t>Writing programs that keep track of all  components of a system and use them correctly is a complex task</a:t>
            </a:r>
          </a:p>
          <a:p>
            <a:r>
              <a:rPr lang="en-US" sz="2000" dirty="0"/>
              <a:t>Some sort of shield or layer of programs is required that will hide the complexity of the underlying hardware,</a:t>
            </a:r>
          </a:p>
          <a:p>
            <a:r>
              <a:rPr lang="en-US" sz="2000" dirty="0"/>
              <a:t>Manage all parts of the system and present the user with an interface</a:t>
            </a:r>
          </a:p>
          <a:p>
            <a:r>
              <a:rPr lang="en-US" sz="2000" dirty="0"/>
              <a:t>This layer or set of programs is the Operating System</a:t>
            </a:r>
          </a:p>
          <a:p>
            <a:pPr>
              <a:buFontTx/>
              <a:buNone/>
            </a:pPr>
            <a:endParaRPr lang="en-US" sz="2000" dirty="0"/>
          </a:p>
          <a:p>
            <a:pPr>
              <a:buFontTx/>
              <a:buNone/>
            </a:pPr>
            <a:endParaRPr lang="en-US" sz="1800" dirty="0"/>
          </a:p>
        </p:txBody>
      </p:sp>
    </p:spTree>
    <p:extLst>
      <p:ext uri="{BB962C8B-B14F-4D97-AF65-F5344CB8AC3E}">
        <p14:creationId xmlns:p14="http://schemas.microsoft.com/office/powerpoint/2010/main" val="3919166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File Types </a:t>
            </a:r>
          </a:p>
        </p:txBody>
      </p:sp>
      <p:sp>
        <p:nvSpPr>
          <p:cNvPr id="125955" name="Rectangle 3"/>
          <p:cNvSpPr>
            <a:spLocks noGrp="1" noChangeArrowheads="1"/>
          </p:cNvSpPr>
          <p:nvPr>
            <p:ph type="body" idx="1"/>
          </p:nvPr>
        </p:nvSpPr>
        <p:spPr>
          <a:xfrm>
            <a:off x="381000" y="1143000"/>
            <a:ext cx="8407400" cy="5194300"/>
          </a:xfrm>
        </p:spPr>
        <p:txBody>
          <a:bodyPr/>
          <a:lstStyle/>
          <a:p>
            <a:r>
              <a:rPr lang="en-US" dirty="0"/>
              <a:t>Ordinary Files </a:t>
            </a:r>
          </a:p>
          <a:p>
            <a:pPr lvl="1"/>
            <a:r>
              <a:rPr lang="en-US" sz="2000" dirty="0"/>
              <a:t>text, executable programs, images,  etc.</a:t>
            </a:r>
          </a:p>
          <a:p>
            <a:r>
              <a:rPr lang="en-US" dirty="0"/>
              <a:t>Directories </a:t>
            </a:r>
          </a:p>
          <a:p>
            <a:pPr lvl="1"/>
            <a:r>
              <a:rPr lang="en-US" sz="2000" dirty="0"/>
              <a:t>Branching points in the hierarchical tree </a:t>
            </a:r>
          </a:p>
          <a:p>
            <a:pPr lvl="1"/>
            <a:r>
              <a:rPr lang="en-US" sz="2000" dirty="0"/>
              <a:t>Used to organize groups of files </a:t>
            </a:r>
          </a:p>
          <a:p>
            <a:pPr lvl="1"/>
            <a:r>
              <a:rPr lang="en-US" sz="2000" dirty="0"/>
              <a:t>May contain ordinary files, special files or other directories </a:t>
            </a:r>
          </a:p>
          <a:p>
            <a:r>
              <a:rPr lang="en-US" dirty="0"/>
              <a:t>Special Files </a:t>
            </a:r>
          </a:p>
          <a:p>
            <a:pPr lvl="1"/>
            <a:r>
              <a:rPr lang="en-US" sz="2000" dirty="0"/>
              <a:t>Used to represent a real physical device such as a printer, tape drive or terminal, used for </a:t>
            </a:r>
            <a:r>
              <a:rPr lang="en-US" sz="2000" dirty="0" err="1"/>
              <a:t>Input/Output</a:t>
            </a:r>
            <a:r>
              <a:rPr lang="en-US" sz="2000" dirty="0"/>
              <a:t> (I/O) operations </a:t>
            </a:r>
          </a:p>
          <a:p>
            <a:pPr lvl="1"/>
            <a:r>
              <a:rPr lang="en-US" sz="2000" dirty="0"/>
              <a:t>Two types of I/O: character and block </a:t>
            </a:r>
          </a:p>
          <a:p>
            <a:pPr lvl="1"/>
            <a:r>
              <a:rPr lang="en-US" sz="2000" dirty="0"/>
              <a:t>Usually only found under directories named /</a:t>
            </a:r>
            <a:r>
              <a:rPr lang="en-US" sz="2000" dirty="0" err="1"/>
              <a:t>dev</a:t>
            </a:r>
            <a:r>
              <a:rPr lang="en-US" sz="2000" dirty="0"/>
              <a:t> </a:t>
            </a:r>
          </a:p>
        </p:txBody>
      </p:sp>
    </p:spTree>
    <p:extLst>
      <p:ext uri="{BB962C8B-B14F-4D97-AF65-F5344CB8AC3E}">
        <p14:creationId xmlns:p14="http://schemas.microsoft.com/office/powerpoint/2010/main" val="4038839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Files</a:t>
            </a:r>
          </a:p>
        </p:txBody>
      </p:sp>
      <p:sp>
        <p:nvSpPr>
          <p:cNvPr id="128003" name="Rectangle 3"/>
          <p:cNvSpPr>
            <a:spLocks noGrp="1" noChangeArrowheads="1"/>
          </p:cNvSpPr>
          <p:nvPr>
            <p:ph type="body" idx="1"/>
          </p:nvPr>
        </p:nvSpPr>
        <p:spPr>
          <a:xfrm>
            <a:off x="457308" y="838268"/>
            <a:ext cx="8229600" cy="5486256"/>
          </a:xfrm>
        </p:spPr>
        <p:txBody>
          <a:bodyPr/>
          <a:lstStyle/>
          <a:p>
            <a:r>
              <a:rPr lang="en-US" sz="2200" dirty="0"/>
              <a:t>Pipes </a:t>
            </a:r>
          </a:p>
          <a:p>
            <a:pPr lvl="1"/>
            <a:r>
              <a:rPr lang="en-US" sz="2200" dirty="0"/>
              <a:t>UNIX allows commands to be linked together using a pipe. The pipe acts a temporary file which only exists to hold data from one command until it is read by another </a:t>
            </a:r>
          </a:p>
          <a:p>
            <a:pPr lvl="1"/>
            <a:r>
              <a:rPr lang="en-US" sz="2200" dirty="0"/>
              <a:t>For process communication</a:t>
            </a:r>
          </a:p>
          <a:p>
            <a:r>
              <a:rPr lang="en-US" sz="2200" dirty="0"/>
              <a:t>Links </a:t>
            </a:r>
          </a:p>
          <a:p>
            <a:pPr lvl="1"/>
            <a:r>
              <a:rPr lang="en-US" sz="2200" dirty="0"/>
              <a:t> a system to make a file appear in more than one location on a </a:t>
            </a:r>
            <a:r>
              <a:rPr lang="en-US" sz="2200" dirty="0" err="1"/>
              <a:t>filesystem</a:t>
            </a:r>
            <a:endParaRPr lang="en-US" sz="2200" dirty="0"/>
          </a:p>
          <a:p>
            <a:endParaRPr lang="en-US" sz="2200" dirty="0"/>
          </a:p>
          <a:p>
            <a:r>
              <a:rPr lang="en-US" sz="2200" dirty="0" err="1"/>
              <a:t>ls</a:t>
            </a:r>
            <a:r>
              <a:rPr lang="en-US" sz="2200" dirty="0"/>
              <a:t> –l displays the file type as its first character in the output</a:t>
            </a:r>
          </a:p>
          <a:p>
            <a:pPr lvl="1"/>
            <a:r>
              <a:rPr lang="en-US" sz="2200" dirty="0"/>
              <a:t>- :Regular file</a:t>
            </a:r>
          </a:p>
          <a:p>
            <a:pPr lvl="1"/>
            <a:r>
              <a:rPr lang="en-US" sz="2200" dirty="0"/>
              <a:t>d :Directory</a:t>
            </a:r>
          </a:p>
          <a:p>
            <a:pPr lvl="1"/>
            <a:r>
              <a:rPr lang="en-US" sz="2200" dirty="0"/>
              <a:t>l :Link</a:t>
            </a:r>
          </a:p>
          <a:p>
            <a:pPr lvl="1"/>
            <a:r>
              <a:rPr lang="en-US" sz="2200" dirty="0" err="1"/>
              <a:t>b,c,p</a:t>
            </a:r>
            <a:r>
              <a:rPr lang="en-US" sz="2200" dirty="0"/>
              <a:t> :Special file</a:t>
            </a:r>
          </a:p>
        </p:txBody>
      </p:sp>
    </p:spTree>
    <p:extLst>
      <p:ext uri="{BB962C8B-B14F-4D97-AF65-F5344CB8AC3E}">
        <p14:creationId xmlns:p14="http://schemas.microsoft.com/office/powerpoint/2010/main" val="3949057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Working in the File Systems</a:t>
            </a:r>
          </a:p>
        </p:txBody>
      </p:sp>
      <p:sp>
        <p:nvSpPr>
          <p:cNvPr id="129027" name="Rectangle 3"/>
          <p:cNvSpPr>
            <a:spLocks noGrp="1" noChangeArrowheads="1"/>
          </p:cNvSpPr>
          <p:nvPr>
            <p:ph type="body" idx="1"/>
          </p:nvPr>
        </p:nvSpPr>
        <p:spPr/>
        <p:txBody>
          <a:bodyPr/>
          <a:lstStyle/>
          <a:p>
            <a:r>
              <a:rPr lang="en-US" sz="1800">
                <a:cs typeface="Times New Roman" pitchFamily="18" charset="0"/>
              </a:rPr>
              <a:t>cp</a:t>
            </a:r>
          </a:p>
          <a:p>
            <a:r>
              <a:rPr lang="en-US" sz="1800">
                <a:cs typeface="Times New Roman" pitchFamily="18" charset="0"/>
              </a:rPr>
              <a:t>mkdir</a:t>
            </a:r>
          </a:p>
          <a:p>
            <a:r>
              <a:rPr lang="en-US" sz="1800">
                <a:cs typeface="Times New Roman" pitchFamily="18" charset="0"/>
              </a:rPr>
              <a:t>rmdir</a:t>
            </a:r>
          </a:p>
          <a:p>
            <a:r>
              <a:rPr lang="en-US" sz="1800">
                <a:cs typeface="Times New Roman" pitchFamily="18" charset="0"/>
              </a:rPr>
              <a:t>mv</a:t>
            </a:r>
          </a:p>
          <a:p>
            <a:r>
              <a:rPr lang="en-US" sz="1800">
                <a:cs typeface="Times New Roman" pitchFamily="18" charset="0"/>
              </a:rPr>
              <a:t>cd </a:t>
            </a:r>
          </a:p>
          <a:p>
            <a:r>
              <a:rPr lang="en-US" sz="1800">
                <a:cs typeface="Times New Roman" pitchFamily="18" charset="0"/>
              </a:rPr>
              <a:t>rm </a:t>
            </a:r>
          </a:p>
          <a:p>
            <a:r>
              <a:rPr lang="en-US" sz="1800">
                <a:cs typeface="Times New Roman" pitchFamily="18" charset="0"/>
              </a:rPr>
              <a:t>ln </a:t>
            </a:r>
          </a:p>
          <a:p>
            <a:r>
              <a:rPr lang="en-US" sz="1800">
                <a:cs typeface="Times New Roman" pitchFamily="18" charset="0"/>
              </a:rPr>
              <a:t>cat</a:t>
            </a:r>
          </a:p>
          <a:p>
            <a:r>
              <a:rPr lang="en-US" sz="1800">
                <a:cs typeface="Times New Roman" pitchFamily="18" charset="0"/>
              </a:rPr>
              <a:t>ls </a:t>
            </a:r>
          </a:p>
          <a:p>
            <a:r>
              <a:rPr lang="en-US" sz="1800">
                <a:cs typeface="Times New Roman" pitchFamily="18" charset="0"/>
              </a:rPr>
              <a:t>file </a:t>
            </a:r>
          </a:p>
          <a:p>
            <a:r>
              <a:rPr lang="en-US" sz="1800">
                <a:cs typeface="Times New Roman" pitchFamily="18" charset="0"/>
              </a:rPr>
              <a:t>find </a:t>
            </a:r>
          </a:p>
          <a:p>
            <a:r>
              <a:rPr lang="en-US" sz="1800">
                <a:cs typeface="Times New Roman" pitchFamily="18" charset="0"/>
              </a:rPr>
              <a:t>diff</a:t>
            </a:r>
          </a:p>
          <a:p>
            <a:r>
              <a:rPr lang="en-US" sz="1800">
                <a:cs typeface="Times New Roman" pitchFamily="18" charset="0"/>
              </a:rPr>
              <a:t>touch</a:t>
            </a:r>
          </a:p>
          <a:p>
            <a:endParaRPr lang="en-US" sz="1800">
              <a:cs typeface="Times New Roman" pitchFamily="18" charset="0"/>
            </a:endParaRPr>
          </a:p>
        </p:txBody>
      </p:sp>
    </p:spTree>
    <p:extLst>
      <p:ext uri="{BB962C8B-B14F-4D97-AF65-F5344CB8AC3E}">
        <p14:creationId xmlns:p14="http://schemas.microsoft.com/office/powerpoint/2010/main" val="2167315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Redirections</a:t>
            </a:r>
          </a:p>
        </p:txBody>
      </p:sp>
      <p:sp>
        <p:nvSpPr>
          <p:cNvPr id="131075" name="Rectangle 3"/>
          <p:cNvSpPr>
            <a:spLocks noGrp="1" noChangeArrowheads="1"/>
          </p:cNvSpPr>
          <p:nvPr>
            <p:ph type="body" idx="1"/>
          </p:nvPr>
        </p:nvSpPr>
        <p:spPr>
          <a:xfrm>
            <a:off x="457200" y="1143000"/>
            <a:ext cx="8229600" cy="4952930"/>
          </a:xfrm>
        </p:spPr>
        <p:txBody>
          <a:bodyPr/>
          <a:lstStyle/>
          <a:p>
            <a:pPr marL="609600" indent="-609600">
              <a:lnSpc>
                <a:spcPct val="90000"/>
              </a:lnSpc>
            </a:pPr>
            <a:r>
              <a:rPr lang="en-US" sz="2200" dirty="0"/>
              <a:t>A file descriptor is a number associated with a file of data</a:t>
            </a:r>
          </a:p>
          <a:p>
            <a:pPr marL="609600" indent="-609600">
              <a:lnSpc>
                <a:spcPct val="90000"/>
              </a:lnSpc>
              <a:buFontTx/>
              <a:buNone/>
            </a:pPr>
            <a:r>
              <a:rPr lang="en-US" sz="2200" dirty="0"/>
              <a:t>	0		standard input</a:t>
            </a:r>
          </a:p>
          <a:p>
            <a:pPr marL="609600" indent="-609600">
              <a:lnSpc>
                <a:spcPct val="90000"/>
              </a:lnSpc>
              <a:buFontTx/>
              <a:buNone/>
            </a:pPr>
            <a:r>
              <a:rPr lang="en-US" sz="2200" dirty="0"/>
              <a:t>	1		standard output</a:t>
            </a:r>
          </a:p>
          <a:p>
            <a:pPr marL="609600" indent="-609600">
              <a:lnSpc>
                <a:spcPct val="90000"/>
              </a:lnSpc>
              <a:buFontTx/>
              <a:buNone/>
            </a:pPr>
            <a:r>
              <a:rPr lang="en-US" sz="2200" dirty="0"/>
              <a:t>	2		standard error</a:t>
            </a:r>
          </a:p>
          <a:p>
            <a:pPr marL="609600" indent="-609600">
              <a:lnSpc>
                <a:spcPct val="90000"/>
              </a:lnSpc>
              <a:buFontTx/>
              <a:buNone/>
            </a:pPr>
            <a:endParaRPr lang="en-US" sz="2200" dirty="0"/>
          </a:p>
          <a:p>
            <a:pPr marL="609600" indent="-609600">
              <a:lnSpc>
                <a:spcPct val="90000"/>
              </a:lnSpc>
            </a:pPr>
            <a:r>
              <a:rPr lang="en-US" sz="2200" dirty="0"/>
              <a:t>&gt; , &lt;, &gt;&gt; are </a:t>
            </a:r>
            <a:r>
              <a:rPr lang="en-US" sz="2200" dirty="0" err="1"/>
              <a:t>metacharacters</a:t>
            </a:r>
            <a:r>
              <a:rPr lang="en-US" sz="2200" dirty="0"/>
              <a:t> used for redirection </a:t>
            </a:r>
          </a:p>
          <a:p>
            <a:pPr marL="609600" indent="-609600">
              <a:lnSpc>
                <a:spcPct val="90000"/>
              </a:lnSpc>
            </a:pPr>
            <a:r>
              <a:rPr lang="en-US" sz="2200" dirty="0"/>
              <a:t>Redirecting to /</a:t>
            </a:r>
            <a:r>
              <a:rPr lang="en-US" sz="2200" dirty="0" err="1"/>
              <a:t>dev</a:t>
            </a:r>
            <a:r>
              <a:rPr lang="en-US" sz="2200" dirty="0"/>
              <a:t>/null discards the output </a:t>
            </a:r>
          </a:p>
          <a:p>
            <a:pPr marL="609600" indent="-609600">
              <a:lnSpc>
                <a:spcPct val="90000"/>
              </a:lnSpc>
            </a:pPr>
            <a:endParaRPr lang="en-US" sz="2200" dirty="0"/>
          </a:p>
          <a:p>
            <a:pPr marL="609600" indent="-609600">
              <a:lnSpc>
                <a:spcPct val="90000"/>
              </a:lnSpc>
            </a:pPr>
            <a:r>
              <a:rPr lang="en-US" sz="2200" dirty="0"/>
              <a:t>$ cat file 1&gt;  </a:t>
            </a:r>
            <a:r>
              <a:rPr lang="en-US" sz="2200" dirty="0" err="1"/>
              <a:t>newfile</a:t>
            </a:r>
            <a:r>
              <a:rPr lang="en-US" sz="2200" dirty="0"/>
              <a:t> 2&gt; </a:t>
            </a:r>
            <a:r>
              <a:rPr lang="en-US" sz="2200" dirty="0" err="1"/>
              <a:t>errmesg</a:t>
            </a:r>
            <a:endParaRPr lang="en-US" sz="2200" dirty="0"/>
          </a:p>
          <a:p>
            <a:pPr marL="609600" indent="-609600">
              <a:lnSpc>
                <a:spcPct val="90000"/>
              </a:lnSpc>
            </a:pPr>
            <a:r>
              <a:rPr lang="en-US" sz="2200" dirty="0"/>
              <a:t>“-”  </a:t>
            </a:r>
            <a:r>
              <a:rPr lang="en-US" sz="2200" dirty="0" err="1"/>
              <a:t>metacharacter</a:t>
            </a:r>
            <a:r>
              <a:rPr lang="en-US" sz="2200" dirty="0"/>
              <a:t> is used for </a:t>
            </a:r>
            <a:r>
              <a:rPr lang="en-US" sz="2200" dirty="0" err="1"/>
              <a:t>stdin</a:t>
            </a:r>
            <a:endParaRPr lang="en-US" sz="2200" dirty="0"/>
          </a:p>
          <a:p>
            <a:pPr marL="609600" indent="-609600">
              <a:lnSpc>
                <a:spcPct val="90000"/>
              </a:lnSpc>
              <a:buFontTx/>
              <a:buNone/>
            </a:pPr>
            <a:r>
              <a:rPr lang="en-US" sz="2200" dirty="0"/>
              <a:t>	</a:t>
            </a:r>
          </a:p>
          <a:p>
            <a:pPr marL="609600" indent="-609600">
              <a:lnSpc>
                <a:spcPct val="90000"/>
              </a:lnSpc>
            </a:pPr>
            <a:r>
              <a:rPr lang="en-US" sz="2200" dirty="0"/>
              <a:t>Cat </a:t>
            </a:r>
            <a:r>
              <a:rPr lang="en-US" sz="2200" dirty="0" err="1"/>
              <a:t>abcd</a:t>
            </a:r>
            <a:r>
              <a:rPr lang="en-US" sz="2200" dirty="0"/>
              <a:t>  - concatenates contents of </a:t>
            </a:r>
            <a:r>
              <a:rPr lang="en-US" sz="2200" dirty="0" err="1"/>
              <a:t>abcd</a:t>
            </a:r>
            <a:r>
              <a:rPr lang="en-US" sz="2200" dirty="0"/>
              <a:t> and standard input</a:t>
            </a:r>
          </a:p>
          <a:p>
            <a:pPr marL="609600" indent="-609600">
              <a:lnSpc>
                <a:spcPct val="90000"/>
              </a:lnSpc>
              <a:buFontTx/>
              <a:buNone/>
            </a:pPr>
            <a:r>
              <a:rPr lang="en-US" sz="2200" dirty="0"/>
              <a:t>          </a:t>
            </a:r>
          </a:p>
          <a:p>
            <a:pPr marL="609600" indent="-609600">
              <a:lnSpc>
                <a:spcPct val="90000"/>
              </a:lnSpc>
              <a:buFontTx/>
              <a:buNone/>
            </a:pPr>
            <a:endParaRPr lang="en-US" sz="1800" dirty="0"/>
          </a:p>
        </p:txBody>
      </p:sp>
    </p:spTree>
    <p:extLst>
      <p:ext uri="{BB962C8B-B14F-4D97-AF65-F5344CB8AC3E}">
        <p14:creationId xmlns:p14="http://schemas.microsoft.com/office/powerpoint/2010/main" val="3847451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File Access Permissions </a:t>
            </a:r>
          </a:p>
        </p:txBody>
      </p:sp>
      <p:sp>
        <p:nvSpPr>
          <p:cNvPr id="132099" name="Rectangle 3"/>
          <p:cNvSpPr>
            <a:spLocks noGrp="1" noChangeArrowheads="1"/>
          </p:cNvSpPr>
          <p:nvPr>
            <p:ph type="body" idx="1"/>
          </p:nvPr>
        </p:nvSpPr>
        <p:spPr>
          <a:xfrm>
            <a:off x="457308" y="914466"/>
            <a:ext cx="8229600" cy="4952930"/>
          </a:xfrm>
        </p:spPr>
        <p:txBody>
          <a:bodyPr/>
          <a:lstStyle/>
          <a:p>
            <a:r>
              <a:rPr lang="en-US" sz="2100" dirty="0">
                <a:cs typeface="Times New Roman" pitchFamily="18" charset="0"/>
              </a:rPr>
              <a:t>Each file and directory in the system has access permissions</a:t>
            </a:r>
            <a:r>
              <a:rPr lang="en-US" sz="2100" dirty="0"/>
              <a:t> </a:t>
            </a:r>
          </a:p>
          <a:p>
            <a:r>
              <a:rPr lang="en-US" sz="2100" b="1" dirty="0">
                <a:cs typeface="Times New Roman" pitchFamily="18" charset="0"/>
              </a:rPr>
              <a:t>r</a:t>
            </a:r>
            <a:r>
              <a:rPr lang="en-US" sz="2100" dirty="0">
                <a:cs typeface="Times New Roman" pitchFamily="18" charset="0"/>
              </a:rPr>
              <a:t>ead		</a:t>
            </a:r>
          </a:p>
          <a:p>
            <a:pPr lvl="1"/>
            <a:r>
              <a:rPr lang="en-US" sz="2100" dirty="0">
                <a:cs typeface="Times New Roman" pitchFamily="18" charset="0"/>
              </a:rPr>
              <a:t>allows a user to view the contents of a file</a:t>
            </a:r>
            <a:r>
              <a:rPr lang="en-US" sz="2100" dirty="0"/>
              <a:t> </a:t>
            </a:r>
          </a:p>
          <a:p>
            <a:pPr lvl="1"/>
            <a:r>
              <a:rPr lang="en-US" sz="2100" dirty="0">
                <a:cs typeface="Times New Roman" pitchFamily="18" charset="0"/>
              </a:rPr>
              <a:t>Read permission for a directory allows a user to view the contents of a directory.    </a:t>
            </a:r>
          </a:p>
          <a:p>
            <a:pPr lvl="1"/>
            <a:r>
              <a:rPr lang="en-US" sz="2100" dirty="0">
                <a:cs typeface="Times New Roman" pitchFamily="18" charset="0"/>
              </a:rPr>
              <a:t>To view the contents of files in the directory the respective files must have read permission</a:t>
            </a:r>
            <a:r>
              <a:rPr lang="en-US" sz="2100" dirty="0"/>
              <a:t> </a:t>
            </a:r>
          </a:p>
          <a:p>
            <a:r>
              <a:rPr lang="en-US" sz="2100" dirty="0">
                <a:cs typeface="Times New Roman" pitchFamily="18" charset="0"/>
              </a:rPr>
              <a:t>write</a:t>
            </a:r>
          </a:p>
          <a:p>
            <a:pPr lvl="1"/>
            <a:r>
              <a:rPr lang="en-US" sz="2100" dirty="0">
                <a:cs typeface="Times New Roman" pitchFamily="18" charset="0"/>
              </a:rPr>
              <a:t>A user who has write permission on a file can change the contents of a file</a:t>
            </a:r>
            <a:r>
              <a:rPr lang="en-US" sz="2100" dirty="0"/>
              <a:t> </a:t>
            </a:r>
          </a:p>
          <a:p>
            <a:pPr lvl="1"/>
            <a:r>
              <a:rPr lang="en-US" sz="2100" dirty="0">
                <a:cs typeface="Times New Roman" pitchFamily="18" charset="0"/>
              </a:rPr>
              <a:t>Write permission on a directory allows a user to change the contents of a directory.</a:t>
            </a:r>
          </a:p>
          <a:p>
            <a:pPr lvl="1"/>
            <a:r>
              <a:rPr lang="en-US" sz="2100" dirty="0">
                <a:cs typeface="Times New Roman" pitchFamily="18" charset="0"/>
              </a:rPr>
              <a:t>The user may add files or delete existing files.</a:t>
            </a:r>
          </a:p>
          <a:p>
            <a:pPr lvl="1"/>
            <a:r>
              <a:rPr lang="en-US" sz="2100" dirty="0">
                <a:cs typeface="Times New Roman" pitchFamily="18" charset="0"/>
              </a:rPr>
              <a:t>Changing the contents of a file in the directory depends on write permissions for respective files</a:t>
            </a:r>
            <a:r>
              <a:rPr lang="en-US" sz="2100" dirty="0"/>
              <a:t> </a:t>
            </a:r>
          </a:p>
        </p:txBody>
      </p:sp>
    </p:spTree>
    <p:extLst>
      <p:ext uri="{BB962C8B-B14F-4D97-AF65-F5344CB8AC3E}">
        <p14:creationId xmlns:p14="http://schemas.microsoft.com/office/powerpoint/2010/main" val="1221684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File Access Permissions</a:t>
            </a:r>
          </a:p>
        </p:txBody>
      </p:sp>
      <p:sp>
        <p:nvSpPr>
          <p:cNvPr id="133123" name="Rectangle 3"/>
          <p:cNvSpPr>
            <a:spLocks noGrp="1" noChangeArrowheads="1"/>
          </p:cNvSpPr>
          <p:nvPr>
            <p:ph type="body" idx="1"/>
          </p:nvPr>
        </p:nvSpPr>
        <p:spPr/>
        <p:txBody>
          <a:bodyPr/>
          <a:lstStyle/>
          <a:p>
            <a:r>
              <a:rPr lang="en-US" sz="2200" dirty="0"/>
              <a:t>execute	</a:t>
            </a:r>
          </a:p>
          <a:p>
            <a:pPr lvl="1"/>
            <a:r>
              <a:rPr lang="en-US" sz="2200" dirty="0"/>
              <a:t>allows a user to use the filename as a system command.</a:t>
            </a:r>
          </a:p>
          <a:p>
            <a:pPr lvl="1"/>
            <a:r>
              <a:rPr lang="en-US" sz="2200" dirty="0"/>
              <a:t>On a directory it allows the user ‘search’ permissions on the directory.  </a:t>
            </a:r>
          </a:p>
          <a:p>
            <a:pPr lvl="1"/>
            <a:r>
              <a:rPr lang="en-US" sz="2200" dirty="0"/>
              <a:t>The user can copy files into the directory </a:t>
            </a:r>
          </a:p>
          <a:p>
            <a:pPr lvl="1"/>
            <a:endParaRPr lang="en-US" sz="2200" dirty="0"/>
          </a:p>
          <a:p>
            <a:r>
              <a:rPr lang="en-US" sz="2200" dirty="0" err="1"/>
              <a:t>ls</a:t>
            </a:r>
            <a:r>
              <a:rPr lang="en-US" sz="2200" dirty="0"/>
              <a:t> –l will give a detailed list of permissions for each entry in the directory </a:t>
            </a:r>
          </a:p>
          <a:p>
            <a:endParaRPr lang="en-US" dirty="0"/>
          </a:p>
        </p:txBody>
      </p:sp>
    </p:spTree>
    <p:extLst>
      <p:ext uri="{BB962C8B-B14F-4D97-AF65-F5344CB8AC3E}">
        <p14:creationId xmlns:p14="http://schemas.microsoft.com/office/powerpoint/2010/main" val="531630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chmod </a:t>
            </a:r>
          </a:p>
        </p:txBody>
      </p:sp>
      <p:sp>
        <p:nvSpPr>
          <p:cNvPr id="134147" name="Rectangle 3"/>
          <p:cNvSpPr>
            <a:spLocks noGrp="1" noChangeArrowheads="1"/>
          </p:cNvSpPr>
          <p:nvPr>
            <p:ph type="body" idx="1"/>
          </p:nvPr>
        </p:nvSpPr>
        <p:spPr/>
        <p:txBody>
          <a:bodyPr/>
          <a:lstStyle/>
          <a:p>
            <a:pPr>
              <a:lnSpc>
                <a:spcPct val="90000"/>
              </a:lnSpc>
            </a:pPr>
            <a:r>
              <a:rPr lang="en-US" sz="2200" dirty="0">
                <a:cs typeface="Times New Roman" pitchFamily="18" charset="0"/>
              </a:rPr>
              <a:t>The </a:t>
            </a:r>
            <a:r>
              <a:rPr lang="en-US" sz="2200" dirty="0" err="1">
                <a:cs typeface="Times New Roman" pitchFamily="18" charset="0"/>
              </a:rPr>
              <a:t>chmod</a:t>
            </a:r>
            <a:r>
              <a:rPr lang="en-US" sz="2200" dirty="0">
                <a:cs typeface="Times New Roman" pitchFamily="18" charset="0"/>
              </a:rPr>
              <a:t> command is used to change the file modes of the specified files and directories</a:t>
            </a:r>
            <a:r>
              <a:rPr lang="en-US" sz="2200" dirty="0"/>
              <a:t> </a:t>
            </a:r>
          </a:p>
          <a:p>
            <a:pPr>
              <a:lnSpc>
                <a:spcPct val="90000"/>
              </a:lnSpc>
            </a:pPr>
            <a:r>
              <a:rPr lang="en-US" sz="2200" dirty="0">
                <a:cs typeface="Times New Roman" pitchFamily="18" charset="0"/>
              </a:rPr>
              <a:t>The file mode specifies read, write and execute permissions for a file. </a:t>
            </a:r>
          </a:p>
          <a:p>
            <a:pPr>
              <a:lnSpc>
                <a:spcPct val="90000"/>
              </a:lnSpc>
            </a:pPr>
            <a:r>
              <a:rPr lang="en-US" sz="2200" dirty="0">
                <a:cs typeface="Times New Roman" pitchFamily="18" charset="0"/>
              </a:rPr>
              <a:t>File permissions can be changed only by the owner.</a:t>
            </a:r>
          </a:p>
          <a:p>
            <a:pPr>
              <a:lnSpc>
                <a:spcPct val="90000"/>
              </a:lnSpc>
            </a:pPr>
            <a:r>
              <a:rPr lang="en-US" sz="2200" dirty="0">
                <a:cs typeface="Times New Roman" pitchFamily="18" charset="0"/>
              </a:rPr>
              <a:t>File access permissions can be changed in two ways </a:t>
            </a:r>
          </a:p>
          <a:p>
            <a:pPr lvl="1">
              <a:lnSpc>
                <a:spcPct val="90000"/>
              </a:lnSpc>
            </a:pPr>
            <a:r>
              <a:rPr lang="en-US" sz="2200" dirty="0">
                <a:cs typeface="Times New Roman" pitchFamily="18" charset="0"/>
              </a:rPr>
              <a:t>using the symbolic mode </a:t>
            </a:r>
          </a:p>
          <a:p>
            <a:pPr lvl="1">
              <a:lnSpc>
                <a:spcPct val="90000"/>
              </a:lnSpc>
            </a:pPr>
            <a:r>
              <a:rPr lang="en-US" sz="2200" dirty="0">
                <a:cs typeface="Times New Roman" pitchFamily="18" charset="0"/>
              </a:rPr>
              <a:t>or the absolute mode </a:t>
            </a:r>
          </a:p>
        </p:txBody>
      </p:sp>
    </p:spTree>
    <p:extLst>
      <p:ext uri="{BB962C8B-B14F-4D97-AF65-F5344CB8AC3E}">
        <p14:creationId xmlns:p14="http://schemas.microsoft.com/office/powerpoint/2010/main" val="152037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cs typeface="Times New Roman" pitchFamily="18" charset="0"/>
              </a:rPr>
              <a:t>The mode</a:t>
            </a:r>
            <a:r>
              <a:rPr lang="en-US"/>
              <a:t> </a:t>
            </a:r>
          </a:p>
        </p:txBody>
      </p:sp>
      <p:sp>
        <p:nvSpPr>
          <p:cNvPr id="135171" name="Rectangle 3"/>
          <p:cNvSpPr>
            <a:spLocks noGrp="1" noChangeArrowheads="1"/>
          </p:cNvSpPr>
          <p:nvPr>
            <p:ph type="body" idx="1"/>
          </p:nvPr>
        </p:nvSpPr>
        <p:spPr>
          <a:xfrm>
            <a:off x="457200" y="1143000"/>
            <a:ext cx="8229600" cy="5105326"/>
          </a:xfrm>
        </p:spPr>
        <p:txBody>
          <a:bodyPr/>
          <a:lstStyle/>
          <a:p>
            <a:pPr marL="381000" indent="-381000">
              <a:lnSpc>
                <a:spcPct val="90000"/>
              </a:lnSpc>
            </a:pPr>
            <a:r>
              <a:rPr lang="en-US" sz="2400" dirty="0">
                <a:cs typeface="Times New Roman" pitchFamily="18" charset="0"/>
              </a:rPr>
              <a:t>Absolute</a:t>
            </a:r>
          </a:p>
          <a:p>
            <a:pPr marL="800100" lvl="1" indent="-342900">
              <a:lnSpc>
                <a:spcPct val="90000"/>
              </a:lnSpc>
            </a:pPr>
            <a:r>
              <a:rPr lang="en-US" sz="2000" dirty="0">
                <a:cs typeface="Times New Roman" pitchFamily="18" charset="0"/>
              </a:rPr>
              <a:t>The absolute mode indicates the exact settings for all permissions</a:t>
            </a:r>
            <a:r>
              <a:rPr lang="en-US" sz="2000" dirty="0"/>
              <a:t> </a:t>
            </a:r>
          </a:p>
          <a:p>
            <a:pPr marL="800100" lvl="1" indent="-342900">
              <a:lnSpc>
                <a:spcPct val="90000"/>
              </a:lnSpc>
            </a:pPr>
            <a:r>
              <a:rPr lang="en-US" sz="2000" dirty="0">
                <a:cs typeface="Times New Roman" pitchFamily="18" charset="0"/>
              </a:rPr>
              <a:t>In the absolute mode octal numbers are used to represent the three kinds of access permissions.</a:t>
            </a:r>
          </a:p>
          <a:p>
            <a:pPr marL="800100" lvl="1" indent="-342900">
              <a:lnSpc>
                <a:spcPct val="90000"/>
              </a:lnSpc>
            </a:pPr>
            <a:r>
              <a:rPr lang="en-US" sz="2000" dirty="0">
                <a:cs typeface="Times New Roman" pitchFamily="18" charset="0"/>
              </a:rPr>
              <a:t>The octal values are: </a:t>
            </a:r>
          </a:p>
          <a:p>
            <a:pPr marL="1257300" lvl="2" indent="-342900">
              <a:lnSpc>
                <a:spcPct val="90000"/>
              </a:lnSpc>
              <a:buFontTx/>
              <a:buNone/>
            </a:pPr>
            <a:r>
              <a:rPr lang="en-US" sz="1800" dirty="0">
                <a:cs typeface="Times New Roman" pitchFamily="18" charset="0"/>
              </a:rPr>
              <a:t>4		read permission</a:t>
            </a:r>
          </a:p>
          <a:p>
            <a:pPr marL="1257300" lvl="2" indent="-342900">
              <a:lnSpc>
                <a:spcPct val="90000"/>
              </a:lnSpc>
              <a:buFontTx/>
              <a:buNone/>
            </a:pPr>
            <a:r>
              <a:rPr lang="en-US" sz="1800" dirty="0">
                <a:cs typeface="Times New Roman" pitchFamily="18" charset="0"/>
              </a:rPr>
              <a:t>2		write permission</a:t>
            </a:r>
          </a:p>
          <a:p>
            <a:pPr marL="1257300" lvl="2" indent="-342900">
              <a:lnSpc>
                <a:spcPct val="90000"/>
              </a:lnSpc>
              <a:buFontTx/>
              <a:buNone/>
            </a:pPr>
            <a:r>
              <a:rPr lang="en-US" sz="1800" dirty="0">
                <a:cs typeface="Times New Roman" pitchFamily="18" charset="0"/>
              </a:rPr>
              <a:t>1            execute permission</a:t>
            </a:r>
          </a:p>
          <a:p>
            <a:pPr marL="800100" lvl="1" indent="-342900">
              <a:lnSpc>
                <a:spcPct val="90000"/>
              </a:lnSpc>
            </a:pPr>
            <a:r>
              <a:rPr lang="en-US" sz="2000" dirty="0" err="1">
                <a:cs typeface="Times New Roman" pitchFamily="18" charset="0"/>
              </a:rPr>
              <a:t>Chmod</a:t>
            </a:r>
            <a:r>
              <a:rPr lang="en-US" sz="2000" dirty="0">
                <a:cs typeface="Times New Roman" pitchFamily="18" charset="0"/>
              </a:rPr>
              <a:t> [</a:t>
            </a:r>
            <a:r>
              <a:rPr lang="en-US" sz="2000" dirty="0" err="1">
                <a:cs typeface="Times New Roman" pitchFamily="18" charset="0"/>
              </a:rPr>
              <a:t>nnn</a:t>
            </a:r>
            <a:r>
              <a:rPr lang="en-US" sz="2000" dirty="0">
                <a:cs typeface="Times New Roman" pitchFamily="18" charset="0"/>
              </a:rPr>
              <a:t>] [filename]</a:t>
            </a:r>
          </a:p>
          <a:p>
            <a:pPr marL="381000" indent="-381000">
              <a:lnSpc>
                <a:spcPct val="90000"/>
              </a:lnSpc>
            </a:pPr>
            <a:r>
              <a:rPr lang="en-US" sz="2400" dirty="0">
                <a:cs typeface="Times New Roman" pitchFamily="18" charset="0"/>
              </a:rPr>
              <a:t>Symbolic </a:t>
            </a:r>
          </a:p>
          <a:p>
            <a:pPr marL="800100" lvl="1" indent="-342900">
              <a:lnSpc>
                <a:spcPct val="90000"/>
              </a:lnSpc>
            </a:pPr>
            <a:r>
              <a:rPr lang="en-US" sz="2000" dirty="0">
                <a:cs typeface="Times New Roman" pitchFamily="18" charset="0"/>
              </a:rPr>
              <a:t>The symbolic mode indicates particular permissions to be set</a:t>
            </a:r>
            <a:r>
              <a:rPr lang="en-US" sz="2000" dirty="0"/>
              <a:t> </a:t>
            </a:r>
          </a:p>
          <a:p>
            <a:pPr marL="800100" lvl="1" indent="-342900">
              <a:lnSpc>
                <a:spcPct val="90000"/>
              </a:lnSpc>
            </a:pPr>
            <a:r>
              <a:rPr lang="en-US" sz="2000" dirty="0">
                <a:cs typeface="Times New Roman" pitchFamily="18" charset="0"/>
              </a:rPr>
              <a:t>The symbolic mode consists of three parts.  Who is affected, the operator indicating action taken, and the permission.</a:t>
            </a:r>
          </a:p>
          <a:p>
            <a:pPr marL="800100" lvl="1" indent="-342900">
              <a:lnSpc>
                <a:spcPct val="90000"/>
              </a:lnSpc>
            </a:pPr>
            <a:r>
              <a:rPr lang="en-US" sz="2000" dirty="0" err="1">
                <a:cs typeface="Times New Roman" pitchFamily="18" charset="0"/>
              </a:rPr>
              <a:t>chmod</a:t>
            </a:r>
            <a:r>
              <a:rPr lang="en-US" sz="2000" dirty="0">
                <a:cs typeface="Times New Roman" pitchFamily="18" charset="0"/>
              </a:rPr>
              <a:t> [</a:t>
            </a:r>
            <a:r>
              <a:rPr lang="en-US" sz="2000" dirty="0" err="1">
                <a:cs typeface="Times New Roman" pitchFamily="18" charset="0"/>
              </a:rPr>
              <a:t>ugo</a:t>
            </a:r>
            <a:r>
              <a:rPr lang="en-US" sz="2000" dirty="0">
                <a:cs typeface="Times New Roman" pitchFamily="18" charset="0"/>
              </a:rPr>
              <a:t>] [+/-] [</a:t>
            </a:r>
            <a:r>
              <a:rPr lang="en-US" sz="2000" dirty="0" err="1">
                <a:cs typeface="Times New Roman" pitchFamily="18" charset="0"/>
              </a:rPr>
              <a:t>rwx</a:t>
            </a:r>
            <a:r>
              <a:rPr lang="en-US" sz="2000" dirty="0">
                <a:cs typeface="Times New Roman" pitchFamily="18" charset="0"/>
              </a:rPr>
              <a:t>] [filename]</a:t>
            </a:r>
            <a:r>
              <a:rPr lang="en-US" sz="2000" dirty="0"/>
              <a:t> </a:t>
            </a:r>
          </a:p>
          <a:p>
            <a:pPr marL="381000" indent="-381000">
              <a:lnSpc>
                <a:spcPct val="90000"/>
              </a:lnSpc>
            </a:pPr>
            <a:endParaRPr lang="en-US" dirty="0">
              <a:cs typeface="Times New Roman" pitchFamily="18" charset="0"/>
            </a:endParaRPr>
          </a:p>
          <a:p>
            <a:pPr marL="381000" indent="-381000">
              <a:lnSpc>
                <a:spcPct val="90000"/>
              </a:lnSpc>
            </a:pPr>
            <a:endParaRPr lang="en-US" dirty="0"/>
          </a:p>
        </p:txBody>
      </p:sp>
    </p:spTree>
    <p:extLst>
      <p:ext uri="{BB962C8B-B14F-4D97-AF65-F5344CB8AC3E}">
        <p14:creationId xmlns:p14="http://schemas.microsoft.com/office/powerpoint/2010/main" val="2338385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Examples</a:t>
            </a:r>
          </a:p>
        </p:txBody>
      </p:sp>
      <p:sp>
        <p:nvSpPr>
          <p:cNvPr id="136195" name="Rectangle 3"/>
          <p:cNvSpPr>
            <a:spLocks noGrp="1" noChangeArrowheads="1"/>
          </p:cNvSpPr>
          <p:nvPr>
            <p:ph type="body" idx="1"/>
          </p:nvPr>
        </p:nvSpPr>
        <p:spPr>
          <a:xfrm>
            <a:off x="457200" y="1143000"/>
            <a:ext cx="8229600" cy="4800534"/>
          </a:xfrm>
        </p:spPr>
        <p:txBody>
          <a:bodyPr/>
          <a:lstStyle/>
          <a:p>
            <a:pPr>
              <a:lnSpc>
                <a:spcPct val="90000"/>
              </a:lnSpc>
              <a:buFontTx/>
              <a:buNone/>
            </a:pPr>
            <a:endParaRPr lang="en-US" sz="1800" dirty="0"/>
          </a:p>
          <a:p>
            <a:pPr>
              <a:lnSpc>
                <a:spcPct val="90000"/>
              </a:lnSpc>
            </a:pPr>
            <a:r>
              <a:rPr lang="en-US" sz="2200" dirty="0">
                <a:cs typeface="Times New Roman" pitchFamily="18" charset="0"/>
              </a:rPr>
              <a:t>$ </a:t>
            </a:r>
            <a:r>
              <a:rPr lang="en-US" sz="2200" dirty="0" err="1">
                <a:cs typeface="Times New Roman" pitchFamily="18" charset="0"/>
              </a:rPr>
              <a:t>chmod</a:t>
            </a:r>
            <a:r>
              <a:rPr lang="en-US" sz="2200" dirty="0">
                <a:cs typeface="Times New Roman" pitchFamily="18" charset="0"/>
              </a:rPr>
              <a:t> 777 </a:t>
            </a:r>
            <a:r>
              <a:rPr lang="en-US" sz="2200" dirty="0" err="1">
                <a:cs typeface="Times New Roman" pitchFamily="18" charset="0"/>
              </a:rPr>
              <a:t>abc</a:t>
            </a:r>
            <a:endParaRPr lang="en-US" sz="2200" dirty="0">
              <a:cs typeface="Times New Roman" pitchFamily="18" charset="0"/>
            </a:endParaRPr>
          </a:p>
          <a:p>
            <a:pPr lvl="1">
              <a:lnSpc>
                <a:spcPct val="90000"/>
              </a:lnSpc>
            </a:pPr>
            <a:r>
              <a:rPr lang="en-US" sz="2200" dirty="0">
                <a:cs typeface="Times New Roman" pitchFamily="18" charset="0"/>
              </a:rPr>
              <a:t>This gives all users read, write and execute permission the file </a:t>
            </a:r>
            <a:r>
              <a:rPr lang="en-US" sz="2200" dirty="0" err="1">
                <a:cs typeface="Times New Roman" pitchFamily="18" charset="0"/>
              </a:rPr>
              <a:t>abc</a:t>
            </a:r>
            <a:r>
              <a:rPr lang="en-US" sz="2200" dirty="0"/>
              <a:t> </a:t>
            </a:r>
          </a:p>
          <a:p>
            <a:pPr>
              <a:lnSpc>
                <a:spcPct val="90000"/>
              </a:lnSpc>
            </a:pPr>
            <a:r>
              <a:rPr lang="en-US" sz="2200" dirty="0">
                <a:cs typeface="Times New Roman" pitchFamily="18" charset="0"/>
              </a:rPr>
              <a:t>$ </a:t>
            </a:r>
            <a:r>
              <a:rPr lang="en-US" sz="2200" dirty="0" err="1">
                <a:cs typeface="Times New Roman" pitchFamily="18" charset="0"/>
              </a:rPr>
              <a:t>chmod</a:t>
            </a:r>
            <a:r>
              <a:rPr lang="en-US" sz="2200" dirty="0">
                <a:cs typeface="Times New Roman" pitchFamily="18" charset="0"/>
              </a:rPr>
              <a:t> 760 </a:t>
            </a:r>
            <a:r>
              <a:rPr lang="en-US" sz="2200" dirty="0" err="1">
                <a:cs typeface="Times New Roman" pitchFamily="18" charset="0"/>
              </a:rPr>
              <a:t>abc</a:t>
            </a:r>
            <a:r>
              <a:rPr lang="en-US" sz="2200" dirty="0"/>
              <a:t> </a:t>
            </a:r>
          </a:p>
          <a:p>
            <a:pPr lvl="1">
              <a:lnSpc>
                <a:spcPct val="90000"/>
              </a:lnSpc>
            </a:pPr>
            <a:r>
              <a:rPr lang="en-US" sz="2200" dirty="0">
                <a:cs typeface="Times New Roman" pitchFamily="18" charset="0"/>
              </a:rPr>
              <a:t>This gives the owner read, write and execute permissions; </a:t>
            </a:r>
          </a:p>
          <a:p>
            <a:pPr lvl="1">
              <a:lnSpc>
                <a:spcPct val="90000"/>
              </a:lnSpc>
            </a:pPr>
            <a:r>
              <a:rPr lang="en-US" sz="2200" dirty="0">
                <a:cs typeface="Times New Roman" pitchFamily="18" charset="0"/>
              </a:rPr>
              <a:t>the group read and write permission; </a:t>
            </a:r>
          </a:p>
          <a:p>
            <a:pPr lvl="1">
              <a:lnSpc>
                <a:spcPct val="90000"/>
              </a:lnSpc>
            </a:pPr>
            <a:r>
              <a:rPr lang="en-US" sz="2200" dirty="0">
                <a:cs typeface="Times New Roman" pitchFamily="18" charset="0"/>
              </a:rPr>
              <a:t>other users are not allowed to access the file.</a:t>
            </a:r>
          </a:p>
          <a:p>
            <a:pPr>
              <a:lnSpc>
                <a:spcPct val="90000"/>
              </a:lnSpc>
            </a:pPr>
            <a:r>
              <a:rPr lang="en-US" sz="2200" dirty="0" err="1">
                <a:cs typeface="Times New Roman" pitchFamily="18" charset="0"/>
              </a:rPr>
              <a:t>chmod</a:t>
            </a:r>
            <a:r>
              <a:rPr lang="en-US" sz="2200" dirty="0">
                <a:cs typeface="Times New Roman" pitchFamily="18" charset="0"/>
              </a:rPr>
              <a:t> +x </a:t>
            </a:r>
            <a:r>
              <a:rPr lang="en-US" sz="2200" dirty="0" err="1">
                <a:cs typeface="Times New Roman" pitchFamily="18" charset="0"/>
              </a:rPr>
              <a:t>aa</a:t>
            </a:r>
            <a:endParaRPr lang="en-US" sz="2200" dirty="0">
              <a:cs typeface="Times New Roman" pitchFamily="18" charset="0"/>
            </a:endParaRPr>
          </a:p>
          <a:p>
            <a:pPr>
              <a:lnSpc>
                <a:spcPct val="90000"/>
              </a:lnSpc>
              <a:buFontTx/>
              <a:buNone/>
            </a:pPr>
            <a:r>
              <a:rPr lang="en-US" sz="2200" dirty="0">
                <a:cs typeface="Times New Roman" pitchFamily="18" charset="0"/>
              </a:rPr>
              <a:t>This changes file permissions on file </a:t>
            </a:r>
            <a:r>
              <a:rPr lang="en-US" sz="2200" dirty="0" err="1">
                <a:cs typeface="Times New Roman" pitchFamily="18" charset="0"/>
              </a:rPr>
              <a:t>aa</a:t>
            </a:r>
            <a:r>
              <a:rPr lang="en-US" sz="2200" dirty="0">
                <a:cs typeface="Times New Roman" pitchFamily="18" charset="0"/>
              </a:rPr>
              <a:t> for all users.</a:t>
            </a:r>
          </a:p>
          <a:p>
            <a:pPr>
              <a:lnSpc>
                <a:spcPct val="90000"/>
              </a:lnSpc>
              <a:buFontTx/>
              <a:buNone/>
            </a:pPr>
            <a:endParaRPr lang="en-US" sz="2200" dirty="0">
              <a:cs typeface="Times New Roman" pitchFamily="18" charset="0"/>
            </a:endParaRPr>
          </a:p>
          <a:p>
            <a:pPr>
              <a:lnSpc>
                <a:spcPct val="90000"/>
              </a:lnSpc>
            </a:pPr>
            <a:r>
              <a:rPr lang="en-US" sz="2200" dirty="0">
                <a:cs typeface="Times New Roman" pitchFamily="18" charset="0"/>
              </a:rPr>
              <a:t>$  </a:t>
            </a:r>
            <a:r>
              <a:rPr lang="en-US" sz="2200" dirty="0" err="1">
                <a:cs typeface="Times New Roman" pitchFamily="18" charset="0"/>
              </a:rPr>
              <a:t>chmod</a:t>
            </a:r>
            <a:r>
              <a:rPr lang="en-US" sz="2200" dirty="0">
                <a:cs typeface="Times New Roman" pitchFamily="18" charset="0"/>
              </a:rPr>
              <a:t> </a:t>
            </a:r>
            <a:r>
              <a:rPr lang="en-US" sz="2200" dirty="0" err="1">
                <a:cs typeface="Times New Roman" pitchFamily="18" charset="0"/>
              </a:rPr>
              <a:t>uo</a:t>
            </a:r>
            <a:r>
              <a:rPr lang="en-US" sz="2200" dirty="0">
                <a:cs typeface="Times New Roman" pitchFamily="18" charset="0"/>
              </a:rPr>
              <a:t> +x ac</a:t>
            </a:r>
          </a:p>
          <a:p>
            <a:pPr>
              <a:lnSpc>
                <a:spcPct val="90000"/>
              </a:lnSpc>
              <a:buFontTx/>
              <a:buNone/>
            </a:pPr>
            <a:r>
              <a:rPr lang="en-US" sz="2200" dirty="0">
                <a:cs typeface="Times New Roman" pitchFamily="18" charset="0"/>
              </a:rPr>
              <a:t>This changes file permissions on file ac for specified users </a:t>
            </a:r>
          </a:p>
          <a:p>
            <a:pPr>
              <a:lnSpc>
                <a:spcPct val="90000"/>
              </a:lnSpc>
            </a:pPr>
            <a:endParaRPr lang="en-US" sz="1800" dirty="0"/>
          </a:p>
          <a:p>
            <a:pPr>
              <a:lnSpc>
                <a:spcPct val="90000"/>
              </a:lnSpc>
            </a:pPr>
            <a:endParaRPr lang="en-US" sz="1800" dirty="0">
              <a:cs typeface="Times New Roman" pitchFamily="18" charset="0"/>
            </a:endParaRPr>
          </a:p>
          <a:p>
            <a:pPr>
              <a:lnSpc>
                <a:spcPct val="90000"/>
              </a:lnSpc>
              <a:buFontTx/>
              <a:buNone/>
            </a:pPr>
            <a:r>
              <a:rPr lang="en-US" sz="1800" dirty="0">
                <a:cs typeface="Times New Roman" pitchFamily="18" charset="0"/>
              </a:rPr>
              <a:t> </a:t>
            </a:r>
          </a:p>
          <a:p>
            <a:pPr>
              <a:lnSpc>
                <a:spcPct val="90000"/>
              </a:lnSpc>
              <a:buFontTx/>
              <a:buNone/>
            </a:pPr>
            <a:endParaRPr lang="en-US" sz="1800" dirty="0"/>
          </a:p>
        </p:txBody>
      </p:sp>
    </p:spTree>
    <p:extLst>
      <p:ext uri="{BB962C8B-B14F-4D97-AF65-F5344CB8AC3E}">
        <p14:creationId xmlns:p14="http://schemas.microsoft.com/office/powerpoint/2010/main" val="448950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Changing Owner chown</a:t>
            </a:r>
          </a:p>
        </p:txBody>
      </p:sp>
      <p:sp>
        <p:nvSpPr>
          <p:cNvPr id="137219" name="Rectangle 3"/>
          <p:cNvSpPr>
            <a:spLocks noGrp="1" noChangeArrowheads="1"/>
          </p:cNvSpPr>
          <p:nvPr>
            <p:ph type="body" idx="1"/>
          </p:nvPr>
        </p:nvSpPr>
        <p:spPr/>
        <p:txBody>
          <a:bodyPr/>
          <a:lstStyle/>
          <a:p>
            <a:r>
              <a:rPr lang="en-US" sz="2200" dirty="0">
                <a:cs typeface="Times New Roman" pitchFamily="18" charset="0"/>
              </a:rPr>
              <a:t>The </a:t>
            </a:r>
            <a:r>
              <a:rPr lang="en-US" sz="2200" dirty="0" err="1">
                <a:cs typeface="Times New Roman" pitchFamily="18" charset="0"/>
              </a:rPr>
              <a:t>chown</a:t>
            </a:r>
            <a:r>
              <a:rPr lang="en-US" sz="2200" dirty="0">
                <a:cs typeface="Times New Roman" pitchFamily="18" charset="0"/>
              </a:rPr>
              <a:t> (change owner) command is used to change the individual ownership of a file</a:t>
            </a:r>
            <a:r>
              <a:rPr lang="en-US" sz="2200" dirty="0"/>
              <a:t> </a:t>
            </a:r>
          </a:p>
          <a:p>
            <a:pPr>
              <a:buFontTx/>
              <a:buNone/>
            </a:pPr>
            <a:r>
              <a:rPr lang="en-US" sz="2200" dirty="0"/>
              <a:t>		</a:t>
            </a:r>
            <a:r>
              <a:rPr lang="en-US" sz="2200" dirty="0" err="1">
                <a:cs typeface="Times New Roman" pitchFamily="18" charset="0"/>
              </a:rPr>
              <a:t>chown</a:t>
            </a:r>
            <a:r>
              <a:rPr lang="en-US" sz="2200" dirty="0">
                <a:cs typeface="Times New Roman" pitchFamily="18" charset="0"/>
              </a:rPr>
              <a:t> [user-id] [filename]</a:t>
            </a:r>
            <a:r>
              <a:rPr lang="en-US" sz="2200" dirty="0"/>
              <a:t> </a:t>
            </a:r>
            <a:endParaRPr lang="en-US" sz="2200" dirty="0" smtClean="0"/>
          </a:p>
          <a:p>
            <a:pPr>
              <a:buFontTx/>
              <a:buNone/>
            </a:pPr>
            <a:endParaRPr lang="en-US" sz="2200" dirty="0"/>
          </a:p>
          <a:p>
            <a:r>
              <a:rPr lang="en-US" sz="2200" dirty="0">
                <a:cs typeface="Times New Roman" pitchFamily="18" charset="0"/>
              </a:rPr>
              <a:t>Only the owner or </a:t>
            </a:r>
            <a:r>
              <a:rPr lang="en-US" sz="2200" dirty="0" err="1">
                <a:cs typeface="Times New Roman" pitchFamily="18" charset="0"/>
              </a:rPr>
              <a:t>superuser</a:t>
            </a:r>
            <a:r>
              <a:rPr lang="en-US" sz="2200" dirty="0">
                <a:cs typeface="Times New Roman" pitchFamily="18" charset="0"/>
              </a:rPr>
              <a:t> can change file ownership</a:t>
            </a:r>
            <a:r>
              <a:rPr lang="en-US" sz="2200" dirty="0"/>
              <a:t> </a:t>
            </a:r>
          </a:p>
        </p:txBody>
      </p:sp>
    </p:spTree>
    <p:extLst>
      <p:ext uri="{BB962C8B-B14F-4D97-AF65-F5344CB8AC3E}">
        <p14:creationId xmlns:p14="http://schemas.microsoft.com/office/powerpoint/2010/main" val="3352763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A Multi-user Operating System</a:t>
            </a:r>
          </a:p>
        </p:txBody>
      </p:sp>
      <p:sp>
        <p:nvSpPr>
          <p:cNvPr id="68611" name="Rectangle 3"/>
          <p:cNvSpPr>
            <a:spLocks noGrp="1" noChangeArrowheads="1"/>
          </p:cNvSpPr>
          <p:nvPr>
            <p:ph type="body" idx="1"/>
          </p:nvPr>
        </p:nvSpPr>
        <p:spPr>
          <a:xfrm>
            <a:off x="381000" y="1295400"/>
            <a:ext cx="8407400" cy="4813300"/>
          </a:xfrm>
        </p:spPr>
        <p:txBody>
          <a:bodyPr/>
          <a:lstStyle/>
          <a:p>
            <a:endParaRPr lang="en-US" dirty="0">
              <a:cs typeface="Times New Roman" pitchFamily="18" charset="0"/>
            </a:endParaRPr>
          </a:p>
          <a:p>
            <a:r>
              <a:rPr lang="en-US" sz="2400" dirty="0">
                <a:cs typeface="Times New Roman" pitchFamily="18" charset="0"/>
              </a:rPr>
              <a:t>A multi-user operating system is one, which can cater to the needs of a number of users</a:t>
            </a:r>
            <a:r>
              <a:rPr lang="en-US" sz="2400" dirty="0"/>
              <a:t> </a:t>
            </a:r>
          </a:p>
          <a:p>
            <a:r>
              <a:rPr lang="en-US" sz="2400" dirty="0">
                <a:cs typeface="Times New Roman" pitchFamily="18" charset="0"/>
              </a:rPr>
              <a:t>time-sharing</a:t>
            </a:r>
            <a:r>
              <a:rPr lang="en-US" sz="2400" dirty="0"/>
              <a:t> is a technique </a:t>
            </a:r>
            <a:r>
              <a:rPr lang="en-US" sz="2400" dirty="0">
                <a:cs typeface="Times New Roman" pitchFamily="18" charset="0"/>
              </a:rPr>
              <a:t>OS uses implement this </a:t>
            </a:r>
            <a:endParaRPr lang="en-US" sz="2400" dirty="0"/>
          </a:p>
          <a:p>
            <a:r>
              <a:rPr lang="en-US" sz="2400" dirty="0">
                <a:cs typeface="Times New Roman" pitchFamily="18" charset="0"/>
              </a:rPr>
              <a:t>The operating system divides the total time into a number of time-slices and schedules the tasks one after another in a given priority</a:t>
            </a:r>
            <a:r>
              <a:rPr lang="en-US" sz="2400" dirty="0"/>
              <a:t> </a:t>
            </a:r>
          </a:p>
          <a:p>
            <a:r>
              <a:rPr lang="en-US" sz="2400" dirty="0">
                <a:cs typeface="Times New Roman" pitchFamily="18" charset="0"/>
              </a:rPr>
              <a:t>OS acts as a resource a manager managing memory , hardware  by scheduling access </a:t>
            </a:r>
            <a:r>
              <a:rPr lang="en-US" sz="2400" dirty="0"/>
              <a:t>.</a:t>
            </a:r>
          </a:p>
          <a:p>
            <a:pPr>
              <a:buFontTx/>
              <a:buNone/>
            </a:pPr>
            <a:endParaRPr lang="en-US" sz="2400" dirty="0"/>
          </a:p>
          <a:p>
            <a:pPr marL="0" indent="0">
              <a:buNone/>
            </a:pPr>
            <a:endParaRPr lang="en-US" dirty="0"/>
          </a:p>
        </p:txBody>
      </p:sp>
    </p:spTree>
    <p:extLst>
      <p:ext uri="{BB962C8B-B14F-4D97-AF65-F5344CB8AC3E}">
        <p14:creationId xmlns:p14="http://schemas.microsoft.com/office/powerpoint/2010/main" val="2012052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b="0">
                <a:cs typeface="Times New Roman" pitchFamily="18" charset="0"/>
              </a:rPr>
              <a:t>Changing Group chgrp  </a:t>
            </a:r>
            <a:endParaRPr lang="en-US">
              <a:cs typeface="Times New Roman" pitchFamily="18" charset="0"/>
            </a:endParaRPr>
          </a:p>
        </p:txBody>
      </p:sp>
      <p:sp>
        <p:nvSpPr>
          <p:cNvPr id="139267" name="Rectangle 3"/>
          <p:cNvSpPr>
            <a:spLocks noGrp="1" noChangeArrowheads="1"/>
          </p:cNvSpPr>
          <p:nvPr>
            <p:ph type="body" idx="1"/>
          </p:nvPr>
        </p:nvSpPr>
        <p:spPr/>
        <p:txBody>
          <a:bodyPr/>
          <a:lstStyle/>
          <a:p>
            <a:pPr>
              <a:lnSpc>
                <a:spcPct val="90000"/>
              </a:lnSpc>
            </a:pPr>
            <a:r>
              <a:rPr lang="en-US" sz="2200" dirty="0">
                <a:cs typeface="Times New Roman" pitchFamily="18" charset="0"/>
              </a:rPr>
              <a:t>The </a:t>
            </a:r>
            <a:r>
              <a:rPr lang="en-US" sz="2200" dirty="0" err="1">
                <a:cs typeface="Times New Roman" pitchFamily="18" charset="0"/>
              </a:rPr>
              <a:t>chgrp</a:t>
            </a:r>
            <a:r>
              <a:rPr lang="en-US" sz="2200" dirty="0">
                <a:cs typeface="Times New Roman" pitchFamily="18" charset="0"/>
              </a:rPr>
              <a:t> command changes the group ownership of a file</a:t>
            </a:r>
            <a:r>
              <a:rPr lang="en-US" sz="2200" dirty="0"/>
              <a:t> </a:t>
            </a:r>
          </a:p>
          <a:p>
            <a:pPr>
              <a:lnSpc>
                <a:spcPct val="90000"/>
              </a:lnSpc>
            </a:pPr>
            <a:r>
              <a:rPr lang="en-US" sz="2200" dirty="0" err="1">
                <a:cs typeface="Times New Roman" pitchFamily="18" charset="0"/>
              </a:rPr>
              <a:t>Chgrp</a:t>
            </a:r>
            <a:r>
              <a:rPr lang="en-US" sz="2200" dirty="0">
                <a:cs typeface="Times New Roman" pitchFamily="18" charset="0"/>
              </a:rPr>
              <a:t> is possible if the user is a member of more than one group and is working in directories with different access permissions </a:t>
            </a:r>
            <a:endParaRPr lang="en-US" sz="2200" dirty="0" smtClean="0">
              <a:cs typeface="Times New Roman" pitchFamily="18" charset="0"/>
            </a:endParaRPr>
          </a:p>
          <a:p>
            <a:pPr marL="0" indent="0">
              <a:lnSpc>
                <a:spcPct val="90000"/>
              </a:lnSpc>
              <a:buNone/>
            </a:pPr>
            <a:endParaRPr lang="en-US" sz="2200" dirty="0">
              <a:cs typeface="Times New Roman" pitchFamily="18" charset="0"/>
            </a:endParaRPr>
          </a:p>
          <a:p>
            <a:pPr>
              <a:lnSpc>
                <a:spcPct val="90000"/>
              </a:lnSpc>
              <a:buFontTx/>
              <a:buNone/>
            </a:pPr>
            <a:endParaRPr lang="en-US" sz="2200" dirty="0">
              <a:cs typeface="Times New Roman" pitchFamily="18" charset="0"/>
            </a:endParaRPr>
          </a:p>
          <a:p>
            <a:pPr>
              <a:lnSpc>
                <a:spcPct val="90000"/>
              </a:lnSpc>
              <a:buFontTx/>
              <a:buNone/>
            </a:pPr>
            <a:r>
              <a:rPr lang="en-US" sz="2200" dirty="0">
                <a:cs typeface="Times New Roman" pitchFamily="18" charset="0"/>
              </a:rPr>
              <a:t>	</a:t>
            </a:r>
            <a:r>
              <a:rPr lang="en-US" sz="2200" dirty="0" err="1">
                <a:cs typeface="Times New Roman" pitchFamily="18" charset="0"/>
              </a:rPr>
              <a:t>chgrp</a:t>
            </a:r>
            <a:r>
              <a:rPr lang="en-US" sz="2200" dirty="0">
                <a:cs typeface="Times New Roman" pitchFamily="18" charset="0"/>
              </a:rPr>
              <a:t> [group-id] [filename]</a:t>
            </a:r>
          </a:p>
          <a:p>
            <a:pPr>
              <a:lnSpc>
                <a:spcPct val="90000"/>
              </a:lnSpc>
              <a:buFontTx/>
              <a:buNone/>
            </a:pPr>
            <a:endParaRPr lang="en-US" dirty="0">
              <a:cs typeface="Times New Roman" pitchFamily="18" charset="0"/>
            </a:endParaRPr>
          </a:p>
        </p:txBody>
      </p:sp>
    </p:spTree>
    <p:extLst>
      <p:ext uri="{BB962C8B-B14F-4D97-AF65-F5344CB8AC3E}">
        <p14:creationId xmlns:p14="http://schemas.microsoft.com/office/powerpoint/2010/main" val="325411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umask</a:t>
            </a:r>
          </a:p>
        </p:txBody>
      </p:sp>
      <p:sp>
        <p:nvSpPr>
          <p:cNvPr id="141315" name="Rectangle 3"/>
          <p:cNvSpPr>
            <a:spLocks noGrp="1" noChangeArrowheads="1"/>
          </p:cNvSpPr>
          <p:nvPr>
            <p:ph type="body" idx="1"/>
          </p:nvPr>
        </p:nvSpPr>
        <p:spPr/>
        <p:txBody>
          <a:bodyPr/>
          <a:lstStyle/>
          <a:p>
            <a:r>
              <a:rPr lang="en-US" sz="2400" dirty="0" err="1"/>
              <a:t>umask</a:t>
            </a:r>
            <a:r>
              <a:rPr lang="en-US" sz="2400" dirty="0"/>
              <a:t> – set permissions globally </a:t>
            </a:r>
          </a:p>
          <a:p>
            <a:pPr>
              <a:spcBef>
                <a:spcPct val="50000"/>
              </a:spcBef>
              <a:buClrTx/>
              <a:buSzTx/>
            </a:pPr>
            <a:r>
              <a:rPr lang="en-US" sz="2400" dirty="0">
                <a:solidFill>
                  <a:schemeClr val="tx1"/>
                </a:solidFill>
              </a:rPr>
              <a:t>With </a:t>
            </a:r>
            <a:r>
              <a:rPr lang="en-US" sz="2400" dirty="0" err="1">
                <a:solidFill>
                  <a:schemeClr val="tx1"/>
                </a:solidFill>
              </a:rPr>
              <a:t>umask</a:t>
            </a:r>
            <a:r>
              <a:rPr lang="en-US" sz="2400" dirty="0">
                <a:solidFill>
                  <a:schemeClr val="tx1"/>
                </a:solidFill>
              </a:rPr>
              <a:t>  one can  specify the default permission for files </a:t>
            </a:r>
          </a:p>
          <a:p>
            <a:pPr>
              <a:spcBef>
                <a:spcPct val="50000"/>
              </a:spcBef>
              <a:buClrTx/>
              <a:buSzTx/>
            </a:pPr>
            <a:r>
              <a:rPr lang="en-US" sz="2400" b="1" dirty="0">
                <a:solidFill>
                  <a:schemeClr val="tx1"/>
                </a:solidFill>
              </a:rPr>
              <a:t> </a:t>
            </a:r>
            <a:r>
              <a:rPr lang="en-US" sz="2400" b="1" dirty="0" err="1">
                <a:solidFill>
                  <a:schemeClr val="tx1"/>
                </a:solidFill>
              </a:rPr>
              <a:t>umask</a:t>
            </a:r>
            <a:r>
              <a:rPr lang="en-US" sz="2400" dirty="0">
                <a:solidFill>
                  <a:schemeClr val="tx1"/>
                </a:solidFill>
              </a:rPr>
              <a:t> takes a number </a:t>
            </a:r>
            <a:r>
              <a:rPr lang="en-US" sz="2400" dirty="0" err="1">
                <a:solidFill>
                  <a:schemeClr val="tx1"/>
                </a:solidFill>
              </a:rPr>
              <a:t>nnn</a:t>
            </a:r>
            <a:r>
              <a:rPr lang="en-US" sz="2400" dirty="0">
                <a:solidFill>
                  <a:schemeClr val="tx1"/>
                </a:solidFill>
              </a:rPr>
              <a:t> which indicates what to </a:t>
            </a:r>
            <a:r>
              <a:rPr lang="en-US" sz="2400" i="1" dirty="0">
                <a:solidFill>
                  <a:schemeClr val="tx1"/>
                </a:solidFill>
              </a:rPr>
              <a:t>subtract</a:t>
            </a:r>
            <a:r>
              <a:rPr lang="en-US" sz="2400" dirty="0">
                <a:solidFill>
                  <a:schemeClr val="tx1"/>
                </a:solidFill>
              </a:rPr>
              <a:t> from the full permission value 777.</a:t>
            </a:r>
          </a:p>
          <a:p>
            <a:pPr>
              <a:spcBef>
                <a:spcPct val="50000"/>
              </a:spcBef>
              <a:buClrTx/>
              <a:buSzTx/>
            </a:pPr>
            <a:r>
              <a:rPr lang="en-US" sz="2400" dirty="0" err="1">
                <a:solidFill>
                  <a:schemeClr val="tx1"/>
                </a:solidFill>
              </a:rPr>
              <a:t>Umask</a:t>
            </a:r>
            <a:r>
              <a:rPr lang="en-US" sz="2400" dirty="0">
                <a:solidFill>
                  <a:schemeClr val="tx1"/>
                </a:solidFill>
              </a:rPr>
              <a:t> 022 indicates 0,2,2 to be subtracted from 7,7,7, thus the default permission of the file would be </a:t>
            </a:r>
            <a:endParaRPr lang="en-US" sz="2400" dirty="0" smtClean="0">
              <a:solidFill>
                <a:schemeClr val="tx1"/>
              </a:solidFill>
            </a:endParaRPr>
          </a:p>
          <a:p>
            <a:pPr marL="0" indent="0">
              <a:spcBef>
                <a:spcPct val="50000"/>
              </a:spcBef>
              <a:buClrTx/>
              <a:buSzTx/>
              <a:buNone/>
            </a:pPr>
            <a:r>
              <a:rPr lang="en-US" sz="2400" dirty="0"/>
              <a:t> </a:t>
            </a:r>
            <a:r>
              <a:rPr lang="en-US" sz="2400" dirty="0" smtClean="0"/>
              <a:t>     </a:t>
            </a:r>
            <a:r>
              <a:rPr lang="en-US" sz="2400" dirty="0" err="1" smtClean="0">
                <a:solidFill>
                  <a:schemeClr val="tx1"/>
                </a:solidFill>
              </a:rPr>
              <a:t>rwx,r</a:t>
            </a:r>
            <a:r>
              <a:rPr lang="en-US" sz="2400" dirty="0" smtClean="0">
                <a:solidFill>
                  <a:schemeClr val="tx1"/>
                </a:solidFill>
              </a:rPr>
              <a:t>-</a:t>
            </a:r>
            <a:r>
              <a:rPr lang="en-US" sz="2400" dirty="0" err="1" smtClean="0">
                <a:solidFill>
                  <a:schemeClr val="tx1"/>
                </a:solidFill>
              </a:rPr>
              <a:t>x,r</a:t>
            </a:r>
            <a:r>
              <a:rPr lang="en-US" sz="2400" dirty="0" smtClean="0">
                <a:solidFill>
                  <a:schemeClr val="tx1"/>
                </a:solidFill>
              </a:rPr>
              <a:t>-x</a:t>
            </a:r>
            <a:endParaRPr lang="en-US" sz="2400" dirty="0">
              <a:solidFill>
                <a:schemeClr val="tx1"/>
              </a:solidFill>
            </a:endParaRPr>
          </a:p>
          <a:p>
            <a:endParaRPr lang="en-US" dirty="0"/>
          </a:p>
        </p:txBody>
      </p:sp>
    </p:spTree>
    <p:extLst>
      <p:ext uri="{BB962C8B-B14F-4D97-AF65-F5344CB8AC3E}">
        <p14:creationId xmlns:p14="http://schemas.microsoft.com/office/powerpoint/2010/main" val="964125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Filter </a:t>
            </a:r>
          </a:p>
        </p:txBody>
      </p:sp>
      <p:sp>
        <p:nvSpPr>
          <p:cNvPr id="142339" name="Rectangle 3"/>
          <p:cNvSpPr>
            <a:spLocks noGrp="1" noChangeArrowheads="1"/>
          </p:cNvSpPr>
          <p:nvPr>
            <p:ph type="body" idx="1"/>
          </p:nvPr>
        </p:nvSpPr>
        <p:spPr>
          <a:xfrm>
            <a:off x="457200" y="914466"/>
            <a:ext cx="8229600" cy="5029068"/>
          </a:xfrm>
        </p:spPr>
        <p:txBody>
          <a:bodyPr/>
          <a:lstStyle/>
          <a:p>
            <a:r>
              <a:rPr lang="en-US" sz="2200" dirty="0"/>
              <a:t>A </a:t>
            </a:r>
            <a:r>
              <a:rPr lang="en-US" sz="2200" b="1" dirty="0"/>
              <a:t>filter</a:t>
            </a:r>
            <a:r>
              <a:rPr lang="en-US" sz="2200" dirty="0"/>
              <a:t> is program that gets most of its data from standard input device and writes its main results to standard output device</a:t>
            </a:r>
          </a:p>
          <a:p>
            <a:r>
              <a:rPr lang="en-US" sz="2200" dirty="0"/>
              <a:t>filters are often used as elements of </a:t>
            </a:r>
            <a:r>
              <a:rPr lang="en-US" sz="2200" dirty="0" err="1"/>
              <a:t>pipeling</a:t>
            </a:r>
            <a:r>
              <a:rPr lang="en-US" sz="2200" dirty="0"/>
              <a:t>, </a:t>
            </a:r>
            <a:r>
              <a:rPr lang="en-US" sz="2200" dirty="0" err="1"/>
              <a:t>i,e</a:t>
            </a:r>
            <a:r>
              <a:rPr lang="en-US" sz="2200" dirty="0"/>
              <a:t> chaining of process such that output of one becomes the input for the other </a:t>
            </a:r>
          </a:p>
          <a:p>
            <a:r>
              <a:rPr lang="en-US" sz="2200" dirty="0"/>
              <a:t>Through the  concept of pipelining , complex tasks can be achieved </a:t>
            </a:r>
          </a:p>
          <a:p>
            <a:r>
              <a:rPr lang="en-US" sz="2200" dirty="0"/>
              <a:t>Some UNIX filters</a:t>
            </a:r>
          </a:p>
          <a:p>
            <a:pPr lvl="1"/>
            <a:r>
              <a:rPr lang="en-US" sz="2200" dirty="0"/>
              <a:t>cat </a:t>
            </a:r>
          </a:p>
          <a:p>
            <a:pPr lvl="1"/>
            <a:r>
              <a:rPr lang="en-US" sz="2200" dirty="0"/>
              <a:t>cut </a:t>
            </a:r>
          </a:p>
          <a:p>
            <a:pPr lvl="1"/>
            <a:r>
              <a:rPr lang="en-US" sz="2200" dirty="0" err="1"/>
              <a:t>grep</a:t>
            </a:r>
            <a:r>
              <a:rPr lang="en-US" sz="2200" dirty="0"/>
              <a:t> </a:t>
            </a:r>
          </a:p>
          <a:p>
            <a:pPr lvl="1"/>
            <a:r>
              <a:rPr lang="en-US" sz="2200" dirty="0"/>
              <a:t>head </a:t>
            </a:r>
          </a:p>
          <a:p>
            <a:pPr marL="457200" lvl="1" indent="0">
              <a:buNone/>
            </a:pPr>
            <a:endParaRPr lang="en-US" dirty="0"/>
          </a:p>
        </p:txBody>
      </p:sp>
    </p:spTree>
    <p:extLst>
      <p:ext uri="{BB962C8B-B14F-4D97-AF65-F5344CB8AC3E}">
        <p14:creationId xmlns:p14="http://schemas.microsoft.com/office/powerpoint/2010/main" val="2297533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Filters..contd</a:t>
            </a:r>
          </a:p>
        </p:txBody>
      </p:sp>
      <p:sp>
        <p:nvSpPr>
          <p:cNvPr id="143363" name="Rectangle 3"/>
          <p:cNvSpPr>
            <a:spLocks noGrp="1" noChangeArrowheads="1"/>
          </p:cNvSpPr>
          <p:nvPr>
            <p:ph type="body" idx="1"/>
          </p:nvPr>
        </p:nvSpPr>
        <p:spPr/>
        <p:txBody>
          <a:bodyPr/>
          <a:lstStyle/>
          <a:p>
            <a:pPr lvl="1"/>
            <a:endParaRPr lang="en-US" sz="2000"/>
          </a:p>
          <a:p>
            <a:pPr lvl="1"/>
            <a:r>
              <a:rPr lang="en-US"/>
              <a:t>sort </a:t>
            </a:r>
          </a:p>
          <a:p>
            <a:pPr lvl="1"/>
            <a:r>
              <a:rPr lang="en-US"/>
              <a:t>split </a:t>
            </a:r>
          </a:p>
          <a:p>
            <a:pPr lvl="1"/>
            <a:r>
              <a:rPr lang="en-US"/>
              <a:t>tail </a:t>
            </a:r>
          </a:p>
          <a:p>
            <a:pPr lvl="1"/>
            <a:r>
              <a:rPr lang="en-US"/>
              <a:t>tr </a:t>
            </a:r>
          </a:p>
          <a:p>
            <a:pPr lvl="1"/>
            <a:r>
              <a:rPr lang="en-US"/>
              <a:t>uniq </a:t>
            </a:r>
          </a:p>
          <a:p>
            <a:pPr lvl="1"/>
            <a:r>
              <a:rPr lang="en-US"/>
              <a:t>wc </a:t>
            </a:r>
          </a:p>
          <a:p>
            <a:endParaRPr lang="en-US"/>
          </a:p>
        </p:txBody>
      </p:sp>
    </p:spTree>
    <p:extLst>
      <p:ext uri="{BB962C8B-B14F-4D97-AF65-F5344CB8AC3E}">
        <p14:creationId xmlns:p14="http://schemas.microsoft.com/office/powerpoint/2010/main" val="141176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head &amp; tail</a:t>
            </a:r>
          </a:p>
        </p:txBody>
      </p:sp>
      <p:sp>
        <p:nvSpPr>
          <p:cNvPr id="145411" name="Rectangle 3"/>
          <p:cNvSpPr>
            <a:spLocks noGrp="1" noChangeArrowheads="1"/>
          </p:cNvSpPr>
          <p:nvPr>
            <p:ph type="body" idx="1"/>
          </p:nvPr>
        </p:nvSpPr>
        <p:spPr>
          <a:xfrm>
            <a:off x="457200" y="1143000"/>
            <a:ext cx="8229600" cy="4952930"/>
          </a:xfrm>
        </p:spPr>
        <p:txBody>
          <a:bodyPr/>
          <a:lstStyle/>
          <a:p>
            <a:r>
              <a:rPr lang="en-US" sz="2100" dirty="0"/>
              <a:t>head command displays the first few lines of a file. </a:t>
            </a:r>
          </a:p>
          <a:p>
            <a:r>
              <a:rPr lang="en-US" sz="2100" dirty="0"/>
              <a:t>If a number is not specified, the first  10 lines of the file are displayed by default</a:t>
            </a:r>
          </a:p>
          <a:p>
            <a:pPr>
              <a:buFontTx/>
              <a:buNone/>
            </a:pPr>
            <a:r>
              <a:rPr lang="en-US" sz="2100" dirty="0"/>
              <a:t>       head [ -n ] file </a:t>
            </a:r>
          </a:p>
          <a:p>
            <a:r>
              <a:rPr lang="en-US" sz="2100" dirty="0"/>
              <a:t>The tail command may be used to view the last n lines end of a file, 10 by default .</a:t>
            </a:r>
          </a:p>
          <a:p>
            <a:r>
              <a:rPr lang="en-US" sz="2100" dirty="0"/>
              <a:t>$ tail [filename]</a:t>
            </a:r>
          </a:p>
          <a:p>
            <a:r>
              <a:rPr lang="en-US" sz="2100" dirty="0"/>
              <a:t>The available options are:</a:t>
            </a:r>
          </a:p>
          <a:p>
            <a:pPr>
              <a:buFontTx/>
              <a:buNone/>
            </a:pPr>
            <a:r>
              <a:rPr lang="en-US" sz="2100" dirty="0"/>
              <a:t>	</a:t>
            </a:r>
            <a:r>
              <a:rPr lang="en-US" sz="2100" dirty="0">
                <a:cs typeface="Times New Roman" pitchFamily="18" charset="0"/>
              </a:rPr>
              <a:t>-n	displays the last n number of lines of the file</a:t>
            </a:r>
          </a:p>
          <a:p>
            <a:pPr>
              <a:buFontTx/>
              <a:buNone/>
            </a:pPr>
            <a:r>
              <a:rPr lang="en-US" sz="2100" dirty="0">
                <a:cs typeface="Times New Roman" pitchFamily="18" charset="0"/>
              </a:rPr>
              <a:t>	+n	displays the contents of the file starting from n number till the end of the file</a:t>
            </a:r>
          </a:p>
          <a:p>
            <a:pPr>
              <a:buFontTx/>
              <a:buNone/>
            </a:pPr>
            <a:r>
              <a:rPr lang="en-US" sz="2100" dirty="0">
                <a:cs typeface="Times New Roman" pitchFamily="18" charset="0"/>
              </a:rPr>
              <a:t>	-</a:t>
            </a:r>
            <a:r>
              <a:rPr lang="en-US" sz="2100" dirty="0" err="1">
                <a:cs typeface="Times New Roman" pitchFamily="18" charset="0"/>
              </a:rPr>
              <a:t>nc</a:t>
            </a:r>
            <a:r>
              <a:rPr lang="en-US" sz="2100" dirty="0">
                <a:cs typeface="Times New Roman" pitchFamily="18" charset="0"/>
              </a:rPr>
              <a:t>	displays the last n number of characters of the file</a:t>
            </a:r>
          </a:p>
          <a:p>
            <a:pPr>
              <a:buFontTx/>
              <a:buNone/>
            </a:pPr>
            <a:r>
              <a:rPr lang="en-US" sz="2100" dirty="0">
                <a:cs typeface="Times New Roman" pitchFamily="18" charset="0"/>
              </a:rPr>
              <a:t>	-</a:t>
            </a:r>
            <a:r>
              <a:rPr lang="en-US" sz="2100" dirty="0" err="1">
                <a:cs typeface="Times New Roman" pitchFamily="18" charset="0"/>
              </a:rPr>
              <a:t>nb</a:t>
            </a:r>
            <a:r>
              <a:rPr lang="en-US" sz="2100" dirty="0">
                <a:cs typeface="Times New Roman" pitchFamily="18" charset="0"/>
              </a:rPr>
              <a:t>	counts and displays the last n number of blocks of the file</a:t>
            </a:r>
          </a:p>
        </p:txBody>
      </p:sp>
    </p:spTree>
    <p:extLst>
      <p:ext uri="{BB962C8B-B14F-4D97-AF65-F5344CB8AC3E}">
        <p14:creationId xmlns:p14="http://schemas.microsoft.com/office/powerpoint/2010/main" val="19618112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More &amp; less</a:t>
            </a:r>
          </a:p>
        </p:txBody>
      </p:sp>
      <p:sp>
        <p:nvSpPr>
          <p:cNvPr id="146435" name="Rectangle 3"/>
          <p:cNvSpPr>
            <a:spLocks noGrp="1" noChangeArrowheads="1"/>
          </p:cNvSpPr>
          <p:nvPr>
            <p:ph type="body" idx="1"/>
          </p:nvPr>
        </p:nvSpPr>
        <p:spPr/>
        <p:txBody>
          <a:bodyPr/>
          <a:lstStyle/>
          <a:p>
            <a:r>
              <a:rPr lang="en-US" sz="2400"/>
              <a:t>The more command is used to display data one screen at a time</a:t>
            </a:r>
          </a:p>
          <a:p>
            <a:pPr lvl="1"/>
            <a:r>
              <a:rPr lang="en-US" sz="2000"/>
              <a:t> more [filename]</a:t>
            </a:r>
          </a:p>
          <a:p>
            <a:pPr lvl="1"/>
            <a:r>
              <a:rPr lang="en-US" sz="2000">
                <a:cs typeface="Times New Roman" pitchFamily="18" charset="0"/>
              </a:rPr>
              <a:t> more [option] [filename])</a:t>
            </a:r>
          </a:p>
          <a:p>
            <a:pPr>
              <a:buFontTx/>
              <a:buNone/>
            </a:pPr>
            <a:r>
              <a:rPr lang="en-US" sz="2400">
                <a:cs typeface="Times New Roman" pitchFamily="18" charset="0"/>
              </a:rPr>
              <a:t>	-n		  specifies the size of the window</a:t>
            </a:r>
          </a:p>
          <a:p>
            <a:pPr>
              <a:buFontTx/>
              <a:buNone/>
            </a:pPr>
            <a:r>
              <a:rPr lang="en-US" sz="2400">
                <a:cs typeface="Times New Roman" pitchFamily="18" charset="0"/>
              </a:rPr>
              <a:t>	+/pattern	  starts display 2 lines before the pattern </a:t>
            </a:r>
          </a:p>
          <a:p>
            <a:pPr>
              <a:buFontTx/>
              <a:buNone/>
            </a:pPr>
            <a:r>
              <a:rPr lang="en-US" sz="2400">
                <a:cs typeface="Times New Roman" pitchFamily="18" charset="0"/>
              </a:rPr>
              <a:t>	-c		  clear each screen and display text at the top 		  of the screen</a:t>
            </a:r>
            <a:endParaRPr lang="en-US" sz="2400"/>
          </a:p>
        </p:txBody>
      </p:sp>
    </p:spTree>
    <p:extLst>
      <p:ext uri="{BB962C8B-B14F-4D97-AF65-F5344CB8AC3E}">
        <p14:creationId xmlns:p14="http://schemas.microsoft.com/office/powerpoint/2010/main" val="9710423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wc</a:t>
            </a:r>
          </a:p>
        </p:txBody>
      </p:sp>
      <p:sp>
        <p:nvSpPr>
          <p:cNvPr id="147459" name="Rectangle 3"/>
          <p:cNvSpPr>
            <a:spLocks noGrp="1" noChangeArrowheads="1"/>
          </p:cNvSpPr>
          <p:nvPr>
            <p:ph type="body" idx="1"/>
          </p:nvPr>
        </p:nvSpPr>
        <p:spPr/>
        <p:txBody>
          <a:bodyPr/>
          <a:lstStyle/>
          <a:p>
            <a:pPr>
              <a:lnSpc>
                <a:spcPct val="90000"/>
              </a:lnSpc>
            </a:pPr>
            <a:r>
              <a:rPr lang="en-US">
                <a:cs typeface="Times New Roman" pitchFamily="18" charset="0"/>
              </a:rPr>
              <a:t>The wc command can be used to count the number of lines, words and characters in a file.</a:t>
            </a:r>
          </a:p>
          <a:p>
            <a:pPr lvl="1">
              <a:lnSpc>
                <a:spcPct val="90000"/>
              </a:lnSpc>
              <a:buFontTx/>
              <a:buNone/>
            </a:pPr>
            <a:r>
              <a:rPr lang="en-US" sz="2000">
                <a:cs typeface="Times New Roman" pitchFamily="18" charset="0"/>
              </a:rPr>
              <a:t>$ wc [filename]</a:t>
            </a:r>
          </a:p>
          <a:p>
            <a:pPr lvl="1">
              <a:lnSpc>
                <a:spcPct val="90000"/>
              </a:lnSpc>
              <a:buFontTx/>
              <a:buNone/>
            </a:pPr>
            <a:endParaRPr lang="en-US" sz="2000">
              <a:cs typeface="Times New Roman" pitchFamily="18" charset="0"/>
            </a:endParaRPr>
          </a:p>
          <a:p>
            <a:pPr>
              <a:lnSpc>
                <a:spcPct val="90000"/>
              </a:lnSpc>
            </a:pPr>
            <a:r>
              <a:rPr lang="en-US">
                <a:cs typeface="Times New Roman" pitchFamily="18" charset="0"/>
              </a:rPr>
              <a:t>The available options are : </a:t>
            </a:r>
          </a:p>
          <a:p>
            <a:pPr lvl="1">
              <a:lnSpc>
                <a:spcPct val="90000"/>
              </a:lnSpc>
              <a:buFontTx/>
              <a:buNone/>
            </a:pPr>
            <a:r>
              <a:rPr lang="en-US" sz="2000">
                <a:cs typeface="Times New Roman" pitchFamily="18" charset="0"/>
              </a:rPr>
              <a:t> wc -[options] [filename]</a:t>
            </a:r>
          </a:p>
          <a:p>
            <a:pPr lvl="1">
              <a:lnSpc>
                <a:spcPct val="90000"/>
              </a:lnSpc>
              <a:buFontTx/>
              <a:buNone/>
            </a:pPr>
            <a:r>
              <a:rPr lang="en-US" sz="2000">
                <a:cs typeface="Times New Roman" pitchFamily="18" charset="0"/>
              </a:rPr>
              <a:t> -I		counts the number of lines in the file</a:t>
            </a:r>
          </a:p>
          <a:p>
            <a:pPr lvl="1">
              <a:lnSpc>
                <a:spcPct val="90000"/>
              </a:lnSpc>
              <a:buFontTx/>
              <a:buNone/>
            </a:pPr>
            <a:r>
              <a:rPr lang="en-US" sz="2000">
                <a:cs typeface="Times New Roman" pitchFamily="18" charset="0"/>
              </a:rPr>
              <a:t>-w	counts the number of words (group of characters delimited by a newline or whitespace)</a:t>
            </a:r>
          </a:p>
          <a:p>
            <a:pPr lvl="1">
              <a:lnSpc>
                <a:spcPct val="90000"/>
              </a:lnSpc>
              <a:buFontTx/>
              <a:buNone/>
            </a:pPr>
            <a:r>
              <a:rPr lang="en-US" sz="2000">
                <a:cs typeface="Times New Roman" pitchFamily="18" charset="0"/>
              </a:rPr>
              <a:t>-c		counts the number of characters</a:t>
            </a:r>
            <a:r>
              <a:rPr lang="en-US" sz="2000"/>
              <a:t> </a:t>
            </a:r>
          </a:p>
        </p:txBody>
      </p:sp>
    </p:spTree>
    <p:extLst>
      <p:ext uri="{BB962C8B-B14F-4D97-AF65-F5344CB8AC3E}">
        <p14:creationId xmlns:p14="http://schemas.microsoft.com/office/powerpoint/2010/main" val="1502444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sort</a:t>
            </a:r>
          </a:p>
        </p:txBody>
      </p:sp>
      <p:sp>
        <p:nvSpPr>
          <p:cNvPr id="148483" name="Rectangle 3"/>
          <p:cNvSpPr>
            <a:spLocks noGrp="1" noChangeArrowheads="1"/>
          </p:cNvSpPr>
          <p:nvPr>
            <p:ph type="body" idx="1"/>
          </p:nvPr>
        </p:nvSpPr>
        <p:spPr/>
        <p:txBody>
          <a:bodyPr/>
          <a:lstStyle/>
          <a:p>
            <a:pPr>
              <a:lnSpc>
                <a:spcPct val="90000"/>
              </a:lnSpc>
            </a:pPr>
            <a:r>
              <a:rPr lang="en-US" sz="2200" dirty="0">
                <a:cs typeface="Times New Roman" pitchFamily="18" charset="0"/>
              </a:rPr>
              <a:t>sort is a utility program that can be used to sort text files</a:t>
            </a:r>
            <a:r>
              <a:rPr lang="en-US" sz="2200" dirty="0"/>
              <a:t> </a:t>
            </a:r>
          </a:p>
          <a:p>
            <a:pPr>
              <a:lnSpc>
                <a:spcPct val="90000"/>
              </a:lnSpc>
            </a:pPr>
            <a:r>
              <a:rPr lang="en-US" sz="2200" dirty="0">
                <a:cs typeface="Times New Roman" pitchFamily="18" charset="0"/>
              </a:rPr>
              <a:t>Sorting is done in alphabetical or numeric order</a:t>
            </a:r>
            <a:r>
              <a:rPr lang="en-US" sz="2200" dirty="0"/>
              <a:t> </a:t>
            </a:r>
          </a:p>
          <a:p>
            <a:pPr>
              <a:lnSpc>
                <a:spcPct val="90000"/>
              </a:lnSpc>
            </a:pPr>
            <a:r>
              <a:rPr lang="en-US" sz="2200" dirty="0">
                <a:cs typeface="Times New Roman" pitchFamily="18" charset="0"/>
              </a:rPr>
              <a:t>It can take a list o files as arguments or take input from standard input</a:t>
            </a:r>
            <a:r>
              <a:rPr lang="en-US" sz="2200" dirty="0"/>
              <a:t> </a:t>
            </a:r>
          </a:p>
          <a:p>
            <a:pPr>
              <a:lnSpc>
                <a:spcPct val="90000"/>
              </a:lnSpc>
            </a:pPr>
            <a:r>
              <a:rPr lang="en-US" sz="2200" dirty="0">
                <a:cs typeface="Times New Roman" pitchFamily="18" charset="0"/>
              </a:rPr>
              <a:t>Output is displayed on standard output</a:t>
            </a:r>
            <a:r>
              <a:rPr lang="en-US" sz="2200" dirty="0"/>
              <a:t> </a:t>
            </a:r>
          </a:p>
          <a:p>
            <a:pPr>
              <a:lnSpc>
                <a:spcPct val="90000"/>
              </a:lnSpc>
            </a:pPr>
            <a:r>
              <a:rPr lang="en-US" sz="2200" dirty="0">
                <a:cs typeface="Times New Roman" pitchFamily="18" charset="0"/>
              </a:rPr>
              <a:t>By default it sorts the lines on the first word or field.  </a:t>
            </a:r>
          </a:p>
          <a:p>
            <a:pPr>
              <a:lnSpc>
                <a:spcPct val="90000"/>
              </a:lnSpc>
            </a:pPr>
            <a:r>
              <a:rPr lang="en-US" sz="2200" dirty="0">
                <a:cs typeface="Times New Roman" pitchFamily="18" charset="0"/>
              </a:rPr>
              <a:t>A field is a group of characters separated by a delimiter.  The entire line is treated as a record.</a:t>
            </a:r>
          </a:p>
          <a:p>
            <a:pPr>
              <a:lnSpc>
                <a:spcPct val="90000"/>
              </a:lnSpc>
            </a:pPr>
            <a:endParaRPr lang="en-US" sz="2200" dirty="0">
              <a:cs typeface="Times New Roman" pitchFamily="18" charset="0"/>
            </a:endParaRPr>
          </a:p>
          <a:p>
            <a:pPr lvl="1">
              <a:lnSpc>
                <a:spcPct val="90000"/>
              </a:lnSpc>
              <a:buFontTx/>
              <a:buNone/>
            </a:pPr>
            <a:r>
              <a:rPr lang="en-US" sz="2200" dirty="0">
                <a:cs typeface="Times New Roman" pitchFamily="18" charset="0"/>
              </a:rPr>
              <a:t>sort [filename]</a:t>
            </a:r>
          </a:p>
          <a:p>
            <a:pPr lvl="1">
              <a:lnSpc>
                <a:spcPct val="90000"/>
              </a:lnSpc>
              <a:buFontTx/>
              <a:buNone/>
            </a:pPr>
            <a:r>
              <a:rPr lang="en-US" sz="2000" dirty="0">
                <a:cs typeface="Times New Roman" pitchFamily="18" charset="0"/>
              </a:rPr>
              <a:t> </a:t>
            </a:r>
          </a:p>
        </p:txBody>
      </p:sp>
    </p:spTree>
    <p:extLst>
      <p:ext uri="{BB962C8B-B14F-4D97-AF65-F5344CB8AC3E}">
        <p14:creationId xmlns:p14="http://schemas.microsoft.com/office/powerpoint/2010/main" val="4013288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Sort Options</a:t>
            </a:r>
          </a:p>
        </p:txBody>
      </p:sp>
      <p:sp>
        <p:nvSpPr>
          <p:cNvPr id="149507" name="Rectangle 3"/>
          <p:cNvSpPr>
            <a:spLocks noGrp="1" noChangeArrowheads="1"/>
          </p:cNvSpPr>
          <p:nvPr>
            <p:ph type="body" idx="1"/>
          </p:nvPr>
        </p:nvSpPr>
        <p:spPr/>
        <p:txBody>
          <a:bodyPr/>
          <a:lstStyle/>
          <a:p>
            <a:pPr>
              <a:lnSpc>
                <a:spcPct val="90000"/>
              </a:lnSpc>
            </a:pPr>
            <a:r>
              <a:rPr lang="en-US" sz="2400" dirty="0">
                <a:cs typeface="Times New Roman" pitchFamily="18" charset="0"/>
              </a:rPr>
              <a:t>The available options are:</a:t>
            </a:r>
          </a:p>
          <a:p>
            <a:pPr lvl="1">
              <a:lnSpc>
                <a:spcPct val="90000"/>
              </a:lnSpc>
            </a:pPr>
            <a:r>
              <a:rPr lang="en-US" sz="2000" dirty="0">
                <a:cs typeface="Times New Roman" pitchFamily="18" charset="0"/>
              </a:rPr>
              <a:t>-f	</a:t>
            </a:r>
            <a:r>
              <a:rPr lang="en-US" sz="2000" dirty="0" smtClean="0">
                <a:cs typeface="Times New Roman" pitchFamily="18" charset="0"/>
              </a:rPr>
              <a:t>     folds </a:t>
            </a:r>
            <a:r>
              <a:rPr lang="en-US" sz="2000" dirty="0">
                <a:cs typeface="Times New Roman" pitchFamily="18" charset="0"/>
              </a:rPr>
              <a:t>lowercase letters into upper case characters in a string</a:t>
            </a:r>
          </a:p>
          <a:p>
            <a:pPr lvl="1">
              <a:lnSpc>
                <a:spcPct val="90000"/>
              </a:lnSpc>
            </a:pPr>
            <a:r>
              <a:rPr lang="en-US" sz="2000" dirty="0">
                <a:cs typeface="Times New Roman" pitchFamily="18" charset="0"/>
              </a:rPr>
              <a:t>-n	sorts numeric data in the correct order for numbers</a:t>
            </a:r>
          </a:p>
          <a:p>
            <a:pPr lvl="1">
              <a:lnSpc>
                <a:spcPct val="90000"/>
              </a:lnSpc>
            </a:pPr>
            <a:r>
              <a:rPr lang="en-US" sz="2000" dirty="0">
                <a:cs typeface="Times New Roman" pitchFamily="18" charset="0"/>
              </a:rPr>
              <a:t>-d	ignores punctuation marks and other special </a:t>
            </a:r>
            <a:r>
              <a:rPr lang="en-US" sz="2000" dirty="0" smtClean="0">
                <a:cs typeface="Times New Roman" pitchFamily="18" charset="0"/>
              </a:rPr>
              <a:t>    characters </a:t>
            </a:r>
            <a:r>
              <a:rPr lang="en-US" sz="2000" dirty="0">
                <a:cs typeface="Times New Roman" pitchFamily="18" charset="0"/>
              </a:rPr>
              <a:t>while sorting text</a:t>
            </a:r>
          </a:p>
          <a:p>
            <a:pPr lvl="1">
              <a:lnSpc>
                <a:spcPct val="90000"/>
              </a:lnSpc>
            </a:pPr>
            <a:r>
              <a:rPr lang="en-US" sz="2000" dirty="0">
                <a:cs typeface="Times New Roman" pitchFamily="18" charset="0"/>
              </a:rPr>
              <a:t>-r	</a:t>
            </a:r>
            <a:r>
              <a:rPr lang="en-US" sz="2000" dirty="0" smtClean="0">
                <a:cs typeface="Times New Roman" pitchFamily="18" charset="0"/>
              </a:rPr>
              <a:t>     sorts </a:t>
            </a:r>
            <a:r>
              <a:rPr lang="en-US" sz="2000" dirty="0">
                <a:cs typeface="Times New Roman" pitchFamily="18" charset="0"/>
              </a:rPr>
              <a:t>data in reverse order</a:t>
            </a:r>
          </a:p>
          <a:p>
            <a:pPr lvl="1">
              <a:lnSpc>
                <a:spcPct val="90000"/>
              </a:lnSpc>
            </a:pPr>
            <a:r>
              <a:rPr lang="en-US" sz="2000" dirty="0">
                <a:cs typeface="Times New Roman" pitchFamily="18" charset="0"/>
              </a:rPr>
              <a:t>-M	sort considers the first three characters of the line as months</a:t>
            </a:r>
          </a:p>
          <a:p>
            <a:pPr lvl="1">
              <a:lnSpc>
                <a:spcPct val="90000"/>
              </a:lnSpc>
            </a:pPr>
            <a:r>
              <a:rPr lang="en-US" sz="2000" dirty="0">
                <a:cs typeface="Times New Roman" pitchFamily="18" charset="0"/>
              </a:rPr>
              <a:t>-o	redirects output to another file</a:t>
            </a:r>
          </a:p>
          <a:p>
            <a:pPr lvl="1">
              <a:lnSpc>
                <a:spcPct val="90000"/>
              </a:lnSpc>
            </a:pPr>
            <a:r>
              <a:rPr lang="en-US" sz="2000" dirty="0">
                <a:cs typeface="Times New Roman" pitchFamily="18" charset="0"/>
              </a:rPr>
              <a:t>-b	ignores blank spaces while sorting</a:t>
            </a:r>
          </a:p>
          <a:p>
            <a:pPr lvl="1">
              <a:lnSpc>
                <a:spcPct val="90000"/>
              </a:lnSpc>
            </a:pPr>
            <a:r>
              <a:rPr lang="en-US" sz="2000" dirty="0">
                <a:cs typeface="Times New Roman" pitchFamily="18" charset="0"/>
              </a:rPr>
              <a:t>-t	</a:t>
            </a:r>
            <a:r>
              <a:rPr lang="en-US" sz="2000" dirty="0" smtClean="0">
                <a:cs typeface="Times New Roman" pitchFamily="18" charset="0"/>
              </a:rPr>
              <a:t>             specifies </a:t>
            </a:r>
            <a:r>
              <a:rPr lang="en-US" sz="2000" dirty="0">
                <a:cs typeface="Times New Roman" pitchFamily="18" charset="0"/>
              </a:rPr>
              <a:t>the delimiter used in the file</a:t>
            </a:r>
          </a:p>
          <a:p>
            <a:pPr lvl="1">
              <a:lnSpc>
                <a:spcPct val="90000"/>
              </a:lnSpc>
            </a:pPr>
            <a:r>
              <a:rPr lang="en-US" sz="2000" dirty="0">
                <a:cs typeface="Times New Roman" pitchFamily="18" charset="0"/>
              </a:rPr>
              <a:t>+n	tells sort to start the comparison from n field number</a:t>
            </a:r>
          </a:p>
          <a:p>
            <a:pPr lvl="1">
              <a:lnSpc>
                <a:spcPct val="90000"/>
              </a:lnSpc>
            </a:pPr>
            <a:endParaRPr lang="en-US" dirty="0"/>
          </a:p>
        </p:txBody>
      </p:sp>
    </p:spTree>
    <p:extLst>
      <p:ext uri="{BB962C8B-B14F-4D97-AF65-F5344CB8AC3E}">
        <p14:creationId xmlns:p14="http://schemas.microsoft.com/office/powerpoint/2010/main" val="764553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cs typeface="Times New Roman" pitchFamily="18" charset="0"/>
              </a:rPr>
              <a:t>uniq</a:t>
            </a:r>
            <a:r>
              <a:rPr lang="en-US"/>
              <a:t> </a:t>
            </a:r>
          </a:p>
        </p:txBody>
      </p:sp>
      <p:sp>
        <p:nvSpPr>
          <p:cNvPr id="150531" name="Rectangle 3"/>
          <p:cNvSpPr>
            <a:spLocks noGrp="1" noChangeArrowheads="1"/>
          </p:cNvSpPr>
          <p:nvPr>
            <p:ph type="body" idx="1"/>
          </p:nvPr>
        </p:nvSpPr>
        <p:spPr/>
        <p:txBody>
          <a:bodyPr/>
          <a:lstStyle/>
          <a:p>
            <a:pPr>
              <a:lnSpc>
                <a:spcPct val="90000"/>
              </a:lnSpc>
            </a:pPr>
            <a:r>
              <a:rPr lang="en-US" sz="2400" dirty="0" smtClean="0">
                <a:cs typeface="Times New Roman" pitchFamily="18" charset="0"/>
              </a:rPr>
              <a:t>The </a:t>
            </a:r>
            <a:r>
              <a:rPr lang="en-US" sz="2400" dirty="0" err="1" smtClean="0">
                <a:cs typeface="Times New Roman" pitchFamily="18" charset="0"/>
              </a:rPr>
              <a:t>uniq</a:t>
            </a:r>
            <a:r>
              <a:rPr lang="en-US" sz="2400" dirty="0" smtClean="0">
                <a:cs typeface="Times New Roman" pitchFamily="18" charset="0"/>
              </a:rPr>
              <a:t> command is used to display the </a:t>
            </a:r>
            <a:r>
              <a:rPr lang="en-US" sz="2400" dirty="0" err="1" smtClean="0">
                <a:cs typeface="Times New Roman" pitchFamily="18" charset="0"/>
              </a:rPr>
              <a:t>uniq</a:t>
            </a:r>
            <a:r>
              <a:rPr lang="en-US" sz="2400" dirty="0" smtClean="0">
                <a:cs typeface="Times New Roman" pitchFamily="18" charset="0"/>
              </a:rPr>
              <a:t>(</a:t>
            </a:r>
            <a:r>
              <a:rPr lang="en-US" sz="2400" dirty="0" err="1" smtClean="0">
                <a:cs typeface="Times New Roman" pitchFamily="18" charset="0"/>
              </a:rPr>
              <a:t>ue</a:t>
            </a:r>
            <a:r>
              <a:rPr lang="en-US" sz="2400" dirty="0" smtClean="0">
                <a:cs typeface="Times New Roman" pitchFamily="18" charset="0"/>
              </a:rPr>
              <a:t>) lines in a sorted file</a:t>
            </a:r>
            <a:r>
              <a:rPr lang="en-US" sz="2400" dirty="0" smtClean="0"/>
              <a:t> </a:t>
            </a:r>
          </a:p>
          <a:p>
            <a:pPr>
              <a:lnSpc>
                <a:spcPct val="90000"/>
              </a:lnSpc>
            </a:pPr>
            <a:r>
              <a:rPr lang="en-US" sz="2400" dirty="0" smtClean="0">
                <a:cs typeface="Times New Roman" pitchFamily="18" charset="0"/>
              </a:rPr>
              <a:t>It takes input from standard input or a list of file names as arguments</a:t>
            </a:r>
            <a:r>
              <a:rPr lang="en-US" sz="2400" dirty="0" smtClean="0"/>
              <a:t> </a:t>
            </a:r>
          </a:p>
          <a:p>
            <a:pPr>
              <a:lnSpc>
                <a:spcPct val="90000"/>
              </a:lnSpc>
            </a:pPr>
            <a:r>
              <a:rPr lang="en-US" sz="2400" dirty="0" smtClean="0">
                <a:cs typeface="Times New Roman" pitchFamily="18" charset="0"/>
              </a:rPr>
              <a:t>The available options are:</a:t>
            </a:r>
          </a:p>
          <a:p>
            <a:pPr lvl="1">
              <a:lnSpc>
                <a:spcPct val="90000"/>
              </a:lnSpc>
            </a:pPr>
            <a:r>
              <a:rPr lang="en-US" sz="2400" b="1" dirty="0" smtClean="0">
                <a:cs typeface="Times New Roman" pitchFamily="18" charset="0"/>
              </a:rPr>
              <a:t>-c</a:t>
            </a:r>
            <a:r>
              <a:rPr lang="en-US" sz="2400" dirty="0" smtClean="0">
                <a:cs typeface="Times New Roman" pitchFamily="18" charset="0"/>
              </a:rPr>
              <a:t>	counts the number of occurrences</a:t>
            </a:r>
          </a:p>
          <a:p>
            <a:pPr lvl="1">
              <a:lnSpc>
                <a:spcPct val="90000"/>
              </a:lnSpc>
            </a:pPr>
            <a:r>
              <a:rPr lang="en-US" sz="2400" b="1" dirty="0" smtClean="0">
                <a:cs typeface="Times New Roman" pitchFamily="18" charset="0"/>
              </a:rPr>
              <a:t>-d</a:t>
            </a:r>
            <a:r>
              <a:rPr lang="en-US" sz="2400" dirty="0" smtClean="0">
                <a:cs typeface="Times New Roman" pitchFamily="18" charset="0"/>
              </a:rPr>
              <a:t>	displays only the lines that are duplicated</a:t>
            </a:r>
            <a:r>
              <a:rPr lang="en-US" sz="2400" dirty="0" smtClean="0"/>
              <a:t> </a:t>
            </a:r>
            <a:endParaRPr lang="en-US" sz="2400" dirty="0"/>
          </a:p>
        </p:txBody>
      </p:sp>
    </p:spTree>
    <p:extLst>
      <p:ext uri="{BB962C8B-B14F-4D97-AF65-F5344CB8AC3E}">
        <p14:creationId xmlns:p14="http://schemas.microsoft.com/office/powerpoint/2010/main" val="99939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Functions of an OS</a:t>
            </a:r>
          </a:p>
        </p:txBody>
      </p:sp>
      <p:sp>
        <p:nvSpPr>
          <p:cNvPr id="70659" name="Rectangle 3"/>
          <p:cNvSpPr>
            <a:spLocks noGrp="1" noChangeArrowheads="1"/>
          </p:cNvSpPr>
          <p:nvPr>
            <p:ph type="body" idx="1"/>
          </p:nvPr>
        </p:nvSpPr>
        <p:spPr>
          <a:xfrm>
            <a:off x="393700" y="1206500"/>
            <a:ext cx="8407400" cy="5041900"/>
          </a:xfrm>
        </p:spPr>
        <p:txBody>
          <a:bodyPr/>
          <a:lstStyle/>
          <a:p>
            <a:r>
              <a:rPr lang="en-US" sz="2400" dirty="0">
                <a:cs typeface="Times New Roman" pitchFamily="18" charset="0"/>
              </a:rPr>
              <a:t>Isolating the user from the hardware</a:t>
            </a:r>
          </a:p>
          <a:p>
            <a:r>
              <a:rPr lang="en-US" sz="2400" dirty="0">
                <a:cs typeface="Times New Roman" pitchFamily="18" charset="0"/>
              </a:rPr>
              <a:t>Providing a transparent layer to communicate with hardware</a:t>
            </a:r>
          </a:p>
          <a:p>
            <a:r>
              <a:rPr lang="en-US" sz="2400" dirty="0">
                <a:cs typeface="Times New Roman" pitchFamily="18" charset="0"/>
              </a:rPr>
              <a:t>Scheduling tasks of various users.</a:t>
            </a:r>
          </a:p>
          <a:p>
            <a:r>
              <a:rPr lang="en-US" sz="2400" dirty="0">
                <a:cs typeface="Times New Roman" pitchFamily="18" charset="0"/>
              </a:rPr>
              <a:t>Managing resources and allocating them to various users.</a:t>
            </a:r>
          </a:p>
          <a:p>
            <a:r>
              <a:rPr lang="en-US" sz="2400" dirty="0">
                <a:cs typeface="Times New Roman" pitchFamily="18" charset="0"/>
              </a:rPr>
              <a:t>Resolving conflicting requests of various users.</a:t>
            </a:r>
          </a:p>
          <a:p>
            <a:r>
              <a:rPr lang="en-US" sz="2400" dirty="0">
                <a:cs typeface="Times New Roman" pitchFamily="18" charset="0"/>
              </a:rPr>
              <a:t>Monitoring and auditing system operations</a:t>
            </a:r>
            <a:r>
              <a:rPr lang="en-US" sz="2400" dirty="0"/>
              <a:t> </a:t>
            </a:r>
          </a:p>
        </p:txBody>
      </p:sp>
    </p:spTree>
    <p:extLst>
      <p:ext uri="{BB962C8B-B14F-4D97-AF65-F5344CB8AC3E}">
        <p14:creationId xmlns:p14="http://schemas.microsoft.com/office/powerpoint/2010/main" val="16063533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cmp</a:t>
            </a:r>
          </a:p>
        </p:txBody>
      </p:sp>
      <p:sp>
        <p:nvSpPr>
          <p:cNvPr id="151555" name="Rectangle 3"/>
          <p:cNvSpPr>
            <a:spLocks noGrp="1" noChangeArrowheads="1"/>
          </p:cNvSpPr>
          <p:nvPr>
            <p:ph type="body" idx="1"/>
          </p:nvPr>
        </p:nvSpPr>
        <p:spPr>
          <a:xfrm>
            <a:off x="457200" y="838268"/>
            <a:ext cx="8229600" cy="4830695"/>
          </a:xfrm>
        </p:spPr>
        <p:txBody>
          <a:bodyPr/>
          <a:lstStyle/>
          <a:p>
            <a:pPr>
              <a:lnSpc>
                <a:spcPct val="90000"/>
              </a:lnSpc>
            </a:pPr>
            <a:r>
              <a:rPr lang="en-US" sz="2000" dirty="0">
                <a:cs typeface="Times New Roman" pitchFamily="18" charset="0"/>
              </a:rPr>
              <a:t>The </a:t>
            </a:r>
            <a:r>
              <a:rPr lang="en-US" sz="2000" dirty="0" err="1">
                <a:cs typeface="Times New Roman" pitchFamily="18" charset="0"/>
              </a:rPr>
              <a:t>cmp</a:t>
            </a:r>
            <a:r>
              <a:rPr lang="en-US" sz="2000" dirty="0">
                <a:cs typeface="Times New Roman" pitchFamily="18" charset="0"/>
              </a:rPr>
              <a:t> command compares two files (text or binary) byte-by-byte and displays the first occurrence where the files differ</a:t>
            </a:r>
            <a:r>
              <a:rPr lang="en-US" sz="2000" dirty="0"/>
              <a:t> </a:t>
            </a:r>
          </a:p>
          <a:p>
            <a:pPr>
              <a:lnSpc>
                <a:spcPct val="90000"/>
              </a:lnSpc>
            </a:pPr>
            <a:r>
              <a:rPr lang="en-US" sz="2000" dirty="0">
                <a:cs typeface="Times New Roman" pitchFamily="18" charset="0"/>
              </a:rPr>
              <a:t>If there are no differences the </a:t>
            </a:r>
            <a:r>
              <a:rPr lang="en-US" sz="2000" dirty="0" err="1">
                <a:cs typeface="Times New Roman" pitchFamily="18" charset="0"/>
              </a:rPr>
              <a:t>cmp</a:t>
            </a:r>
            <a:r>
              <a:rPr lang="en-US" sz="2000" dirty="0">
                <a:cs typeface="Times New Roman" pitchFamily="18" charset="0"/>
              </a:rPr>
              <a:t> command does not display anything</a:t>
            </a:r>
            <a:r>
              <a:rPr lang="en-US" sz="2000" dirty="0"/>
              <a:t> </a:t>
            </a:r>
          </a:p>
          <a:p>
            <a:pPr>
              <a:lnSpc>
                <a:spcPct val="90000"/>
              </a:lnSpc>
              <a:buFontTx/>
              <a:buNone/>
            </a:pPr>
            <a:endParaRPr lang="en-US" sz="2000" dirty="0"/>
          </a:p>
          <a:p>
            <a:pPr>
              <a:lnSpc>
                <a:spcPct val="90000"/>
              </a:lnSpc>
              <a:buFontTx/>
              <a:buNone/>
            </a:pPr>
            <a:r>
              <a:rPr lang="en-US" sz="2000" dirty="0" err="1">
                <a:cs typeface="Times New Roman" pitchFamily="18" charset="0"/>
              </a:rPr>
              <a:t>cmp</a:t>
            </a:r>
            <a:r>
              <a:rPr lang="en-US" sz="2000" dirty="0">
                <a:cs typeface="Times New Roman" pitchFamily="18" charset="0"/>
              </a:rPr>
              <a:t> [filename1] [filename2]</a:t>
            </a:r>
          </a:p>
          <a:p>
            <a:pPr>
              <a:lnSpc>
                <a:spcPct val="90000"/>
              </a:lnSpc>
              <a:buFontTx/>
              <a:buNone/>
            </a:pPr>
            <a:r>
              <a:rPr lang="en-US" sz="2000" dirty="0">
                <a:cs typeface="Times New Roman" pitchFamily="18" charset="0"/>
              </a:rPr>
              <a:t>cat first</a:t>
            </a:r>
          </a:p>
          <a:p>
            <a:pPr>
              <a:lnSpc>
                <a:spcPct val="90000"/>
              </a:lnSpc>
              <a:buFontTx/>
              <a:buNone/>
            </a:pPr>
            <a:r>
              <a:rPr lang="en-US" sz="2000" dirty="0">
                <a:cs typeface="Times New Roman" pitchFamily="18" charset="0"/>
              </a:rPr>
              <a:t>“waves represent a continual dance between ocean and air”</a:t>
            </a:r>
          </a:p>
          <a:p>
            <a:pPr>
              <a:lnSpc>
                <a:spcPct val="90000"/>
              </a:lnSpc>
              <a:buFontTx/>
              <a:buNone/>
            </a:pPr>
            <a:r>
              <a:rPr lang="en-US" sz="2000" dirty="0">
                <a:cs typeface="Times New Roman" pitchFamily="18" charset="0"/>
              </a:rPr>
              <a:t> </a:t>
            </a:r>
          </a:p>
          <a:p>
            <a:pPr>
              <a:lnSpc>
                <a:spcPct val="90000"/>
              </a:lnSpc>
              <a:buFontTx/>
              <a:buNone/>
            </a:pPr>
            <a:r>
              <a:rPr lang="en-US" sz="2000" dirty="0">
                <a:cs typeface="Times New Roman" pitchFamily="18" charset="0"/>
              </a:rPr>
              <a:t>$ cat second</a:t>
            </a:r>
          </a:p>
          <a:p>
            <a:pPr>
              <a:lnSpc>
                <a:spcPct val="90000"/>
              </a:lnSpc>
              <a:buFontTx/>
              <a:buNone/>
            </a:pPr>
            <a:r>
              <a:rPr lang="en-US" sz="2000" dirty="0">
                <a:cs typeface="Times New Roman" pitchFamily="18" charset="0"/>
              </a:rPr>
              <a:t>“waves can banish a beach overnight, then build a new one the next spring”</a:t>
            </a:r>
          </a:p>
          <a:p>
            <a:pPr>
              <a:lnSpc>
                <a:spcPct val="90000"/>
              </a:lnSpc>
              <a:buFontTx/>
              <a:buNone/>
            </a:pPr>
            <a:r>
              <a:rPr lang="en-US" sz="2000" dirty="0">
                <a:cs typeface="Times New Roman" pitchFamily="18" charset="0"/>
              </a:rPr>
              <a:t> </a:t>
            </a:r>
          </a:p>
          <a:p>
            <a:pPr>
              <a:lnSpc>
                <a:spcPct val="90000"/>
              </a:lnSpc>
              <a:buFontTx/>
              <a:buNone/>
            </a:pPr>
            <a:r>
              <a:rPr lang="en-US" sz="2000" dirty="0">
                <a:cs typeface="Times New Roman" pitchFamily="18" charset="0"/>
              </a:rPr>
              <a:t>$ </a:t>
            </a:r>
            <a:r>
              <a:rPr lang="en-US" sz="2000" dirty="0" err="1">
                <a:cs typeface="Times New Roman" pitchFamily="18" charset="0"/>
              </a:rPr>
              <a:t>cmp</a:t>
            </a:r>
            <a:r>
              <a:rPr lang="en-US" sz="2000" dirty="0">
                <a:cs typeface="Times New Roman" pitchFamily="18" charset="0"/>
              </a:rPr>
              <a:t> first second</a:t>
            </a:r>
          </a:p>
          <a:p>
            <a:pPr>
              <a:lnSpc>
                <a:spcPct val="90000"/>
              </a:lnSpc>
              <a:buFontTx/>
              <a:buNone/>
            </a:pPr>
            <a:r>
              <a:rPr lang="en-US" sz="2000" dirty="0">
                <a:cs typeface="Times New Roman" pitchFamily="18" charset="0"/>
              </a:rPr>
              <a:t>first second differ: char 8, line 1</a:t>
            </a:r>
          </a:p>
          <a:p>
            <a:pPr>
              <a:lnSpc>
                <a:spcPct val="90000"/>
              </a:lnSpc>
              <a:buFontTx/>
              <a:buNone/>
            </a:pPr>
            <a:endParaRPr lang="en-US" dirty="0"/>
          </a:p>
        </p:txBody>
      </p:sp>
    </p:spTree>
    <p:extLst>
      <p:ext uri="{BB962C8B-B14F-4D97-AF65-F5344CB8AC3E}">
        <p14:creationId xmlns:p14="http://schemas.microsoft.com/office/powerpoint/2010/main" val="4147970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diff</a:t>
            </a:r>
          </a:p>
        </p:txBody>
      </p:sp>
      <p:sp>
        <p:nvSpPr>
          <p:cNvPr id="152579" name="Rectangle 3"/>
          <p:cNvSpPr>
            <a:spLocks noGrp="1" noChangeArrowheads="1"/>
          </p:cNvSpPr>
          <p:nvPr>
            <p:ph type="body" idx="1"/>
          </p:nvPr>
        </p:nvSpPr>
        <p:spPr/>
        <p:txBody>
          <a:bodyPr/>
          <a:lstStyle/>
          <a:p>
            <a:r>
              <a:rPr lang="en-US" sz="2400" dirty="0">
                <a:cs typeface="Times New Roman" pitchFamily="18" charset="0"/>
              </a:rPr>
              <a:t>The diff command compares text files</a:t>
            </a:r>
            <a:r>
              <a:rPr lang="en-US" sz="2400" dirty="0"/>
              <a:t> </a:t>
            </a:r>
          </a:p>
          <a:p>
            <a:r>
              <a:rPr lang="en-US" sz="2400" dirty="0">
                <a:cs typeface="Times New Roman" pitchFamily="18" charset="0"/>
              </a:rPr>
              <a:t>It gives an index of all lines that differ in the two files along with the line numbers</a:t>
            </a:r>
          </a:p>
          <a:p>
            <a:r>
              <a:rPr lang="en-US" sz="2400" dirty="0">
                <a:cs typeface="Times New Roman" pitchFamily="18" charset="0"/>
              </a:rPr>
              <a:t>It also displays what needs to be changed </a:t>
            </a:r>
          </a:p>
          <a:p>
            <a:pPr>
              <a:buFontTx/>
              <a:buNone/>
            </a:pPr>
            <a:r>
              <a:rPr lang="en-US" sz="2400" dirty="0">
                <a:cs typeface="Times New Roman" pitchFamily="18" charset="0"/>
              </a:rPr>
              <a:t>	diff filename1 filename2</a:t>
            </a:r>
          </a:p>
          <a:p>
            <a:pPr>
              <a:buFontTx/>
              <a:buNone/>
            </a:pPr>
            <a:r>
              <a:rPr lang="en-US" sz="2400" dirty="0">
                <a:cs typeface="Times New Roman" pitchFamily="18" charset="0"/>
              </a:rPr>
              <a:t>	diff – filename2 </a:t>
            </a:r>
            <a:r>
              <a:rPr lang="en-US" sz="2400" dirty="0"/>
              <a:t> </a:t>
            </a:r>
          </a:p>
          <a:p>
            <a:pPr>
              <a:buFontTx/>
              <a:buNone/>
            </a:pPr>
            <a:endParaRPr lang="en-US" sz="2400" dirty="0"/>
          </a:p>
          <a:p>
            <a:r>
              <a:rPr lang="en-US" sz="2400" dirty="0">
                <a:cs typeface="Times New Roman" pitchFamily="18" charset="0"/>
              </a:rPr>
              <a:t>Using the –b option causes the diff command to ignore trailing blank or tab spaces as differences.</a:t>
            </a:r>
          </a:p>
          <a:p>
            <a:pPr lvl="1">
              <a:buFontTx/>
              <a:buNone/>
            </a:pPr>
            <a:r>
              <a:rPr lang="en-US" sz="2400" dirty="0">
                <a:cs typeface="Times New Roman" pitchFamily="18" charset="0"/>
              </a:rPr>
              <a:t>$ diff first second</a:t>
            </a:r>
          </a:p>
          <a:p>
            <a:pPr lvl="1">
              <a:buFontTx/>
              <a:buNone/>
            </a:pPr>
            <a:endParaRPr lang="en-US" sz="2400" dirty="0">
              <a:cs typeface="Times New Roman" pitchFamily="18" charset="0"/>
            </a:endParaRPr>
          </a:p>
        </p:txBody>
      </p:sp>
    </p:spTree>
    <p:extLst>
      <p:ext uri="{BB962C8B-B14F-4D97-AF65-F5344CB8AC3E}">
        <p14:creationId xmlns:p14="http://schemas.microsoft.com/office/powerpoint/2010/main" val="8982028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comm</a:t>
            </a:r>
          </a:p>
        </p:txBody>
      </p:sp>
      <p:sp>
        <p:nvSpPr>
          <p:cNvPr id="153603" name="Rectangle 3"/>
          <p:cNvSpPr>
            <a:spLocks noGrp="1" noChangeArrowheads="1"/>
          </p:cNvSpPr>
          <p:nvPr>
            <p:ph type="body" idx="1"/>
          </p:nvPr>
        </p:nvSpPr>
        <p:spPr>
          <a:xfrm>
            <a:off x="381000" y="990664"/>
            <a:ext cx="8407400" cy="5575236"/>
          </a:xfrm>
        </p:spPr>
        <p:txBody>
          <a:bodyPr/>
          <a:lstStyle/>
          <a:p>
            <a:pPr>
              <a:lnSpc>
                <a:spcPct val="90000"/>
              </a:lnSpc>
            </a:pPr>
            <a:r>
              <a:rPr lang="en-US" sz="2400" dirty="0">
                <a:cs typeface="Times New Roman" pitchFamily="18" charset="0"/>
              </a:rPr>
              <a:t>The </a:t>
            </a:r>
            <a:r>
              <a:rPr lang="en-US" sz="2400" dirty="0" err="1">
                <a:cs typeface="Times New Roman" pitchFamily="18" charset="0"/>
              </a:rPr>
              <a:t>comm</a:t>
            </a:r>
            <a:r>
              <a:rPr lang="en-US" sz="2400" dirty="0">
                <a:cs typeface="Times New Roman" pitchFamily="18" charset="0"/>
              </a:rPr>
              <a:t> command compares two sorted files and displays the instances that are common.  </a:t>
            </a:r>
          </a:p>
          <a:p>
            <a:pPr>
              <a:lnSpc>
                <a:spcPct val="90000"/>
              </a:lnSpc>
            </a:pPr>
            <a:r>
              <a:rPr lang="en-US" sz="2400" dirty="0">
                <a:cs typeface="Times New Roman" pitchFamily="18" charset="0"/>
              </a:rPr>
              <a:t>The display is separated into 3 columns.</a:t>
            </a:r>
            <a:r>
              <a:rPr lang="en-US" sz="2400" dirty="0"/>
              <a:t> </a:t>
            </a:r>
          </a:p>
          <a:p>
            <a:pPr>
              <a:lnSpc>
                <a:spcPct val="90000"/>
              </a:lnSpc>
              <a:buFontTx/>
              <a:buNone/>
            </a:pPr>
            <a:r>
              <a:rPr lang="en-US" sz="2400" dirty="0"/>
              <a:t>	</a:t>
            </a:r>
            <a:r>
              <a:rPr lang="en-US" sz="2400" dirty="0" err="1">
                <a:cs typeface="Times New Roman" pitchFamily="18" charset="0"/>
              </a:rPr>
              <a:t>comm</a:t>
            </a:r>
            <a:r>
              <a:rPr lang="en-US" sz="2400" dirty="0">
                <a:cs typeface="Times New Roman" pitchFamily="18" charset="0"/>
              </a:rPr>
              <a:t> filename1 filename2</a:t>
            </a:r>
          </a:p>
          <a:p>
            <a:pPr>
              <a:lnSpc>
                <a:spcPct val="90000"/>
              </a:lnSpc>
              <a:buFontTx/>
              <a:buNone/>
            </a:pPr>
            <a:endParaRPr lang="en-US" sz="2400" dirty="0">
              <a:cs typeface="Times New Roman" pitchFamily="18" charset="0"/>
            </a:endParaRPr>
          </a:p>
          <a:p>
            <a:pPr lvl="1">
              <a:lnSpc>
                <a:spcPct val="90000"/>
              </a:lnSpc>
              <a:buFontTx/>
              <a:buNone/>
            </a:pPr>
            <a:r>
              <a:rPr lang="en-US" sz="1600" dirty="0">
                <a:cs typeface="Times New Roman" pitchFamily="18" charset="0"/>
              </a:rPr>
              <a:t>first</a:t>
            </a:r>
            <a:r>
              <a:rPr lang="en-US" sz="2000" dirty="0">
                <a:cs typeface="Times New Roman" pitchFamily="18" charset="0"/>
              </a:rPr>
              <a:t>     displays what occurs in the first files but not in the second</a:t>
            </a:r>
          </a:p>
          <a:p>
            <a:pPr lvl="1">
              <a:lnSpc>
                <a:spcPct val="90000"/>
              </a:lnSpc>
              <a:buFontTx/>
              <a:buNone/>
            </a:pPr>
            <a:r>
              <a:rPr lang="en-US" sz="2000" dirty="0">
                <a:cs typeface="Times New Roman" pitchFamily="18" charset="0"/>
              </a:rPr>
              <a:t>second  displays what occurs in the second file but not in the first</a:t>
            </a:r>
          </a:p>
          <a:p>
            <a:pPr lvl="1">
              <a:lnSpc>
                <a:spcPct val="90000"/>
              </a:lnSpc>
              <a:buFontTx/>
              <a:buNone/>
            </a:pPr>
            <a:r>
              <a:rPr lang="en-US" sz="2000" dirty="0">
                <a:cs typeface="Times New Roman" pitchFamily="18" charset="0"/>
              </a:rPr>
              <a:t>Third    displays what is common in both files</a:t>
            </a:r>
          </a:p>
          <a:p>
            <a:pPr>
              <a:lnSpc>
                <a:spcPct val="90000"/>
              </a:lnSpc>
              <a:buFontTx/>
              <a:buNone/>
            </a:pPr>
            <a:r>
              <a:rPr lang="en-US" sz="1400" dirty="0">
                <a:cs typeface="Times New Roman" pitchFamily="18" charset="0"/>
              </a:rPr>
              <a:t> </a:t>
            </a:r>
          </a:p>
          <a:p>
            <a:pPr>
              <a:lnSpc>
                <a:spcPct val="90000"/>
              </a:lnSpc>
            </a:pPr>
            <a:r>
              <a:rPr lang="en-US" sz="2400" dirty="0">
                <a:cs typeface="Times New Roman" pitchFamily="18" charset="0"/>
              </a:rPr>
              <a:t>Output  can be displayed in the desired format by suppressing the columns that should not be displayed.</a:t>
            </a:r>
          </a:p>
          <a:p>
            <a:pPr>
              <a:lnSpc>
                <a:spcPct val="90000"/>
              </a:lnSpc>
              <a:buFontTx/>
              <a:buNone/>
            </a:pPr>
            <a:r>
              <a:rPr lang="en-US" sz="1400" dirty="0">
                <a:cs typeface="Times New Roman" pitchFamily="18" charset="0"/>
              </a:rPr>
              <a:t> </a:t>
            </a:r>
          </a:p>
          <a:p>
            <a:pPr lvl="1">
              <a:lnSpc>
                <a:spcPct val="90000"/>
              </a:lnSpc>
              <a:buFontTx/>
              <a:buNone/>
            </a:pPr>
            <a:r>
              <a:rPr lang="en-US" sz="1600" dirty="0">
                <a:cs typeface="Times New Roman" pitchFamily="18" charset="0"/>
              </a:rPr>
              <a:t>comm</a:t>
            </a:r>
            <a:r>
              <a:rPr lang="en-US" sz="1200" dirty="0">
                <a:cs typeface="Times New Roman" pitchFamily="18" charset="0"/>
              </a:rPr>
              <a:t>. </a:t>
            </a:r>
            <a:r>
              <a:rPr lang="en-US" sz="1600" dirty="0">
                <a:cs typeface="Times New Roman" pitchFamily="18" charset="0"/>
              </a:rPr>
              <a:t>–1 filename1 filename2</a:t>
            </a:r>
          </a:p>
          <a:p>
            <a:pPr>
              <a:lnSpc>
                <a:spcPct val="90000"/>
              </a:lnSpc>
              <a:buFontTx/>
              <a:buNone/>
            </a:pPr>
            <a:r>
              <a:rPr lang="en-US" sz="2400" dirty="0">
                <a:cs typeface="Times New Roman" pitchFamily="18" charset="0"/>
              </a:rPr>
              <a:t> </a:t>
            </a:r>
          </a:p>
          <a:p>
            <a:pPr>
              <a:lnSpc>
                <a:spcPct val="90000"/>
              </a:lnSpc>
            </a:pPr>
            <a:r>
              <a:rPr lang="en-US" sz="1400" dirty="0">
                <a:cs typeface="Times New Roman" pitchFamily="18" charset="0"/>
              </a:rPr>
              <a:t>Displays the second and third column, i.e. what is only in the second file and what is common to both files.</a:t>
            </a:r>
            <a:endParaRPr lang="en-US" sz="2400" dirty="0"/>
          </a:p>
        </p:txBody>
      </p:sp>
    </p:spTree>
    <p:extLst>
      <p:ext uri="{BB962C8B-B14F-4D97-AF65-F5344CB8AC3E}">
        <p14:creationId xmlns:p14="http://schemas.microsoft.com/office/powerpoint/2010/main" val="390585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tr</a:t>
            </a:r>
          </a:p>
        </p:txBody>
      </p:sp>
      <p:sp>
        <p:nvSpPr>
          <p:cNvPr id="155651" name="Rectangle 3"/>
          <p:cNvSpPr>
            <a:spLocks noGrp="1" noChangeArrowheads="1"/>
          </p:cNvSpPr>
          <p:nvPr>
            <p:ph type="body" idx="1"/>
          </p:nvPr>
        </p:nvSpPr>
        <p:spPr/>
        <p:txBody>
          <a:bodyPr/>
          <a:lstStyle/>
          <a:p>
            <a:r>
              <a:rPr lang="en-US">
                <a:cs typeface="Times New Roman" pitchFamily="18" charset="0"/>
              </a:rPr>
              <a:t>The tr command is used to translate characters</a:t>
            </a:r>
            <a:r>
              <a:rPr lang="en-US"/>
              <a:t> </a:t>
            </a:r>
          </a:p>
          <a:p>
            <a:r>
              <a:rPr lang="en-US">
                <a:cs typeface="Times New Roman" pitchFamily="18" charset="0"/>
              </a:rPr>
              <a:t>The command takes only standard input and no filenames</a:t>
            </a:r>
            <a:r>
              <a:rPr lang="en-US"/>
              <a:t> </a:t>
            </a:r>
          </a:p>
          <a:p>
            <a:r>
              <a:rPr lang="en-US">
                <a:cs typeface="Times New Roman" pitchFamily="18" charset="0"/>
              </a:rPr>
              <a:t>If a file is used it must be redirected to standard input</a:t>
            </a:r>
            <a:r>
              <a:rPr lang="en-US"/>
              <a:t> </a:t>
            </a:r>
          </a:p>
          <a:p>
            <a:pPr>
              <a:buFontTx/>
              <a:buNone/>
            </a:pPr>
            <a:r>
              <a:rPr lang="en-US" sz="1400">
                <a:cs typeface="Times New Roman" pitchFamily="18" charset="0"/>
              </a:rPr>
              <a:t>	</a:t>
            </a:r>
            <a:r>
              <a:rPr lang="en-US">
                <a:cs typeface="Times New Roman" pitchFamily="18" charset="0"/>
              </a:rPr>
              <a:t>tr [-option] [string1] [string2]</a:t>
            </a:r>
          </a:p>
          <a:p>
            <a:pPr>
              <a:buFontTx/>
              <a:buNone/>
            </a:pPr>
            <a:endParaRPr lang="en-US">
              <a:cs typeface="Times New Roman" pitchFamily="18" charset="0"/>
            </a:endParaRPr>
          </a:p>
          <a:p>
            <a:pPr>
              <a:spcBef>
                <a:spcPct val="0"/>
              </a:spcBef>
              <a:buClrTx/>
              <a:buSzTx/>
              <a:buFontTx/>
              <a:buNone/>
            </a:pPr>
            <a:r>
              <a:rPr lang="en-US">
                <a:solidFill>
                  <a:schemeClr val="tx1"/>
                </a:solidFill>
              </a:rPr>
              <a:t>     $ tr   “(a-z)”   “(A-z)”  &lt;  file1</a:t>
            </a:r>
          </a:p>
          <a:p>
            <a:pPr>
              <a:buFontTx/>
              <a:buNone/>
            </a:pPr>
            <a:endParaRPr lang="en-US">
              <a:cs typeface="Times New Roman" pitchFamily="18" charset="0"/>
            </a:endParaRPr>
          </a:p>
          <a:p>
            <a:pPr>
              <a:buFontTx/>
              <a:buNone/>
            </a:pPr>
            <a:endParaRPr lang="en-US"/>
          </a:p>
        </p:txBody>
      </p:sp>
    </p:spTree>
    <p:extLst>
      <p:ext uri="{BB962C8B-B14F-4D97-AF65-F5344CB8AC3E}">
        <p14:creationId xmlns:p14="http://schemas.microsoft.com/office/powerpoint/2010/main" val="15556038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b="0">
                <a:cs typeface="Times New Roman" pitchFamily="18" charset="0"/>
              </a:rPr>
              <a:t>cut</a:t>
            </a:r>
            <a:r>
              <a:rPr lang="en-US"/>
              <a:t> </a:t>
            </a:r>
          </a:p>
        </p:txBody>
      </p:sp>
      <p:sp>
        <p:nvSpPr>
          <p:cNvPr id="157699" name="Rectangle 3"/>
          <p:cNvSpPr>
            <a:spLocks noGrp="1" noChangeArrowheads="1"/>
          </p:cNvSpPr>
          <p:nvPr>
            <p:ph type="body" idx="1"/>
          </p:nvPr>
        </p:nvSpPr>
        <p:spPr/>
        <p:txBody>
          <a:bodyPr/>
          <a:lstStyle/>
          <a:p>
            <a:pPr>
              <a:lnSpc>
                <a:spcPct val="90000"/>
              </a:lnSpc>
            </a:pPr>
            <a:r>
              <a:rPr lang="en-US" sz="2400" dirty="0">
                <a:cs typeface="Times New Roman" pitchFamily="18" charset="0"/>
              </a:rPr>
              <a:t>The cut command can be used to cut out parts of a file.  </a:t>
            </a:r>
          </a:p>
          <a:p>
            <a:pPr>
              <a:lnSpc>
                <a:spcPct val="90000"/>
              </a:lnSpc>
            </a:pPr>
            <a:r>
              <a:rPr lang="en-US" sz="2400" dirty="0">
                <a:cs typeface="Times New Roman" pitchFamily="18" charset="0"/>
              </a:rPr>
              <a:t>It takes filenames as command line arguments or input from standard input.  </a:t>
            </a:r>
          </a:p>
          <a:p>
            <a:pPr>
              <a:lnSpc>
                <a:spcPct val="90000"/>
              </a:lnSpc>
            </a:pPr>
            <a:r>
              <a:rPr lang="en-US" sz="2400" dirty="0">
                <a:cs typeface="Times New Roman" pitchFamily="18" charset="0"/>
              </a:rPr>
              <a:t>The command can cut columns as well as fields in a file.  </a:t>
            </a:r>
          </a:p>
          <a:p>
            <a:pPr>
              <a:lnSpc>
                <a:spcPct val="90000"/>
              </a:lnSpc>
            </a:pPr>
            <a:r>
              <a:rPr lang="en-US" sz="2400" dirty="0">
                <a:cs typeface="Times New Roman" pitchFamily="18" charset="0"/>
              </a:rPr>
              <a:t>cut recognizes only tab character as a delimiter.  Any other character used as a delimiter must be specified to the cut command.</a:t>
            </a:r>
          </a:p>
          <a:p>
            <a:pPr>
              <a:lnSpc>
                <a:spcPct val="90000"/>
              </a:lnSpc>
              <a:buFontTx/>
              <a:buNone/>
            </a:pPr>
            <a:r>
              <a:rPr lang="en-US" sz="1800" dirty="0">
                <a:cs typeface="Times New Roman" pitchFamily="18" charset="0"/>
              </a:rPr>
              <a:t>	</a:t>
            </a:r>
            <a:r>
              <a:rPr lang="en-US" sz="2400" dirty="0">
                <a:cs typeface="Times New Roman" pitchFamily="18" charset="0"/>
              </a:rPr>
              <a:t>It however does not delete the selected parts of the file</a:t>
            </a:r>
          </a:p>
          <a:p>
            <a:pPr lvl="1">
              <a:lnSpc>
                <a:spcPct val="90000"/>
              </a:lnSpc>
            </a:pPr>
            <a:r>
              <a:rPr lang="en-US" sz="1600" dirty="0">
                <a:cs typeface="Times New Roman" pitchFamily="18" charset="0"/>
              </a:rPr>
              <a:t>$ cut –c 1,2 data</a:t>
            </a:r>
          </a:p>
          <a:p>
            <a:pPr lvl="1">
              <a:lnSpc>
                <a:spcPct val="90000"/>
              </a:lnSpc>
            </a:pPr>
            <a:r>
              <a:rPr lang="en-US" sz="1600" dirty="0">
                <a:cs typeface="Times New Roman" pitchFamily="18" charset="0"/>
              </a:rPr>
              <a:t>cut –c3-5 filename</a:t>
            </a:r>
          </a:p>
          <a:p>
            <a:pPr lvl="1">
              <a:lnSpc>
                <a:spcPct val="90000"/>
              </a:lnSpc>
            </a:pPr>
            <a:r>
              <a:rPr lang="en-US" sz="1600" dirty="0">
                <a:cs typeface="Times New Roman" pitchFamily="18" charset="0"/>
              </a:rPr>
              <a:t>cut –d”:” –f1,2,3 filename</a:t>
            </a:r>
          </a:p>
          <a:p>
            <a:pPr>
              <a:lnSpc>
                <a:spcPct val="90000"/>
              </a:lnSpc>
              <a:buFontTx/>
              <a:buNone/>
            </a:pPr>
            <a:r>
              <a:rPr lang="en-US" sz="2400" dirty="0">
                <a:cs typeface="Times New Roman" pitchFamily="18" charset="0"/>
              </a:rPr>
              <a:t>	where –d indicates a delimiter specified within “ “.</a:t>
            </a:r>
            <a:endParaRPr lang="en-US" dirty="0">
              <a:cs typeface="Times New Roman" pitchFamily="18" charset="0"/>
            </a:endParaRPr>
          </a:p>
          <a:p>
            <a:pPr>
              <a:lnSpc>
                <a:spcPct val="90000"/>
              </a:lnSpc>
              <a:buFontTx/>
              <a:buNone/>
            </a:pPr>
            <a:r>
              <a:rPr lang="en-US" dirty="0">
                <a:cs typeface="Times New Roman" pitchFamily="18" charset="0"/>
              </a:rPr>
              <a:t> </a:t>
            </a:r>
          </a:p>
        </p:txBody>
      </p:sp>
    </p:spTree>
    <p:extLst>
      <p:ext uri="{BB962C8B-B14F-4D97-AF65-F5344CB8AC3E}">
        <p14:creationId xmlns:p14="http://schemas.microsoft.com/office/powerpoint/2010/main" val="7658151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b="0">
                <a:cs typeface="Times New Roman" pitchFamily="18" charset="0"/>
              </a:rPr>
              <a:t>paste</a:t>
            </a:r>
            <a:r>
              <a:rPr lang="en-US"/>
              <a:t> </a:t>
            </a:r>
          </a:p>
        </p:txBody>
      </p:sp>
      <p:sp>
        <p:nvSpPr>
          <p:cNvPr id="158723" name="Rectangle 3"/>
          <p:cNvSpPr>
            <a:spLocks noGrp="1" noChangeArrowheads="1"/>
          </p:cNvSpPr>
          <p:nvPr>
            <p:ph type="body" idx="1"/>
          </p:nvPr>
        </p:nvSpPr>
        <p:spPr/>
        <p:txBody>
          <a:bodyPr/>
          <a:lstStyle/>
          <a:p>
            <a:pPr>
              <a:lnSpc>
                <a:spcPct val="90000"/>
              </a:lnSpc>
            </a:pPr>
            <a:r>
              <a:rPr lang="en-US" sz="2200" dirty="0">
                <a:cs typeface="Times New Roman" pitchFamily="18" charset="0"/>
              </a:rPr>
              <a:t>the paste command joins lines from two files and displays the output.  </a:t>
            </a:r>
          </a:p>
          <a:p>
            <a:pPr>
              <a:lnSpc>
                <a:spcPct val="90000"/>
              </a:lnSpc>
            </a:pPr>
            <a:r>
              <a:rPr lang="en-US" sz="2200" dirty="0">
                <a:cs typeface="Times New Roman" pitchFamily="18" charset="0"/>
              </a:rPr>
              <a:t>It can take a number of filenames as command line arguments.  </a:t>
            </a:r>
          </a:p>
          <a:p>
            <a:pPr>
              <a:lnSpc>
                <a:spcPct val="90000"/>
              </a:lnSpc>
            </a:pPr>
            <a:r>
              <a:rPr lang="en-US" sz="2200" dirty="0">
                <a:cs typeface="Times New Roman" pitchFamily="18" charset="0"/>
              </a:rPr>
              <a:t>A ‘-‘ takes input from standard input.  </a:t>
            </a:r>
          </a:p>
          <a:p>
            <a:pPr>
              <a:lnSpc>
                <a:spcPct val="90000"/>
              </a:lnSpc>
            </a:pPr>
            <a:r>
              <a:rPr lang="en-US" sz="2200" dirty="0">
                <a:cs typeface="Times New Roman" pitchFamily="18" charset="0"/>
              </a:rPr>
              <a:t>The command takes each file from left-to-right and joins the lines.  If there is no corresponding field the command puts the delimiter and leaves it blank.</a:t>
            </a:r>
          </a:p>
          <a:p>
            <a:pPr>
              <a:lnSpc>
                <a:spcPct val="90000"/>
              </a:lnSpc>
              <a:buFontTx/>
              <a:buNone/>
            </a:pPr>
            <a:r>
              <a:rPr lang="en-US" sz="2200" dirty="0">
                <a:cs typeface="Times New Roman" pitchFamily="18" charset="0"/>
              </a:rPr>
              <a:t>	paste file1 file2 </a:t>
            </a:r>
          </a:p>
          <a:p>
            <a:pPr>
              <a:lnSpc>
                <a:spcPct val="90000"/>
              </a:lnSpc>
            </a:pPr>
            <a:r>
              <a:rPr lang="en-US" sz="2200" dirty="0">
                <a:cs typeface="Times New Roman" pitchFamily="18" charset="0"/>
              </a:rPr>
              <a:t>A number of delimiters may be specified after the –d option to separate different fields.</a:t>
            </a:r>
          </a:p>
          <a:p>
            <a:pPr lvl="1">
              <a:lnSpc>
                <a:spcPct val="90000"/>
              </a:lnSpc>
            </a:pPr>
            <a:r>
              <a:rPr lang="en-US" sz="2200" dirty="0">
                <a:cs typeface="Times New Roman" pitchFamily="18" charset="0"/>
              </a:rPr>
              <a:t>paste –d$:* file1 file2 file3</a:t>
            </a:r>
          </a:p>
          <a:p>
            <a:pPr lvl="1">
              <a:lnSpc>
                <a:spcPct val="90000"/>
              </a:lnSpc>
            </a:pPr>
            <a:r>
              <a:rPr lang="en-US" sz="2200" dirty="0">
                <a:cs typeface="Times New Roman" pitchFamily="18" charset="0"/>
              </a:rPr>
              <a:t>$ paste –d$: file1 file2 file3</a:t>
            </a:r>
          </a:p>
          <a:p>
            <a:pPr>
              <a:lnSpc>
                <a:spcPct val="90000"/>
              </a:lnSpc>
            </a:pPr>
            <a:endParaRPr lang="en-US" sz="1800" dirty="0"/>
          </a:p>
        </p:txBody>
      </p:sp>
    </p:spTree>
    <p:extLst>
      <p:ext uri="{BB962C8B-B14F-4D97-AF65-F5344CB8AC3E}">
        <p14:creationId xmlns:p14="http://schemas.microsoft.com/office/powerpoint/2010/main" val="32641841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split</a:t>
            </a:r>
          </a:p>
        </p:txBody>
      </p:sp>
      <p:sp>
        <p:nvSpPr>
          <p:cNvPr id="159747" name="Rectangle 3"/>
          <p:cNvSpPr>
            <a:spLocks noGrp="1" noChangeArrowheads="1"/>
          </p:cNvSpPr>
          <p:nvPr>
            <p:ph type="body" idx="1"/>
          </p:nvPr>
        </p:nvSpPr>
        <p:spPr/>
        <p:txBody>
          <a:bodyPr/>
          <a:lstStyle/>
          <a:p>
            <a:pPr>
              <a:lnSpc>
                <a:spcPct val="90000"/>
              </a:lnSpc>
            </a:pPr>
            <a:r>
              <a:rPr lang="en-US" sz="2200" dirty="0">
                <a:cs typeface="Times New Roman" pitchFamily="18" charset="0"/>
              </a:rPr>
              <a:t>Sometimes a file may be difficult to edit. </a:t>
            </a:r>
            <a:endParaRPr lang="en-US" sz="2200" dirty="0" smtClean="0">
              <a:cs typeface="Times New Roman" pitchFamily="18" charset="0"/>
            </a:endParaRPr>
          </a:p>
          <a:p>
            <a:pPr marL="0" indent="0">
              <a:lnSpc>
                <a:spcPct val="90000"/>
              </a:lnSpc>
              <a:buNone/>
            </a:pPr>
            <a:r>
              <a:rPr lang="en-US" sz="2200" dirty="0" smtClean="0">
                <a:cs typeface="Times New Roman" pitchFamily="18" charset="0"/>
              </a:rPr>
              <a:t> </a:t>
            </a:r>
            <a:endParaRPr lang="en-US" sz="2200" dirty="0">
              <a:cs typeface="Times New Roman" pitchFamily="18" charset="0"/>
            </a:endParaRPr>
          </a:p>
          <a:p>
            <a:pPr>
              <a:lnSpc>
                <a:spcPct val="90000"/>
              </a:lnSpc>
            </a:pPr>
            <a:r>
              <a:rPr lang="en-US" sz="2200" dirty="0">
                <a:cs typeface="Times New Roman" pitchFamily="18" charset="0"/>
              </a:rPr>
              <a:t>Using split a large file may be split into smaller files.  After editing, the file may be concatenated into a single file.</a:t>
            </a:r>
          </a:p>
          <a:p>
            <a:pPr>
              <a:lnSpc>
                <a:spcPct val="90000"/>
              </a:lnSpc>
              <a:buFontTx/>
              <a:buNone/>
            </a:pPr>
            <a:r>
              <a:rPr lang="en-US" sz="2200" dirty="0">
                <a:cs typeface="Times New Roman" pitchFamily="18" charset="0"/>
              </a:rPr>
              <a:t>	split </a:t>
            </a:r>
            <a:r>
              <a:rPr lang="en-US" sz="2200" dirty="0" smtClean="0">
                <a:cs typeface="Times New Roman" pitchFamily="18" charset="0"/>
              </a:rPr>
              <a:t>filename</a:t>
            </a:r>
          </a:p>
          <a:p>
            <a:pPr>
              <a:lnSpc>
                <a:spcPct val="90000"/>
              </a:lnSpc>
              <a:buFontTx/>
              <a:buNone/>
            </a:pPr>
            <a:endParaRPr lang="en-US" sz="2200" dirty="0">
              <a:cs typeface="Times New Roman" pitchFamily="18" charset="0"/>
            </a:endParaRPr>
          </a:p>
          <a:p>
            <a:pPr>
              <a:lnSpc>
                <a:spcPct val="90000"/>
              </a:lnSpc>
            </a:pPr>
            <a:r>
              <a:rPr lang="en-US" sz="2200" dirty="0">
                <a:cs typeface="Times New Roman" pitchFamily="18" charset="0"/>
              </a:rPr>
              <a:t>The file is split into lines of 1000.  Each file is named. </a:t>
            </a:r>
            <a:r>
              <a:rPr lang="en-US" sz="2200" dirty="0" err="1">
                <a:cs typeface="Times New Roman" pitchFamily="18" charset="0"/>
              </a:rPr>
              <a:t>Xaa</a:t>
            </a:r>
            <a:r>
              <a:rPr lang="en-US" sz="2200" dirty="0">
                <a:cs typeface="Times New Roman" pitchFamily="18" charset="0"/>
              </a:rPr>
              <a:t>, </a:t>
            </a:r>
            <a:r>
              <a:rPr lang="en-US" sz="2200" dirty="0" err="1">
                <a:cs typeface="Times New Roman" pitchFamily="18" charset="0"/>
              </a:rPr>
              <a:t>xab</a:t>
            </a:r>
            <a:r>
              <a:rPr lang="en-US" sz="2200" dirty="0">
                <a:cs typeface="Times New Roman" pitchFamily="18" charset="0"/>
              </a:rPr>
              <a:t>, </a:t>
            </a:r>
            <a:r>
              <a:rPr lang="en-US" sz="2200" dirty="0" err="1">
                <a:cs typeface="Times New Roman" pitchFamily="18" charset="0"/>
              </a:rPr>
              <a:t>xac</a:t>
            </a:r>
            <a:r>
              <a:rPr lang="en-US" sz="2200" dirty="0">
                <a:cs typeface="Times New Roman" pitchFamily="18" charset="0"/>
              </a:rPr>
              <a:t>, … </a:t>
            </a:r>
            <a:r>
              <a:rPr lang="en-US" sz="2200" dirty="0" err="1">
                <a:cs typeface="Times New Roman" pitchFamily="18" charset="0"/>
              </a:rPr>
              <a:t>xba</a:t>
            </a:r>
            <a:r>
              <a:rPr lang="en-US" sz="2200" dirty="0">
                <a:cs typeface="Times New Roman" pitchFamily="18" charset="0"/>
              </a:rPr>
              <a:t> until </a:t>
            </a:r>
            <a:r>
              <a:rPr lang="en-US" sz="2200" dirty="0" err="1">
                <a:cs typeface="Times New Roman" pitchFamily="18" charset="0"/>
              </a:rPr>
              <a:t>xzz</a:t>
            </a:r>
            <a:r>
              <a:rPr lang="en-US" sz="2200" dirty="0" smtClean="0">
                <a:cs typeface="Times New Roman" pitchFamily="18" charset="0"/>
              </a:rPr>
              <a:t>.</a:t>
            </a:r>
          </a:p>
          <a:p>
            <a:pPr marL="0" indent="0">
              <a:lnSpc>
                <a:spcPct val="90000"/>
              </a:lnSpc>
              <a:buNone/>
            </a:pPr>
            <a:endParaRPr lang="en-US" sz="2200" dirty="0">
              <a:cs typeface="Times New Roman" pitchFamily="18" charset="0"/>
            </a:endParaRPr>
          </a:p>
          <a:p>
            <a:pPr>
              <a:lnSpc>
                <a:spcPct val="90000"/>
              </a:lnSpc>
            </a:pPr>
            <a:r>
              <a:rPr lang="en-US" sz="2200" dirty="0">
                <a:cs typeface="Times New Roman" pitchFamily="18" charset="0"/>
              </a:rPr>
              <a:t>The number of lines in each output the can be controlled.</a:t>
            </a:r>
          </a:p>
          <a:p>
            <a:pPr lvl="1">
              <a:lnSpc>
                <a:spcPct val="90000"/>
              </a:lnSpc>
              <a:buFontTx/>
              <a:buNone/>
            </a:pPr>
            <a:r>
              <a:rPr lang="en-US" sz="2200" dirty="0">
                <a:cs typeface="Times New Roman" pitchFamily="18" charset="0"/>
              </a:rPr>
              <a:t>split –2 filename </a:t>
            </a:r>
          </a:p>
          <a:p>
            <a:pPr>
              <a:lnSpc>
                <a:spcPct val="90000"/>
              </a:lnSpc>
              <a:buFontTx/>
              <a:buNone/>
            </a:pPr>
            <a:endParaRPr lang="en-US" dirty="0">
              <a:cs typeface="Times New Roman" pitchFamily="18" charset="0"/>
            </a:endParaRPr>
          </a:p>
          <a:p>
            <a:pPr>
              <a:lnSpc>
                <a:spcPct val="90000"/>
              </a:lnSpc>
            </a:pPr>
            <a:endParaRPr lang="en-US" sz="1800" dirty="0"/>
          </a:p>
        </p:txBody>
      </p:sp>
    </p:spTree>
    <p:extLst>
      <p:ext uri="{BB962C8B-B14F-4D97-AF65-F5344CB8AC3E}">
        <p14:creationId xmlns:p14="http://schemas.microsoft.com/office/powerpoint/2010/main" val="585899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cs typeface="Times New Roman" pitchFamily="18" charset="0"/>
              </a:rPr>
              <a:t>grep</a:t>
            </a:r>
            <a:r>
              <a:rPr lang="en-US"/>
              <a:t> </a:t>
            </a:r>
          </a:p>
        </p:txBody>
      </p:sp>
      <p:sp>
        <p:nvSpPr>
          <p:cNvPr id="160771" name="Rectangle 3"/>
          <p:cNvSpPr>
            <a:spLocks noGrp="1" noChangeArrowheads="1"/>
          </p:cNvSpPr>
          <p:nvPr>
            <p:ph type="body" idx="1"/>
          </p:nvPr>
        </p:nvSpPr>
        <p:spPr/>
        <p:txBody>
          <a:bodyPr/>
          <a:lstStyle/>
          <a:p>
            <a:r>
              <a:rPr lang="en-US">
                <a:cs typeface="Times New Roman" pitchFamily="18" charset="0"/>
              </a:rPr>
              <a:t>The grep (global regular expression and print) command can be used as a filter to search for strings matching a pattern in files.  </a:t>
            </a:r>
          </a:p>
          <a:p>
            <a:r>
              <a:rPr lang="en-US">
                <a:cs typeface="Times New Roman" pitchFamily="18" charset="0"/>
              </a:rPr>
              <a:t>The pattern may be either a fixed character string or a regular expression.</a:t>
            </a:r>
          </a:p>
          <a:p>
            <a:pPr lvl="1">
              <a:buFontTx/>
              <a:buNone/>
            </a:pPr>
            <a:r>
              <a:rPr lang="en-US" sz="2000">
                <a:cs typeface="Times New Roman" pitchFamily="18" charset="0"/>
              </a:rPr>
              <a:t>grep “string” filename </a:t>
            </a:r>
          </a:p>
          <a:p>
            <a:pPr lvl="1">
              <a:buFontTx/>
              <a:buNone/>
            </a:pPr>
            <a:endParaRPr lang="en-US" sz="2000">
              <a:cs typeface="Times New Roman" pitchFamily="18" charset="0"/>
            </a:endParaRPr>
          </a:p>
          <a:p>
            <a:endParaRPr lang="en-US">
              <a:cs typeface="Times New Roman" pitchFamily="18" charset="0"/>
            </a:endParaRPr>
          </a:p>
        </p:txBody>
      </p:sp>
    </p:spTree>
    <p:extLst>
      <p:ext uri="{BB962C8B-B14F-4D97-AF65-F5344CB8AC3E}">
        <p14:creationId xmlns:p14="http://schemas.microsoft.com/office/powerpoint/2010/main" val="37845152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Regular Expressions</a:t>
            </a:r>
          </a:p>
        </p:txBody>
      </p:sp>
      <p:sp>
        <p:nvSpPr>
          <p:cNvPr id="162819" name="Rectangle 3"/>
          <p:cNvSpPr>
            <a:spLocks noGrp="1" noChangeArrowheads="1"/>
          </p:cNvSpPr>
          <p:nvPr>
            <p:ph type="body" idx="1"/>
          </p:nvPr>
        </p:nvSpPr>
        <p:spPr>
          <a:xfrm>
            <a:off x="457200" y="1143000"/>
            <a:ext cx="8229600" cy="4876732"/>
          </a:xfrm>
        </p:spPr>
        <p:txBody>
          <a:bodyPr/>
          <a:lstStyle/>
          <a:p>
            <a:pPr>
              <a:buFontTx/>
              <a:buNone/>
            </a:pPr>
            <a:r>
              <a:rPr lang="en-US" sz="2400" b="1" dirty="0">
                <a:solidFill>
                  <a:schemeClr val="tx1"/>
                </a:solidFill>
              </a:rPr>
              <a:t>Symbol			Meaning</a:t>
            </a:r>
          </a:p>
          <a:p>
            <a:pPr>
              <a:buFontTx/>
              <a:buNone/>
            </a:pPr>
            <a:endParaRPr lang="en-US" sz="2400" b="1" dirty="0">
              <a:solidFill>
                <a:schemeClr val="tx1"/>
              </a:solidFill>
            </a:endParaRPr>
          </a:p>
          <a:p>
            <a:pPr>
              <a:buFontTx/>
              <a:buNone/>
            </a:pPr>
            <a:r>
              <a:rPr lang="en-US" sz="2400" dirty="0"/>
              <a:t>     .</a:t>
            </a:r>
            <a:r>
              <a:rPr lang="en-US" sz="2400" dirty="0">
                <a:solidFill>
                  <a:srgbClr val="800000"/>
                </a:solidFill>
              </a:rPr>
              <a:t>		</a:t>
            </a:r>
            <a:r>
              <a:rPr lang="en-US" sz="2400" dirty="0"/>
              <a:t>Matches any single character</a:t>
            </a:r>
          </a:p>
          <a:p>
            <a:pPr>
              <a:buFontTx/>
              <a:buNone/>
            </a:pPr>
            <a:r>
              <a:rPr lang="en-US" sz="2400" dirty="0"/>
              <a:t>     *		Matches 0 or more occurrences</a:t>
            </a:r>
            <a:r>
              <a:rPr lang="en-US" sz="2400" dirty="0">
                <a:solidFill>
                  <a:srgbClr val="800000"/>
                </a:solidFill>
              </a:rPr>
              <a:t> </a:t>
            </a:r>
            <a:r>
              <a:rPr lang="en-US" sz="2400" dirty="0"/>
              <a:t>of preceding</a:t>
            </a:r>
          </a:p>
          <a:p>
            <a:pPr>
              <a:buFontTx/>
              <a:buNone/>
            </a:pPr>
            <a:r>
              <a:rPr lang="en-US" sz="2400" dirty="0">
                <a:solidFill>
                  <a:srgbClr val="800000"/>
                </a:solidFill>
              </a:rPr>
              <a:t>		             </a:t>
            </a:r>
            <a:r>
              <a:rPr lang="en-US" sz="2400" dirty="0"/>
              <a:t>character</a:t>
            </a:r>
          </a:p>
          <a:p>
            <a:pPr>
              <a:buFontTx/>
              <a:buNone/>
            </a:pPr>
            <a:r>
              <a:rPr lang="en-US" sz="2400" dirty="0"/>
              <a:t>     []</a:t>
            </a:r>
            <a:r>
              <a:rPr lang="en-US" sz="2400" dirty="0">
                <a:solidFill>
                  <a:srgbClr val="800000"/>
                </a:solidFill>
              </a:rPr>
              <a:t>		</a:t>
            </a:r>
            <a:r>
              <a:rPr lang="en-US" sz="2400" dirty="0"/>
              <a:t>Matches any of the characters enclosed in</a:t>
            </a:r>
          </a:p>
          <a:p>
            <a:pPr>
              <a:buFontTx/>
              <a:buNone/>
            </a:pPr>
            <a:r>
              <a:rPr lang="en-US" sz="2400" dirty="0"/>
              <a:t>		            brackets</a:t>
            </a:r>
          </a:p>
          <a:p>
            <a:pPr>
              <a:buFontTx/>
              <a:buNone/>
            </a:pPr>
            <a:r>
              <a:rPr lang="en-US" sz="2400" dirty="0"/>
              <a:t>    [a-z]</a:t>
            </a:r>
            <a:r>
              <a:rPr lang="en-US" sz="2400" dirty="0">
                <a:solidFill>
                  <a:srgbClr val="800000"/>
                </a:solidFill>
              </a:rPr>
              <a:t>	            </a:t>
            </a:r>
            <a:r>
              <a:rPr lang="en-US" sz="2400" dirty="0"/>
              <a:t>Matches any character in the specified range</a:t>
            </a:r>
          </a:p>
          <a:p>
            <a:pPr>
              <a:buFontTx/>
              <a:buNone/>
            </a:pPr>
            <a:r>
              <a:rPr lang="en-US" sz="2400" dirty="0"/>
              <a:t>     ^</a:t>
            </a:r>
            <a:r>
              <a:rPr lang="en-US" sz="2400" dirty="0">
                <a:solidFill>
                  <a:srgbClr val="800000"/>
                </a:solidFill>
              </a:rPr>
              <a:t>		</a:t>
            </a:r>
            <a:r>
              <a:rPr lang="en-US" sz="2400" dirty="0"/>
              <a:t>Matches at the beginning of line</a:t>
            </a:r>
          </a:p>
          <a:p>
            <a:pPr>
              <a:buFontTx/>
              <a:buNone/>
            </a:pPr>
            <a:r>
              <a:rPr lang="en-US" sz="2400" dirty="0"/>
              <a:t>     $</a:t>
            </a:r>
            <a:r>
              <a:rPr lang="en-US" sz="2400" dirty="0">
                <a:solidFill>
                  <a:srgbClr val="800000"/>
                </a:solidFill>
              </a:rPr>
              <a:t>		</a:t>
            </a:r>
            <a:r>
              <a:rPr lang="en-US" sz="2400" dirty="0"/>
              <a:t>Matches at the end of the line</a:t>
            </a:r>
          </a:p>
          <a:p>
            <a:pPr>
              <a:buFontTx/>
              <a:buNone/>
            </a:pPr>
            <a:endParaRPr lang="en-US" dirty="0"/>
          </a:p>
        </p:txBody>
      </p:sp>
    </p:spTree>
    <p:extLst>
      <p:ext uri="{BB962C8B-B14F-4D97-AF65-F5344CB8AC3E}">
        <p14:creationId xmlns:p14="http://schemas.microsoft.com/office/powerpoint/2010/main" val="8700222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Egrep </a:t>
            </a:r>
          </a:p>
        </p:txBody>
      </p:sp>
      <p:sp>
        <p:nvSpPr>
          <p:cNvPr id="163843" name="Rectangle 3"/>
          <p:cNvSpPr>
            <a:spLocks noGrp="1" noChangeArrowheads="1"/>
          </p:cNvSpPr>
          <p:nvPr>
            <p:ph type="body" idx="1"/>
          </p:nvPr>
        </p:nvSpPr>
        <p:spPr/>
        <p:txBody>
          <a:bodyPr/>
          <a:lstStyle/>
          <a:p>
            <a:r>
              <a:rPr lang="en-US">
                <a:cs typeface="Times New Roman" pitchFamily="18" charset="0"/>
              </a:rPr>
              <a:t>Egrep</a:t>
            </a:r>
          </a:p>
          <a:p>
            <a:pPr lvl="1"/>
            <a:r>
              <a:rPr lang="en-US" sz="2000">
                <a:cs typeface="Times New Roman" pitchFamily="18" charset="0"/>
              </a:rPr>
              <a:t>Provides a set of regular expressions which is more powerful than grep</a:t>
            </a:r>
          </a:p>
          <a:p>
            <a:pPr lvl="1"/>
            <a:endParaRPr lang="en-US" sz="2000">
              <a:cs typeface="Times New Roman" pitchFamily="18" charset="0"/>
            </a:endParaRPr>
          </a:p>
        </p:txBody>
      </p:sp>
      <p:sp>
        <p:nvSpPr>
          <p:cNvPr id="163844" name="Text Box 4"/>
          <p:cNvSpPr txBox="1">
            <a:spLocks noChangeArrowheads="1"/>
          </p:cNvSpPr>
          <p:nvPr/>
        </p:nvSpPr>
        <p:spPr bwMode="auto">
          <a:xfrm>
            <a:off x="533400" y="2286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rPr>
              <a:t>+ </a:t>
            </a:r>
            <a:r>
              <a:rPr lang="en-US" sz="2400">
                <a:solidFill>
                  <a:srgbClr val="000099"/>
                </a:solidFill>
              </a:rPr>
              <a:t>	</a:t>
            </a:r>
            <a:r>
              <a:rPr lang="en-US" sz="2000">
                <a:solidFill>
                  <a:srgbClr val="000000"/>
                </a:solidFill>
                <a:latin typeface="Trebuchet MS" pitchFamily="34" charset="0"/>
                <a:cs typeface="Times New Roman" pitchFamily="18" charset="0"/>
              </a:rPr>
              <a:t>one or more repetitions of a character</a:t>
            </a:r>
            <a:r>
              <a:rPr lang="en-US" sz="2000">
                <a:solidFill>
                  <a:srgbClr val="000000"/>
                </a:solidFill>
                <a:latin typeface="Trebuchet MS" pitchFamily="34" charset="0"/>
              </a:rPr>
              <a:t>.</a:t>
            </a:r>
          </a:p>
        </p:txBody>
      </p:sp>
      <p:sp>
        <p:nvSpPr>
          <p:cNvPr id="163845" name="Text Box 5"/>
          <p:cNvSpPr txBox="1">
            <a:spLocks noChangeArrowheads="1"/>
          </p:cNvSpPr>
          <p:nvPr/>
        </p:nvSpPr>
        <p:spPr bwMode="auto">
          <a:xfrm>
            <a:off x="0" y="4098925"/>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t>      $ </a:t>
            </a:r>
            <a:r>
              <a:rPr lang="en-US" sz="2000">
                <a:solidFill>
                  <a:srgbClr val="000000"/>
                </a:solidFill>
                <a:latin typeface="Trebuchet MS" pitchFamily="34" charset="0"/>
              </a:rPr>
              <a:t>egrep “marian|ron|bruc” phone_list</a:t>
            </a:r>
          </a:p>
        </p:txBody>
      </p:sp>
      <p:sp>
        <p:nvSpPr>
          <p:cNvPr id="163846" name="Line 6"/>
          <p:cNvSpPr>
            <a:spLocks noChangeShapeType="1"/>
          </p:cNvSpPr>
          <p:nvPr/>
        </p:nvSpPr>
        <p:spPr bwMode="auto">
          <a:xfrm flipH="1" flipV="1">
            <a:off x="1219200" y="4576763"/>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847" name="Line 7"/>
          <p:cNvSpPr>
            <a:spLocks noChangeShapeType="1"/>
          </p:cNvSpPr>
          <p:nvPr/>
        </p:nvSpPr>
        <p:spPr bwMode="auto">
          <a:xfrm>
            <a:off x="1468438" y="481965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848" name="Text Box 8"/>
          <p:cNvSpPr txBox="1">
            <a:spLocks noChangeArrowheads="1"/>
          </p:cNvSpPr>
          <p:nvPr/>
        </p:nvSpPr>
        <p:spPr bwMode="auto">
          <a:xfrm>
            <a:off x="2133600" y="4556125"/>
            <a:ext cx="624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rPr>
              <a:t>Searches entries for marian , ron and bruc.</a:t>
            </a:r>
          </a:p>
        </p:txBody>
      </p:sp>
      <p:sp>
        <p:nvSpPr>
          <p:cNvPr id="163849" name="Text Box 9"/>
          <p:cNvSpPr txBox="1">
            <a:spLocks noChangeArrowheads="1"/>
          </p:cNvSpPr>
          <p:nvPr/>
        </p:nvSpPr>
        <p:spPr bwMode="auto">
          <a:xfrm>
            <a:off x="533400" y="2743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rPr>
              <a:t>? </a:t>
            </a:r>
            <a:r>
              <a:rPr lang="en-US" sz="2400">
                <a:solidFill>
                  <a:srgbClr val="000099"/>
                </a:solidFill>
              </a:rPr>
              <a:t>	</a:t>
            </a:r>
            <a:r>
              <a:rPr lang="en-US" sz="2000">
                <a:solidFill>
                  <a:srgbClr val="000000"/>
                </a:solidFill>
                <a:latin typeface="Trebuchet MS" pitchFamily="34" charset="0"/>
              </a:rPr>
              <a:t>Matches zero or one instance of a character.</a:t>
            </a:r>
          </a:p>
        </p:txBody>
      </p:sp>
      <p:sp>
        <p:nvSpPr>
          <p:cNvPr id="163850" name="Text Box 10"/>
          <p:cNvSpPr txBox="1">
            <a:spLocks noChangeArrowheads="1"/>
          </p:cNvSpPr>
          <p:nvPr/>
        </p:nvSpPr>
        <p:spPr bwMode="auto">
          <a:xfrm>
            <a:off x="533400" y="3200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rPr>
              <a:t>| </a:t>
            </a:r>
            <a:r>
              <a:rPr lang="en-US" sz="2400">
                <a:solidFill>
                  <a:srgbClr val="000099"/>
                </a:solidFill>
              </a:rPr>
              <a:t>	</a:t>
            </a:r>
            <a:r>
              <a:rPr lang="en-US" sz="2000">
                <a:solidFill>
                  <a:srgbClr val="000000"/>
                </a:solidFill>
                <a:latin typeface="Trebuchet MS" pitchFamily="34" charset="0"/>
              </a:rPr>
              <a:t>Search for several targets.</a:t>
            </a:r>
          </a:p>
        </p:txBody>
      </p:sp>
      <p:sp>
        <p:nvSpPr>
          <p:cNvPr id="163851" name="Text Box 11"/>
          <p:cNvSpPr txBox="1">
            <a:spLocks noChangeArrowheads="1"/>
          </p:cNvSpPr>
          <p:nvPr/>
        </p:nvSpPr>
        <p:spPr bwMode="auto">
          <a:xfrm>
            <a:off x="533400" y="3657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rPr>
              <a:t>() </a:t>
            </a:r>
            <a:r>
              <a:rPr lang="en-US" sz="2400">
                <a:solidFill>
                  <a:srgbClr val="000099"/>
                </a:solidFill>
              </a:rPr>
              <a:t>	</a:t>
            </a:r>
            <a:r>
              <a:rPr lang="en-US" sz="2000">
                <a:solidFill>
                  <a:srgbClr val="000000"/>
                </a:solidFill>
                <a:latin typeface="Trebuchet MS" pitchFamily="34" charset="0"/>
              </a:rPr>
              <a:t>Treats enclosed text as a group.</a:t>
            </a:r>
          </a:p>
        </p:txBody>
      </p:sp>
    </p:spTree>
    <p:extLst>
      <p:ext uri="{BB962C8B-B14F-4D97-AF65-F5344CB8AC3E}">
        <p14:creationId xmlns:p14="http://schemas.microsoft.com/office/powerpoint/2010/main" val="384130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UNIX Operating System</a:t>
            </a:r>
          </a:p>
        </p:txBody>
      </p:sp>
      <p:sp>
        <p:nvSpPr>
          <p:cNvPr id="71683" name="Rectangle 3"/>
          <p:cNvSpPr>
            <a:spLocks noGrp="1" noChangeArrowheads="1"/>
          </p:cNvSpPr>
          <p:nvPr>
            <p:ph type="body" idx="1"/>
          </p:nvPr>
        </p:nvSpPr>
        <p:spPr>
          <a:xfrm>
            <a:off x="457200" y="1143000"/>
            <a:ext cx="8229600" cy="5029128"/>
          </a:xfrm>
        </p:spPr>
        <p:txBody>
          <a:bodyPr/>
          <a:lstStyle/>
          <a:p>
            <a:r>
              <a:rPr lang="en-US" sz="2000" dirty="0"/>
              <a:t>UNIX has evolved over the past many years, from its conceptual state into a powerful and effective OS</a:t>
            </a:r>
          </a:p>
          <a:p>
            <a:r>
              <a:rPr lang="en-US" sz="2000" dirty="0"/>
              <a:t>UNIX evolved from a early time-sharing OS called MULTICS.</a:t>
            </a:r>
          </a:p>
          <a:p>
            <a:r>
              <a:rPr lang="en-US" sz="2000" dirty="0"/>
              <a:t>Ken Thompson of AT&amp;T of Bell Laboratories originally designed UNIX OS in 1969</a:t>
            </a:r>
          </a:p>
          <a:p>
            <a:r>
              <a:rPr lang="en-US" sz="2000" dirty="0"/>
              <a:t>Originally written in assembly language, </a:t>
            </a:r>
            <a:r>
              <a:rPr lang="en-US" sz="2000" dirty="0">
                <a:cs typeface="Times New Roman" pitchFamily="18" charset="0"/>
              </a:rPr>
              <a:t>the core of the UNIX system was recoded in ‘C’ in 1973,after Dennis Ritchie came up with ‘C’ language</a:t>
            </a:r>
          </a:p>
          <a:p>
            <a:r>
              <a:rPr lang="en-US" sz="2000" dirty="0"/>
              <a:t>In 1977, Berkeley campus of the University of California made the first BSD release</a:t>
            </a:r>
          </a:p>
          <a:p>
            <a:r>
              <a:rPr lang="en-US" sz="2000" dirty="0"/>
              <a:t>Ideas and code from Berkeley Unix (including the vi(1) editor) were fed back to Bell Labs</a:t>
            </a:r>
            <a:endParaRPr lang="en-US" dirty="0"/>
          </a:p>
        </p:txBody>
      </p:sp>
    </p:spTree>
    <p:extLst>
      <p:ext uri="{BB962C8B-B14F-4D97-AF65-F5344CB8AC3E}">
        <p14:creationId xmlns:p14="http://schemas.microsoft.com/office/powerpoint/2010/main" val="3327946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grep options</a:t>
            </a:r>
          </a:p>
        </p:txBody>
      </p:sp>
      <p:sp>
        <p:nvSpPr>
          <p:cNvPr id="164867" name="Rectangle 3"/>
          <p:cNvSpPr>
            <a:spLocks noChangeArrowheads="1"/>
          </p:cNvSpPr>
          <p:nvPr/>
        </p:nvSpPr>
        <p:spPr bwMode="auto">
          <a:xfrm>
            <a:off x="990600" y="1347788"/>
            <a:ext cx="7129463"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2000" dirty="0">
                <a:solidFill>
                  <a:srgbClr val="000000"/>
                </a:solidFill>
                <a:latin typeface="Trebuchet MS" pitchFamily="34" charset="0"/>
                <a:cs typeface="Times New Roman" pitchFamily="18" charset="0"/>
              </a:rPr>
              <a:t>     -  c	</a:t>
            </a:r>
            <a:r>
              <a:rPr lang="en-US" b="1" dirty="0">
                <a:solidFill>
                  <a:srgbClr val="FFFF00"/>
                </a:solidFill>
              </a:rPr>
              <a:t>	</a:t>
            </a:r>
            <a:r>
              <a:rPr lang="en-US" sz="2000" dirty="0">
                <a:solidFill>
                  <a:srgbClr val="000000"/>
                </a:solidFill>
                <a:latin typeface="Trebuchet MS" pitchFamily="34" charset="0"/>
                <a:cs typeface="Times New Roman" pitchFamily="18" charset="0"/>
              </a:rPr>
              <a:t>Displays count of number of occurrences</a:t>
            </a:r>
            <a:br>
              <a:rPr lang="en-US" sz="2000" dirty="0">
                <a:solidFill>
                  <a:srgbClr val="000000"/>
                </a:solidFill>
                <a:latin typeface="Trebuchet MS" pitchFamily="34" charset="0"/>
                <a:cs typeface="Times New Roman" pitchFamily="18" charset="0"/>
              </a:rPr>
            </a:br>
            <a:endParaRPr lang="en-US" sz="2000" dirty="0">
              <a:solidFill>
                <a:srgbClr val="000000"/>
              </a:solidFill>
              <a:latin typeface="Trebuchet MS" pitchFamily="34" charset="0"/>
              <a:cs typeface="Times New Roman" pitchFamily="18" charset="0"/>
            </a:endParaRPr>
          </a:p>
          <a:p>
            <a:pPr eaLnBrk="0" hangingPunct="0">
              <a:spcBef>
                <a:spcPct val="50000"/>
              </a:spcBef>
            </a:pPr>
            <a:r>
              <a:rPr lang="en-US" sz="2000" dirty="0">
                <a:solidFill>
                  <a:srgbClr val="000000"/>
                </a:solidFill>
                <a:latin typeface="Trebuchet MS" pitchFamily="34" charset="0"/>
                <a:cs typeface="Times New Roman" pitchFamily="18" charset="0"/>
              </a:rPr>
              <a:t>    -  l	</a:t>
            </a:r>
            <a:r>
              <a:rPr lang="en-US" b="1" dirty="0">
                <a:solidFill>
                  <a:srgbClr val="FFFF00"/>
                </a:solidFill>
              </a:rPr>
              <a:t>	</a:t>
            </a:r>
            <a:r>
              <a:rPr lang="en-US" sz="2000" dirty="0">
                <a:solidFill>
                  <a:srgbClr val="000000"/>
                </a:solidFill>
                <a:latin typeface="Trebuchet MS" pitchFamily="34" charset="0"/>
                <a:cs typeface="Times New Roman" pitchFamily="18" charset="0"/>
              </a:rPr>
              <a:t>Displays list of filenames only</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n  	</a:t>
            </a:r>
            <a:r>
              <a:rPr lang="en-US" b="1" dirty="0">
                <a:solidFill>
                  <a:srgbClr val="FFFF00"/>
                </a:solidFill>
              </a:rPr>
              <a:t>	</a:t>
            </a:r>
            <a:r>
              <a:rPr lang="en-US" sz="2000" dirty="0">
                <a:solidFill>
                  <a:srgbClr val="000000"/>
                </a:solidFill>
                <a:latin typeface="Trebuchet MS" pitchFamily="34" charset="0"/>
                <a:cs typeface="Times New Roman" pitchFamily="18" charset="0"/>
              </a:rPr>
              <a:t>Displays line numbers along with lines</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v	</a:t>
            </a:r>
            <a:r>
              <a:rPr lang="en-US" b="1" dirty="0">
                <a:solidFill>
                  <a:srgbClr val="FFFF00"/>
                </a:solidFill>
              </a:rPr>
              <a:t>	</a:t>
            </a:r>
            <a:r>
              <a:rPr lang="en-US" sz="2000" dirty="0">
                <a:solidFill>
                  <a:srgbClr val="000000"/>
                </a:solidFill>
                <a:latin typeface="Trebuchet MS" pitchFamily="34" charset="0"/>
                <a:cs typeface="Times New Roman" pitchFamily="18" charset="0"/>
              </a:rPr>
              <a:t>Displays all but lines matching expression</a:t>
            </a:r>
            <a:r>
              <a:rPr lang="en-US" b="1" dirty="0">
                <a:solidFill>
                  <a:srgbClr val="FFFF00"/>
                </a:solidFill>
              </a:rPr>
              <a:t/>
            </a:r>
            <a:br>
              <a:rPr lang="en-US" b="1" dirty="0">
                <a:solidFill>
                  <a:srgbClr val="FFFF00"/>
                </a:solidFill>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a:t>
            </a:r>
            <a:r>
              <a:rPr lang="en-US" sz="2000" dirty="0" err="1">
                <a:solidFill>
                  <a:srgbClr val="000000"/>
                </a:solidFill>
                <a:latin typeface="Trebuchet MS" pitchFamily="34" charset="0"/>
                <a:cs typeface="Times New Roman" pitchFamily="18" charset="0"/>
              </a:rPr>
              <a:t>i</a:t>
            </a:r>
            <a:r>
              <a:rPr lang="en-US" sz="2000" dirty="0">
                <a:solidFill>
                  <a:srgbClr val="000000"/>
                </a:solidFill>
                <a:latin typeface="Trebuchet MS" pitchFamily="34" charset="0"/>
                <a:cs typeface="Times New Roman" pitchFamily="18" charset="0"/>
              </a:rPr>
              <a:t>	</a:t>
            </a:r>
            <a:r>
              <a:rPr lang="en-US" b="1" dirty="0">
                <a:solidFill>
                  <a:srgbClr val="FFFF00"/>
                </a:solidFill>
              </a:rPr>
              <a:t>	</a:t>
            </a:r>
            <a:r>
              <a:rPr lang="en-US" sz="2000" dirty="0">
                <a:solidFill>
                  <a:srgbClr val="000000"/>
                </a:solidFill>
                <a:latin typeface="Trebuchet MS" pitchFamily="34" charset="0"/>
                <a:cs typeface="Times New Roman" pitchFamily="18" charset="0"/>
              </a:rPr>
              <a:t>Ignores case for matching</a:t>
            </a:r>
            <a:r>
              <a:rPr lang="en-US" b="1" dirty="0">
                <a:solidFill>
                  <a:schemeClr val="accent2"/>
                </a:solidFill>
              </a:rPr>
              <a:t/>
            </a:r>
            <a:br>
              <a:rPr lang="en-US" b="1" dirty="0">
                <a:solidFill>
                  <a:schemeClr val="accent2"/>
                </a:solidFill>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h	</a:t>
            </a:r>
            <a:r>
              <a:rPr lang="en-US" b="1" dirty="0">
                <a:solidFill>
                  <a:srgbClr val="FFFF00"/>
                </a:solidFill>
              </a:rPr>
              <a:t>	</a:t>
            </a:r>
            <a:r>
              <a:rPr lang="en-US" sz="2000" dirty="0">
                <a:solidFill>
                  <a:srgbClr val="000000"/>
                </a:solidFill>
                <a:latin typeface="Trebuchet MS" pitchFamily="34" charset="0"/>
                <a:cs typeface="Times New Roman" pitchFamily="18" charset="0"/>
              </a:rPr>
              <a:t>Omits filename when handling multiple files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e </a:t>
            </a:r>
            <a:r>
              <a:rPr lang="en-US" sz="2000" dirty="0" err="1">
                <a:solidFill>
                  <a:srgbClr val="000000"/>
                </a:solidFill>
                <a:latin typeface="Trebuchet MS" pitchFamily="34" charset="0"/>
                <a:cs typeface="Times New Roman" pitchFamily="18" charset="0"/>
              </a:rPr>
              <a:t>exp</a:t>
            </a:r>
            <a:r>
              <a:rPr lang="en-US" b="1" dirty="0">
                <a:solidFill>
                  <a:srgbClr val="FFFF00"/>
                </a:solidFill>
              </a:rPr>
              <a:t>	</a:t>
            </a:r>
            <a:r>
              <a:rPr lang="en-US" sz="2000" dirty="0">
                <a:solidFill>
                  <a:srgbClr val="000000"/>
                </a:solidFill>
                <a:latin typeface="Trebuchet MS" pitchFamily="34" charset="0"/>
                <a:cs typeface="Times New Roman" pitchFamily="18" charset="0"/>
              </a:rPr>
              <a:t>Specifies expression with this option</a:t>
            </a:r>
            <a:br>
              <a:rPr lang="en-US" sz="2000" dirty="0">
                <a:solidFill>
                  <a:srgbClr val="000000"/>
                </a:solidFill>
                <a:latin typeface="Trebuchet MS" pitchFamily="34" charset="0"/>
                <a:cs typeface="Times New Roman" pitchFamily="18" charset="0"/>
              </a:rPr>
            </a:br>
            <a:r>
              <a:rPr lang="en-US" b="1" dirty="0">
                <a:solidFill>
                  <a:srgbClr val="FFFF00"/>
                </a:solidFill>
              </a:rPr>
              <a:t/>
            </a:r>
            <a:br>
              <a:rPr lang="en-US" b="1" dirty="0">
                <a:solidFill>
                  <a:srgbClr val="FFFF00"/>
                </a:solidFill>
              </a:rPr>
            </a:br>
            <a:r>
              <a:rPr lang="en-US" b="1" dirty="0">
                <a:solidFill>
                  <a:srgbClr val="FFFF00"/>
                </a:solidFill>
              </a:rPr>
              <a:t>    </a:t>
            </a:r>
            <a:r>
              <a:rPr lang="en-US" sz="2000" dirty="0">
                <a:solidFill>
                  <a:srgbClr val="000000"/>
                </a:solidFill>
                <a:latin typeface="Trebuchet MS" pitchFamily="34" charset="0"/>
                <a:cs typeface="Times New Roman" pitchFamily="18" charset="0"/>
              </a:rPr>
              <a:t>-  N </a:t>
            </a:r>
            <a:r>
              <a:rPr lang="en-US" sz="2000" dirty="0" err="1">
                <a:solidFill>
                  <a:srgbClr val="000000"/>
                </a:solidFill>
                <a:latin typeface="Trebuchet MS" pitchFamily="34" charset="0"/>
                <a:cs typeface="Times New Roman" pitchFamily="18" charset="0"/>
              </a:rPr>
              <a:t>n</a:t>
            </a:r>
            <a:r>
              <a:rPr lang="en-US" sz="2000" dirty="0">
                <a:solidFill>
                  <a:srgbClr val="000000"/>
                </a:solidFill>
                <a:latin typeface="Trebuchet MS" pitchFamily="34" charset="0"/>
                <a:cs typeface="Times New Roman" pitchFamily="18" charset="0"/>
              </a:rPr>
              <a:t> 	 Displays n lines containing pattern </a:t>
            </a:r>
          </a:p>
        </p:txBody>
      </p:sp>
    </p:spTree>
    <p:extLst>
      <p:ext uri="{BB962C8B-B14F-4D97-AF65-F5344CB8AC3E}">
        <p14:creationId xmlns:p14="http://schemas.microsoft.com/office/powerpoint/2010/main" val="676053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b="0">
                <a:cs typeface="Times New Roman" pitchFamily="18" charset="0"/>
              </a:rPr>
              <a:t>find</a:t>
            </a:r>
            <a:endParaRPr lang="en-US">
              <a:cs typeface="Times New Roman" pitchFamily="18" charset="0"/>
            </a:endParaRPr>
          </a:p>
        </p:txBody>
      </p:sp>
      <p:sp>
        <p:nvSpPr>
          <p:cNvPr id="165891" name="Rectangle 3"/>
          <p:cNvSpPr>
            <a:spLocks noGrp="1" noChangeArrowheads="1"/>
          </p:cNvSpPr>
          <p:nvPr>
            <p:ph type="body" idx="1"/>
          </p:nvPr>
        </p:nvSpPr>
        <p:spPr/>
        <p:txBody>
          <a:bodyPr/>
          <a:lstStyle/>
          <a:p>
            <a:r>
              <a:rPr lang="en-US" sz="2600" dirty="0">
                <a:cs typeface="Times New Roman" pitchFamily="18" charset="0"/>
              </a:rPr>
              <a:t>The find command searches through directories for files that match the specified criteria.  </a:t>
            </a:r>
          </a:p>
          <a:p>
            <a:r>
              <a:rPr lang="en-US" sz="2600" dirty="0">
                <a:cs typeface="Times New Roman" pitchFamily="18" charset="0"/>
              </a:rPr>
              <a:t>It can take full pathnames and relative pathnames on the command line.</a:t>
            </a:r>
          </a:p>
          <a:p>
            <a:pPr>
              <a:buFontTx/>
              <a:buNone/>
            </a:pPr>
            <a:r>
              <a:rPr lang="en-US" sz="2600" dirty="0">
                <a:cs typeface="Times New Roman" pitchFamily="18" charset="0"/>
              </a:rPr>
              <a:t>	find 	   pathname    search-expression</a:t>
            </a:r>
          </a:p>
          <a:p>
            <a:r>
              <a:rPr lang="en-US" sz="2600" dirty="0">
                <a:cs typeface="Times New Roman" pitchFamily="18" charset="0"/>
              </a:rPr>
              <a:t>To display the output on screen the –print option must be specified</a:t>
            </a:r>
          </a:p>
          <a:p>
            <a:pPr marL="0" indent="0">
              <a:buNone/>
            </a:pPr>
            <a:endParaRPr lang="en-US" dirty="0">
              <a:cs typeface="Times New Roman" pitchFamily="18" charset="0"/>
            </a:endParaRPr>
          </a:p>
          <a:p>
            <a:pPr>
              <a:buFontTx/>
              <a:buNone/>
            </a:pPr>
            <a:endParaRPr lang="en-US" dirty="0">
              <a:cs typeface="Times New Roman" pitchFamily="18" charset="0"/>
            </a:endParaRPr>
          </a:p>
          <a:p>
            <a:endParaRPr lang="en-US" dirty="0"/>
          </a:p>
        </p:txBody>
      </p:sp>
    </p:spTree>
    <p:extLst>
      <p:ext uri="{BB962C8B-B14F-4D97-AF65-F5344CB8AC3E}">
        <p14:creationId xmlns:p14="http://schemas.microsoft.com/office/powerpoint/2010/main" val="5268600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find</a:t>
            </a:r>
          </a:p>
        </p:txBody>
      </p:sp>
      <p:sp>
        <p:nvSpPr>
          <p:cNvPr id="166915" name="Rectangle 3"/>
          <p:cNvSpPr>
            <a:spLocks noGrp="1" noChangeArrowheads="1"/>
          </p:cNvSpPr>
          <p:nvPr>
            <p:ph type="body" idx="1"/>
          </p:nvPr>
        </p:nvSpPr>
        <p:spPr>
          <a:xfrm>
            <a:off x="457200" y="1143000"/>
            <a:ext cx="8229600" cy="5029128"/>
          </a:xfrm>
        </p:spPr>
        <p:txBody>
          <a:bodyPr/>
          <a:lstStyle/>
          <a:p>
            <a:pPr>
              <a:lnSpc>
                <a:spcPct val="80000"/>
              </a:lnSpc>
              <a:buFontTx/>
              <a:buNone/>
            </a:pPr>
            <a:r>
              <a:rPr lang="en-US" sz="1600" dirty="0">
                <a:cs typeface="Times New Roman" pitchFamily="18" charset="0"/>
              </a:rPr>
              <a:t> </a:t>
            </a:r>
          </a:p>
          <a:p>
            <a:pPr>
              <a:lnSpc>
                <a:spcPct val="80000"/>
              </a:lnSpc>
              <a:buFontTx/>
              <a:buNone/>
            </a:pPr>
            <a:r>
              <a:rPr lang="en-US" sz="1800" dirty="0">
                <a:cs typeface="Times New Roman" pitchFamily="18" charset="0"/>
              </a:rPr>
              <a:t>The available options are:</a:t>
            </a:r>
          </a:p>
          <a:p>
            <a:pPr>
              <a:lnSpc>
                <a:spcPct val="80000"/>
              </a:lnSpc>
              <a:buFontTx/>
              <a:buNone/>
            </a:pPr>
            <a:r>
              <a:rPr lang="en-US" sz="1800" dirty="0">
                <a:cs typeface="Times New Roman" pitchFamily="18" charset="0"/>
              </a:rPr>
              <a:t>-name	 searches for the specified filename</a:t>
            </a:r>
          </a:p>
          <a:p>
            <a:pPr>
              <a:lnSpc>
                <a:spcPct val="80000"/>
              </a:lnSpc>
              <a:buFontTx/>
              <a:buNone/>
            </a:pPr>
            <a:r>
              <a:rPr lang="en-US" sz="1800" dirty="0">
                <a:cs typeface="Times New Roman" pitchFamily="18" charset="0"/>
              </a:rPr>
              <a:t>-</a:t>
            </a:r>
            <a:r>
              <a:rPr lang="en-US" sz="1800" dirty="0" err="1">
                <a:cs typeface="Times New Roman" pitchFamily="18" charset="0"/>
              </a:rPr>
              <a:t>atime</a:t>
            </a:r>
            <a:r>
              <a:rPr lang="en-US" sz="1800" dirty="0">
                <a:cs typeface="Times New Roman" pitchFamily="18" charset="0"/>
              </a:rPr>
              <a:t>	 the last time the file was accessed +n greater than n </a:t>
            </a:r>
            <a:r>
              <a:rPr lang="en-US" dirty="0">
                <a:cs typeface="Times New Roman" pitchFamily="18" charset="0"/>
              </a:rPr>
              <a:t>number of</a:t>
            </a:r>
            <a:r>
              <a:rPr lang="en-US" sz="1800" dirty="0">
                <a:cs typeface="Times New Roman" pitchFamily="18" charset="0"/>
              </a:rPr>
              <a:t> days</a:t>
            </a:r>
          </a:p>
          <a:p>
            <a:pPr>
              <a:lnSpc>
                <a:spcPct val="80000"/>
              </a:lnSpc>
              <a:buFontTx/>
              <a:buNone/>
            </a:pPr>
            <a:r>
              <a:rPr lang="en-US" sz="1800" dirty="0">
                <a:cs typeface="Times New Roman" pitchFamily="18" charset="0"/>
              </a:rPr>
              <a:t>               – n less than n number of days n  number of days</a:t>
            </a:r>
          </a:p>
          <a:p>
            <a:pPr>
              <a:lnSpc>
                <a:spcPct val="80000"/>
              </a:lnSpc>
              <a:buFontTx/>
              <a:buNone/>
            </a:pPr>
            <a:endParaRPr lang="en-US" sz="1800" dirty="0">
              <a:cs typeface="Times New Roman" pitchFamily="18" charset="0"/>
            </a:endParaRPr>
          </a:p>
          <a:p>
            <a:pPr>
              <a:lnSpc>
                <a:spcPct val="80000"/>
              </a:lnSpc>
              <a:buFontTx/>
              <a:buNone/>
            </a:pPr>
            <a:r>
              <a:rPr lang="en-US" sz="1800" dirty="0">
                <a:cs typeface="Times New Roman" pitchFamily="18" charset="0"/>
              </a:rPr>
              <a:t>-</a:t>
            </a:r>
            <a:r>
              <a:rPr lang="en-US" sz="1800" dirty="0" err="1">
                <a:cs typeface="Times New Roman" pitchFamily="18" charset="0"/>
              </a:rPr>
              <a:t>mtime</a:t>
            </a:r>
            <a:r>
              <a:rPr lang="en-US" sz="1800" dirty="0">
                <a:cs typeface="Times New Roman" pitchFamily="18" charset="0"/>
              </a:rPr>
              <a:t>	  the last time the file was modified  +n greater than n number of </a:t>
            </a:r>
          </a:p>
          <a:p>
            <a:pPr>
              <a:lnSpc>
                <a:spcPct val="80000"/>
              </a:lnSpc>
              <a:buFontTx/>
              <a:buNone/>
            </a:pPr>
            <a:r>
              <a:rPr lang="en-US" sz="1800" dirty="0">
                <a:cs typeface="Times New Roman" pitchFamily="18" charset="0"/>
              </a:rPr>
              <a:t>                days -n less than n number of days </a:t>
            </a:r>
          </a:p>
          <a:p>
            <a:pPr>
              <a:lnSpc>
                <a:spcPct val="80000"/>
              </a:lnSpc>
              <a:buFontTx/>
              <a:buNone/>
            </a:pPr>
            <a:endParaRPr lang="en-US" sz="1800" dirty="0">
              <a:cs typeface="Times New Roman" pitchFamily="18" charset="0"/>
            </a:endParaRPr>
          </a:p>
          <a:p>
            <a:pPr>
              <a:lnSpc>
                <a:spcPct val="80000"/>
              </a:lnSpc>
              <a:buFontTx/>
              <a:buNone/>
            </a:pPr>
            <a:r>
              <a:rPr lang="en-US" sz="1800" dirty="0">
                <a:cs typeface="Times New Roman" pitchFamily="18" charset="0"/>
              </a:rPr>
              <a:t>-exec	 the command is successfully executed.  </a:t>
            </a:r>
          </a:p>
          <a:p>
            <a:pPr>
              <a:lnSpc>
                <a:spcPct val="80000"/>
              </a:lnSpc>
              <a:buFontTx/>
              <a:buNone/>
            </a:pPr>
            <a:r>
              <a:rPr lang="en-US" sz="1800" dirty="0">
                <a:cs typeface="Times New Roman" pitchFamily="18" charset="0"/>
              </a:rPr>
              <a:t> {}           indicates the current pathname.  The command is terminated with</a:t>
            </a:r>
          </a:p>
          <a:p>
            <a:pPr>
              <a:lnSpc>
                <a:spcPct val="80000"/>
              </a:lnSpc>
              <a:buFontTx/>
              <a:buNone/>
            </a:pPr>
            <a:r>
              <a:rPr lang="en-US" sz="1800" dirty="0">
                <a:cs typeface="Times New Roman" pitchFamily="18" charset="0"/>
              </a:rPr>
              <a:t>               an escaped semi-colon  \:</a:t>
            </a:r>
          </a:p>
          <a:p>
            <a:pPr>
              <a:lnSpc>
                <a:spcPct val="80000"/>
              </a:lnSpc>
              <a:buFontTx/>
              <a:buNone/>
            </a:pPr>
            <a:endParaRPr lang="en-US" sz="1800" dirty="0">
              <a:cs typeface="Times New Roman" pitchFamily="18" charset="0"/>
            </a:endParaRPr>
          </a:p>
          <a:p>
            <a:pPr>
              <a:lnSpc>
                <a:spcPct val="80000"/>
              </a:lnSpc>
              <a:buFontTx/>
              <a:buNone/>
            </a:pPr>
            <a:r>
              <a:rPr lang="en-US" sz="1800" dirty="0">
                <a:cs typeface="Times New Roman" pitchFamily="18" charset="0"/>
              </a:rPr>
              <a:t>-ok		 same as –exec it prompts the user before executing command</a:t>
            </a:r>
          </a:p>
          <a:p>
            <a:pPr>
              <a:lnSpc>
                <a:spcPct val="80000"/>
              </a:lnSpc>
              <a:buFontTx/>
              <a:buNone/>
            </a:pPr>
            <a:endParaRPr lang="en-US" sz="1800" dirty="0">
              <a:cs typeface="Times New Roman" pitchFamily="18" charset="0"/>
            </a:endParaRPr>
          </a:p>
          <a:p>
            <a:pPr>
              <a:lnSpc>
                <a:spcPct val="80000"/>
              </a:lnSpc>
              <a:buFontTx/>
              <a:buNone/>
            </a:pPr>
            <a:r>
              <a:rPr lang="en-US" sz="1800" dirty="0">
                <a:cs typeface="Times New Roman" pitchFamily="18" charset="0"/>
              </a:rPr>
              <a:t>$  find   .  -name “</a:t>
            </a:r>
            <a:r>
              <a:rPr lang="en-US" sz="1800" dirty="0" err="1">
                <a:cs typeface="Times New Roman" pitchFamily="18" charset="0"/>
              </a:rPr>
              <a:t>prg</a:t>
            </a:r>
            <a:r>
              <a:rPr lang="en-US" sz="1800" dirty="0">
                <a:cs typeface="Times New Roman" pitchFamily="18" charset="0"/>
              </a:rPr>
              <a:t>*”  -print</a:t>
            </a:r>
          </a:p>
          <a:p>
            <a:pPr>
              <a:lnSpc>
                <a:spcPct val="80000"/>
              </a:lnSpc>
              <a:buFontTx/>
              <a:buNone/>
            </a:pPr>
            <a:endParaRPr lang="en-US" sz="1800" dirty="0">
              <a:cs typeface="Times New Roman" pitchFamily="18" charset="0"/>
            </a:endParaRPr>
          </a:p>
        </p:txBody>
      </p:sp>
    </p:spTree>
    <p:extLst>
      <p:ext uri="{BB962C8B-B14F-4D97-AF65-F5344CB8AC3E}">
        <p14:creationId xmlns:p14="http://schemas.microsoft.com/office/powerpoint/2010/main" val="10638622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xargs</a:t>
            </a:r>
          </a:p>
        </p:txBody>
      </p:sp>
      <p:sp>
        <p:nvSpPr>
          <p:cNvPr id="218115" name="Rectangle 3"/>
          <p:cNvSpPr>
            <a:spLocks noGrp="1" noChangeArrowheads="1"/>
          </p:cNvSpPr>
          <p:nvPr>
            <p:ph type="body" idx="1"/>
          </p:nvPr>
        </p:nvSpPr>
        <p:spPr/>
        <p:txBody>
          <a:bodyPr/>
          <a:lstStyle/>
          <a:p>
            <a:r>
              <a:rPr lang="en-US" sz="2700" dirty="0"/>
              <a:t>Build and executes a command , taking arguments from the standard input or from a redirected file</a:t>
            </a:r>
          </a:p>
          <a:p>
            <a:endParaRPr lang="en-US" sz="2700" dirty="0"/>
          </a:p>
          <a:p>
            <a:r>
              <a:rPr lang="en-US" sz="2700" dirty="0"/>
              <a:t>For example</a:t>
            </a:r>
          </a:p>
          <a:p>
            <a:pPr>
              <a:buFontTx/>
              <a:buNone/>
            </a:pPr>
            <a:r>
              <a:rPr lang="en-US" sz="2700" dirty="0"/>
              <a:t>     </a:t>
            </a:r>
            <a:r>
              <a:rPr lang="en-US" sz="2700" dirty="0" err="1"/>
              <a:t>xargs</a:t>
            </a:r>
            <a:r>
              <a:rPr lang="en-US" sz="2700" dirty="0"/>
              <a:t> cat</a:t>
            </a:r>
          </a:p>
          <a:p>
            <a:pPr>
              <a:buFontTx/>
              <a:buNone/>
            </a:pPr>
            <a:r>
              <a:rPr lang="en-US" sz="2700" dirty="0"/>
              <a:t>    /</a:t>
            </a:r>
            <a:r>
              <a:rPr lang="en-US" sz="2700" dirty="0" err="1"/>
              <a:t>etc</a:t>
            </a:r>
            <a:r>
              <a:rPr lang="en-US" sz="2700" dirty="0"/>
              <a:t>/</a:t>
            </a:r>
            <a:r>
              <a:rPr lang="en-US" sz="2700" dirty="0" err="1"/>
              <a:t>passwd</a:t>
            </a:r>
            <a:r>
              <a:rPr lang="en-US" sz="2700" dirty="0"/>
              <a:t>  /</a:t>
            </a:r>
            <a:r>
              <a:rPr lang="en-US" sz="2700" dirty="0" err="1"/>
              <a:t>etc</a:t>
            </a:r>
            <a:r>
              <a:rPr lang="en-US" sz="2700" dirty="0"/>
              <a:t>/group      </a:t>
            </a:r>
            <a:r>
              <a:rPr lang="en-US" sz="1600" dirty="0"/>
              <a:t>[The arguments are given in the standard input]</a:t>
            </a:r>
          </a:p>
          <a:p>
            <a:pPr>
              <a:buFontTx/>
              <a:buNone/>
            </a:pPr>
            <a:endParaRPr lang="en-US" sz="1600" dirty="0"/>
          </a:p>
          <a:p>
            <a:pPr marL="0" indent="0">
              <a:buNone/>
            </a:pPr>
            <a:endParaRPr lang="en-US" sz="1600" dirty="0"/>
          </a:p>
        </p:txBody>
      </p:sp>
    </p:spTree>
    <p:extLst>
      <p:ext uri="{BB962C8B-B14F-4D97-AF65-F5344CB8AC3E}">
        <p14:creationId xmlns:p14="http://schemas.microsoft.com/office/powerpoint/2010/main" val="40803875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2362258" y="239484"/>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err="1">
                <a:solidFill>
                  <a:schemeClr val="bg1"/>
                </a:solidFill>
                <a:latin typeface="Trebuchet MS" pitchFamily="34" charset="0"/>
              </a:rPr>
              <a:t>Sed</a:t>
            </a:r>
            <a:r>
              <a:rPr lang="en-US" sz="2000" b="1" dirty="0">
                <a:solidFill>
                  <a:schemeClr val="bg1"/>
                </a:solidFill>
                <a:latin typeface="Trebuchet MS" pitchFamily="34" charset="0"/>
              </a:rPr>
              <a:t> – Changing information in Files</a:t>
            </a:r>
          </a:p>
        </p:txBody>
      </p:sp>
      <p:sp>
        <p:nvSpPr>
          <p:cNvPr id="167939" name="Text Box 3"/>
          <p:cNvSpPr txBox="1">
            <a:spLocks noChangeArrowheads="1"/>
          </p:cNvSpPr>
          <p:nvPr/>
        </p:nvSpPr>
        <p:spPr bwMode="auto">
          <a:xfrm>
            <a:off x="457200" y="1219200"/>
            <a:ext cx="84582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rgbClr val="FF9900"/>
              </a:buClr>
              <a:buFontTx/>
              <a:buChar char="•"/>
            </a:pPr>
            <a:r>
              <a:rPr lang="en-US" sz="2000">
                <a:solidFill>
                  <a:srgbClr val="000000"/>
                </a:solidFill>
                <a:latin typeface="Trebuchet MS" pitchFamily="34" charset="0"/>
                <a:cs typeface="Times New Roman" pitchFamily="18" charset="0"/>
              </a:rPr>
              <a:t> Sed edits a character stream, and is thus able to handle very large files.  It is useful over vi in a way that vi cannot edit files exceeding a certain size.  </a:t>
            </a:r>
          </a:p>
          <a:p>
            <a:pPr eaLnBrk="0" hangingPunct="0">
              <a:spcBef>
                <a:spcPct val="50000"/>
              </a:spcBef>
              <a:buClr>
                <a:srgbClr val="FF9900"/>
              </a:buClr>
              <a:buFontTx/>
              <a:buChar char="•"/>
            </a:pPr>
            <a:r>
              <a:rPr lang="en-US" sz="2000">
                <a:solidFill>
                  <a:srgbClr val="000000"/>
                </a:solidFill>
                <a:latin typeface="Trebuchet MS" pitchFamily="34" charset="0"/>
                <a:cs typeface="Times New Roman" pitchFamily="18" charset="0"/>
              </a:rPr>
              <a:t> It doesn’t change the original content of the file rather it writes to standard output</a:t>
            </a:r>
          </a:p>
          <a:p>
            <a:pPr eaLnBrk="0" hangingPunct="0">
              <a:spcBef>
                <a:spcPct val="50000"/>
              </a:spcBef>
              <a:buFontTx/>
              <a:buChar char="•"/>
            </a:pPr>
            <a:endParaRPr lang="en-US" sz="2000">
              <a:solidFill>
                <a:srgbClr val="000000"/>
              </a:solidFill>
              <a:latin typeface="Trebuchet MS" pitchFamily="34" charset="0"/>
              <a:cs typeface="Times New Roman" pitchFamily="18" charset="0"/>
            </a:endParaRPr>
          </a:p>
          <a:p>
            <a:r>
              <a:rPr lang="en-US" sz="2000">
                <a:solidFill>
                  <a:srgbClr val="000000"/>
                </a:solidFill>
                <a:latin typeface="Trebuchet MS" pitchFamily="34" charset="0"/>
                <a:cs typeface="Times New Roman" pitchFamily="18" charset="0"/>
              </a:rPr>
              <a:t>Syntax:</a:t>
            </a:r>
          </a:p>
          <a:p>
            <a:r>
              <a:rPr lang="en-US" sz="2000">
                <a:solidFill>
                  <a:srgbClr val="000000"/>
                </a:solidFill>
                <a:latin typeface="Trebuchet MS" pitchFamily="34" charset="0"/>
                <a:cs typeface="Times New Roman" pitchFamily="18" charset="0"/>
              </a:rPr>
              <a:t>     sed &lt;option&gt; ‘address action’ &lt;file (s)&gt;</a:t>
            </a:r>
          </a:p>
          <a:p>
            <a:pPr eaLnBrk="0" hangingPunct="0">
              <a:spcBef>
                <a:spcPct val="50000"/>
              </a:spcBef>
              <a:buFontTx/>
              <a:buChar char="•"/>
            </a:pPr>
            <a:endParaRPr lang="en-US" sz="2000">
              <a:solidFill>
                <a:srgbClr val="000000"/>
              </a:solidFill>
              <a:latin typeface="Trebuchet MS" pitchFamily="34" charset="0"/>
              <a:cs typeface="Times New Roman" pitchFamily="18" charset="0"/>
            </a:endParaRPr>
          </a:p>
          <a:p>
            <a:pPr eaLnBrk="0" hangingPunct="0">
              <a:spcBef>
                <a:spcPct val="50000"/>
              </a:spcBef>
              <a:buFontTx/>
              <a:buChar char="•"/>
            </a:pPr>
            <a:endParaRPr lang="en-US" sz="2000">
              <a:solidFill>
                <a:srgbClr val="000000"/>
              </a:solidFill>
              <a:latin typeface="Trebuchet MS" pitchFamily="34" charset="0"/>
              <a:cs typeface="Times New Roman" pitchFamily="18" charset="0"/>
            </a:endParaRPr>
          </a:p>
          <a:p>
            <a:pPr eaLnBrk="0" hangingPunct="0">
              <a:spcBef>
                <a:spcPct val="50000"/>
              </a:spcBef>
              <a:buFontTx/>
              <a:buChar char="•"/>
            </a:pPr>
            <a:endParaRPr lang="en-US">
              <a:solidFill>
                <a:schemeClr val="accent2"/>
              </a:solidFill>
            </a:endParaRPr>
          </a:p>
        </p:txBody>
      </p:sp>
    </p:spTree>
    <p:extLst>
      <p:ext uri="{BB962C8B-B14F-4D97-AF65-F5344CB8AC3E}">
        <p14:creationId xmlns:p14="http://schemas.microsoft.com/office/powerpoint/2010/main" val="3996699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28600" y="1143000"/>
            <a:ext cx="8763000" cy="524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dirty="0">
                <a:latin typeface="Courier New" pitchFamily="49" charset="0"/>
              </a:rPr>
              <a:t/>
            </a:r>
            <a:br>
              <a:rPr lang="en-US" b="1" dirty="0">
                <a:latin typeface="Courier New" pitchFamily="49" charset="0"/>
              </a:rPr>
            </a:br>
            <a:r>
              <a:rPr lang="en-US" b="1" dirty="0"/>
              <a:t>      </a:t>
            </a:r>
            <a:r>
              <a:rPr lang="en-US" sz="2000" dirty="0" err="1">
                <a:solidFill>
                  <a:srgbClr val="000000"/>
                </a:solidFill>
                <a:latin typeface="Trebuchet MS" pitchFamily="34" charset="0"/>
                <a:cs typeface="Times New Roman" pitchFamily="18" charset="0"/>
              </a:rPr>
              <a:t>i</a:t>
            </a:r>
            <a:r>
              <a:rPr lang="en-US" sz="2000" dirty="0">
                <a:solidFill>
                  <a:srgbClr val="000000"/>
                </a:solidFill>
                <a:latin typeface="Trebuchet MS" pitchFamily="34" charset="0"/>
                <a:cs typeface="Times New Roman" pitchFamily="18" charset="0"/>
              </a:rPr>
              <a:t>		Inserts before line</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		Appends after line</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c  		Changes line (s)</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d		Deletes line (s)</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p		Prints line (s) on standard output</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q		Quits after reading up to addressed line</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Prints line number addressed</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s/s1/s2/ 	Substitutes string s1 by string s2</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r filename	Places the contents of file filename after line</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w filename	Writes addressed lines to file filename</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y/s1/s2/	Transforms characters in line mapping each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character  in string s1 with its counterpart in string</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s2 </a:t>
            </a:r>
          </a:p>
        </p:txBody>
      </p:sp>
      <p:sp>
        <p:nvSpPr>
          <p:cNvPr id="168963" name="Rectangle 3"/>
          <p:cNvSpPr>
            <a:spLocks noChangeArrowheads="1"/>
          </p:cNvSpPr>
          <p:nvPr/>
        </p:nvSpPr>
        <p:spPr bwMode="auto">
          <a:xfrm>
            <a:off x="2514654" y="228599"/>
            <a:ext cx="52578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smtClean="0">
                <a:solidFill>
                  <a:schemeClr val="bg1"/>
                </a:solidFill>
                <a:latin typeface="Trebuchet MS" pitchFamily="34" charset="0"/>
              </a:rPr>
              <a:t>               Internal </a:t>
            </a:r>
            <a:r>
              <a:rPr lang="en-US" sz="2000" b="1" dirty="0" err="1">
                <a:solidFill>
                  <a:schemeClr val="bg1"/>
                </a:solidFill>
                <a:latin typeface="Trebuchet MS" pitchFamily="34" charset="0"/>
              </a:rPr>
              <a:t>Sed</a:t>
            </a:r>
            <a:r>
              <a:rPr lang="en-US" sz="2000" b="1" dirty="0">
                <a:solidFill>
                  <a:schemeClr val="bg1"/>
                </a:solidFill>
                <a:latin typeface="Trebuchet MS" pitchFamily="34" charset="0"/>
              </a:rPr>
              <a:t> Commands-Options</a:t>
            </a:r>
            <a:r>
              <a:rPr lang="en-US" b="1" dirty="0">
                <a:solidFill>
                  <a:schemeClr val="bg1"/>
                </a:solidFill>
              </a:rPr>
              <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1885986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2748693" y="228684"/>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a:t>
            </a:r>
            <a:r>
              <a:rPr lang="en-US" sz="2000" b="1" dirty="0" err="1" smtClean="0">
                <a:solidFill>
                  <a:schemeClr val="bg1"/>
                </a:solidFill>
                <a:latin typeface="Trebuchet MS" pitchFamily="34" charset="0"/>
              </a:rPr>
              <a:t>Sed</a:t>
            </a:r>
            <a:r>
              <a:rPr lang="en-US" sz="2000" b="1" dirty="0" smtClean="0">
                <a:solidFill>
                  <a:schemeClr val="bg1"/>
                </a:solidFill>
                <a:latin typeface="Trebuchet MS" pitchFamily="34" charset="0"/>
              </a:rPr>
              <a:t> </a:t>
            </a:r>
            <a:r>
              <a:rPr lang="en-US" sz="2000" b="1" dirty="0">
                <a:solidFill>
                  <a:schemeClr val="bg1"/>
                </a:solidFill>
                <a:latin typeface="Trebuchet MS" pitchFamily="34" charset="0"/>
              </a:rPr>
              <a:t>examples</a:t>
            </a:r>
          </a:p>
        </p:txBody>
      </p:sp>
      <p:sp>
        <p:nvSpPr>
          <p:cNvPr id="169987" name="Text Box 3"/>
          <p:cNvSpPr txBox="1">
            <a:spLocks noChangeArrowheads="1"/>
          </p:cNvSpPr>
          <p:nvPr/>
        </p:nvSpPr>
        <p:spPr bwMode="auto">
          <a:xfrm>
            <a:off x="304800" y="12192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000000"/>
                </a:solidFill>
                <a:latin typeface="Trebuchet MS" pitchFamily="34" charset="0"/>
                <a:cs typeface="Times New Roman" pitchFamily="18" charset="0"/>
              </a:rPr>
              <a:t>$ sed ‘3q’ /etc/passwd</a:t>
            </a:r>
          </a:p>
        </p:txBody>
      </p:sp>
      <p:sp>
        <p:nvSpPr>
          <p:cNvPr id="169988" name="Text Box 4"/>
          <p:cNvSpPr txBox="1">
            <a:spLocks noChangeArrowheads="1"/>
          </p:cNvSpPr>
          <p:nvPr/>
        </p:nvSpPr>
        <p:spPr bwMode="auto">
          <a:xfrm>
            <a:off x="304800" y="18288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000000"/>
                </a:solidFill>
                <a:latin typeface="Trebuchet MS" pitchFamily="34" charset="0"/>
                <a:cs typeface="Times New Roman" pitchFamily="18" charset="0"/>
              </a:rPr>
              <a:t>$ sed ‘1,3p’ /etc/passwd</a:t>
            </a:r>
          </a:p>
        </p:txBody>
      </p:sp>
      <p:sp>
        <p:nvSpPr>
          <p:cNvPr id="169989" name="Text Box 5"/>
          <p:cNvSpPr txBox="1">
            <a:spLocks noChangeArrowheads="1"/>
          </p:cNvSpPr>
          <p:nvPr/>
        </p:nvSpPr>
        <p:spPr bwMode="auto">
          <a:xfrm>
            <a:off x="304800" y="25908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000000"/>
                </a:solidFill>
                <a:latin typeface="Trebuchet MS" pitchFamily="34" charset="0"/>
                <a:cs typeface="Times New Roman" pitchFamily="18" charset="0"/>
              </a:rPr>
              <a:t>$ sed –n ‘1,3p’ /etc/paswd</a:t>
            </a:r>
          </a:p>
        </p:txBody>
      </p:sp>
    </p:spTree>
    <p:extLst>
      <p:ext uri="{BB962C8B-B14F-4D97-AF65-F5344CB8AC3E}">
        <p14:creationId xmlns:p14="http://schemas.microsoft.com/office/powerpoint/2010/main" val="2403578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awk</a:t>
            </a:r>
          </a:p>
        </p:txBody>
      </p:sp>
      <p:sp>
        <p:nvSpPr>
          <p:cNvPr id="172035" name="Rectangle 3"/>
          <p:cNvSpPr>
            <a:spLocks noGrp="1" noChangeArrowheads="1"/>
          </p:cNvSpPr>
          <p:nvPr>
            <p:ph type="body" idx="1"/>
          </p:nvPr>
        </p:nvSpPr>
        <p:spPr>
          <a:xfrm>
            <a:off x="457200" y="1143000"/>
            <a:ext cx="8229600" cy="4952930"/>
          </a:xfrm>
        </p:spPr>
        <p:txBody>
          <a:bodyPr/>
          <a:lstStyle/>
          <a:p>
            <a:r>
              <a:rPr lang="en-US" sz="2200" b="1" dirty="0"/>
              <a:t>AWK</a:t>
            </a:r>
            <a:r>
              <a:rPr lang="en-US" sz="2200" dirty="0"/>
              <a:t> is a general purpose language  that is designed for processing text-based data, either in files or data streams. </a:t>
            </a:r>
          </a:p>
          <a:p>
            <a:r>
              <a:rPr lang="en-US" sz="2200" dirty="0"/>
              <a:t>An AWK program is a series of pattern , action  statements </a:t>
            </a:r>
          </a:p>
          <a:p>
            <a:r>
              <a:rPr lang="en-US" sz="2200" dirty="0"/>
              <a:t>Each line of input is tested against all the patterns in turn and the </a:t>
            </a:r>
            <a:r>
              <a:rPr lang="en-US" sz="2200" i="1" dirty="0"/>
              <a:t>action</a:t>
            </a:r>
            <a:r>
              <a:rPr lang="en-US" sz="2200" dirty="0"/>
              <a:t> executed if the expression is true. </a:t>
            </a:r>
          </a:p>
          <a:p>
            <a:r>
              <a:rPr lang="en-US" sz="2200" dirty="0"/>
              <a:t>BEGIN or END specifies action to be done in the beginning or at the end of input lines </a:t>
            </a:r>
          </a:p>
          <a:p>
            <a:r>
              <a:rPr lang="en-US" sz="2200" dirty="0"/>
              <a:t>Provides facility to define variables and user defined functions</a:t>
            </a:r>
          </a:p>
          <a:p>
            <a:r>
              <a:rPr lang="en-US" sz="2200" dirty="0"/>
              <a:t>In AWK, lines are broken down into </a:t>
            </a:r>
            <a:r>
              <a:rPr lang="en-US" sz="2200" i="1" dirty="0"/>
              <a:t>fields</a:t>
            </a:r>
            <a:r>
              <a:rPr lang="en-US" sz="2200" dirty="0"/>
              <a:t>, and these can be displayed separately  as $1,$2 etc..</a:t>
            </a:r>
          </a:p>
          <a:p>
            <a:r>
              <a:rPr lang="en-US" sz="2200" dirty="0"/>
              <a:t>NF and NR represent Field No and Row No respectively </a:t>
            </a:r>
          </a:p>
          <a:p>
            <a:r>
              <a:rPr lang="en-US" sz="2200" dirty="0"/>
              <a:t>FS represent the Column separator</a:t>
            </a:r>
          </a:p>
        </p:txBody>
      </p:sp>
    </p:spTree>
    <p:extLst>
      <p:ext uri="{BB962C8B-B14F-4D97-AF65-F5344CB8AC3E}">
        <p14:creationId xmlns:p14="http://schemas.microsoft.com/office/powerpoint/2010/main" val="19645447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cs typeface="Times New Roman" pitchFamily="18" charset="0"/>
              </a:rPr>
              <a:t>Awk examples</a:t>
            </a:r>
          </a:p>
        </p:txBody>
      </p:sp>
      <p:sp>
        <p:nvSpPr>
          <p:cNvPr id="173059" name="Rectangle 3"/>
          <p:cNvSpPr>
            <a:spLocks noGrp="1" noChangeArrowheads="1"/>
          </p:cNvSpPr>
          <p:nvPr>
            <p:ph type="body" idx="1"/>
          </p:nvPr>
        </p:nvSpPr>
        <p:spPr/>
        <p:txBody>
          <a:bodyPr/>
          <a:lstStyle/>
          <a:p>
            <a:r>
              <a:rPr lang="en-US"/>
              <a:t>Print first column </a:t>
            </a:r>
          </a:p>
          <a:p>
            <a:pPr lvl="1"/>
            <a:r>
              <a:rPr lang="en-US"/>
              <a:t>awk   '{print $1}'   file </a:t>
            </a:r>
          </a:p>
          <a:p>
            <a:r>
              <a:rPr lang="en-US"/>
              <a:t>No of words </a:t>
            </a:r>
          </a:p>
          <a:p>
            <a:pPr lvl="1"/>
            <a:r>
              <a:rPr lang="en-US"/>
              <a:t>{ w += NF c += length + 1 } END { print NR, w, c } </a:t>
            </a:r>
          </a:p>
          <a:p>
            <a:r>
              <a:rPr lang="en-US"/>
              <a:t>Sum up all the fields in the last column  and display </a:t>
            </a:r>
          </a:p>
          <a:p>
            <a:pPr lvl="1"/>
            <a:r>
              <a:rPr lang="en-US"/>
              <a:t>{ s += $NF } END { print s  } </a:t>
            </a:r>
          </a:p>
        </p:txBody>
      </p:sp>
    </p:spTree>
    <p:extLst>
      <p:ext uri="{BB962C8B-B14F-4D97-AF65-F5344CB8AC3E}">
        <p14:creationId xmlns:p14="http://schemas.microsoft.com/office/powerpoint/2010/main" val="26959808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438456" y="195943"/>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a:solidFill>
                  <a:schemeClr val="bg1"/>
                </a:solidFill>
                <a:latin typeface="Trebuchet MS" pitchFamily="34" charset="0"/>
                <a:cs typeface="Times New Roman" pitchFamily="18" charset="0"/>
              </a:rPr>
              <a:t> </a:t>
            </a:r>
            <a:r>
              <a:rPr lang="en-US" sz="2000" b="1" dirty="0" smtClean="0">
                <a:solidFill>
                  <a:schemeClr val="bg1"/>
                </a:solidFill>
                <a:latin typeface="Trebuchet MS" pitchFamily="34" charset="0"/>
                <a:cs typeface="Times New Roman" pitchFamily="18" charset="0"/>
              </a:rPr>
              <a:t>                                             </a:t>
            </a:r>
            <a:r>
              <a:rPr lang="en-US" sz="2000" b="1" dirty="0" smtClean="0">
                <a:solidFill>
                  <a:schemeClr val="bg1"/>
                </a:solidFill>
                <a:latin typeface="Trebuchet MS" pitchFamily="34" charset="0"/>
                <a:cs typeface="Times New Roman" pitchFamily="18" charset="0"/>
              </a:rPr>
              <a:t>Text </a:t>
            </a:r>
            <a:r>
              <a:rPr lang="en-US" sz="2000" b="1" dirty="0">
                <a:solidFill>
                  <a:schemeClr val="bg1"/>
                </a:solidFill>
                <a:latin typeface="Trebuchet MS" pitchFamily="34" charset="0"/>
                <a:cs typeface="Times New Roman" pitchFamily="18" charset="0"/>
              </a:rPr>
              <a:t>Editing with vi</a:t>
            </a:r>
          </a:p>
        </p:txBody>
      </p:sp>
      <p:sp>
        <p:nvSpPr>
          <p:cNvPr id="174083" name="Text Box 3"/>
          <p:cNvSpPr txBox="1">
            <a:spLocks noChangeArrowheads="1"/>
          </p:cNvSpPr>
          <p:nvPr/>
        </p:nvSpPr>
        <p:spPr bwMode="auto">
          <a:xfrm>
            <a:off x="304800" y="1354138"/>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vi – Visual Editor</a:t>
            </a:r>
          </a:p>
        </p:txBody>
      </p:sp>
      <p:sp>
        <p:nvSpPr>
          <p:cNvPr id="174084" name="Text Box 4"/>
          <p:cNvSpPr txBox="1">
            <a:spLocks noChangeArrowheads="1"/>
          </p:cNvSpPr>
          <p:nvPr/>
        </p:nvSpPr>
        <p:spPr bwMode="auto">
          <a:xfrm>
            <a:off x="381000" y="1887538"/>
            <a:ext cx="8229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9900"/>
              </a:buClr>
              <a:buFontTx/>
              <a:buChar char="•"/>
            </a:pPr>
            <a:r>
              <a:rPr lang="en-US" sz="2000" dirty="0">
                <a:solidFill>
                  <a:srgbClr val="000000"/>
                </a:solidFill>
                <a:latin typeface="Trebuchet MS" pitchFamily="34" charset="0"/>
                <a:cs typeface="Times New Roman" pitchFamily="18" charset="0"/>
              </a:rPr>
              <a:t>It works in two modes: command mode and insert mode.  </a:t>
            </a:r>
          </a:p>
          <a:p>
            <a:pPr>
              <a:spcBef>
                <a:spcPct val="50000"/>
              </a:spcBef>
              <a:buClr>
                <a:srgbClr val="FF9900"/>
              </a:buClr>
              <a:buFontTx/>
              <a:buChar char="•"/>
            </a:pPr>
            <a:r>
              <a:rPr lang="en-US" sz="2000" dirty="0">
                <a:solidFill>
                  <a:srgbClr val="000000"/>
                </a:solidFill>
                <a:latin typeface="Trebuchet MS" pitchFamily="34" charset="0"/>
                <a:cs typeface="Times New Roman" pitchFamily="18" charset="0"/>
              </a:rPr>
              <a:t>Specified a filename to vi, it opens it if exists or creates a new file.  </a:t>
            </a:r>
          </a:p>
        </p:txBody>
      </p:sp>
      <p:sp>
        <p:nvSpPr>
          <p:cNvPr id="174085" name="Text Box 5"/>
          <p:cNvSpPr txBox="1">
            <a:spLocks noChangeArrowheads="1"/>
          </p:cNvSpPr>
          <p:nvPr/>
        </p:nvSpPr>
        <p:spPr bwMode="auto">
          <a:xfrm>
            <a:off x="381000" y="435768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 </a:t>
            </a:r>
            <a:r>
              <a:rPr lang="en-US" sz="2000">
                <a:solidFill>
                  <a:srgbClr val="000000"/>
                </a:solidFill>
                <a:latin typeface="Trebuchet MS" pitchFamily="34" charset="0"/>
                <a:cs typeface="Times New Roman" pitchFamily="18" charset="0"/>
              </a:rPr>
              <a:t>vi +67 list.c</a:t>
            </a:r>
          </a:p>
        </p:txBody>
      </p:sp>
      <p:sp>
        <p:nvSpPr>
          <p:cNvPr id="174086" name="Line 6"/>
          <p:cNvSpPr>
            <a:spLocks noChangeShapeType="1"/>
          </p:cNvSpPr>
          <p:nvPr/>
        </p:nvSpPr>
        <p:spPr bwMode="auto">
          <a:xfrm flipH="1" flipV="1">
            <a:off x="1371600" y="48006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087" name="Line 7"/>
          <p:cNvSpPr>
            <a:spLocks noChangeShapeType="1"/>
          </p:cNvSpPr>
          <p:nvPr/>
        </p:nvSpPr>
        <p:spPr bwMode="auto">
          <a:xfrm>
            <a:off x="1524000" y="5257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088" name="Text Box 8"/>
          <p:cNvSpPr txBox="1">
            <a:spLocks noChangeArrowheads="1"/>
          </p:cNvSpPr>
          <p:nvPr/>
        </p:nvSpPr>
        <p:spPr bwMode="auto">
          <a:xfrm>
            <a:off x="2209800" y="4953000"/>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000000"/>
                </a:solidFill>
                <a:latin typeface="Trebuchet MS" pitchFamily="34" charset="0"/>
                <a:cs typeface="Times New Roman" pitchFamily="18" charset="0"/>
              </a:rPr>
              <a:t>Puts the cursor on line if exists otherwise vi will position the cursor at the beginning of the last line.</a:t>
            </a:r>
          </a:p>
        </p:txBody>
      </p:sp>
    </p:spTree>
    <p:extLst>
      <p:ext uri="{BB962C8B-B14F-4D97-AF65-F5344CB8AC3E}">
        <p14:creationId xmlns:p14="http://schemas.microsoft.com/office/powerpoint/2010/main" val="235862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Origins of Unix and Linux</a:t>
            </a:r>
          </a:p>
        </p:txBody>
      </p:sp>
      <p:sp>
        <p:nvSpPr>
          <p:cNvPr id="97283" name="Rectangle 3"/>
          <p:cNvSpPr>
            <a:spLocks noGrp="1" noChangeArrowheads="1"/>
          </p:cNvSpPr>
          <p:nvPr>
            <p:ph type="body" idx="1"/>
          </p:nvPr>
        </p:nvSpPr>
        <p:spPr/>
        <p:txBody>
          <a:bodyPr/>
          <a:lstStyle/>
          <a:p>
            <a:r>
              <a:rPr lang="en-US" sz="2400" dirty="0"/>
              <a:t>The first Unix company (the Santa Cruz Operation, SCO) began operations in 1978, </a:t>
            </a:r>
          </a:p>
          <a:p>
            <a:r>
              <a:rPr lang="en-US" sz="2400" dirty="0"/>
              <a:t>In 1982  Sun Microsystems, founded by Bill Joy, Andreas </a:t>
            </a:r>
            <a:r>
              <a:rPr lang="en-US" sz="2400" dirty="0" err="1"/>
              <a:t>Bechtolsheim</a:t>
            </a:r>
            <a:r>
              <a:rPr lang="en-US" sz="2400" dirty="0"/>
              <a:t>, and </a:t>
            </a:r>
            <a:r>
              <a:rPr lang="en-US" sz="2400" dirty="0" err="1"/>
              <a:t>Vinod</a:t>
            </a:r>
            <a:r>
              <a:rPr lang="en-US" sz="2400" dirty="0"/>
              <a:t> </a:t>
            </a:r>
            <a:r>
              <a:rPr lang="en-US" sz="2400" dirty="0" err="1"/>
              <a:t>Khosla</a:t>
            </a:r>
            <a:r>
              <a:rPr lang="en-US" sz="2400" dirty="0"/>
              <a:t> came up with a Unix machine having  built-in networking capability. </a:t>
            </a:r>
          </a:p>
          <a:p>
            <a:r>
              <a:rPr lang="en-US" sz="2400" dirty="0"/>
              <a:t>By 1983 there were no fewer than six Unix-work alike operating systems for the IBM-PC came up : </a:t>
            </a:r>
            <a:r>
              <a:rPr lang="en-US" sz="2400" dirty="0" err="1"/>
              <a:t>uNETix</a:t>
            </a:r>
            <a:r>
              <a:rPr lang="en-US" sz="2400" dirty="0"/>
              <a:t>, </a:t>
            </a:r>
            <a:r>
              <a:rPr lang="en-US" sz="2400" dirty="0" err="1"/>
              <a:t>Venix</a:t>
            </a:r>
            <a:r>
              <a:rPr lang="en-US" sz="2400" dirty="0"/>
              <a:t>, Coherent, QNX, </a:t>
            </a:r>
            <a:r>
              <a:rPr lang="en-US" sz="2400" dirty="0" err="1"/>
              <a:t>Idris</a:t>
            </a:r>
            <a:r>
              <a:rPr lang="en-US" sz="2400" dirty="0"/>
              <a:t>, and the port hosted on the </a:t>
            </a:r>
            <a:r>
              <a:rPr lang="en-US" sz="2400" dirty="0" err="1"/>
              <a:t>Sritek</a:t>
            </a:r>
            <a:r>
              <a:rPr lang="en-US" sz="2400" dirty="0"/>
              <a:t> PC </a:t>
            </a:r>
            <a:r>
              <a:rPr lang="en-US" sz="2400" dirty="0" err="1"/>
              <a:t>daughtercard</a:t>
            </a:r>
            <a:endParaRPr lang="en-US" sz="2400" dirty="0"/>
          </a:p>
          <a:p>
            <a:pPr>
              <a:buFontTx/>
              <a:buNone/>
            </a:pPr>
            <a:endParaRPr lang="en-US" dirty="0"/>
          </a:p>
        </p:txBody>
      </p:sp>
    </p:spTree>
    <p:extLst>
      <p:ext uri="{BB962C8B-B14F-4D97-AF65-F5344CB8AC3E}">
        <p14:creationId xmlns:p14="http://schemas.microsoft.com/office/powerpoint/2010/main" val="1251400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28600" y="1524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Input Mode Commands</a:t>
            </a:r>
          </a:p>
        </p:txBody>
      </p:sp>
      <p:sp>
        <p:nvSpPr>
          <p:cNvPr id="175107" name="Rectangle 3"/>
          <p:cNvSpPr>
            <a:spLocks noChangeArrowheads="1"/>
          </p:cNvSpPr>
          <p:nvPr/>
        </p:nvSpPr>
        <p:spPr bwMode="auto">
          <a:xfrm>
            <a:off x="228600" y="9906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08" name="Line 4"/>
          <p:cNvSpPr>
            <a:spLocks noChangeShapeType="1"/>
          </p:cNvSpPr>
          <p:nvPr/>
        </p:nvSpPr>
        <p:spPr bwMode="auto">
          <a:xfrm>
            <a:off x="228600" y="1524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09" name="Line 5"/>
          <p:cNvSpPr>
            <a:spLocks noChangeShapeType="1"/>
          </p:cNvSpPr>
          <p:nvPr/>
        </p:nvSpPr>
        <p:spPr bwMode="auto">
          <a:xfrm>
            <a:off x="1676400" y="9906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0" name="Line 6"/>
          <p:cNvSpPr>
            <a:spLocks noChangeShapeType="1"/>
          </p:cNvSpPr>
          <p:nvPr/>
        </p:nvSpPr>
        <p:spPr bwMode="auto">
          <a:xfrm>
            <a:off x="228600" y="2133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1" name="Line 7"/>
          <p:cNvSpPr>
            <a:spLocks noChangeShapeType="1"/>
          </p:cNvSpPr>
          <p:nvPr/>
        </p:nvSpPr>
        <p:spPr bwMode="auto">
          <a:xfrm>
            <a:off x="228600" y="2819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2" name="Line 8"/>
          <p:cNvSpPr>
            <a:spLocks noChangeShapeType="1"/>
          </p:cNvSpPr>
          <p:nvPr/>
        </p:nvSpPr>
        <p:spPr bwMode="auto">
          <a:xfrm>
            <a:off x="228600" y="3429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3" name="Line 9"/>
          <p:cNvSpPr>
            <a:spLocks noChangeShapeType="1"/>
          </p:cNvSpPr>
          <p:nvPr/>
        </p:nvSpPr>
        <p:spPr bwMode="auto">
          <a:xfrm>
            <a:off x="228600" y="4191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4" name="Line 10"/>
          <p:cNvSpPr>
            <a:spLocks noChangeShapeType="1"/>
          </p:cNvSpPr>
          <p:nvPr/>
        </p:nvSpPr>
        <p:spPr bwMode="auto">
          <a:xfrm>
            <a:off x="228600" y="5181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5" name="Text Box 11"/>
          <p:cNvSpPr txBox="1">
            <a:spLocks noChangeArrowheads="1"/>
          </p:cNvSpPr>
          <p:nvPr/>
        </p:nvSpPr>
        <p:spPr bwMode="auto">
          <a:xfrm>
            <a:off x="228600" y="10668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75116" name="Text Box 12"/>
          <p:cNvSpPr txBox="1">
            <a:spLocks noChangeArrowheads="1"/>
          </p:cNvSpPr>
          <p:nvPr/>
        </p:nvSpPr>
        <p:spPr bwMode="auto">
          <a:xfrm>
            <a:off x="228600" y="1600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a:t>
            </a:r>
          </a:p>
        </p:txBody>
      </p:sp>
      <p:sp>
        <p:nvSpPr>
          <p:cNvPr id="175117" name="Text Box 13"/>
          <p:cNvSpPr txBox="1">
            <a:spLocks noChangeArrowheads="1"/>
          </p:cNvSpPr>
          <p:nvPr/>
        </p:nvSpPr>
        <p:spPr bwMode="auto">
          <a:xfrm>
            <a:off x="1752600" y="1524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Begins appending typed text after the cursor position</a:t>
            </a:r>
          </a:p>
        </p:txBody>
      </p:sp>
      <p:sp>
        <p:nvSpPr>
          <p:cNvPr id="175118" name="Text Box 14"/>
          <p:cNvSpPr txBox="1">
            <a:spLocks noChangeArrowheads="1"/>
          </p:cNvSpPr>
          <p:nvPr/>
        </p:nvSpPr>
        <p:spPr bwMode="auto">
          <a:xfrm>
            <a:off x="228600" y="21478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i</a:t>
            </a:r>
          </a:p>
        </p:txBody>
      </p:sp>
      <p:sp>
        <p:nvSpPr>
          <p:cNvPr id="175119" name="Text Box 15"/>
          <p:cNvSpPr txBox="1">
            <a:spLocks noChangeArrowheads="1"/>
          </p:cNvSpPr>
          <p:nvPr/>
        </p:nvSpPr>
        <p:spPr bwMode="auto">
          <a:xfrm>
            <a:off x="1752600" y="21336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Begins inserting typed text right at the cursor position</a:t>
            </a:r>
          </a:p>
        </p:txBody>
      </p:sp>
      <p:sp>
        <p:nvSpPr>
          <p:cNvPr id="175120" name="Text Box 16"/>
          <p:cNvSpPr txBox="1">
            <a:spLocks noChangeArrowheads="1"/>
          </p:cNvSpPr>
          <p:nvPr/>
        </p:nvSpPr>
        <p:spPr bwMode="auto">
          <a:xfrm>
            <a:off x="228600" y="2819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a:t>
            </a:r>
          </a:p>
        </p:txBody>
      </p:sp>
      <p:sp>
        <p:nvSpPr>
          <p:cNvPr id="175121" name="Text Box 17"/>
          <p:cNvSpPr txBox="1">
            <a:spLocks noChangeArrowheads="1"/>
          </p:cNvSpPr>
          <p:nvPr/>
        </p:nvSpPr>
        <p:spPr bwMode="auto">
          <a:xfrm>
            <a:off x="1752600" y="2895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dirty="0">
                <a:solidFill>
                  <a:srgbClr val="000000"/>
                </a:solidFill>
                <a:latin typeface="Trebuchet MS" pitchFamily="34" charset="0"/>
                <a:cs typeface="Times New Roman" pitchFamily="18" charset="0"/>
              </a:rPr>
              <a:t>Appends material at the end of the current line</a:t>
            </a:r>
          </a:p>
        </p:txBody>
      </p:sp>
      <p:sp>
        <p:nvSpPr>
          <p:cNvPr id="175122" name="Text Box 18"/>
          <p:cNvSpPr txBox="1">
            <a:spLocks noChangeArrowheads="1"/>
          </p:cNvSpPr>
          <p:nvPr/>
        </p:nvSpPr>
        <p:spPr bwMode="auto">
          <a:xfrm>
            <a:off x="228600" y="3443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I</a:t>
            </a:r>
          </a:p>
        </p:txBody>
      </p:sp>
      <p:sp>
        <p:nvSpPr>
          <p:cNvPr id="175123" name="Text Box 19"/>
          <p:cNvSpPr txBox="1">
            <a:spLocks noChangeArrowheads="1"/>
          </p:cNvSpPr>
          <p:nvPr/>
        </p:nvSpPr>
        <p:spPr bwMode="auto">
          <a:xfrm>
            <a:off x="1752600" y="3505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Inserts material at the beginning of the current line</a:t>
            </a:r>
          </a:p>
        </p:txBody>
      </p:sp>
      <p:sp>
        <p:nvSpPr>
          <p:cNvPr id="175124" name="Text Box 20"/>
          <p:cNvSpPr txBox="1">
            <a:spLocks noChangeArrowheads="1"/>
          </p:cNvSpPr>
          <p:nvPr/>
        </p:nvSpPr>
        <p:spPr bwMode="auto">
          <a:xfrm>
            <a:off x="228600" y="426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o</a:t>
            </a:r>
          </a:p>
        </p:txBody>
      </p:sp>
      <p:sp>
        <p:nvSpPr>
          <p:cNvPr id="175125" name="Text Box 21"/>
          <p:cNvSpPr txBox="1">
            <a:spLocks noChangeArrowheads="1"/>
          </p:cNvSpPr>
          <p:nvPr/>
        </p:nvSpPr>
        <p:spPr bwMode="auto">
          <a:xfrm>
            <a:off x="1752600" y="4267200"/>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Opens a line below the current line and puts vi in insert mode</a:t>
            </a:r>
          </a:p>
        </p:txBody>
      </p:sp>
      <p:sp>
        <p:nvSpPr>
          <p:cNvPr id="175126" name="Text Box 22"/>
          <p:cNvSpPr txBox="1">
            <a:spLocks noChangeArrowheads="1"/>
          </p:cNvSpPr>
          <p:nvPr/>
        </p:nvSpPr>
        <p:spPr bwMode="auto">
          <a:xfrm>
            <a:off x="2286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O</a:t>
            </a:r>
          </a:p>
        </p:txBody>
      </p:sp>
      <p:sp>
        <p:nvSpPr>
          <p:cNvPr id="175127" name="Text Box 23"/>
          <p:cNvSpPr txBox="1">
            <a:spLocks noChangeArrowheads="1"/>
          </p:cNvSpPr>
          <p:nvPr/>
        </p:nvSpPr>
        <p:spPr bwMode="auto">
          <a:xfrm>
            <a:off x="1752600" y="5257800"/>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Opens a line above the current line and puts vi in input mode</a:t>
            </a:r>
          </a:p>
        </p:txBody>
      </p:sp>
    </p:spTree>
    <p:extLst>
      <p:ext uri="{BB962C8B-B14F-4D97-AF65-F5344CB8AC3E}">
        <p14:creationId xmlns:p14="http://schemas.microsoft.com/office/powerpoint/2010/main" val="352894473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28600" y="228684"/>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Exit Commands</a:t>
            </a:r>
          </a:p>
        </p:txBody>
      </p:sp>
      <p:sp>
        <p:nvSpPr>
          <p:cNvPr id="176131" name="Rectangle 3"/>
          <p:cNvSpPr>
            <a:spLocks noChangeArrowheads="1"/>
          </p:cNvSpPr>
          <p:nvPr/>
        </p:nvSpPr>
        <p:spPr bwMode="auto">
          <a:xfrm>
            <a:off x="228600" y="1219200"/>
            <a:ext cx="8686800" cy="4724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6132" name="Line 4"/>
          <p:cNvSpPr>
            <a:spLocks noChangeShapeType="1"/>
          </p:cNvSpPr>
          <p:nvPr/>
        </p:nvSpPr>
        <p:spPr bwMode="auto">
          <a:xfrm>
            <a:off x="228600" y="1676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3" name="Line 5"/>
          <p:cNvSpPr>
            <a:spLocks noChangeShapeType="1"/>
          </p:cNvSpPr>
          <p:nvPr/>
        </p:nvSpPr>
        <p:spPr bwMode="auto">
          <a:xfrm>
            <a:off x="1752600" y="1219200"/>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4" name="Line 6"/>
          <p:cNvSpPr>
            <a:spLocks noChangeShapeType="1"/>
          </p:cNvSpPr>
          <p:nvPr/>
        </p:nvSpPr>
        <p:spPr bwMode="auto">
          <a:xfrm>
            <a:off x="228600" y="2286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5" name="Line 7"/>
          <p:cNvSpPr>
            <a:spLocks noChangeShapeType="1"/>
          </p:cNvSpPr>
          <p:nvPr/>
        </p:nvSpPr>
        <p:spPr bwMode="auto">
          <a:xfrm>
            <a:off x="228600" y="2971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6" name="Line 8"/>
          <p:cNvSpPr>
            <a:spLocks noChangeShapeType="1"/>
          </p:cNvSpPr>
          <p:nvPr/>
        </p:nvSpPr>
        <p:spPr bwMode="auto">
          <a:xfrm>
            <a:off x="228600" y="3581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7" name="Line 9"/>
          <p:cNvSpPr>
            <a:spLocks noChangeShapeType="1"/>
          </p:cNvSpPr>
          <p:nvPr/>
        </p:nvSpPr>
        <p:spPr bwMode="auto">
          <a:xfrm>
            <a:off x="228600" y="4343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8" name="Line 10"/>
          <p:cNvSpPr>
            <a:spLocks noChangeShapeType="1"/>
          </p:cNvSpPr>
          <p:nvPr/>
        </p:nvSpPr>
        <p:spPr bwMode="auto">
          <a:xfrm>
            <a:off x="228600" y="5029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6139" name="Text Box 11"/>
          <p:cNvSpPr txBox="1">
            <a:spLocks noChangeArrowheads="1"/>
          </p:cNvSpPr>
          <p:nvPr/>
        </p:nvSpPr>
        <p:spPr bwMode="auto">
          <a:xfrm>
            <a:off x="228600" y="12954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76140" name="Text Box 12"/>
          <p:cNvSpPr txBox="1">
            <a:spLocks noChangeArrowheads="1"/>
          </p:cNvSpPr>
          <p:nvPr/>
        </p:nvSpPr>
        <p:spPr bwMode="auto">
          <a:xfrm>
            <a:off x="228600" y="1752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:w</a:t>
            </a:r>
          </a:p>
        </p:txBody>
      </p:sp>
      <p:sp>
        <p:nvSpPr>
          <p:cNvPr id="176141" name="Text Box 13"/>
          <p:cNvSpPr txBox="1">
            <a:spLocks noChangeArrowheads="1"/>
          </p:cNvSpPr>
          <p:nvPr/>
        </p:nvSpPr>
        <p:spPr bwMode="auto">
          <a:xfrm>
            <a:off x="1752600" y="1676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Will write the contents of editing buffer into the file</a:t>
            </a:r>
          </a:p>
        </p:txBody>
      </p:sp>
      <p:sp>
        <p:nvSpPr>
          <p:cNvPr id="176142" name="Text Box 14"/>
          <p:cNvSpPr txBox="1">
            <a:spLocks noChangeArrowheads="1"/>
          </p:cNvSpPr>
          <p:nvPr/>
        </p:nvSpPr>
        <p:spPr bwMode="auto">
          <a:xfrm>
            <a:off x="228600" y="23002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663300"/>
                </a:solidFill>
                <a:latin typeface="Times New Roman" pitchFamily="18" charset="0"/>
              </a:rPr>
              <a:t>:</a:t>
            </a:r>
            <a:r>
              <a:rPr lang="en-US" sz="2000">
                <a:solidFill>
                  <a:srgbClr val="000000"/>
                </a:solidFill>
                <a:latin typeface="Trebuchet MS" pitchFamily="34" charset="0"/>
                <a:cs typeface="Times New Roman" pitchFamily="18" charset="0"/>
              </a:rPr>
              <a:t>wq</a:t>
            </a:r>
          </a:p>
        </p:txBody>
      </p:sp>
      <p:sp>
        <p:nvSpPr>
          <p:cNvPr id="176143" name="Text Box 15"/>
          <p:cNvSpPr txBox="1">
            <a:spLocks noChangeArrowheads="1"/>
          </p:cNvSpPr>
          <p:nvPr/>
        </p:nvSpPr>
        <p:spPr bwMode="auto">
          <a:xfrm>
            <a:off x="1752600" y="2286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Will write and quit</a:t>
            </a:r>
          </a:p>
        </p:txBody>
      </p:sp>
      <p:sp>
        <p:nvSpPr>
          <p:cNvPr id="176144" name="Text Box 16"/>
          <p:cNvSpPr txBox="1">
            <a:spLocks noChangeArrowheads="1"/>
          </p:cNvSpPr>
          <p:nvPr/>
        </p:nvSpPr>
        <p:spPr bwMode="auto">
          <a:xfrm>
            <a:off x="228600" y="2971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ZZ</a:t>
            </a:r>
          </a:p>
        </p:txBody>
      </p:sp>
      <p:sp>
        <p:nvSpPr>
          <p:cNvPr id="176145" name="Text Box 17"/>
          <p:cNvSpPr txBox="1">
            <a:spLocks noChangeArrowheads="1"/>
          </p:cNvSpPr>
          <p:nvPr/>
        </p:nvSpPr>
        <p:spPr bwMode="auto">
          <a:xfrm>
            <a:off x="1752600" y="3048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Equivalent to :wq</a:t>
            </a:r>
          </a:p>
        </p:txBody>
      </p:sp>
      <p:sp>
        <p:nvSpPr>
          <p:cNvPr id="176146" name="Text Box 18"/>
          <p:cNvSpPr txBox="1">
            <a:spLocks noChangeArrowheads="1"/>
          </p:cNvSpPr>
          <p:nvPr/>
        </p:nvSpPr>
        <p:spPr bwMode="auto">
          <a:xfrm>
            <a:off x="228600" y="35956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:x</a:t>
            </a:r>
          </a:p>
        </p:txBody>
      </p:sp>
      <p:sp>
        <p:nvSpPr>
          <p:cNvPr id="176147" name="Text Box 19"/>
          <p:cNvSpPr txBox="1">
            <a:spLocks noChangeArrowheads="1"/>
          </p:cNvSpPr>
          <p:nvPr/>
        </p:nvSpPr>
        <p:spPr bwMode="auto">
          <a:xfrm>
            <a:off x="1752600" y="3657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Also equivalent to :wq</a:t>
            </a:r>
          </a:p>
        </p:txBody>
      </p:sp>
      <p:sp>
        <p:nvSpPr>
          <p:cNvPr id="176148" name="Text Box 20"/>
          <p:cNvSpPr txBox="1">
            <a:spLocks noChangeArrowheads="1"/>
          </p:cNvSpPr>
          <p:nvPr/>
        </p:nvSpPr>
        <p:spPr bwMode="auto">
          <a:xfrm>
            <a:off x="228600" y="4419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:q</a:t>
            </a:r>
          </a:p>
        </p:txBody>
      </p:sp>
      <p:sp>
        <p:nvSpPr>
          <p:cNvPr id="176149" name="Text Box 21"/>
          <p:cNvSpPr txBox="1">
            <a:spLocks noChangeArrowheads="1"/>
          </p:cNvSpPr>
          <p:nvPr/>
        </p:nvSpPr>
        <p:spPr bwMode="auto">
          <a:xfrm>
            <a:off x="1752600" y="4419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Quit</a:t>
            </a:r>
          </a:p>
        </p:txBody>
      </p:sp>
      <p:sp>
        <p:nvSpPr>
          <p:cNvPr id="176150" name="Text Box 22"/>
          <p:cNvSpPr txBox="1">
            <a:spLocks noChangeArrowheads="1"/>
          </p:cNvSpPr>
          <p:nvPr/>
        </p:nvSpPr>
        <p:spPr bwMode="auto">
          <a:xfrm>
            <a:off x="228600" y="5410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:q!</a:t>
            </a:r>
          </a:p>
        </p:txBody>
      </p:sp>
      <p:sp>
        <p:nvSpPr>
          <p:cNvPr id="176151" name="Text Box 23"/>
          <p:cNvSpPr txBox="1">
            <a:spLocks noChangeArrowheads="1"/>
          </p:cNvSpPr>
          <p:nvPr/>
        </p:nvSpPr>
        <p:spPr bwMode="auto">
          <a:xfrm>
            <a:off x="1752600" y="5410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Quit without saving</a:t>
            </a:r>
          </a:p>
        </p:txBody>
      </p:sp>
    </p:spTree>
    <p:extLst>
      <p:ext uri="{BB962C8B-B14F-4D97-AF65-F5344CB8AC3E}">
        <p14:creationId xmlns:p14="http://schemas.microsoft.com/office/powerpoint/2010/main" val="2985821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28600" y="228684"/>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Move Commands</a:t>
            </a:r>
          </a:p>
        </p:txBody>
      </p:sp>
      <p:sp>
        <p:nvSpPr>
          <p:cNvPr id="177155" name="Rectangle 3"/>
          <p:cNvSpPr>
            <a:spLocks noChangeArrowheads="1"/>
          </p:cNvSpPr>
          <p:nvPr/>
        </p:nvSpPr>
        <p:spPr bwMode="auto">
          <a:xfrm>
            <a:off x="228600" y="9906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56" name="Line 4"/>
          <p:cNvSpPr>
            <a:spLocks noChangeShapeType="1"/>
          </p:cNvSpPr>
          <p:nvPr/>
        </p:nvSpPr>
        <p:spPr bwMode="auto">
          <a:xfrm>
            <a:off x="228600" y="1676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57" name="Line 5"/>
          <p:cNvSpPr>
            <a:spLocks noChangeShapeType="1"/>
          </p:cNvSpPr>
          <p:nvPr/>
        </p:nvSpPr>
        <p:spPr bwMode="auto">
          <a:xfrm>
            <a:off x="1752600" y="9906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58" name="Line 6"/>
          <p:cNvSpPr>
            <a:spLocks noChangeShapeType="1"/>
          </p:cNvSpPr>
          <p:nvPr/>
        </p:nvSpPr>
        <p:spPr bwMode="auto">
          <a:xfrm>
            <a:off x="228600" y="2286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59" name="Line 7"/>
          <p:cNvSpPr>
            <a:spLocks noChangeShapeType="1"/>
          </p:cNvSpPr>
          <p:nvPr/>
        </p:nvSpPr>
        <p:spPr bwMode="auto">
          <a:xfrm>
            <a:off x="228600" y="2971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60" name="Line 8"/>
          <p:cNvSpPr>
            <a:spLocks noChangeShapeType="1"/>
          </p:cNvSpPr>
          <p:nvPr/>
        </p:nvSpPr>
        <p:spPr bwMode="auto">
          <a:xfrm>
            <a:off x="228600" y="3581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61" name="Line 9"/>
          <p:cNvSpPr>
            <a:spLocks noChangeShapeType="1"/>
          </p:cNvSpPr>
          <p:nvPr/>
        </p:nvSpPr>
        <p:spPr bwMode="auto">
          <a:xfrm>
            <a:off x="228600" y="4114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62" name="Line 10"/>
          <p:cNvSpPr>
            <a:spLocks noChangeShapeType="1"/>
          </p:cNvSpPr>
          <p:nvPr/>
        </p:nvSpPr>
        <p:spPr bwMode="auto">
          <a:xfrm>
            <a:off x="228600" y="4724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63" name="Text Box 11"/>
          <p:cNvSpPr txBox="1">
            <a:spLocks noChangeArrowheads="1"/>
          </p:cNvSpPr>
          <p:nvPr/>
        </p:nvSpPr>
        <p:spPr bwMode="auto">
          <a:xfrm>
            <a:off x="228600" y="10969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dirty="0">
                <a:latin typeface="Times New Roman" pitchFamily="18" charset="0"/>
              </a:rPr>
              <a:t>Command		Significance</a:t>
            </a:r>
            <a:endParaRPr lang="en-US" sz="2800" b="1" i="1" dirty="0">
              <a:solidFill>
                <a:srgbClr val="FFFF99"/>
              </a:solidFill>
              <a:latin typeface="Courier New" pitchFamily="49" charset="0"/>
            </a:endParaRPr>
          </a:p>
        </p:txBody>
      </p:sp>
      <p:sp>
        <p:nvSpPr>
          <p:cNvPr id="177164" name="Text Box 12"/>
          <p:cNvSpPr txBox="1">
            <a:spLocks noChangeArrowheads="1"/>
          </p:cNvSpPr>
          <p:nvPr/>
        </p:nvSpPr>
        <p:spPr bwMode="auto">
          <a:xfrm>
            <a:off x="228600" y="1752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l or  </a:t>
            </a:r>
          </a:p>
        </p:txBody>
      </p:sp>
      <p:sp>
        <p:nvSpPr>
          <p:cNvPr id="177165" name="Text Box 13"/>
          <p:cNvSpPr txBox="1">
            <a:spLocks noChangeArrowheads="1"/>
          </p:cNvSpPr>
          <p:nvPr/>
        </p:nvSpPr>
        <p:spPr bwMode="auto">
          <a:xfrm>
            <a:off x="1752600" y="1676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 right one character</a:t>
            </a:r>
          </a:p>
        </p:txBody>
      </p:sp>
      <p:sp>
        <p:nvSpPr>
          <p:cNvPr id="177166" name="Text Box 14"/>
          <p:cNvSpPr txBox="1">
            <a:spLocks noChangeArrowheads="1"/>
          </p:cNvSpPr>
          <p:nvPr/>
        </p:nvSpPr>
        <p:spPr bwMode="auto">
          <a:xfrm>
            <a:off x="228600" y="2300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h or </a:t>
            </a:r>
          </a:p>
        </p:txBody>
      </p:sp>
      <p:sp>
        <p:nvSpPr>
          <p:cNvPr id="177167" name="Text Box 15"/>
          <p:cNvSpPr txBox="1">
            <a:spLocks noChangeArrowheads="1"/>
          </p:cNvSpPr>
          <p:nvPr/>
        </p:nvSpPr>
        <p:spPr bwMode="auto">
          <a:xfrm>
            <a:off x="1752600" y="2286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 left one character</a:t>
            </a:r>
          </a:p>
        </p:txBody>
      </p:sp>
      <p:sp>
        <p:nvSpPr>
          <p:cNvPr id="177168" name="Text Box 16"/>
          <p:cNvSpPr txBox="1">
            <a:spLocks noChangeArrowheads="1"/>
          </p:cNvSpPr>
          <p:nvPr/>
        </p:nvSpPr>
        <p:spPr bwMode="auto">
          <a:xfrm>
            <a:off x="228600" y="2971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j or </a:t>
            </a:r>
          </a:p>
        </p:txBody>
      </p:sp>
      <p:sp>
        <p:nvSpPr>
          <p:cNvPr id="177169" name="Text Box 17"/>
          <p:cNvSpPr txBox="1">
            <a:spLocks noChangeArrowheads="1"/>
          </p:cNvSpPr>
          <p:nvPr/>
        </p:nvSpPr>
        <p:spPr bwMode="auto">
          <a:xfrm>
            <a:off x="1752600" y="3048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 down one line</a:t>
            </a:r>
          </a:p>
        </p:txBody>
      </p:sp>
      <p:sp>
        <p:nvSpPr>
          <p:cNvPr id="177170" name="Text Box 18"/>
          <p:cNvSpPr txBox="1">
            <a:spLocks noChangeArrowheads="1"/>
          </p:cNvSpPr>
          <p:nvPr/>
        </p:nvSpPr>
        <p:spPr bwMode="auto">
          <a:xfrm>
            <a:off x="228600" y="35194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k or </a:t>
            </a:r>
          </a:p>
        </p:txBody>
      </p:sp>
      <p:sp>
        <p:nvSpPr>
          <p:cNvPr id="177171" name="Text Box 19"/>
          <p:cNvSpPr txBox="1">
            <a:spLocks noChangeArrowheads="1"/>
          </p:cNvSpPr>
          <p:nvPr/>
        </p:nvSpPr>
        <p:spPr bwMode="auto">
          <a:xfrm>
            <a:off x="1752600" y="3581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 up one line</a:t>
            </a:r>
          </a:p>
        </p:txBody>
      </p:sp>
      <p:sp>
        <p:nvSpPr>
          <p:cNvPr id="177172" name="Text Box 20"/>
          <p:cNvSpPr txBox="1">
            <a:spLocks noChangeArrowheads="1"/>
          </p:cNvSpPr>
          <p:nvPr/>
        </p:nvSpPr>
        <p:spPr bwMode="auto">
          <a:xfrm>
            <a:off x="228600" y="426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0</a:t>
            </a:r>
          </a:p>
        </p:txBody>
      </p:sp>
      <p:sp>
        <p:nvSpPr>
          <p:cNvPr id="177173" name="Text Box 21"/>
          <p:cNvSpPr txBox="1">
            <a:spLocks noChangeArrowheads="1"/>
          </p:cNvSpPr>
          <p:nvPr/>
        </p:nvSpPr>
        <p:spPr bwMode="auto">
          <a:xfrm>
            <a:off x="1752600" y="4267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the beginning of the line</a:t>
            </a:r>
          </a:p>
        </p:txBody>
      </p:sp>
      <p:sp>
        <p:nvSpPr>
          <p:cNvPr id="177174" name="Text Box 22"/>
          <p:cNvSpPr txBox="1">
            <a:spLocks noChangeArrowheads="1"/>
          </p:cNvSpPr>
          <p:nvPr/>
        </p:nvSpPr>
        <p:spPr bwMode="auto">
          <a:xfrm>
            <a:off x="228600" y="4800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7175" name="Text Box 23"/>
          <p:cNvSpPr txBox="1">
            <a:spLocks noChangeArrowheads="1"/>
          </p:cNvSpPr>
          <p:nvPr/>
        </p:nvSpPr>
        <p:spPr bwMode="auto">
          <a:xfrm>
            <a:off x="1752600" y="4800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the end of the current</a:t>
            </a:r>
            <a:r>
              <a:rPr lang="en-US" sz="2400" b="1">
                <a:solidFill>
                  <a:schemeClr val="accent2"/>
                </a:solidFill>
                <a:latin typeface="Times New Roman" pitchFamily="18" charset="0"/>
              </a:rPr>
              <a:t> </a:t>
            </a:r>
            <a:r>
              <a:rPr lang="en-US" sz="2000">
                <a:solidFill>
                  <a:srgbClr val="000000"/>
                </a:solidFill>
                <a:latin typeface="Trebuchet MS" pitchFamily="34" charset="0"/>
                <a:cs typeface="Times New Roman" pitchFamily="18" charset="0"/>
              </a:rPr>
              <a:t>line</a:t>
            </a:r>
          </a:p>
        </p:txBody>
      </p:sp>
      <p:sp>
        <p:nvSpPr>
          <p:cNvPr id="177176" name="Line 24"/>
          <p:cNvSpPr>
            <a:spLocks noChangeShapeType="1"/>
          </p:cNvSpPr>
          <p:nvPr/>
        </p:nvSpPr>
        <p:spPr bwMode="auto">
          <a:xfrm>
            <a:off x="1371600" y="2057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77" name="Line 25"/>
          <p:cNvSpPr>
            <a:spLocks noChangeShapeType="1"/>
          </p:cNvSpPr>
          <p:nvPr/>
        </p:nvSpPr>
        <p:spPr bwMode="auto">
          <a:xfrm flipH="1">
            <a:off x="1371600" y="2590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78" name="Line 26"/>
          <p:cNvSpPr>
            <a:spLocks noChangeShapeType="1"/>
          </p:cNvSpPr>
          <p:nvPr/>
        </p:nvSpPr>
        <p:spPr bwMode="auto">
          <a:xfrm>
            <a:off x="1524000" y="3124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79" name="Line 27"/>
          <p:cNvSpPr>
            <a:spLocks noChangeShapeType="1"/>
          </p:cNvSpPr>
          <p:nvPr/>
        </p:nvSpPr>
        <p:spPr bwMode="auto">
          <a:xfrm flipV="1">
            <a:off x="1524000" y="3657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80" name="Line 28"/>
          <p:cNvSpPr>
            <a:spLocks noChangeShapeType="1"/>
          </p:cNvSpPr>
          <p:nvPr/>
        </p:nvSpPr>
        <p:spPr bwMode="auto">
          <a:xfrm>
            <a:off x="228600" y="5334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81" name="Line 29"/>
          <p:cNvSpPr>
            <a:spLocks noChangeShapeType="1"/>
          </p:cNvSpPr>
          <p:nvPr/>
        </p:nvSpPr>
        <p:spPr bwMode="auto">
          <a:xfrm>
            <a:off x="228600" y="5867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7182" name="Text Box 30"/>
          <p:cNvSpPr txBox="1">
            <a:spLocks noChangeArrowheads="1"/>
          </p:cNvSpPr>
          <p:nvPr/>
        </p:nvSpPr>
        <p:spPr bwMode="auto">
          <a:xfrm>
            <a:off x="228600" y="53340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 </a:t>
            </a:r>
          </a:p>
        </p:txBody>
      </p:sp>
      <p:sp>
        <p:nvSpPr>
          <p:cNvPr id="177183" name="Text Box 31"/>
          <p:cNvSpPr txBox="1">
            <a:spLocks noChangeArrowheads="1"/>
          </p:cNvSpPr>
          <p:nvPr/>
        </p:nvSpPr>
        <p:spPr bwMode="auto">
          <a:xfrm>
            <a:off x="1752600" y="5334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the beginning of the next line</a:t>
            </a:r>
          </a:p>
        </p:txBody>
      </p:sp>
      <p:sp>
        <p:nvSpPr>
          <p:cNvPr id="177184" name="Text Box 32"/>
          <p:cNvSpPr txBox="1">
            <a:spLocks noChangeArrowheads="1"/>
          </p:cNvSpPr>
          <p:nvPr/>
        </p:nvSpPr>
        <p:spPr bwMode="auto">
          <a:xfrm>
            <a:off x="228600" y="5867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7185" name="Text Box 33"/>
          <p:cNvSpPr txBox="1">
            <a:spLocks noChangeArrowheads="1"/>
          </p:cNvSpPr>
          <p:nvPr/>
        </p:nvSpPr>
        <p:spPr bwMode="auto">
          <a:xfrm>
            <a:off x="1752600" y="5867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the beginning of previous line</a:t>
            </a:r>
          </a:p>
        </p:txBody>
      </p:sp>
    </p:spTree>
    <p:extLst>
      <p:ext uri="{BB962C8B-B14F-4D97-AF65-F5344CB8AC3E}">
        <p14:creationId xmlns:p14="http://schemas.microsoft.com/office/powerpoint/2010/main" val="41844025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57200" y="130801"/>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Move Commands </a:t>
            </a:r>
            <a:r>
              <a:rPr lang="en-US" sz="2000" b="1" dirty="0" err="1">
                <a:solidFill>
                  <a:schemeClr val="bg1"/>
                </a:solidFill>
                <a:latin typeface="Trebuchet MS" pitchFamily="34" charset="0"/>
                <a:cs typeface="Times New Roman" pitchFamily="18" charset="0"/>
              </a:rPr>
              <a:t>Cont</a:t>
            </a:r>
            <a:r>
              <a:rPr lang="en-US" sz="3200" b="1" dirty="0">
                <a:solidFill>
                  <a:srgbClr val="663300"/>
                </a:solidFill>
                <a:latin typeface="Times New Roman" pitchFamily="18" charset="0"/>
              </a:rPr>
              <a:t>…</a:t>
            </a:r>
            <a:endParaRPr lang="en-US" sz="3600" b="1" dirty="0">
              <a:solidFill>
                <a:srgbClr val="663300"/>
              </a:solidFill>
              <a:latin typeface="Courier New" pitchFamily="49" charset="0"/>
            </a:endParaRPr>
          </a:p>
        </p:txBody>
      </p:sp>
      <p:sp>
        <p:nvSpPr>
          <p:cNvPr id="178179" name="Rectangle 3"/>
          <p:cNvSpPr>
            <a:spLocks noChangeArrowheads="1"/>
          </p:cNvSpPr>
          <p:nvPr/>
        </p:nvSpPr>
        <p:spPr bwMode="auto">
          <a:xfrm>
            <a:off x="228600" y="9144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8180" name="Line 4"/>
          <p:cNvSpPr>
            <a:spLocks noChangeShapeType="1"/>
          </p:cNvSpPr>
          <p:nvPr/>
        </p:nvSpPr>
        <p:spPr bwMode="auto">
          <a:xfrm>
            <a:off x="228600" y="1600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1" name="Line 5"/>
          <p:cNvSpPr>
            <a:spLocks noChangeShapeType="1"/>
          </p:cNvSpPr>
          <p:nvPr/>
        </p:nvSpPr>
        <p:spPr bwMode="auto">
          <a:xfrm>
            <a:off x="1752600" y="9144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2" name="Line 6"/>
          <p:cNvSpPr>
            <a:spLocks noChangeShapeType="1"/>
          </p:cNvSpPr>
          <p:nvPr/>
        </p:nvSpPr>
        <p:spPr bwMode="auto">
          <a:xfrm>
            <a:off x="228600" y="2209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3" name="Line 7"/>
          <p:cNvSpPr>
            <a:spLocks noChangeShapeType="1"/>
          </p:cNvSpPr>
          <p:nvPr/>
        </p:nvSpPr>
        <p:spPr bwMode="auto">
          <a:xfrm>
            <a:off x="228600" y="2895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4" name="Line 8"/>
          <p:cNvSpPr>
            <a:spLocks noChangeShapeType="1"/>
          </p:cNvSpPr>
          <p:nvPr/>
        </p:nvSpPr>
        <p:spPr bwMode="auto">
          <a:xfrm>
            <a:off x="228600" y="3505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5" name="Line 9"/>
          <p:cNvSpPr>
            <a:spLocks noChangeShapeType="1"/>
          </p:cNvSpPr>
          <p:nvPr/>
        </p:nvSpPr>
        <p:spPr bwMode="auto">
          <a:xfrm>
            <a:off x="228600" y="4038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6" name="Line 10"/>
          <p:cNvSpPr>
            <a:spLocks noChangeShapeType="1"/>
          </p:cNvSpPr>
          <p:nvPr/>
        </p:nvSpPr>
        <p:spPr bwMode="auto">
          <a:xfrm>
            <a:off x="228600" y="4648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187" name="Text Box 11"/>
          <p:cNvSpPr txBox="1">
            <a:spLocks noChangeArrowheads="1"/>
          </p:cNvSpPr>
          <p:nvPr/>
        </p:nvSpPr>
        <p:spPr bwMode="auto">
          <a:xfrm>
            <a:off x="228600" y="10207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dirty="0">
                <a:latin typeface="Times New Roman" pitchFamily="18" charset="0"/>
              </a:rPr>
              <a:t>Command		Significance</a:t>
            </a:r>
            <a:endParaRPr lang="en-US" sz="2800" b="1" i="1" dirty="0">
              <a:solidFill>
                <a:srgbClr val="FFFF99"/>
              </a:solidFill>
              <a:latin typeface="Courier New" pitchFamily="49" charset="0"/>
            </a:endParaRPr>
          </a:p>
        </p:txBody>
      </p:sp>
      <p:sp>
        <p:nvSpPr>
          <p:cNvPr id="178188" name="Text Box 12"/>
          <p:cNvSpPr txBox="1">
            <a:spLocks noChangeArrowheads="1"/>
          </p:cNvSpPr>
          <p:nvPr/>
        </p:nvSpPr>
        <p:spPr bwMode="auto">
          <a:xfrm>
            <a:off x="228600" y="16764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w </a:t>
            </a:r>
            <a:r>
              <a:rPr lang="en-US" sz="2800" b="1">
                <a:solidFill>
                  <a:srgbClr val="663300"/>
                </a:solidFill>
                <a:latin typeface="Times New Roman" pitchFamily="18" charset="0"/>
              </a:rPr>
              <a:t> </a:t>
            </a:r>
          </a:p>
        </p:txBody>
      </p:sp>
      <p:sp>
        <p:nvSpPr>
          <p:cNvPr id="178189" name="Text Box 13"/>
          <p:cNvSpPr txBox="1">
            <a:spLocks noChangeArrowheads="1"/>
          </p:cNvSpPr>
          <p:nvPr/>
        </p:nvSpPr>
        <p:spPr bwMode="auto">
          <a:xfrm>
            <a:off x="1752600" y="1600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next word or punctuation mark</a:t>
            </a:r>
          </a:p>
        </p:txBody>
      </p:sp>
      <p:sp>
        <p:nvSpPr>
          <p:cNvPr id="178190" name="Text Box 14"/>
          <p:cNvSpPr txBox="1">
            <a:spLocks noChangeArrowheads="1"/>
          </p:cNvSpPr>
          <p:nvPr/>
        </p:nvSpPr>
        <p:spPr bwMode="auto">
          <a:xfrm>
            <a:off x="228600" y="22240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W </a:t>
            </a:r>
          </a:p>
        </p:txBody>
      </p:sp>
      <p:sp>
        <p:nvSpPr>
          <p:cNvPr id="178191" name="Text Box 15"/>
          <p:cNvSpPr txBox="1">
            <a:spLocks noChangeArrowheads="1"/>
          </p:cNvSpPr>
          <p:nvPr/>
        </p:nvSpPr>
        <p:spPr bwMode="auto">
          <a:xfrm>
            <a:off x="1752600" y="22098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next word</a:t>
            </a:r>
          </a:p>
        </p:txBody>
      </p:sp>
      <p:sp>
        <p:nvSpPr>
          <p:cNvPr id="178192" name="Text Box 16"/>
          <p:cNvSpPr txBox="1">
            <a:spLocks noChangeArrowheads="1"/>
          </p:cNvSpPr>
          <p:nvPr/>
        </p:nvSpPr>
        <p:spPr bwMode="auto">
          <a:xfrm>
            <a:off x="228600" y="2895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e </a:t>
            </a:r>
          </a:p>
        </p:txBody>
      </p:sp>
      <p:sp>
        <p:nvSpPr>
          <p:cNvPr id="178193" name="Text Box 17"/>
          <p:cNvSpPr txBox="1">
            <a:spLocks noChangeArrowheads="1"/>
          </p:cNvSpPr>
          <p:nvPr/>
        </p:nvSpPr>
        <p:spPr bwMode="auto">
          <a:xfrm>
            <a:off x="1752600" y="2971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end of this word or punctuation mark</a:t>
            </a:r>
          </a:p>
        </p:txBody>
      </p:sp>
      <p:sp>
        <p:nvSpPr>
          <p:cNvPr id="178194" name="Text Box 18"/>
          <p:cNvSpPr txBox="1">
            <a:spLocks noChangeArrowheads="1"/>
          </p:cNvSpPr>
          <p:nvPr/>
        </p:nvSpPr>
        <p:spPr bwMode="auto">
          <a:xfrm>
            <a:off x="228600" y="3443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E </a:t>
            </a:r>
          </a:p>
        </p:txBody>
      </p:sp>
      <p:sp>
        <p:nvSpPr>
          <p:cNvPr id="178195" name="Text Box 19"/>
          <p:cNvSpPr txBox="1">
            <a:spLocks noChangeArrowheads="1"/>
          </p:cNvSpPr>
          <p:nvPr/>
        </p:nvSpPr>
        <p:spPr bwMode="auto">
          <a:xfrm>
            <a:off x="1752600" y="3505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next end of word</a:t>
            </a:r>
          </a:p>
        </p:txBody>
      </p:sp>
      <p:sp>
        <p:nvSpPr>
          <p:cNvPr id="178196" name="Text Box 20"/>
          <p:cNvSpPr txBox="1">
            <a:spLocks noChangeArrowheads="1"/>
          </p:cNvSpPr>
          <p:nvPr/>
        </p:nvSpPr>
        <p:spPr bwMode="auto">
          <a:xfrm>
            <a:off x="228600" y="41910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b</a:t>
            </a:r>
          </a:p>
        </p:txBody>
      </p:sp>
      <p:sp>
        <p:nvSpPr>
          <p:cNvPr id="178197" name="Text Box 21"/>
          <p:cNvSpPr txBox="1">
            <a:spLocks noChangeArrowheads="1"/>
          </p:cNvSpPr>
          <p:nvPr/>
        </p:nvSpPr>
        <p:spPr bwMode="auto">
          <a:xfrm>
            <a:off x="1752600" y="4191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to the beginning of word or punctuation</a:t>
            </a:r>
          </a:p>
        </p:txBody>
      </p:sp>
      <p:sp>
        <p:nvSpPr>
          <p:cNvPr id="178198" name="Text Box 22"/>
          <p:cNvSpPr txBox="1">
            <a:spLocks noChangeArrowheads="1"/>
          </p:cNvSpPr>
          <p:nvPr/>
        </p:nvSpPr>
        <p:spPr bwMode="auto">
          <a:xfrm>
            <a:off x="228600" y="4724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B</a:t>
            </a:r>
          </a:p>
        </p:txBody>
      </p:sp>
      <p:sp>
        <p:nvSpPr>
          <p:cNvPr id="178199" name="Text Box 23"/>
          <p:cNvSpPr txBox="1">
            <a:spLocks noChangeArrowheads="1"/>
          </p:cNvSpPr>
          <p:nvPr/>
        </p:nvSpPr>
        <p:spPr bwMode="auto">
          <a:xfrm>
            <a:off x="1752600" y="4724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to the beginning of the word</a:t>
            </a:r>
          </a:p>
        </p:txBody>
      </p:sp>
      <p:sp>
        <p:nvSpPr>
          <p:cNvPr id="178200" name="Line 24"/>
          <p:cNvSpPr>
            <a:spLocks noChangeShapeType="1"/>
          </p:cNvSpPr>
          <p:nvPr/>
        </p:nvSpPr>
        <p:spPr bwMode="auto">
          <a:xfrm>
            <a:off x="228600" y="5257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201" name="Line 25"/>
          <p:cNvSpPr>
            <a:spLocks noChangeShapeType="1"/>
          </p:cNvSpPr>
          <p:nvPr/>
        </p:nvSpPr>
        <p:spPr bwMode="auto">
          <a:xfrm>
            <a:off x="228600" y="5791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8202" name="Text Box 26"/>
          <p:cNvSpPr txBox="1">
            <a:spLocks noChangeArrowheads="1"/>
          </p:cNvSpPr>
          <p:nvPr/>
        </p:nvSpPr>
        <p:spPr bwMode="auto">
          <a:xfrm>
            <a:off x="2286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 </a:t>
            </a:r>
          </a:p>
        </p:txBody>
      </p:sp>
      <p:sp>
        <p:nvSpPr>
          <p:cNvPr id="178203" name="Text Box 27"/>
          <p:cNvSpPr txBox="1">
            <a:spLocks noChangeArrowheads="1"/>
          </p:cNvSpPr>
          <p:nvPr/>
        </p:nvSpPr>
        <p:spPr bwMode="auto">
          <a:xfrm>
            <a:off x="1752600" y="5257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start of the next sentence</a:t>
            </a:r>
          </a:p>
        </p:txBody>
      </p:sp>
      <p:sp>
        <p:nvSpPr>
          <p:cNvPr id="178204" name="Text Box 28"/>
          <p:cNvSpPr txBox="1">
            <a:spLocks noChangeArrowheads="1"/>
          </p:cNvSpPr>
          <p:nvPr/>
        </p:nvSpPr>
        <p:spPr bwMode="auto">
          <a:xfrm>
            <a:off x="228600" y="5791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8205" name="Text Box 29"/>
          <p:cNvSpPr txBox="1">
            <a:spLocks noChangeArrowheads="1"/>
          </p:cNvSpPr>
          <p:nvPr/>
        </p:nvSpPr>
        <p:spPr bwMode="auto">
          <a:xfrm>
            <a:off x="1752600" y="5791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to the start of the sentence</a:t>
            </a:r>
          </a:p>
        </p:txBody>
      </p:sp>
    </p:spTree>
    <p:extLst>
      <p:ext uri="{BB962C8B-B14F-4D97-AF65-F5344CB8AC3E}">
        <p14:creationId xmlns:p14="http://schemas.microsoft.com/office/powerpoint/2010/main" val="20655412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228600" y="2286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Move Commands </a:t>
            </a:r>
            <a:r>
              <a:rPr lang="en-US" sz="2000" b="1" dirty="0" err="1">
                <a:solidFill>
                  <a:schemeClr val="bg1"/>
                </a:solidFill>
                <a:latin typeface="Trebuchet MS" pitchFamily="34" charset="0"/>
                <a:cs typeface="Times New Roman" pitchFamily="18" charset="0"/>
              </a:rPr>
              <a:t>Cont</a:t>
            </a:r>
            <a:r>
              <a:rPr lang="en-US" sz="2000" b="1" dirty="0">
                <a:solidFill>
                  <a:schemeClr val="bg1"/>
                </a:solidFill>
                <a:latin typeface="Trebuchet MS" pitchFamily="34" charset="0"/>
                <a:cs typeface="Times New Roman" pitchFamily="18" charset="0"/>
              </a:rPr>
              <a:t>…</a:t>
            </a:r>
          </a:p>
        </p:txBody>
      </p:sp>
      <p:sp>
        <p:nvSpPr>
          <p:cNvPr id="179203" name="Rectangle 3"/>
          <p:cNvSpPr>
            <a:spLocks noChangeArrowheads="1"/>
          </p:cNvSpPr>
          <p:nvPr/>
        </p:nvSpPr>
        <p:spPr bwMode="auto">
          <a:xfrm>
            <a:off x="228600" y="9144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9204" name="Line 4"/>
          <p:cNvSpPr>
            <a:spLocks noChangeShapeType="1"/>
          </p:cNvSpPr>
          <p:nvPr/>
        </p:nvSpPr>
        <p:spPr bwMode="auto">
          <a:xfrm>
            <a:off x="228600" y="1600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05" name="Line 5"/>
          <p:cNvSpPr>
            <a:spLocks noChangeShapeType="1"/>
          </p:cNvSpPr>
          <p:nvPr/>
        </p:nvSpPr>
        <p:spPr bwMode="auto">
          <a:xfrm>
            <a:off x="1752600" y="9144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06" name="Line 6"/>
          <p:cNvSpPr>
            <a:spLocks noChangeShapeType="1"/>
          </p:cNvSpPr>
          <p:nvPr/>
        </p:nvSpPr>
        <p:spPr bwMode="auto">
          <a:xfrm>
            <a:off x="228600" y="2209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07" name="Line 7"/>
          <p:cNvSpPr>
            <a:spLocks noChangeShapeType="1"/>
          </p:cNvSpPr>
          <p:nvPr/>
        </p:nvSpPr>
        <p:spPr bwMode="auto">
          <a:xfrm>
            <a:off x="228600" y="2895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08" name="Line 8"/>
          <p:cNvSpPr>
            <a:spLocks noChangeShapeType="1"/>
          </p:cNvSpPr>
          <p:nvPr/>
        </p:nvSpPr>
        <p:spPr bwMode="auto">
          <a:xfrm>
            <a:off x="228600" y="3505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09" name="Line 9"/>
          <p:cNvSpPr>
            <a:spLocks noChangeShapeType="1"/>
          </p:cNvSpPr>
          <p:nvPr/>
        </p:nvSpPr>
        <p:spPr bwMode="auto">
          <a:xfrm>
            <a:off x="228600" y="4038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10" name="Line 10"/>
          <p:cNvSpPr>
            <a:spLocks noChangeShapeType="1"/>
          </p:cNvSpPr>
          <p:nvPr/>
        </p:nvSpPr>
        <p:spPr bwMode="auto">
          <a:xfrm>
            <a:off x="228600" y="4648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11" name="Text Box 11"/>
          <p:cNvSpPr txBox="1">
            <a:spLocks noChangeArrowheads="1"/>
          </p:cNvSpPr>
          <p:nvPr/>
        </p:nvSpPr>
        <p:spPr bwMode="auto">
          <a:xfrm>
            <a:off x="228600" y="10207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79212" name="Text Box 12"/>
          <p:cNvSpPr txBox="1">
            <a:spLocks noChangeArrowheads="1"/>
          </p:cNvSpPr>
          <p:nvPr/>
        </p:nvSpPr>
        <p:spPr bwMode="auto">
          <a:xfrm>
            <a:off x="228600" y="1676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9213" name="Text Box 13"/>
          <p:cNvSpPr txBox="1">
            <a:spLocks noChangeArrowheads="1"/>
          </p:cNvSpPr>
          <p:nvPr/>
        </p:nvSpPr>
        <p:spPr bwMode="auto">
          <a:xfrm>
            <a:off x="1752600" y="1600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start of next paragraph</a:t>
            </a:r>
          </a:p>
        </p:txBody>
      </p:sp>
      <p:sp>
        <p:nvSpPr>
          <p:cNvPr id="179214" name="Text Box 14"/>
          <p:cNvSpPr txBox="1">
            <a:spLocks noChangeArrowheads="1"/>
          </p:cNvSpPr>
          <p:nvPr/>
        </p:nvSpPr>
        <p:spPr bwMode="auto">
          <a:xfrm>
            <a:off x="228600" y="22240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 </a:t>
            </a:r>
          </a:p>
        </p:txBody>
      </p:sp>
      <p:sp>
        <p:nvSpPr>
          <p:cNvPr id="179215" name="Text Box 15"/>
          <p:cNvSpPr txBox="1">
            <a:spLocks noChangeArrowheads="1"/>
          </p:cNvSpPr>
          <p:nvPr/>
        </p:nvSpPr>
        <p:spPr bwMode="auto">
          <a:xfrm>
            <a:off x="1752600" y="22098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to the last start of paragraph</a:t>
            </a:r>
          </a:p>
        </p:txBody>
      </p:sp>
      <p:sp>
        <p:nvSpPr>
          <p:cNvPr id="179216" name="Text Box 16"/>
          <p:cNvSpPr txBox="1">
            <a:spLocks noChangeArrowheads="1"/>
          </p:cNvSpPr>
          <p:nvPr/>
        </p:nvSpPr>
        <p:spPr bwMode="auto">
          <a:xfrm>
            <a:off x="228600" y="2895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9217" name="Text Box 17"/>
          <p:cNvSpPr txBox="1">
            <a:spLocks noChangeArrowheads="1"/>
          </p:cNvSpPr>
          <p:nvPr/>
        </p:nvSpPr>
        <p:spPr bwMode="auto">
          <a:xfrm>
            <a:off x="1752600" y="2971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to the start of the next section</a:t>
            </a:r>
          </a:p>
        </p:txBody>
      </p:sp>
      <p:sp>
        <p:nvSpPr>
          <p:cNvPr id="179218" name="Text Box 18"/>
          <p:cNvSpPr txBox="1">
            <a:spLocks noChangeArrowheads="1"/>
          </p:cNvSpPr>
          <p:nvPr/>
        </p:nvSpPr>
        <p:spPr bwMode="auto">
          <a:xfrm>
            <a:off x="228600" y="3443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a:t>
            </a:r>
          </a:p>
        </p:txBody>
      </p:sp>
      <p:sp>
        <p:nvSpPr>
          <p:cNvPr id="179219" name="Text Box 19"/>
          <p:cNvSpPr txBox="1">
            <a:spLocks noChangeArrowheads="1"/>
          </p:cNvSpPr>
          <p:nvPr/>
        </p:nvSpPr>
        <p:spPr bwMode="auto">
          <a:xfrm>
            <a:off x="1752600" y="3505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to the last start of section</a:t>
            </a:r>
          </a:p>
        </p:txBody>
      </p:sp>
      <p:sp>
        <p:nvSpPr>
          <p:cNvPr id="179220" name="Text Box 20"/>
          <p:cNvSpPr txBox="1">
            <a:spLocks noChangeArrowheads="1"/>
          </p:cNvSpPr>
          <p:nvPr/>
        </p:nvSpPr>
        <p:spPr bwMode="auto">
          <a:xfrm>
            <a:off x="228600" y="41910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CTRL-F</a:t>
            </a:r>
          </a:p>
        </p:txBody>
      </p:sp>
      <p:sp>
        <p:nvSpPr>
          <p:cNvPr id="179221" name="Text Box 21"/>
          <p:cNvSpPr txBox="1">
            <a:spLocks noChangeArrowheads="1"/>
          </p:cNvSpPr>
          <p:nvPr/>
        </p:nvSpPr>
        <p:spPr bwMode="auto">
          <a:xfrm>
            <a:off x="1752600" y="4191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forward one full screen</a:t>
            </a:r>
          </a:p>
        </p:txBody>
      </p:sp>
      <p:sp>
        <p:nvSpPr>
          <p:cNvPr id="179222" name="Text Box 22"/>
          <p:cNvSpPr txBox="1">
            <a:spLocks noChangeArrowheads="1"/>
          </p:cNvSpPr>
          <p:nvPr/>
        </p:nvSpPr>
        <p:spPr bwMode="auto">
          <a:xfrm>
            <a:off x="228600" y="4724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CTRL-D</a:t>
            </a:r>
          </a:p>
        </p:txBody>
      </p:sp>
      <p:sp>
        <p:nvSpPr>
          <p:cNvPr id="179223" name="Text Box 23"/>
          <p:cNvSpPr txBox="1">
            <a:spLocks noChangeArrowheads="1"/>
          </p:cNvSpPr>
          <p:nvPr/>
        </p:nvSpPr>
        <p:spPr bwMode="auto">
          <a:xfrm>
            <a:off x="1752600" y="4724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forward one half screen</a:t>
            </a:r>
          </a:p>
        </p:txBody>
      </p:sp>
      <p:sp>
        <p:nvSpPr>
          <p:cNvPr id="179224" name="Line 24"/>
          <p:cNvSpPr>
            <a:spLocks noChangeShapeType="1"/>
          </p:cNvSpPr>
          <p:nvPr/>
        </p:nvSpPr>
        <p:spPr bwMode="auto">
          <a:xfrm>
            <a:off x="228600" y="5257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25" name="Line 25"/>
          <p:cNvSpPr>
            <a:spLocks noChangeShapeType="1"/>
          </p:cNvSpPr>
          <p:nvPr/>
        </p:nvSpPr>
        <p:spPr bwMode="auto">
          <a:xfrm>
            <a:off x="228600" y="5791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9226" name="Text Box 26"/>
          <p:cNvSpPr txBox="1">
            <a:spLocks noChangeArrowheads="1"/>
          </p:cNvSpPr>
          <p:nvPr/>
        </p:nvSpPr>
        <p:spPr bwMode="auto">
          <a:xfrm>
            <a:off x="228600" y="5257800"/>
            <a:ext cx="1600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CTRL-U</a:t>
            </a:r>
            <a:r>
              <a:rPr lang="en-US" sz="2600" b="1">
                <a:solidFill>
                  <a:srgbClr val="663300"/>
                </a:solidFill>
                <a:latin typeface="Times New Roman" pitchFamily="18" charset="0"/>
              </a:rPr>
              <a:t> </a:t>
            </a:r>
          </a:p>
        </p:txBody>
      </p:sp>
      <p:sp>
        <p:nvSpPr>
          <p:cNvPr id="179227" name="Text Box 27"/>
          <p:cNvSpPr txBox="1">
            <a:spLocks noChangeArrowheads="1"/>
          </p:cNvSpPr>
          <p:nvPr/>
        </p:nvSpPr>
        <p:spPr bwMode="auto">
          <a:xfrm>
            <a:off x="1752600" y="5257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one half screen</a:t>
            </a:r>
          </a:p>
        </p:txBody>
      </p:sp>
      <p:sp>
        <p:nvSpPr>
          <p:cNvPr id="179228" name="Text Box 28"/>
          <p:cNvSpPr txBox="1">
            <a:spLocks noChangeArrowheads="1"/>
          </p:cNvSpPr>
          <p:nvPr/>
        </p:nvSpPr>
        <p:spPr bwMode="auto">
          <a:xfrm>
            <a:off x="228600" y="5791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CTRL-B</a:t>
            </a:r>
          </a:p>
        </p:txBody>
      </p:sp>
      <p:sp>
        <p:nvSpPr>
          <p:cNvPr id="179229" name="Text Box 29"/>
          <p:cNvSpPr txBox="1">
            <a:spLocks noChangeArrowheads="1"/>
          </p:cNvSpPr>
          <p:nvPr/>
        </p:nvSpPr>
        <p:spPr bwMode="auto">
          <a:xfrm>
            <a:off x="1752600" y="5791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Moves back one full screen</a:t>
            </a:r>
          </a:p>
        </p:txBody>
      </p:sp>
    </p:spTree>
    <p:extLst>
      <p:ext uri="{BB962C8B-B14F-4D97-AF65-F5344CB8AC3E}">
        <p14:creationId xmlns:p14="http://schemas.microsoft.com/office/powerpoint/2010/main" val="9318540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228600" y="228684"/>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Modify Commands</a:t>
            </a:r>
          </a:p>
        </p:txBody>
      </p:sp>
      <p:sp>
        <p:nvSpPr>
          <p:cNvPr id="180227" name="Rectangle 3"/>
          <p:cNvSpPr>
            <a:spLocks noChangeArrowheads="1"/>
          </p:cNvSpPr>
          <p:nvPr/>
        </p:nvSpPr>
        <p:spPr bwMode="auto">
          <a:xfrm>
            <a:off x="228600" y="9906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0228" name="Line 4"/>
          <p:cNvSpPr>
            <a:spLocks noChangeShapeType="1"/>
          </p:cNvSpPr>
          <p:nvPr/>
        </p:nvSpPr>
        <p:spPr bwMode="auto">
          <a:xfrm>
            <a:off x="228600" y="1676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29" name="Line 5"/>
          <p:cNvSpPr>
            <a:spLocks noChangeShapeType="1"/>
          </p:cNvSpPr>
          <p:nvPr/>
        </p:nvSpPr>
        <p:spPr bwMode="auto">
          <a:xfrm>
            <a:off x="1752600" y="9906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0" name="Line 6"/>
          <p:cNvSpPr>
            <a:spLocks noChangeShapeType="1"/>
          </p:cNvSpPr>
          <p:nvPr/>
        </p:nvSpPr>
        <p:spPr bwMode="auto">
          <a:xfrm>
            <a:off x="228600" y="2286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1" name="Line 7"/>
          <p:cNvSpPr>
            <a:spLocks noChangeShapeType="1"/>
          </p:cNvSpPr>
          <p:nvPr/>
        </p:nvSpPr>
        <p:spPr bwMode="auto">
          <a:xfrm>
            <a:off x="228600" y="2971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2" name="Line 8"/>
          <p:cNvSpPr>
            <a:spLocks noChangeShapeType="1"/>
          </p:cNvSpPr>
          <p:nvPr/>
        </p:nvSpPr>
        <p:spPr bwMode="auto">
          <a:xfrm>
            <a:off x="228600" y="3581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3" name="Line 9"/>
          <p:cNvSpPr>
            <a:spLocks noChangeShapeType="1"/>
          </p:cNvSpPr>
          <p:nvPr/>
        </p:nvSpPr>
        <p:spPr bwMode="auto">
          <a:xfrm>
            <a:off x="228600" y="4114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4" name="Line 10"/>
          <p:cNvSpPr>
            <a:spLocks noChangeShapeType="1"/>
          </p:cNvSpPr>
          <p:nvPr/>
        </p:nvSpPr>
        <p:spPr bwMode="auto">
          <a:xfrm>
            <a:off x="228600" y="4724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35" name="Text Box 11"/>
          <p:cNvSpPr txBox="1">
            <a:spLocks noChangeArrowheads="1"/>
          </p:cNvSpPr>
          <p:nvPr/>
        </p:nvSpPr>
        <p:spPr bwMode="auto">
          <a:xfrm>
            <a:off x="228600" y="10969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80236" name="Text Box 12"/>
          <p:cNvSpPr txBox="1">
            <a:spLocks noChangeArrowheads="1"/>
          </p:cNvSpPr>
          <p:nvPr/>
        </p:nvSpPr>
        <p:spPr bwMode="auto">
          <a:xfrm>
            <a:off x="228600" y="1752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dw</a:t>
            </a:r>
          </a:p>
        </p:txBody>
      </p:sp>
      <p:sp>
        <p:nvSpPr>
          <p:cNvPr id="180237" name="Text Box 13"/>
          <p:cNvSpPr txBox="1">
            <a:spLocks noChangeArrowheads="1"/>
          </p:cNvSpPr>
          <p:nvPr/>
        </p:nvSpPr>
        <p:spPr bwMode="auto">
          <a:xfrm>
            <a:off x="1752600" y="1676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from the cursor to the end of the word</a:t>
            </a:r>
          </a:p>
        </p:txBody>
      </p:sp>
      <p:sp>
        <p:nvSpPr>
          <p:cNvPr id="180238" name="Text Box 14"/>
          <p:cNvSpPr txBox="1">
            <a:spLocks noChangeArrowheads="1"/>
          </p:cNvSpPr>
          <p:nvPr/>
        </p:nvSpPr>
        <p:spPr bwMode="auto">
          <a:xfrm>
            <a:off x="228600" y="2300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3dw </a:t>
            </a:r>
          </a:p>
        </p:txBody>
      </p:sp>
      <p:sp>
        <p:nvSpPr>
          <p:cNvPr id="180239" name="Text Box 15"/>
          <p:cNvSpPr txBox="1">
            <a:spLocks noChangeArrowheads="1"/>
          </p:cNvSpPr>
          <p:nvPr/>
        </p:nvSpPr>
        <p:spPr bwMode="auto">
          <a:xfrm>
            <a:off x="1752600" y="2286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three words</a:t>
            </a:r>
          </a:p>
        </p:txBody>
      </p:sp>
      <p:sp>
        <p:nvSpPr>
          <p:cNvPr id="180240" name="Text Box 16"/>
          <p:cNvSpPr txBox="1">
            <a:spLocks noChangeArrowheads="1"/>
          </p:cNvSpPr>
          <p:nvPr/>
        </p:nvSpPr>
        <p:spPr bwMode="auto">
          <a:xfrm>
            <a:off x="228600" y="2971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a:t>
            </a:r>
          </a:p>
        </p:txBody>
      </p:sp>
      <p:sp>
        <p:nvSpPr>
          <p:cNvPr id="180241" name="Text Box 17"/>
          <p:cNvSpPr txBox="1">
            <a:spLocks noChangeArrowheads="1"/>
          </p:cNvSpPr>
          <p:nvPr/>
        </p:nvSpPr>
        <p:spPr bwMode="auto">
          <a:xfrm>
            <a:off x="1752600" y="3048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to the end of the line</a:t>
            </a:r>
          </a:p>
        </p:txBody>
      </p:sp>
      <p:sp>
        <p:nvSpPr>
          <p:cNvPr id="180242" name="Text Box 18"/>
          <p:cNvSpPr txBox="1">
            <a:spLocks noChangeArrowheads="1"/>
          </p:cNvSpPr>
          <p:nvPr/>
        </p:nvSpPr>
        <p:spPr bwMode="auto">
          <a:xfrm>
            <a:off x="228600" y="35194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a:t>
            </a:r>
          </a:p>
        </p:txBody>
      </p:sp>
      <p:sp>
        <p:nvSpPr>
          <p:cNvPr id="180243" name="Text Box 19"/>
          <p:cNvSpPr txBox="1">
            <a:spLocks noChangeArrowheads="1"/>
          </p:cNvSpPr>
          <p:nvPr/>
        </p:nvSpPr>
        <p:spPr bwMode="auto">
          <a:xfrm>
            <a:off x="1752600" y="3581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Same as d$</a:t>
            </a:r>
          </a:p>
        </p:txBody>
      </p:sp>
      <p:sp>
        <p:nvSpPr>
          <p:cNvPr id="180244" name="Text Box 20"/>
          <p:cNvSpPr txBox="1">
            <a:spLocks noChangeArrowheads="1"/>
          </p:cNvSpPr>
          <p:nvPr/>
        </p:nvSpPr>
        <p:spPr bwMode="auto">
          <a:xfrm>
            <a:off x="228600" y="426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3d$</a:t>
            </a:r>
          </a:p>
        </p:txBody>
      </p:sp>
      <p:sp>
        <p:nvSpPr>
          <p:cNvPr id="180245" name="Text Box 21"/>
          <p:cNvSpPr txBox="1">
            <a:spLocks noChangeArrowheads="1"/>
          </p:cNvSpPr>
          <p:nvPr/>
        </p:nvSpPr>
        <p:spPr bwMode="auto">
          <a:xfrm>
            <a:off x="1752600" y="4267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to the end of the third line ahead</a:t>
            </a:r>
          </a:p>
        </p:txBody>
      </p:sp>
      <p:sp>
        <p:nvSpPr>
          <p:cNvPr id="180246" name="Text Box 22"/>
          <p:cNvSpPr txBox="1">
            <a:spLocks noChangeArrowheads="1"/>
          </p:cNvSpPr>
          <p:nvPr/>
        </p:nvSpPr>
        <p:spPr bwMode="auto">
          <a:xfrm>
            <a:off x="228600" y="4800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a:t>
            </a:r>
          </a:p>
        </p:txBody>
      </p:sp>
      <p:sp>
        <p:nvSpPr>
          <p:cNvPr id="180247" name="Text Box 23"/>
          <p:cNvSpPr txBox="1">
            <a:spLocks noChangeArrowheads="1"/>
          </p:cNvSpPr>
          <p:nvPr/>
        </p:nvSpPr>
        <p:spPr bwMode="auto">
          <a:xfrm>
            <a:off x="1752600" y="4800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to the beginning of the next line</a:t>
            </a:r>
          </a:p>
        </p:txBody>
      </p:sp>
      <p:sp>
        <p:nvSpPr>
          <p:cNvPr id="180248" name="Line 24"/>
          <p:cNvSpPr>
            <a:spLocks noChangeShapeType="1"/>
          </p:cNvSpPr>
          <p:nvPr/>
        </p:nvSpPr>
        <p:spPr bwMode="auto">
          <a:xfrm>
            <a:off x="228600" y="5334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49" name="Line 25"/>
          <p:cNvSpPr>
            <a:spLocks noChangeShapeType="1"/>
          </p:cNvSpPr>
          <p:nvPr/>
        </p:nvSpPr>
        <p:spPr bwMode="auto">
          <a:xfrm>
            <a:off x="228600" y="5867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0250" name="Text Box 26"/>
          <p:cNvSpPr txBox="1">
            <a:spLocks noChangeArrowheads="1"/>
          </p:cNvSpPr>
          <p:nvPr/>
        </p:nvSpPr>
        <p:spPr bwMode="auto">
          <a:xfrm>
            <a:off x="228600" y="5334000"/>
            <a:ext cx="1600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a:t>
            </a:r>
            <a:r>
              <a:rPr lang="en-US" sz="2600" b="1">
                <a:solidFill>
                  <a:srgbClr val="663300"/>
                </a:solidFill>
                <a:latin typeface="Times New Roman" pitchFamily="18" charset="0"/>
              </a:rPr>
              <a:t> </a:t>
            </a:r>
          </a:p>
        </p:txBody>
      </p:sp>
      <p:sp>
        <p:nvSpPr>
          <p:cNvPr id="180251" name="Text Box 27"/>
          <p:cNvSpPr txBox="1">
            <a:spLocks noChangeArrowheads="1"/>
          </p:cNvSpPr>
          <p:nvPr/>
        </p:nvSpPr>
        <p:spPr bwMode="auto">
          <a:xfrm>
            <a:off x="1752600" y="5334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to the beginning of the next paragraph</a:t>
            </a:r>
          </a:p>
        </p:txBody>
      </p:sp>
      <p:sp>
        <p:nvSpPr>
          <p:cNvPr id="180252" name="Text Box 28"/>
          <p:cNvSpPr txBox="1">
            <a:spLocks noChangeArrowheads="1"/>
          </p:cNvSpPr>
          <p:nvPr/>
        </p:nvSpPr>
        <p:spPr bwMode="auto">
          <a:xfrm>
            <a:off x="228600" y="5867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dd</a:t>
            </a:r>
          </a:p>
        </p:txBody>
      </p:sp>
      <p:sp>
        <p:nvSpPr>
          <p:cNvPr id="180253" name="Text Box 29"/>
          <p:cNvSpPr txBox="1">
            <a:spLocks noChangeArrowheads="1"/>
          </p:cNvSpPr>
          <p:nvPr/>
        </p:nvSpPr>
        <p:spPr bwMode="auto">
          <a:xfrm>
            <a:off x="1752600" y="5867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the current line</a:t>
            </a:r>
          </a:p>
        </p:txBody>
      </p:sp>
    </p:spTree>
    <p:extLst>
      <p:ext uri="{BB962C8B-B14F-4D97-AF65-F5344CB8AC3E}">
        <p14:creationId xmlns:p14="http://schemas.microsoft.com/office/powerpoint/2010/main" val="41937797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228600" y="228684"/>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Modify Commands</a:t>
            </a:r>
          </a:p>
        </p:txBody>
      </p:sp>
      <p:sp>
        <p:nvSpPr>
          <p:cNvPr id="181251" name="Rectangle 3"/>
          <p:cNvSpPr>
            <a:spLocks noChangeArrowheads="1"/>
          </p:cNvSpPr>
          <p:nvPr/>
        </p:nvSpPr>
        <p:spPr bwMode="auto">
          <a:xfrm>
            <a:off x="228600" y="9906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1252" name="Line 4"/>
          <p:cNvSpPr>
            <a:spLocks noChangeShapeType="1"/>
          </p:cNvSpPr>
          <p:nvPr/>
        </p:nvSpPr>
        <p:spPr bwMode="auto">
          <a:xfrm>
            <a:off x="228600" y="1676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3" name="Line 5"/>
          <p:cNvSpPr>
            <a:spLocks noChangeShapeType="1"/>
          </p:cNvSpPr>
          <p:nvPr/>
        </p:nvSpPr>
        <p:spPr bwMode="auto">
          <a:xfrm>
            <a:off x="1752600" y="9906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4" name="Line 6"/>
          <p:cNvSpPr>
            <a:spLocks noChangeShapeType="1"/>
          </p:cNvSpPr>
          <p:nvPr/>
        </p:nvSpPr>
        <p:spPr bwMode="auto">
          <a:xfrm>
            <a:off x="228600" y="2286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5" name="Line 7"/>
          <p:cNvSpPr>
            <a:spLocks noChangeShapeType="1"/>
          </p:cNvSpPr>
          <p:nvPr/>
        </p:nvSpPr>
        <p:spPr bwMode="auto">
          <a:xfrm>
            <a:off x="228600" y="2971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6" name="Line 8"/>
          <p:cNvSpPr>
            <a:spLocks noChangeShapeType="1"/>
          </p:cNvSpPr>
          <p:nvPr/>
        </p:nvSpPr>
        <p:spPr bwMode="auto">
          <a:xfrm>
            <a:off x="228600" y="3581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7" name="Line 9"/>
          <p:cNvSpPr>
            <a:spLocks noChangeShapeType="1"/>
          </p:cNvSpPr>
          <p:nvPr/>
        </p:nvSpPr>
        <p:spPr bwMode="auto">
          <a:xfrm>
            <a:off x="228600" y="4114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8" name="Line 10"/>
          <p:cNvSpPr>
            <a:spLocks noChangeShapeType="1"/>
          </p:cNvSpPr>
          <p:nvPr/>
        </p:nvSpPr>
        <p:spPr bwMode="auto">
          <a:xfrm>
            <a:off x="228600" y="4724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59" name="Text Box 11"/>
          <p:cNvSpPr txBox="1">
            <a:spLocks noChangeArrowheads="1"/>
          </p:cNvSpPr>
          <p:nvPr/>
        </p:nvSpPr>
        <p:spPr bwMode="auto">
          <a:xfrm>
            <a:off x="228600" y="10969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81260" name="Text Box 12"/>
          <p:cNvSpPr txBox="1">
            <a:spLocks noChangeArrowheads="1"/>
          </p:cNvSpPr>
          <p:nvPr/>
        </p:nvSpPr>
        <p:spPr bwMode="auto">
          <a:xfrm>
            <a:off x="228600" y="1752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a:t>
            </a:r>
          </a:p>
        </p:txBody>
      </p:sp>
      <p:sp>
        <p:nvSpPr>
          <p:cNvPr id="181261" name="Text Box 13"/>
          <p:cNvSpPr txBox="1">
            <a:spLocks noChangeArrowheads="1"/>
          </p:cNvSpPr>
          <p:nvPr/>
        </p:nvSpPr>
        <p:spPr bwMode="auto">
          <a:xfrm>
            <a:off x="1752600" y="1676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to the beginning of the next section</a:t>
            </a:r>
          </a:p>
        </p:txBody>
      </p:sp>
      <p:sp>
        <p:nvSpPr>
          <p:cNvPr id="181262" name="Text Box 14"/>
          <p:cNvSpPr txBox="1">
            <a:spLocks noChangeArrowheads="1"/>
          </p:cNvSpPr>
          <p:nvPr/>
        </p:nvSpPr>
        <p:spPr bwMode="auto">
          <a:xfrm>
            <a:off x="228600" y="2300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2dd</a:t>
            </a:r>
          </a:p>
        </p:txBody>
      </p:sp>
      <p:sp>
        <p:nvSpPr>
          <p:cNvPr id="181263" name="Text Box 15"/>
          <p:cNvSpPr txBox="1">
            <a:spLocks noChangeArrowheads="1"/>
          </p:cNvSpPr>
          <p:nvPr/>
        </p:nvSpPr>
        <p:spPr bwMode="auto">
          <a:xfrm>
            <a:off x="1752600" y="2286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two lines</a:t>
            </a:r>
          </a:p>
        </p:txBody>
      </p:sp>
      <p:sp>
        <p:nvSpPr>
          <p:cNvPr id="181264" name="Text Box 16"/>
          <p:cNvSpPr txBox="1">
            <a:spLocks noChangeArrowheads="1"/>
          </p:cNvSpPr>
          <p:nvPr/>
        </p:nvSpPr>
        <p:spPr bwMode="auto">
          <a:xfrm>
            <a:off x="228600" y="2971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dRETURN</a:t>
            </a:r>
          </a:p>
        </p:txBody>
      </p:sp>
      <p:sp>
        <p:nvSpPr>
          <p:cNvPr id="181265" name="Text Box 17"/>
          <p:cNvSpPr txBox="1">
            <a:spLocks noChangeArrowheads="1"/>
          </p:cNvSpPr>
          <p:nvPr/>
        </p:nvSpPr>
        <p:spPr bwMode="auto">
          <a:xfrm>
            <a:off x="1752600" y="3048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two lines</a:t>
            </a:r>
          </a:p>
        </p:txBody>
      </p:sp>
      <p:sp>
        <p:nvSpPr>
          <p:cNvPr id="181266" name="Text Box 18"/>
          <p:cNvSpPr txBox="1">
            <a:spLocks noChangeArrowheads="1"/>
          </p:cNvSpPr>
          <p:nvPr/>
        </p:nvSpPr>
        <p:spPr bwMode="auto">
          <a:xfrm>
            <a:off x="228600" y="35194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dG</a:t>
            </a:r>
          </a:p>
        </p:txBody>
      </p:sp>
      <p:sp>
        <p:nvSpPr>
          <p:cNvPr id="181267" name="Text Box 19"/>
          <p:cNvSpPr txBox="1">
            <a:spLocks noChangeArrowheads="1"/>
          </p:cNvSpPr>
          <p:nvPr/>
        </p:nvSpPr>
        <p:spPr bwMode="auto">
          <a:xfrm>
            <a:off x="1752600" y="3581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Deletes from the cursor to the end of the file</a:t>
            </a:r>
          </a:p>
        </p:txBody>
      </p:sp>
      <p:sp>
        <p:nvSpPr>
          <p:cNvPr id="181268" name="Text Box 20"/>
          <p:cNvSpPr txBox="1">
            <a:spLocks noChangeArrowheads="1"/>
          </p:cNvSpPr>
          <p:nvPr/>
        </p:nvSpPr>
        <p:spPr bwMode="auto">
          <a:xfrm>
            <a:off x="228600" y="426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u</a:t>
            </a:r>
          </a:p>
        </p:txBody>
      </p:sp>
      <p:sp>
        <p:nvSpPr>
          <p:cNvPr id="181269" name="Text Box 21"/>
          <p:cNvSpPr txBox="1">
            <a:spLocks noChangeArrowheads="1"/>
          </p:cNvSpPr>
          <p:nvPr/>
        </p:nvSpPr>
        <p:spPr bwMode="auto">
          <a:xfrm>
            <a:off x="1752600" y="4267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Undoes the most recent change</a:t>
            </a:r>
          </a:p>
        </p:txBody>
      </p:sp>
      <p:sp>
        <p:nvSpPr>
          <p:cNvPr id="181270" name="Text Box 22"/>
          <p:cNvSpPr txBox="1">
            <a:spLocks noChangeArrowheads="1"/>
          </p:cNvSpPr>
          <p:nvPr/>
        </p:nvSpPr>
        <p:spPr bwMode="auto">
          <a:xfrm>
            <a:off x="228600" y="48006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U</a:t>
            </a:r>
          </a:p>
        </p:txBody>
      </p:sp>
      <p:sp>
        <p:nvSpPr>
          <p:cNvPr id="181271" name="Text Box 23"/>
          <p:cNvSpPr txBox="1">
            <a:spLocks noChangeArrowheads="1"/>
          </p:cNvSpPr>
          <p:nvPr/>
        </p:nvSpPr>
        <p:spPr bwMode="auto">
          <a:xfrm>
            <a:off x="1752600" y="48006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Undoes all of the changes in a line since last moved</a:t>
            </a:r>
          </a:p>
        </p:txBody>
      </p:sp>
      <p:sp>
        <p:nvSpPr>
          <p:cNvPr id="181272" name="Line 24"/>
          <p:cNvSpPr>
            <a:spLocks noChangeShapeType="1"/>
          </p:cNvSpPr>
          <p:nvPr/>
        </p:nvSpPr>
        <p:spPr bwMode="auto">
          <a:xfrm>
            <a:off x="228600" y="53340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73" name="Line 25"/>
          <p:cNvSpPr>
            <a:spLocks noChangeShapeType="1"/>
          </p:cNvSpPr>
          <p:nvPr/>
        </p:nvSpPr>
        <p:spPr bwMode="auto">
          <a:xfrm>
            <a:off x="228600" y="58674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1274" name="Text Box 26"/>
          <p:cNvSpPr txBox="1">
            <a:spLocks noChangeArrowheads="1"/>
          </p:cNvSpPr>
          <p:nvPr/>
        </p:nvSpPr>
        <p:spPr bwMode="auto">
          <a:xfrm>
            <a:off x="228600" y="53340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p </a:t>
            </a:r>
          </a:p>
        </p:txBody>
      </p:sp>
      <p:sp>
        <p:nvSpPr>
          <p:cNvPr id="181275" name="Text Box 27"/>
          <p:cNvSpPr txBox="1">
            <a:spLocks noChangeArrowheads="1"/>
          </p:cNvSpPr>
          <p:nvPr/>
        </p:nvSpPr>
        <p:spPr bwMode="auto">
          <a:xfrm>
            <a:off x="1752600" y="5334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Puts the contests to the right of the cursor position</a:t>
            </a:r>
          </a:p>
        </p:txBody>
      </p:sp>
      <p:sp>
        <p:nvSpPr>
          <p:cNvPr id="181276" name="Text Box 28"/>
          <p:cNvSpPr txBox="1">
            <a:spLocks noChangeArrowheads="1"/>
          </p:cNvSpPr>
          <p:nvPr/>
        </p:nvSpPr>
        <p:spPr bwMode="auto">
          <a:xfrm>
            <a:off x="228600" y="5867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P</a:t>
            </a:r>
          </a:p>
        </p:txBody>
      </p:sp>
      <p:sp>
        <p:nvSpPr>
          <p:cNvPr id="181277" name="Text Box 29"/>
          <p:cNvSpPr txBox="1">
            <a:spLocks noChangeArrowheads="1"/>
          </p:cNvSpPr>
          <p:nvPr/>
        </p:nvSpPr>
        <p:spPr bwMode="auto">
          <a:xfrm>
            <a:off x="1752600" y="5867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Puts the contest to the left of the cursor position</a:t>
            </a:r>
          </a:p>
        </p:txBody>
      </p:sp>
    </p:spTree>
    <p:extLst>
      <p:ext uri="{BB962C8B-B14F-4D97-AF65-F5344CB8AC3E}">
        <p14:creationId xmlns:p14="http://schemas.microsoft.com/office/powerpoint/2010/main" val="2716601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228600" y="2286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Vi’s </a:t>
            </a:r>
            <a:r>
              <a:rPr lang="en-US" sz="2000" b="1" dirty="0">
                <a:solidFill>
                  <a:schemeClr val="bg1"/>
                </a:solidFill>
                <a:latin typeface="Trebuchet MS" pitchFamily="34" charset="0"/>
                <a:cs typeface="Times New Roman" pitchFamily="18" charset="0"/>
              </a:rPr>
              <a:t>Modify Commands </a:t>
            </a:r>
            <a:r>
              <a:rPr lang="en-US" sz="2000" b="1" dirty="0" err="1">
                <a:solidFill>
                  <a:schemeClr val="bg1"/>
                </a:solidFill>
                <a:latin typeface="Trebuchet MS" pitchFamily="34" charset="0"/>
                <a:cs typeface="Times New Roman" pitchFamily="18" charset="0"/>
              </a:rPr>
              <a:t>Cont</a:t>
            </a:r>
            <a:r>
              <a:rPr lang="en-US" sz="2000" b="1" dirty="0">
                <a:solidFill>
                  <a:schemeClr val="bg1"/>
                </a:solidFill>
                <a:latin typeface="Trebuchet MS" pitchFamily="34" charset="0"/>
                <a:cs typeface="Times New Roman" pitchFamily="18" charset="0"/>
              </a:rPr>
              <a:t>…</a:t>
            </a:r>
          </a:p>
        </p:txBody>
      </p:sp>
      <p:sp>
        <p:nvSpPr>
          <p:cNvPr id="182275" name="Rectangle 3"/>
          <p:cNvSpPr>
            <a:spLocks noChangeArrowheads="1"/>
          </p:cNvSpPr>
          <p:nvPr/>
        </p:nvSpPr>
        <p:spPr bwMode="auto">
          <a:xfrm>
            <a:off x="228600" y="914400"/>
            <a:ext cx="8686800" cy="541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2276" name="Line 4"/>
          <p:cNvSpPr>
            <a:spLocks noChangeShapeType="1"/>
          </p:cNvSpPr>
          <p:nvPr/>
        </p:nvSpPr>
        <p:spPr bwMode="auto">
          <a:xfrm>
            <a:off x="228600" y="1600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77" name="Line 5"/>
          <p:cNvSpPr>
            <a:spLocks noChangeShapeType="1"/>
          </p:cNvSpPr>
          <p:nvPr/>
        </p:nvSpPr>
        <p:spPr bwMode="auto">
          <a:xfrm>
            <a:off x="1752600" y="914400"/>
            <a:ext cx="0" cy="541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78" name="Line 6"/>
          <p:cNvSpPr>
            <a:spLocks noChangeShapeType="1"/>
          </p:cNvSpPr>
          <p:nvPr/>
        </p:nvSpPr>
        <p:spPr bwMode="auto">
          <a:xfrm>
            <a:off x="228600" y="2209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79" name="Line 7"/>
          <p:cNvSpPr>
            <a:spLocks noChangeShapeType="1"/>
          </p:cNvSpPr>
          <p:nvPr/>
        </p:nvSpPr>
        <p:spPr bwMode="auto">
          <a:xfrm>
            <a:off x="228600" y="2895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80" name="Line 8"/>
          <p:cNvSpPr>
            <a:spLocks noChangeShapeType="1"/>
          </p:cNvSpPr>
          <p:nvPr/>
        </p:nvSpPr>
        <p:spPr bwMode="auto">
          <a:xfrm>
            <a:off x="228600" y="3505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81" name="Line 9"/>
          <p:cNvSpPr>
            <a:spLocks noChangeShapeType="1"/>
          </p:cNvSpPr>
          <p:nvPr/>
        </p:nvSpPr>
        <p:spPr bwMode="auto">
          <a:xfrm>
            <a:off x="228600" y="40386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82" name="Line 10"/>
          <p:cNvSpPr>
            <a:spLocks noChangeShapeType="1"/>
          </p:cNvSpPr>
          <p:nvPr/>
        </p:nvSpPr>
        <p:spPr bwMode="auto">
          <a:xfrm>
            <a:off x="228600" y="4648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83" name="Text Box 11"/>
          <p:cNvSpPr txBox="1">
            <a:spLocks noChangeArrowheads="1"/>
          </p:cNvSpPr>
          <p:nvPr/>
        </p:nvSpPr>
        <p:spPr bwMode="auto">
          <a:xfrm>
            <a:off x="228600" y="10207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		Significance</a:t>
            </a:r>
            <a:endParaRPr lang="en-US" sz="2800" b="1" i="1">
              <a:solidFill>
                <a:srgbClr val="FFFF99"/>
              </a:solidFill>
              <a:latin typeface="Courier New" pitchFamily="49" charset="0"/>
            </a:endParaRPr>
          </a:p>
        </p:txBody>
      </p:sp>
      <p:sp>
        <p:nvSpPr>
          <p:cNvPr id="182284" name="Text Box 12"/>
          <p:cNvSpPr txBox="1">
            <a:spLocks noChangeArrowheads="1"/>
          </p:cNvSpPr>
          <p:nvPr/>
        </p:nvSpPr>
        <p:spPr bwMode="auto">
          <a:xfrm>
            <a:off x="228600" y="16764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yw</a:t>
            </a:r>
          </a:p>
        </p:txBody>
      </p:sp>
      <p:sp>
        <p:nvSpPr>
          <p:cNvPr id="182285" name="Text Box 13"/>
          <p:cNvSpPr txBox="1">
            <a:spLocks noChangeArrowheads="1"/>
          </p:cNvSpPr>
          <p:nvPr/>
        </p:nvSpPr>
        <p:spPr bwMode="auto">
          <a:xfrm>
            <a:off x="1752600" y="1600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a word</a:t>
            </a:r>
          </a:p>
        </p:txBody>
      </p:sp>
      <p:sp>
        <p:nvSpPr>
          <p:cNvPr id="182286" name="Text Box 14"/>
          <p:cNvSpPr txBox="1">
            <a:spLocks noChangeArrowheads="1"/>
          </p:cNvSpPr>
          <p:nvPr/>
        </p:nvSpPr>
        <p:spPr bwMode="auto">
          <a:xfrm>
            <a:off x="228600" y="22240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3yw</a:t>
            </a:r>
          </a:p>
        </p:txBody>
      </p:sp>
      <p:sp>
        <p:nvSpPr>
          <p:cNvPr id="182287" name="Text Box 15"/>
          <p:cNvSpPr txBox="1">
            <a:spLocks noChangeArrowheads="1"/>
          </p:cNvSpPr>
          <p:nvPr/>
        </p:nvSpPr>
        <p:spPr bwMode="auto">
          <a:xfrm>
            <a:off x="1752600" y="22098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three words</a:t>
            </a:r>
          </a:p>
        </p:txBody>
      </p:sp>
      <p:sp>
        <p:nvSpPr>
          <p:cNvPr id="182288" name="Text Box 16"/>
          <p:cNvSpPr txBox="1">
            <a:spLocks noChangeArrowheads="1"/>
          </p:cNvSpPr>
          <p:nvPr/>
        </p:nvSpPr>
        <p:spPr bwMode="auto">
          <a:xfrm>
            <a:off x="228600" y="2895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a:t>
            </a:r>
          </a:p>
        </p:txBody>
      </p:sp>
      <p:sp>
        <p:nvSpPr>
          <p:cNvPr id="182289" name="Text Box 17"/>
          <p:cNvSpPr txBox="1">
            <a:spLocks noChangeArrowheads="1"/>
          </p:cNvSpPr>
          <p:nvPr/>
        </p:nvSpPr>
        <p:spPr bwMode="auto">
          <a:xfrm>
            <a:off x="1752600" y="2971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to the end of the line</a:t>
            </a:r>
          </a:p>
        </p:txBody>
      </p:sp>
      <p:sp>
        <p:nvSpPr>
          <p:cNvPr id="182290" name="Text Box 18"/>
          <p:cNvSpPr txBox="1">
            <a:spLocks noChangeArrowheads="1"/>
          </p:cNvSpPr>
          <p:nvPr/>
        </p:nvSpPr>
        <p:spPr bwMode="auto">
          <a:xfrm>
            <a:off x="228600" y="34432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a:t>
            </a:r>
          </a:p>
        </p:txBody>
      </p:sp>
      <p:sp>
        <p:nvSpPr>
          <p:cNvPr id="182291" name="Text Box 19"/>
          <p:cNvSpPr txBox="1">
            <a:spLocks noChangeArrowheads="1"/>
          </p:cNvSpPr>
          <p:nvPr/>
        </p:nvSpPr>
        <p:spPr bwMode="auto">
          <a:xfrm>
            <a:off x="1752600" y="3505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to the end of the sentence</a:t>
            </a:r>
          </a:p>
        </p:txBody>
      </p:sp>
      <p:sp>
        <p:nvSpPr>
          <p:cNvPr id="182292" name="Text Box 20"/>
          <p:cNvSpPr txBox="1">
            <a:spLocks noChangeArrowheads="1"/>
          </p:cNvSpPr>
          <p:nvPr/>
        </p:nvSpPr>
        <p:spPr bwMode="auto">
          <a:xfrm>
            <a:off x="228600" y="4114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a:t>
            </a:r>
          </a:p>
        </p:txBody>
      </p:sp>
      <p:sp>
        <p:nvSpPr>
          <p:cNvPr id="182293" name="Text Box 21"/>
          <p:cNvSpPr txBox="1">
            <a:spLocks noChangeArrowheads="1"/>
          </p:cNvSpPr>
          <p:nvPr/>
        </p:nvSpPr>
        <p:spPr bwMode="auto">
          <a:xfrm>
            <a:off x="1752600" y="41910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to the end of the paragraph</a:t>
            </a:r>
          </a:p>
        </p:txBody>
      </p:sp>
      <p:sp>
        <p:nvSpPr>
          <p:cNvPr id="182294" name="Text Box 22"/>
          <p:cNvSpPr txBox="1">
            <a:spLocks noChangeArrowheads="1"/>
          </p:cNvSpPr>
          <p:nvPr/>
        </p:nvSpPr>
        <p:spPr bwMode="auto">
          <a:xfrm>
            <a:off x="228600" y="47244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a:t>
            </a:r>
          </a:p>
        </p:txBody>
      </p:sp>
      <p:sp>
        <p:nvSpPr>
          <p:cNvPr id="182295" name="Text Box 23"/>
          <p:cNvSpPr txBox="1">
            <a:spLocks noChangeArrowheads="1"/>
          </p:cNvSpPr>
          <p:nvPr/>
        </p:nvSpPr>
        <p:spPr bwMode="auto">
          <a:xfrm>
            <a:off x="1752600" y="47244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to the end of the section</a:t>
            </a:r>
          </a:p>
        </p:txBody>
      </p:sp>
      <p:sp>
        <p:nvSpPr>
          <p:cNvPr id="182296" name="Line 24"/>
          <p:cNvSpPr>
            <a:spLocks noChangeShapeType="1"/>
          </p:cNvSpPr>
          <p:nvPr/>
        </p:nvSpPr>
        <p:spPr bwMode="auto">
          <a:xfrm>
            <a:off x="228600" y="52578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97" name="Line 25"/>
          <p:cNvSpPr>
            <a:spLocks noChangeShapeType="1"/>
          </p:cNvSpPr>
          <p:nvPr/>
        </p:nvSpPr>
        <p:spPr bwMode="auto">
          <a:xfrm>
            <a:off x="228600" y="5791200"/>
            <a:ext cx="868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2298" name="Text Box 26"/>
          <p:cNvSpPr txBox="1">
            <a:spLocks noChangeArrowheads="1"/>
          </p:cNvSpPr>
          <p:nvPr/>
        </p:nvSpPr>
        <p:spPr bwMode="auto">
          <a:xfrm>
            <a:off x="228600" y="5257800"/>
            <a:ext cx="1447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yy</a:t>
            </a:r>
            <a:r>
              <a:rPr lang="en-US" sz="2600" b="1">
                <a:solidFill>
                  <a:srgbClr val="663300"/>
                </a:solidFill>
                <a:latin typeface="Times New Roman" pitchFamily="18" charset="0"/>
              </a:rPr>
              <a:t> </a:t>
            </a:r>
          </a:p>
        </p:txBody>
      </p:sp>
      <p:sp>
        <p:nvSpPr>
          <p:cNvPr id="182299" name="Text Box 27"/>
          <p:cNvSpPr txBox="1">
            <a:spLocks noChangeArrowheads="1"/>
          </p:cNvSpPr>
          <p:nvPr/>
        </p:nvSpPr>
        <p:spPr bwMode="auto">
          <a:xfrm>
            <a:off x="1752600" y="5257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the current line</a:t>
            </a:r>
          </a:p>
        </p:txBody>
      </p:sp>
      <p:sp>
        <p:nvSpPr>
          <p:cNvPr id="182300" name="Text Box 28"/>
          <p:cNvSpPr txBox="1">
            <a:spLocks noChangeArrowheads="1"/>
          </p:cNvSpPr>
          <p:nvPr/>
        </p:nvSpPr>
        <p:spPr bwMode="auto">
          <a:xfrm>
            <a:off x="228600" y="5791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a:solidFill>
                  <a:srgbClr val="000000"/>
                </a:solidFill>
                <a:latin typeface="Trebuchet MS" pitchFamily="34" charset="0"/>
                <a:cs typeface="Times New Roman" pitchFamily="18" charset="0"/>
              </a:rPr>
              <a:t>3Y</a:t>
            </a:r>
          </a:p>
        </p:txBody>
      </p:sp>
      <p:sp>
        <p:nvSpPr>
          <p:cNvPr id="182301" name="Text Box 29"/>
          <p:cNvSpPr txBox="1">
            <a:spLocks noChangeArrowheads="1"/>
          </p:cNvSpPr>
          <p:nvPr/>
        </p:nvSpPr>
        <p:spPr bwMode="auto">
          <a:xfrm>
            <a:off x="1752600" y="5791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Yanks three line, starting at the current line</a:t>
            </a:r>
          </a:p>
        </p:txBody>
      </p:sp>
    </p:spTree>
    <p:extLst>
      <p:ext uri="{BB962C8B-B14F-4D97-AF65-F5344CB8AC3E}">
        <p14:creationId xmlns:p14="http://schemas.microsoft.com/office/powerpoint/2010/main" val="10235141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cs typeface="Times New Roman" pitchFamily="18" charset="0"/>
              </a:rPr>
              <a:t>                                                                                  Shell </a:t>
            </a:r>
            <a:r>
              <a:rPr lang="en-US" sz="2000" b="1" dirty="0">
                <a:solidFill>
                  <a:schemeClr val="bg1"/>
                </a:solidFill>
                <a:latin typeface="Trebuchet MS" pitchFamily="34" charset="0"/>
                <a:cs typeface="Times New Roman" pitchFamily="18" charset="0"/>
              </a:rPr>
              <a:t>Scripts</a:t>
            </a:r>
          </a:p>
        </p:txBody>
      </p:sp>
      <p:sp>
        <p:nvSpPr>
          <p:cNvPr id="183299" name="Text Box 3"/>
          <p:cNvSpPr txBox="1">
            <a:spLocks noChangeArrowheads="1"/>
          </p:cNvSpPr>
          <p:nvPr/>
        </p:nvSpPr>
        <p:spPr bwMode="auto">
          <a:xfrm>
            <a:off x="0" y="1004888"/>
            <a:ext cx="9144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 A shell script is an executable file which contains shell commands. </a:t>
            </a:r>
          </a:p>
          <a:p>
            <a:pPr eaLnBrk="0" hangingPunct="0">
              <a:spcBef>
                <a:spcPct val="50000"/>
              </a:spcBef>
              <a:buFontTx/>
              <a:buChar char="•"/>
            </a:pPr>
            <a:r>
              <a:rPr lang="en-US" sz="2000">
                <a:solidFill>
                  <a:srgbClr val="000000"/>
                </a:solidFill>
                <a:latin typeface="Trebuchet MS" pitchFamily="34" charset="0"/>
                <a:cs typeface="Times New Roman" pitchFamily="18" charset="0"/>
              </a:rPr>
              <a:t>The script acts as a "program" by sequentially executing each command in the file. </a:t>
            </a:r>
          </a:p>
        </p:txBody>
      </p:sp>
      <p:sp>
        <p:nvSpPr>
          <p:cNvPr id="183300" name="Text Box 4"/>
          <p:cNvSpPr txBox="1">
            <a:spLocks noChangeArrowheads="1"/>
          </p:cNvSpPr>
          <p:nvPr/>
        </p:nvSpPr>
        <p:spPr bwMode="auto">
          <a:xfrm>
            <a:off x="0" y="2270125"/>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To declare  variables , the following form is used </a:t>
            </a:r>
          </a:p>
        </p:txBody>
      </p:sp>
      <p:sp>
        <p:nvSpPr>
          <p:cNvPr id="183301" name="Text Box 5"/>
          <p:cNvSpPr txBox="1">
            <a:spLocks noChangeArrowheads="1"/>
          </p:cNvSpPr>
          <p:nvPr/>
        </p:nvSpPr>
        <p:spPr bwMode="auto">
          <a:xfrm>
            <a:off x="533400" y="2819400"/>
            <a:ext cx="6705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 SIZE=1024 </a:t>
            </a:r>
          </a:p>
          <a:p>
            <a:pPr eaLnBrk="0" hangingPunct="0">
              <a:spcBef>
                <a:spcPct val="50000"/>
              </a:spcBef>
            </a:pPr>
            <a:r>
              <a:rPr lang="en-US" sz="2000">
                <a:solidFill>
                  <a:srgbClr val="000000"/>
                </a:solidFill>
                <a:latin typeface="Trebuchet MS" pitchFamily="34" charset="0"/>
                <a:cs typeface="Times New Roman" pitchFamily="18" charset="0"/>
              </a:rPr>
              <a:t>$ MY_ADDRESS=buchanan@phys.ualberta.ca </a:t>
            </a:r>
          </a:p>
          <a:p>
            <a:pPr eaLnBrk="0" hangingPunct="0">
              <a:spcBef>
                <a:spcPct val="50000"/>
              </a:spcBef>
            </a:pPr>
            <a:r>
              <a:rPr lang="en-US" sz="2000">
                <a:solidFill>
                  <a:srgbClr val="000000"/>
                </a:solidFill>
                <a:latin typeface="Trebuchet MS" pitchFamily="34" charset="0"/>
                <a:cs typeface="Times New Roman" pitchFamily="18" charset="0"/>
              </a:rPr>
              <a:t>$ greeting='Welcome to the Bash shell' </a:t>
            </a:r>
          </a:p>
        </p:txBody>
      </p:sp>
      <p:sp>
        <p:nvSpPr>
          <p:cNvPr id="183302" name="Text Box 6"/>
          <p:cNvSpPr txBox="1">
            <a:spLocks noChangeArrowheads="1"/>
          </p:cNvSpPr>
          <p:nvPr/>
        </p:nvSpPr>
        <p:spPr bwMode="auto">
          <a:xfrm>
            <a:off x="228600" y="45720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To access a variable, a $ must be placed in front of the variable name</a:t>
            </a:r>
          </a:p>
        </p:txBody>
      </p:sp>
    </p:spTree>
    <p:extLst>
      <p:ext uri="{BB962C8B-B14F-4D97-AF65-F5344CB8AC3E}">
        <p14:creationId xmlns:p14="http://schemas.microsoft.com/office/powerpoint/2010/main" val="34353426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Shell Variables</a:t>
            </a:r>
          </a:p>
        </p:txBody>
      </p:sp>
      <p:sp>
        <p:nvSpPr>
          <p:cNvPr id="184323" name="Rectangle 3"/>
          <p:cNvSpPr>
            <a:spLocks noGrp="1" noChangeArrowheads="1"/>
          </p:cNvSpPr>
          <p:nvPr>
            <p:ph type="body" idx="1"/>
          </p:nvPr>
        </p:nvSpPr>
        <p:spPr>
          <a:xfrm>
            <a:off x="393700" y="1206500"/>
            <a:ext cx="8407400" cy="5118024"/>
          </a:xfrm>
        </p:spPr>
        <p:txBody>
          <a:bodyPr/>
          <a:lstStyle/>
          <a:p>
            <a:r>
              <a:rPr lang="en-US" sz="2100" dirty="0">
                <a:cs typeface="Times New Roman" pitchFamily="18" charset="0"/>
              </a:rPr>
              <a:t>System variables are variables that have special meaning to the shell. </a:t>
            </a:r>
          </a:p>
          <a:p>
            <a:r>
              <a:rPr lang="en-US" sz="2100" dirty="0">
                <a:cs typeface="Times New Roman" pitchFamily="18" charset="0"/>
              </a:rPr>
              <a:t>These variables are used to customize the environment for a particular user.</a:t>
            </a:r>
          </a:p>
          <a:p>
            <a:r>
              <a:rPr lang="en-US" sz="2100" dirty="0">
                <a:cs typeface="Times New Roman" pitchFamily="18" charset="0"/>
              </a:rPr>
              <a:t> These variables are defined in the special program that is executed during login called the .</a:t>
            </a:r>
            <a:r>
              <a:rPr lang="en-US" sz="2100" dirty="0" err="1">
                <a:cs typeface="Times New Roman" pitchFamily="18" charset="0"/>
              </a:rPr>
              <a:t>bash_profile</a:t>
            </a:r>
            <a:r>
              <a:rPr lang="en-US" sz="2100" dirty="0">
                <a:cs typeface="Times New Roman" pitchFamily="18" charset="0"/>
              </a:rPr>
              <a:t> file. </a:t>
            </a:r>
          </a:p>
          <a:p>
            <a:r>
              <a:rPr lang="en-US" sz="2100" dirty="0">
                <a:cs typeface="Times New Roman" pitchFamily="18" charset="0"/>
              </a:rPr>
              <a:t>Any defined variables would then be set until the end of the session unless explicitly unset or redefined. </a:t>
            </a:r>
          </a:p>
          <a:p>
            <a:r>
              <a:rPr lang="en-US" sz="2100" dirty="0">
                <a:cs typeface="Times New Roman" pitchFamily="18" charset="0"/>
              </a:rPr>
              <a:t>PATH,HOME , SHELL,IFS </a:t>
            </a:r>
            <a:r>
              <a:rPr lang="en-US" sz="2100" dirty="0" err="1">
                <a:cs typeface="Times New Roman" pitchFamily="18" charset="0"/>
              </a:rPr>
              <a:t>etc</a:t>
            </a:r>
            <a:r>
              <a:rPr lang="en-US" sz="2100" dirty="0">
                <a:cs typeface="Times New Roman" pitchFamily="18" charset="0"/>
              </a:rPr>
              <a:t> are some System variables</a:t>
            </a:r>
          </a:p>
          <a:p>
            <a:r>
              <a:rPr lang="en-US" sz="2100" dirty="0">
                <a:cs typeface="Times New Roman" pitchFamily="18" charset="0"/>
              </a:rPr>
              <a:t>Shell or built in variables are defined by the shell for use at any time. They are mostly used for shell programming. </a:t>
            </a:r>
          </a:p>
          <a:p>
            <a:r>
              <a:rPr lang="en-US" sz="2100" dirty="0">
                <a:cs typeface="Times New Roman" pitchFamily="18" charset="0"/>
              </a:rPr>
              <a:t>Export command is used to make a variable available to sub shells</a:t>
            </a:r>
          </a:p>
          <a:p>
            <a:endParaRPr lang="en-US" dirty="0">
              <a:cs typeface="Times New Roman" pitchFamily="18" charset="0"/>
            </a:endParaRPr>
          </a:p>
        </p:txBody>
      </p:sp>
    </p:spTree>
    <p:extLst>
      <p:ext uri="{BB962C8B-B14F-4D97-AF65-F5344CB8AC3E}">
        <p14:creationId xmlns:p14="http://schemas.microsoft.com/office/powerpoint/2010/main" val="4181446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1800"/>
              <a:t>Unix and Linux</a:t>
            </a:r>
          </a:p>
        </p:txBody>
      </p:sp>
      <p:sp>
        <p:nvSpPr>
          <p:cNvPr id="98307" name="Rectangle 3"/>
          <p:cNvSpPr>
            <a:spLocks noGrp="1" noChangeArrowheads="1"/>
          </p:cNvSpPr>
          <p:nvPr>
            <p:ph type="body" idx="1"/>
          </p:nvPr>
        </p:nvSpPr>
        <p:spPr>
          <a:xfrm>
            <a:off x="393700" y="1206500"/>
            <a:ext cx="8407400" cy="5030788"/>
          </a:xfrm>
        </p:spPr>
        <p:txBody>
          <a:bodyPr/>
          <a:lstStyle/>
          <a:p>
            <a:r>
              <a:rPr lang="en-US" sz="2400" dirty="0"/>
              <a:t>In 1985 Intel shipped the first 386 chip, capable of addressing 4 gigabytes of memory with a flat address space which gave the capability to run UNIX comfortably  </a:t>
            </a:r>
          </a:p>
          <a:p>
            <a:r>
              <a:rPr lang="en-US" sz="2400" dirty="0"/>
              <a:t>POSIX standards were set up in 1985 , an effort backed by the IEEE. </a:t>
            </a:r>
          </a:p>
          <a:p>
            <a:r>
              <a:rPr lang="en-US" sz="2400" dirty="0"/>
              <a:t>All later Unix standards would incorporate POSIX at their core, and later </a:t>
            </a:r>
            <a:r>
              <a:rPr lang="en-US" sz="2400" dirty="0" err="1"/>
              <a:t>Unixes</a:t>
            </a:r>
            <a:r>
              <a:rPr lang="en-US" sz="2400" dirty="0"/>
              <a:t> would adhere to it closely</a:t>
            </a:r>
          </a:p>
          <a:p>
            <a:r>
              <a:rPr lang="en-US" sz="2400" dirty="0"/>
              <a:t>In 1992  BSD was shipped in  a 386 box,</a:t>
            </a:r>
          </a:p>
          <a:p>
            <a:r>
              <a:rPr lang="en-US" sz="2400" dirty="0"/>
              <a:t>In August 1991 Linus Torvalds, then an university student from Finland, announced the Linux project</a:t>
            </a:r>
          </a:p>
          <a:p>
            <a:endParaRPr lang="en-US" dirty="0"/>
          </a:p>
        </p:txBody>
      </p:sp>
    </p:spTree>
    <p:extLst>
      <p:ext uri="{BB962C8B-B14F-4D97-AF65-F5344CB8AC3E}">
        <p14:creationId xmlns:p14="http://schemas.microsoft.com/office/powerpoint/2010/main" val="25217363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Few </a:t>
            </a:r>
            <a:r>
              <a:rPr lang="en-US" sz="2000" b="1" dirty="0">
                <a:solidFill>
                  <a:schemeClr val="bg1"/>
                </a:solidFill>
                <a:latin typeface="Trebuchet MS" pitchFamily="34" charset="0"/>
              </a:rPr>
              <a:t>Shell Variables</a:t>
            </a:r>
          </a:p>
        </p:txBody>
      </p:sp>
      <p:sp>
        <p:nvSpPr>
          <p:cNvPr id="185347" name="Text Box 3"/>
          <p:cNvSpPr txBox="1">
            <a:spLocks noChangeArrowheads="1"/>
          </p:cNvSpPr>
          <p:nvPr/>
        </p:nvSpPr>
        <p:spPr bwMode="auto">
          <a:xfrm>
            <a:off x="304800" y="1219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t>Variable			Description</a:t>
            </a:r>
            <a:r>
              <a:rPr lang="en-US" sz="2000" b="1"/>
              <a:t>		</a:t>
            </a:r>
            <a:r>
              <a:rPr lang="en-US" sz="2000" b="1">
                <a:solidFill>
                  <a:srgbClr val="FFFFFF"/>
                </a:solidFill>
              </a:rPr>
              <a:t>	</a:t>
            </a:r>
          </a:p>
          <a:p>
            <a:pPr eaLnBrk="0" hangingPunct="0">
              <a:spcBef>
                <a:spcPct val="50000"/>
              </a:spcBef>
            </a:pPr>
            <a:r>
              <a:rPr lang="en-US" sz="2000">
                <a:solidFill>
                  <a:srgbClr val="000000"/>
                </a:solidFill>
                <a:latin typeface="Trebuchet MS" pitchFamily="34" charset="0"/>
                <a:cs typeface="Times New Roman" pitchFamily="18" charset="0"/>
              </a:rPr>
              <a:t>$$		Process no of the current process		</a:t>
            </a:r>
          </a:p>
          <a:p>
            <a:pPr eaLnBrk="0" hangingPunct="0">
              <a:spcBef>
                <a:spcPct val="50000"/>
              </a:spcBef>
            </a:pPr>
            <a:r>
              <a:rPr lang="en-US" sz="2000">
                <a:solidFill>
                  <a:srgbClr val="000000"/>
                </a:solidFill>
                <a:latin typeface="Trebuchet MS" pitchFamily="34" charset="0"/>
                <a:cs typeface="Times New Roman" pitchFamily="18" charset="0"/>
              </a:rPr>
              <a:t>$!		Process no of the last background process</a:t>
            </a:r>
          </a:p>
          <a:p>
            <a:pPr eaLnBrk="0" hangingPunct="0">
              <a:spcBef>
                <a:spcPct val="50000"/>
              </a:spcBef>
            </a:pPr>
            <a:r>
              <a:rPr lang="en-US" sz="2000">
                <a:solidFill>
                  <a:srgbClr val="000000"/>
                </a:solidFill>
                <a:latin typeface="Trebuchet MS" pitchFamily="34" charset="0"/>
                <a:cs typeface="Times New Roman" pitchFamily="18" charset="0"/>
              </a:rPr>
              <a:t>$? 		Exit value of last command</a:t>
            </a:r>
          </a:p>
          <a:p>
            <a:pPr eaLnBrk="0" hangingPunct="0">
              <a:spcBef>
                <a:spcPct val="50000"/>
              </a:spcBef>
            </a:pPr>
            <a:r>
              <a:rPr lang="en-US" sz="2000">
                <a:solidFill>
                  <a:srgbClr val="000000"/>
                </a:solidFill>
                <a:latin typeface="Trebuchet MS" pitchFamily="34" charset="0"/>
                <a:cs typeface="Times New Roman" pitchFamily="18" charset="0"/>
              </a:rPr>
              <a:t>$#		Number if command line arguments</a:t>
            </a:r>
          </a:p>
          <a:p>
            <a:pPr eaLnBrk="0" hangingPunct="0">
              <a:spcBef>
                <a:spcPct val="50000"/>
              </a:spcBef>
            </a:pPr>
            <a:r>
              <a:rPr lang="en-US" sz="2000">
                <a:solidFill>
                  <a:srgbClr val="000000"/>
                </a:solidFill>
                <a:latin typeface="Trebuchet MS" pitchFamily="34" charset="0"/>
                <a:cs typeface="Times New Roman" pitchFamily="18" charset="0"/>
              </a:rPr>
              <a:t>$0		Command or program name</a:t>
            </a:r>
          </a:p>
          <a:p>
            <a:pPr eaLnBrk="0" hangingPunct="0">
              <a:spcBef>
                <a:spcPct val="50000"/>
              </a:spcBef>
            </a:pPr>
            <a:r>
              <a:rPr lang="en-US" sz="2000">
                <a:solidFill>
                  <a:srgbClr val="000000"/>
                </a:solidFill>
                <a:latin typeface="Trebuchet MS" pitchFamily="34" charset="0"/>
                <a:cs typeface="Times New Roman" pitchFamily="18" charset="0"/>
              </a:rPr>
              <a:t>$n		Positional Parameter number n</a:t>
            </a:r>
          </a:p>
          <a:p>
            <a:pPr eaLnBrk="0" hangingPunct="0">
              <a:spcBef>
                <a:spcPct val="50000"/>
              </a:spcBef>
            </a:pPr>
            <a:r>
              <a:rPr lang="en-US" sz="2000">
                <a:solidFill>
                  <a:srgbClr val="000000"/>
                </a:solidFill>
                <a:latin typeface="Trebuchet MS" pitchFamily="34" charset="0"/>
                <a:cs typeface="Times New Roman" pitchFamily="18" charset="0"/>
              </a:rPr>
              <a:t>$*	 	All command line arguments</a:t>
            </a:r>
          </a:p>
          <a:p>
            <a:pPr eaLnBrk="0" hangingPunct="0">
              <a:spcBef>
                <a:spcPct val="50000"/>
              </a:spcBef>
            </a:pPr>
            <a:r>
              <a:rPr lang="en-US" sz="2000">
                <a:solidFill>
                  <a:srgbClr val="000000"/>
                </a:solidFill>
                <a:latin typeface="Trebuchet MS" pitchFamily="34" charset="0"/>
                <a:cs typeface="Times New Roman" pitchFamily="18" charset="0"/>
              </a:rPr>
              <a:t>“$@”	 	All arguments each in quotes</a:t>
            </a:r>
          </a:p>
        </p:txBody>
      </p:sp>
    </p:spTree>
    <p:extLst>
      <p:ext uri="{BB962C8B-B14F-4D97-AF65-F5344CB8AC3E}">
        <p14:creationId xmlns:p14="http://schemas.microsoft.com/office/powerpoint/2010/main" val="9998381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0888" y="131537"/>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Testing </a:t>
            </a:r>
            <a:r>
              <a:rPr lang="en-US" sz="2000" b="1" dirty="0">
                <a:solidFill>
                  <a:schemeClr val="bg1"/>
                </a:solidFill>
                <a:latin typeface="Trebuchet MS" pitchFamily="34" charset="0"/>
              </a:rPr>
              <a:t>and Branching</a:t>
            </a:r>
            <a:r>
              <a:rPr lang="en-US" sz="3200" b="1" dirty="0">
                <a:solidFill>
                  <a:schemeClr val="bg1"/>
                </a:solidFill>
                <a:latin typeface="Times New Roman" pitchFamily="18" charset="0"/>
              </a:rPr>
              <a:t>	</a:t>
            </a:r>
            <a:endParaRPr lang="en-US" sz="3600" b="1" dirty="0">
              <a:solidFill>
                <a:schemeClr val="bg1"/>
              </a:solidFill>
              <a:latin typeface="Courier New" pitchFamily="49" charset="0"/>
            </a:endParaRPr>
          </a:p>
        </p:txBody>
      </p:sp>
      <p:sp>
        <p:nvSpPr>
          <p:cNvPr id="187395" name="Text Box 3"/>
          <p:cNvSpPr txBox="1">
            <a:spLocks noChangeArrowheads="1"/>
          </p:cNvSpPr>
          <p:nvPr/>
        </p:nvSpPr>
        <p:spPr bwMode="auto">
          <a:xfrm>
            <a:off x="533400" y="1066800"/>
            <a:ext cx="51816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if statement_A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then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statement_B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statement_C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elif statement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statement_D</a:t>
            </a:r>
          </a:p>
          <a:p>
            <a:pPr eaLnBrk="0" hangingPunct="0">
              <a:spcBef>
                <a:spcPct val="50000"/>
              </a:spcBef>
            </a:pPr>
            <a:r>
              <a:rPr lang="en-US" sz="2000">
                <a:solidFill>
                  <a:srgbClr val="000000"/>
                </a:solidFill>
                <a:latin typeface="Trebuchet MS" pitchFamily="34" charset="0"/>
                <a:cs typeface="Times New Roman" pitchFamily="18" charset="0"/>
              </a:rPr>
              <a:t>else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fi </a:t>
            </a:r>
            <a:br>
              <a:rPr lang="en-US" sz="2000">
                <a:solidFill>
                  <a:srgbClr val="000000"/>
                </a:solidFill>
                <a:latin typeface="Trebuchet MS" pitchFamily="34" charset="0"/>
                <a:cs typeface="Times New Roman" pitchFamily="18" charset="0"/>
              </a:rPr>
            </a:br>
            <a:endParaRPr lang="en-US" sz="2000">
              <a:solidFill>
                <a:srgbClr val="000000"/>
              </a:solidFill>
              <a:latin typeface="Trebuchet MS" pitchFamily="34" charset="0"/>
              <a:cs typeface="Times New Roman" pitchFamily="18" charset="0"/>
            </a:endParaRPr>
          </a:p>
        </p:txBody>
      </p:sp>
      <p:sp>
        <p:nvSpPr>
          <p:cNvPr id="187396" name="Text Box 4"/>
          <p:cNvSpPr txBox="1">
            <a:spLocks noChangeArrowheads="1"/>
          </p:cNvSpPr>
          <p:nvPr/>
        </p:nvSpPr>
        <p:spPr bwMode="auto">
          <a:xfrm>
            <a:off x="381000" y="3733800"/>
            <a:ext cx="5867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dirty="0">
                <a:solidFill>
                  <a:srgbClr val="000000"/>
                </a:solidFill>
                <a:latin typeface="Trebuchet MS" pitchFamily="34" charset="0"/>
                <a:cs typeface="Times New Roman" pitchFamily="18" charset="0"/>
              </a:rPr>
              <a:t>case value in</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pattern1) command list;;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pattern2) command list;;</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t>
            </a:r>
            <a:br>
              <a:rPr lang="en-US" sz="2000" dirty="0">
                <a:solidFill>
                  <a:srgbClr val="000000"/>
                </a:solidFill>
                <a:latin typeface="Trebuchet MS" pitchFamily="34" charset="0"/>
                <a:cs typeface="Times New Roman" pitchFamily="18" charset="0"/>
              </a:rPr>
            </a:br>
            <a:r>
              <a:rPr lang="en-US" sz="2000" dirty="0">
                <a:solidFill>
                  <a:srgbClr val="000000"/>
                </a:solidFill>
                <a:latin typeface="Trebuchet MS" pitchFamily="34" charset="0"/>
                <a:cs typeface="Times New Roman" pitchFamily="18" charset="0"/>
              </a:rPr>
              <a:t>	 </a:t>
            </a:r>
            <a:r>
              <a:rPr lang="en-US" sz="2000" dirty="0" err="1">
                <a:solidFill>
                  <a:srgbClr val="000000"/>
                </a:solidFill>
                <a:latin typeface="Trebuchet MS" pitchFamily="34" charset="0"/>
                <a:cs typeface="Times New Roman" pitchFamily="18" charset="0"/>
              </a:rPr>
              <a:t>patternN</a:t>
            </a:r>
            <a:r>
              <a:rPr lang="en-US" sz="2000" dirty="0">
                <a:solidFill>
                  <a:srgbClr val="000000"/>
                </a:solidFill>
                <a:latin typeface="Trebuchet MS" pitchFamily="34" charset="0"/>
                <a:cs typeface="Times New Roman" pitchFamily="18" charset="0"/>
              </a:rPr>
              <a:t>) command list </a:t>
            </a:r>
            <a:br>
              <a:rPr lang="en-US" sz="2000" dirty="0">
                <a:solidFill>
                  <a:srgbClr val="000000"/>
                </a:solidFill>
                <a:latin typeface="Trebuchet MS" pitchFamily="34" charset="0"/>
                <a:cs typeface="Times New Roman" pitchFamily="18" charset="0"/>
              </a:rPr>
            </a:br>
            <a:r>
              <a:rPr lang="en-US" sz="2000" dirty="0" err="1">
                <a:solidFill>
                  <a:srgbClr val="000000"/>
                </a:solidFill>
                <a:latin typeface="Trebuchet MS" pitchFamily="34" charset="0"/>
                <a:cs typeface="Times New Roman" pitchFamily="18" charset="0"/>
              </a:rPr>
              <a:t>esac</a:t>
            </a:r>
            <a:endParaRPr lang="en-US" sz="2000" dirty="0">
              <a:solidFill>
                <a:srgbClr val="000000"/>
              </a:solidFill>
              <a:latin typeface="Trebuchet MS" pitchFamily="34" charset="0"/>
              <a:cs typeface="Times New Roman" pitchFamily="18" charset="0"/>
            </a:endParaRPr>
          </a:p>
        </p:txBody>
      </p:sp>
    </p:spTree>
    <p:extLst>
      <p:ext uri="{BB962C8B-B14F-4D97-AF65-F5344CB8AC3E}">
        <p14:creationId xmlns:p14="http://schemas.microsoft.com/office/powerpoint/2010/main" val="14551169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loops</a:t>
            </a:r>
          </a:p>
        </p:txBody>
      </p:sp>
      <p:sp>
        <p:nvSpPr>
          <p:cNvPr id="216067" name="Rectangle 3"/>
          <p:cNvSpPr>
            <a:spLocks noGrp="1" noChangeArrowheads="1"/>
          </p:cNvSpPr>
          <p:nvPr>
            <p:ph type="body" idx="1"/>
          </p:nvPr>
        </p:nvSpPr>
        <p:spPr>
          <a:xfrm>
            <a:off x="457200" y="1143000"/>
            <a:ext cx="8229600" cy="4952930"/>
          </a:xfrm>
        </p:spPr>
        <p:txBody>
          <a:bodyPr/>
          <a:lstStyle/>
          <a:p>
            <a:r>
              <a:rPr lang="en-US" sz="2400" dirty="0"/>
              <a:t>For &lt;</a:t>
            </a:r>
            <a:r>
              <a:rPr lang="en-US" sz="2400" dirty="0" err="1"/>
              <a:t>var</a:t>
            </a:r>
            <a:r>
              <a:rPr lang="en-US" sz="2400" dirty="0"/>
              <a:t>&gt; in &lt;list&gt;</a:t>
            </a:r>
          </a:p>
          <a:p>
            <a:pPr>
              <a:buFontTx/>
              <a:buNone/>
            </a:pPr>
            <a:r>
              <a:rPr lang="en-US" sz="2400" dirty="0"/>
              <a:t>   do  </a:t>
            </a:r>
          </a:p>
          <a:p>
            <a:pPr>
              <a:buFontTx/>
              <a:buNone/>
            </a:pPr>
            <a:r>
              <a:rPr lang="en-US" sz="2400" dirty="0"/>
              <a:t>   done;</a:t>
            </a:r>
          </a:p>
          <a:p>
            <a:pPr>
              <a:buFontTx/>
              <a:buNone/>
            </a:pPr>
            <a:endParaRPr lang="en-US" sz="2400" dirty="0"/>
          </a:p>
          <a:p>
            <a:r>
              <a:rPr lang="en-US" sz="2400" dirty="0"/>
              <a:t>While &lt;command&gt;</a:t>
            </a:r>
          </a:p>
          <a:p>
            <a:pPr>
              <a:buFontTx/>
              <a:buNone/>
            </a:pPr>
            <a:r>
              <a:rPr lang="en-US" sz="2400" dirty="0"/>
              <a:t>      do</a:t>
            </a:r>
          </a:p>
          <a:p>
            <a:pPr>
              <a:buFontTx/>
              <a:buNone/>
            </a:pPr>
            <a:r>
              <a:rPr lang="en-US" sz="2400" dirty="0"/>
              <a:t>      done</a:t>
            </a:r>
          </a:p>
          <a:p>
            <a:pPr>
              <a:buFontTx/>
              <a:buNone/>
            </a:pPr>
            <a:endParaRPr lang="en-US" sz="2400" dirty="0"/>
          </a:p>
          <a:p>
            <a:r>
              <a:rPr lang="en-US" sz="2400" dirty="0"/>
              <a:t>Until &lt;command&gt;</a:t>
            </a:r>
          </a:p>
          <a:p>
            <a:pPr>
              <a:buFontTx/>
              <a:buNone/>
            </a:pPr>
            <a:r>
              <a:rPr lang="en-US" sz="2400" dirty="0"/>
              <a:t>     do</a:t>
            </a:r>
          </a:p>
          <a:p>
            <a:pPr>
              <a:buFontTx/>
              <a:buNone/>
            </a:pPr>
            <a:r>
              <a:rPr lang="en-US" sz="2400" dirty="0"/>
              <a:t>     done</a:t>
            </a:r>
          </a:p>
        </p:txBody>
      </p:sp>
    </p:spTree>
    <p:extLst>
      <p:ext uri="{BB962C8B-B14F-4D97-AF65-F5344CB8AC3E}">
        <p14:creationId xmlns:p14="http://schemas.microsoft.com/office/powerpoint/2010/main" val="40001399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File </a:t>
            </a:r>
            <a:r>
              <a:rPr lang="en-US" sz="2000" b="1" dirty="0">
                <a:solidFill>
                  <a:schemeClr val="bg1"/>
                </a:solidFill>
                <a:latin typeface="Trebuchet MS" pitchFamily="34" charset="0"/>
              </a:rPr>
              <a:t>Test Operators</a:t>
            </a:r>
          </a:p>
        </p:txBody>
      </p:sp>
      <p:sp>
        <p:nvSpPr>
          <p:cNvPr id="186371" name="Text Box 3"/>
          <p:cNvSpPr txBox="1">
            <a:spLocks noChangeArrowheads="1"/>
          </p:cNvSpPr>
          <p:nvPr/>
        </p:nvSpPr>
        <p:spPr bwMode="auto">
          <a:xfrm>
            <a:off x="304800" y="1066800"/>
            <a:ext cx="83058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b="1"/>
              <a:t>Test Format			Value Returned</a:t>
            </a:r>
          </a:p>
          <a:p>
            <a:pPr eaLnBrk="0" hangingPunct="0">
              <a:spcBef>
                <a:spcPct val="50000"/>
              </a:spcBef>
            </a:pPr>
            <a:r>
              <a:rPr lang="en-US" sz="1600">
                <a:solidFill>
                  <a:srgbClr val="000000"/>
                </a:solidFill>
                <a:latin typeface="Trebuchet MS" pitchFamily="34" charset="0"/>
                <a:cs typeface="Times New Roman" pitchFamily="18" charset="0"/>
              </a:rPr>
              <a:t>-b file	</a:t>
            </a:r>
            <a:r>
              <a:rPr lang="en-US" sz="1600" b="1">
                <a:solidFill>
                  <a:schemeClr val="hlink"/>
                </a:solidFill>
                <a:latin typeface="Georgia" pitchFamily="18" charset="0"/>
              </a:rPr>
              <a:t>	</a:t>
            </a:r>
            <a:r>
              <a:rPr lang="en-US" sz="1600">
                <a:solidFill>
                  <a:srgbClr val="000000"/>
                </a:solidFill>
                <a:latin typeface="Trebuchet MS" pitchFamily="34" charset="0"/>
                <a:cs typeface="Times New Roman" pitchFamily="18" charset="0"/>
              </a:rPr>
              <a:t>TRUE if file exists and is a block special file</a:t>
            </a:r>
          </a:p>
          <a:p>
            <a:pPr eaLnBrk="0" hangingPunct="0">
              <a:spcBef>
                <a:spcPct val="50000"/>
              </a:spcBef>
            </a:pPr>
            <a:r>
              <a:rPr lang="en-US" sz="1600">
                <a:solidFill>
                  <a:srgbClr val="000000"/>
                </a:solidFill>
                <a:latin typeface="Trebuchet MS" pitchFamily="34" charset="0"/>
                <a:cs typeface="Times New Roman" pitchFamily="18" charset="0"/>
              </a:rPr>
              <a:t>-c file		TRUE if file exists and is a character special file</a:t>
            </a:r>
          </a:p>
          <a:p>
            <a:pPr eaLnBrk="0" hangingPunct="0">
              <a:spcBef>
                <a:spcPct val="50000"/>
              </a:spcBef>
            </a:pPr>
            <a:r>
              <a:rPr lang="en-US" sz="1600">
                <a:solidFill>
                  <a:srgbClr val="000000"/>
                </a:solidFill>
                <a:latin typeface="Trebuchet MS" pitchFamily="34" charset="0"/>
                <a:cs typeface="Times New Roman" pitchFamily="18" charset="0"/>
              </a:rPr>
              <a:t>-d file 		TRUE if file exists and is a directory file</a:t>
            </a:r>
          </a:p>
          <a:p>
            <a:pPr eaLnBrk="0" hangingPunct="0">
              <a:spcBef>
                <a:spcPct val="50000"/>
              </a:spcBef>
            </a:pPr>
            <a:r>
              <a:rPr lang="en-US" sz="1600">
                <a:solidFill>
                  <a:srgbClr val="000000"/>
                </a:solidFill>
                <a:latin typeface="Trebuchet MS" pitchFamily="34" charset="0"/>
                <a:cs typeface="Times New Roman" pitchFamily="18" charset="0"/>
              </a:rPr>
              <a:t>-f file		TRUE if file exists and is a regular file</a:t>
            </a:r>
          </a:p>
          <a:p>
            <a:pPr eaLnBrk="0" hangingPunct="0">
              <a:spcBef>
                <a:spcPct val="50000"/>
              </a:spcBef>
            </a:pPr>
            <a:r>
              <a:rPr lang="en-US" sz="1600">
                <a:solidFill>
                  <a:srgbClr val="000000"/>
                </a:solidFill>
                <a:latin typeface="Trebuchet MS" pitchFamily="34" charset="0"/>
                <a:cs typeface="Times New Roman" pitchFamily="18" charset="0"/>
              </a:rPr>
              <a:t>-g file		TRUE if file exists and its set-group-ID bit is set</a:t>
            </a:r>
          </a:p>
          <a:p>
            <a:pPr eaLnBrk="0" hangingPunct="0">
              <a:spcBef>
                <a:spcPct val="50000"/>
              </a:spcBef>
            </a:pPr>
            <a:r>
              <a:rPr lang="en-US" sz="1600">
                <a:solidFill>
                  <a:srgbClr val="000000"/>
                </a:solidFill>
                <a:latin typeface="Trebuchet MS" pitchFamily="34" charset="0"/>
                <a:cs typeface="Times New Roman" pitchFamily="18" charset="0"/>
              </a:rPr>
              <a:t>-h file		TRUE if file exists and is a symbolic link file</a:t>
            </a:r>
          </a:p>
          <a:p>
            <a:pPr eaLnBrk="0" hangingPunct="0">
              <a:spcBef>
                <a:spcPct val="50000"/>
              </a:spcBef>
            </a:pPr>
            <a:r>
              <a:rPr lang="en-US" sz="1600">
                <a:solidFill>
                  <a:srgbClr val="000000"/>
                </a:solidFill>
                <a:latin typeface="Trebuchet MS" pitchFamily="34" charset="0"/>
                <a:cs typeface="Times New Roman" pitchFamily="18" charset="0"/>
              </a:rPr>
              <a:t>-H file	 	 TRUE if file exists and is hidden directory</a:t>
            </a:r>
          </a:p>
          <a:p>
            <a:pPr eaLnBrk="0" hangingPunct="0">
              <a:spcBef>
                <a:spcPct val="50000"/>
              </a:spcBef>
            </a:pPr>
            <a:r>
              <a:rPr lang="en-US" sz="1600">
                <a:solidFill>
                  <a:srgbClr val="000000"/>
                </a:solidFill>
                <a:latin typeface="Trebuchet MS" pitchFamily="34" charset="0"/>
                <a:cs typeface="Times New Roman" pitchFamily="18" charset="0"/>
              </a:rPr>
              <a:t>-k file	 	 TRUE if file exists and its sticky bit is set</a:t>
            </a:r>
          </a:p>
          <a:p>
            <a:pPr eaLnBrk="0" hangingPunct="0">
              <a:spcBef>
                <a:spcPct val="50000"/>
              </a:spcBef>
            </a:pPr>
            <a:r>
              <a:rPr lang="en-US" sz="1600">
                <a:solidFill>
                  <a:srgbClr val="000000"/>
                </a:solidFill>
                <a:latin typeface="Trebuchet MS" pitchFamily="34" charset="0"/>
                <a:cs typeface="Times New Roman" pitchFamily="18" charset="0"/>
              </a:rPr>
              <a:t>-p file		 TRUE if file exists and it’s a named pipe</a:t>
            </a:r>
          </a:p>
          <a:p>
            <a:pPr eaLnBrk="0" hangingPunct="0">
              <a:spcBef>
                <a:spcPct val="50000"/>
              </a:spcBef>
            </a:pPr>
            <a:r>
              <a:rPr lang="en-US" sz="1600">
                <a:solidFill>
                  <a:srgbClr val="000000"/>
                </a:solidFill>
                <a:latin typeface="Trebuchet MS" pitchFamily="34" charset="0"/>
                <a:cs typeface="Times New Roman" pitchFamily="18" charset="0"/>
              </a:rPr>
              <a:t>-r file		 TRUE if file exists and is readable</a:t>
            </a:r>
          </a:p>
          <a:p>
            <a:pPr eaLnBrk="0" hangingPunct="0">
              <a:spcBef>
                <a:spcPct val="50000"/>
              </a:spcBef>
            </a:pPr>
            <a:r>
              <a:rPr lang="en-US" sz="1600">
                <a:solidFill>
                  <a:srgbClr val="000000"/>
                </a:solidFill>
                <a:latin typeface="Trebuchet MS" pitchFamily="34" charset="0"/>
                <a:cs typeface="Times New Roman" pitchFamily="18" charset="0"/>
              </a:rPr>
              <a:t>-u file		 TRUE if file exists and its set-user-ID bit is set</a:t>
            </a:r>
          </a:p>
          <a:p>
            <a:pPr eaLnBrk="0" hangingPunct="0">
              <a:spcBef>
                <a:spcPct val="50000"/>
              </a:spcBef>
            </a:pPr>
            <a:r>
              <a:rPr lang="en-US" sz="1600">
                <a:solidFill>
                  <a:srgbClr val="000000"/>
                </a:solidFill>
                <a:latin typeface="Trebuchet MS" pitchFamily="34" charset="0"/>
                <a:cs typeface="Times New Roman" pitchFamily="18" charset="0"/>
              </a:rPr>
              <a:t>-s  file                      TRUE if the file exists and is non-empty</a:t>
            </a:r>
          </a:p>
        </p:txBody>
      </p:sp>
    </p:spTree>
    <p:extLst>
      <p:ext uri="{BB962C8B-B14F-4D97-AF65-F5344CB8AC3E}">
        <p14:creationId xmlns:p14="http://schemas.microsoft.com/office/powerpoint/2010/main" val="20338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0" y="76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An </a:t>
            </a:r>
            <a:r>
              <a:rPr lang="en-US" sz="2000" b="1" dirty="0">
                <a:solidFill>
                  <a:schemeClr val="bg1"/>
                </a:solidFill>
                <a:latin typeface="Trebuchet MS" pitchFamily="34" charset="0"/>
              </a:rPr>
              <a:t>Example Script:-</a:t>
            </a:r>
            <a:r>
              <a:rPr lang="en-US" sz="3200" b="1" dirty="0">
                <a:solidFill>
                  <a:schemeClr val="bg1"/>
                </a:solidFill>
                <a:latin typeface="Times New Roman" pitchFamily="18" charset="0"/>
              </a:rPr>
              <a:t>	</a:t>
            </a:r>
            <a:endParaRPr lang="en-US" sz="3600" b="1" dirty="0">
              <a:solidFill>
                <a:schemeClr val="bg1"/>
              </a:solidFill>
              <a:latin typeface="Courier New" pitchFamily="49" charset="0"/>
            </a:endParaRPr>
          </a:p>
        </p:txBody>
      </p:sp>
      <p:sp>
        <p:nvSpPr>
          <p:cNvPr id="211971" name="Text Box 3"/>
          <p:cNvSpPr txBox="1">
            <a:spLocks noChangeArrowheads="1"/>
          </p:cNvSpPr>
          <p:nvPr/>
        </p:nvSpPr>
        <p:spPr bwMode="auto">
          <a:xfrm>
            <a:off x="381000" y="1143000"/>
            <a:ext cx="83058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 /bin/bash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 Move is a script that moves a file if no overwrite will occur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and will delete the file to be moved if it is empty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 Usage: move [file] [destination]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if [ ! -s $1 ]  then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if rm $1 2&gt;/dev/null 	then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echo "$1 was empty and thus removed"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else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echo "$1 does not exist"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fi</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else</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	 mv -i $1 $2 </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fi</a:t>
            </a:r>
          </a:p>
        </p:txBody>
      </p:sp>
    </p:spTree>
    <p:extLst>
      <p:ext uri="{BB962C8B-B14F-4D97-AF65-F5344CB8AC3E}">
        <p14:creationId xmlns:p14="http://schemas.microsoft.com/office/powerpoint/2010/main" val="5490837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0" y="182563"/>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String </a:t>
            </a:r>
            <a:r>
              <a:rPr lang="en-US" sz="2000" b="1" dirty="0">
                <a:solidFill>
                  <a:schemeClr val="bg1"/>
                </a:solidFill>
                <a:latin typeface="Trebuchet MS" pitchFamily="34" charset="0"/>
              </a:rPr>
              <a:t>Comparisons</a:t>
            </a:r>
          </a:p>
        </p:txBody>
      </p:sp>
      <p:sp>
        <p:nvSpPr>
          <p:cNvPr id="188419" name="Text Box 3"/>
          <p:cNvSpPr txBox="1">
            <a:spLocks noChangeArrowheads="1"/>
          </p:cNvSpPr>
          <p:nvPr/>
        </p:nvSpPr>
        <p:spPr bwMode="auto">
          <a:xfrm>
            <a:off x="304800" y="12192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Strings are considered to be equal if each character in one is matched exactly in the other, and they have the same length. </a:t>
            </a:r>
          </a:p>
        </p:txBody>
      </p:sp>
      <p:sp>
        <p:nvSpPr>
          <p:cNvPr id="188420" name="Text Box 4"/>
          <p:cNvSpPr txBox="1">
            <a:spLocks noChangeArrowheads="1"/>
          </p:cNvSpPr>
          <p:nvPr/>
        </p:nvSpPr>
        <p:spPr bwMode="auto">
          <a:xfrm>
            <a:off x="304800" y="2286000"/>
            <a:ext cx="82296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All the String tests supported by test are:</a:t>
            </a:r>
          </a:p>
          <a:p>
            <a:pPr eaLnBrk="0" hangingPunct="0">
              <a:spcBef>
                <a:spcPct val="50000"/>
              </a:spcBef>
            </a:pPr>
            <a:r>
              <a:rPr lang="en-US" sz="2000" b="1">
                <a:solidFill>
                  <a:srgbClr val="000000"/>
                </a:solidFill>
                <a:latin typeface="Trebuchet MS" pitchFamily="34" charset="0"/>
                <a:cs typeface="Times New Roman" pitchFamily="18" charset="0"/>
              </a:rPr>
              <a:t>Test Format			Value Returned</a:t>
            </a:r>
          </a:p>
          <a:p>
            <a:pPr eaLnBrk="0" hangingPunct="0">
              <a:spcBef>
                <a:spcPct val="50000"/>
              </a:spcBef>
            </a:pPr>
            <a:r>
              <a:rPr lang="en-US" sz="2000">
                <a:solidFill>
                  <a:srgbClr val="000000"/>
                </a:solidFill>
                <a:latin typeface="Trebuchet MS" pitchFamily="34" charset="0"/>
                <a:cs typeface="Times New Roman" pitchFamily="18" charset="0"/>
              </a:rPr>
              <a:t>String1 = String2		TRUE if strings are equivalent	</a:t>
            </a:r>
          </a:p>
          <a:p>
            <a:pPr eaLnBrk="0" hangingPunct="0">
              <a:spcBef>
                <a:spcPct val="50000"/>
              </a:spcBef>
            </a:pPr>
            <a:r>
              <a:rPr lang="en-US" sz="2000">
                <a:solidFill>
                  <a:srgbClr val="000000"/>
                </a:solidFill>
                <a:latin typeface="Trebuchet MS" pitchFamily="34" charset="0"/>
                <a:cs typeface="Times New Roman" pitchFamily="18" charset="0"/>
              </a:rPr>
              <a:t>String1 != String2		TRUE if strings are not equivalent</a:t>
            </a:r>
          </a:p>
          <a:p>
            <a:pPr eaLnBrk="0" hangingPunct="0">
              <a:spcBef>
                <a:spcPct val="50000"/>
              </a:spcBef>
            </a:pPr>
            <a:r>
              <a:rPr lang="en-US" sz="2000">
                <a:solidFill>
                  <a:srgbClr val="000000"/>
                </a:solidFill>
                <a:latin typeface="Trebuchet MS" pitchFamily="34" charset="0"/>
                <a:cs typeface="Times New Roman" pitchFamily="18" charset="0"/>
              </a:rPr>
              <a:t>-z String	 		TRUE if string has zero length</a:t>
            </a:r>
          </a:p>
          <a:p>
            <a:pPr eaLnBrk="0" hangingPunct="0">
              <a:spcBef>
                <a:spcPct val="50000"/>
              </a:spcBef>
            </a:pPr>
            <a:r>
              <a:rPr lang="en-US" sz="2000">
                <a:solidFill>
                  <a:srgbClr val="000000"/>
                </a:solidFill>
                <a:latin typeface="Trebuchet MS" pitchFamily="34" charset="0"/>
                <a:cs typeface="Times New Roman" pitchFamily="18" charset="0"/>
              </a:rPr>
              <a:t>-n String			TRUE if string has nonzero length</a:t>
            </a:r>
          </a:p>
        </p:txBody>
      </p:sp>
    </p:spTree>
    <p:extLst>
      <p:ext uri="{BB962C8B-B14F-4D97-AF65-F5344CB8AC3E}">
        <p14:creationId xmlns:p14="http://schemas.microsoft.com/office/powerpoint/2010/main" val="28100076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0" y="7620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Integer </a:t>
            </a:r>
            <a:r>
              <a:rPr lang="en-US" sz="2000" b="1" dirty="0">
                <a:solidFill>
                  <a:schemeClr val="bg1"/>
                </a:solidFill>
                <a:latin typeface="Trebuchet MS" pitchFamily="34" charset="0"/>
              </a:rPr>
              <a:t>Comparisons:</a:t>
            </a:r>
            <a:r>
              <a:rPr lang="en-US" sz="3200" b="1" dirty="0">
                <a:solidFill>
                  <a:schemeClr val="bg1"/>
                </a:solidFill>
                <a:latin typeface="Times New Roman" pitchFamily="18" charset="0"/>
              </a:rPr>
              <a:t>	</a:t>
            </a:r>
            <a:endParaRPr lang="en-US" sz="3600" b="1" dirty="0">
              <a:solidFill>
                <a:schemeClr val="bg1"/>
              </a:solidFill>
              <a:latin typeface="Courier New" pitchFamily="49" charset="0"/>
            </a:endParaRPr>
          </a:p>
        </p:txBody>
      </p:sp>
      <p:sp>
        <p:nvSpPr>
          <p:cNvPr id="190467" name="Text Box 3"/>
          <p:cNvSpPr txBox="1">
            <a:spLocks noChangeArrowheads="1"/>
          </p:cNvSpPr>
          <p:nvPr/>
        </p:nvSpPr>
        <p:spPr bwMode="auto">
          <a:xfrm>
            <a:off x="457200" y="1600200"/>
            <a:ext cx="807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a:solidFill>
                  <a:srgbClr val="000000"/>
                </a:solidFill>
                <a:latin typeface="Trebuchet MS" pitchFamily="34" charset="0"/>
                <a:cs typeface="Times New Roman" pitchFamily="18" charset="0"/>
              </a:rPr>
              <a:t>Test Format	Description</a:t>
            </a:r>
            <a:r>
              <a:rPr lang="en-US" sz="2000">
                <a:solidFill>
                  <a:srgbClr val="000000"/>
                </a:solidFill>
                <a:latin typeface="Trebuchet MS" pitchFamily="34" charset="0"/>
                <a:cs typeface="Times New Roman" pitchFamily="18" charset="0"/>
              </a:rPr>
              <a:t>	</a:t>
            </a:r>
          </a:p>
          <a:p>
            <a:pPr eaLnBrk="0" hangingPunct="0">
              <a:spcBef>
                <a:spcPct val="50000"/>
              </a:spcBef>
            </a:pPr>
            <a:r>
              <a:rPr lang="en-US" sz="2000">
                <a:solidFill>
                  <a:srgbClr val="000000"/>
                </a:solidFill>
                <a:latin typeface="Trebuchet MS" pitchFamily="34" charset="0"/>
                <a:cs typeface="Times New Roman" pitchFamily="18" charset="0"/>
              </a:rPr>
              <a:t>		</a:t>
            </a:r>
          </a:p>
          <a:p>
            <a:pPr eaLnBrk="0" hangingPunct="0">
              <a:spcBef>
                <a:spcPct val="50000"/>
              </a:spcBef>
            </a:pPr>
            <a:r>
              <a:rPr lang="en-US" sz="2000">
                <a:solidFill>
                  <a:srgbClr val="000000"/>
                </a:solidFill>
                <a:latin typeface="Trebuchet MS" pitchFamily="34" charset="0"/>
                <a:cs typeface="Times New Roman" pitchFamily="18" charset="0"/>
              </a:rPr>
              <a:t>-eq		if they are equal	</a:t>
            </a:r>
          </a:p>
          <a:p>
            <a:pPr eaLnBrk="0" hangingPunct="0">
              <a:spcBef>
                <a:spcPct val="50000"/>
              </a:spcBef>
            </a:pPr>
            <a:r>
              <a:rPr lang="en-US" sz="2000">
                <a:solidFill>
                  <a:srgbClr val="000000"/>
                </a:solidFill>
                <a:latin typeface="Trebuchet MS" pitchFamily="34" charset="0"/>
                <a:cs typeface="Times New Roman" pitchFamily="18" charset="0"/>
              </a:rPr>
              <a:t>-ne		if they are not equal</a:t>
            </a:r>
          </a:p>
          <a:p>
            <a:pPr eaLnBrk="0" hangingPunct="0">
              <a:spcBef>
                <a:spcPct val="50000"/>
              </a:spcBef>
            </a:pPr>
            <a:r>
              <a:rPr lang="en-US" sz="2000">
                <a:solidFill>
                  <a:srgbClr val="000000"/>
                </a:solidFill>
                <a:latin typeface="Trebuchet MS" pitchFamily="34" charset="0"/>
                <a:cs typeface="Times New Roman" pitchFamily="18" charset="0"/>
              </a:rPr>
              <a:t>-gt 		if Integer1 is greater than Integer2</a:t>
            </a:r>
          </a:p>
          <a:p>
            <a:pPr eaLnBrk="0" hangingPunct="0">
              <a:spcBef>
                <a:spcPct val="50000"/>
              </a:spcBef>
            </a:pPr>
            <a:r>
              <a:rPr lang="en-US" sz="2000">
                <a:solidFill>
                  <a:srgbClr val="000000"/>
                </a:solidFill>
                <a:latin typeface="Trebuchet MS" pitchFamily="34" charset="0"/>
                <a:cs typeface="Times New Roman" pitchFamily="18" charset="0"/>
              </a:rPr>
              <a:t>-ge		if Integer1 is greater than or equal to Integer2</a:t>
            </a:r>
          </a:p>
          <a:p>
            <a:pPr eaLnBrk="0" hangingPunct="0">
              <a:spcBef>
                <a:spcPct val="50000"/>
              </a:spcBef>
            </a:pPr>
            <a:r>
              <a:rPr lang="en-US" sz="2000">
                <a:solidFill>
                  <a:srgbClr val="000000"/>
                </a:solidFill>
                <a:latin typeface="Trebuchet MS" pitchFamily="34" charset="0"/>
                <a:cs typeface="Times New Roman" pitchFamily="18" charset="0"/>
              </a:rPr>
              <a:t>-lt		if Integer1 is less than Integer2</a:t>
            </a:r>
          </a:p>
          <a:p>
            <a:pPr eaLnBrk="0" hangingPunct="0">
              <a:spcBef>
                <a:spcPct val="50000"/>
              </a:spcBef>
            </a:pPr>
            <a:r>
              <a:rPr lang="en-US" sz="2000">
                <a:solidFill>
                  <a:srgbClr val="000000"/>
                </a:solidFill>
                <a:latin typeface="Trebuchet MS" pitchFamily="34" charset="0"/>
                <a:cs typeface="Times New Roman" pitchFamily="18" charset="0"/>
              </a:rPr>
              <a:t>-le 		if Integer1 is less than or greater than Integer2</a:t>
            </a:r>
          </a:p>
        </p:txBody>
      </p:sp>
    </p:spTree>
    <p:extLst>
      <p:ext uri="{BB962C8B-B14F-4D97-AF65-F5344CB8AC3E}">
        <p14:creationId xmlns:p14="http://schemas.microsoft.com/office/powerpoint/2010/main" val="41401049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Mathematical </a:t>
            </a:r>
            <a:r>
              <a:rPr lang="en-US" sz="2000" b="1" dirty="0">
                <a:solidFill>
                  <a:schemeClr val="bg1"/>
                </a:solidFill>
                <a:latin typeface="Trebuchet MS" pitchFamily="34" charset="0"/>
              </a:rPr>
              <a:t>Expressions</a:t>
            </a:r>
          </a:p>
        </p:txBody>
      </p:sp>
      <p:sp>
        <p:nvSpPr>
          <p:cNvPr id="191491" name="Text Box 3"/>
          <p:cNvSpPr txBox="1">
            <a:spLocks noChangeArrowheads="1"/>
          </p:cNvSpPr>
          <p:nvPr/>
        </p:nvSpPr>
        <p:spPr bwMode="auto">
          <a:xfrm>
            <a:off x="914400" y="1447800"/>
            <a:ext cx="6477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t>Operator	Operation</a:t>
            </a:r>
            <a:r>
              <a:rPr lang="en-US" sz="2000" b="1"/>
              <a:t>		</a:t>
            </a:r>
            <a:endParaRPr lang="en-US" sz="2000" b="1">
              <a:solidFill>
                <a:srgbClr val="FFFFFF"/>
              </a:solidFill>
            </a:endParaRPr>
          </a:p>
          <a:p>
            <a:pPr eaLnBrk="0" hangingPunct="0">
              <a:spcBef>
                <a:spcPct val="50000"/>
              </a:spcBef>
            </a:pPr>
            <a:r>
              <a:rPr lang="en-US" sz="2000">
                <a:solidFill>
                  <a:srgbClr val="663300"/>
                </a:solidFill>
                <a:latin typeface="Georgia" pitchFamily="18" charset="0"/>
              </a:rPr>
              <a:t>  </a:t>
            </a:r>
            <a:r>
              <a:rPr lang="en-US" sz="2000">
                <a:solidFill>
                  <a:srgbClr val="000000"/>
                </a:solidFill>
                <a:latin typeface="Trebuchet MS" pitchFamily="34" charset="0"/>
                <a:cs typeface="Times New Roman" pitchFamily="18" charset="0"/>
              </a:rPr>
              <a:t>+		Addition of two integers	</a:t>
            </a:r>
          </a:p>
          <a:p>
            <a:pPr eaLnBrk="0" hangingPunct="0">
              <a:spcBef>
                <a:spcPct val="50000"/>
              </a:spcBef>
            </a:pPr>
            <a:r>
              <a:rPr lang="en-US" sz="2000">
                <a:solidFill>
                  <a:srgbClr val="000000"/>
                </a:solidFill>
                <a:latin typeface="Trebuchet MS" pitchFamily="34" charset="0"/>
                <a:cs typeface="Times New Roman" pitchFamily="18" charset="0"/>
              </a:rPr>
              <a:t>  -		Subtraction of two integers</a:t>
            </a:r>
          </a:p>
          <a:p>
            <a:pPr eaLnBrk="0" hangingPunct="0">
              <a:spcBef>
                <a:spcPct val="50000"/>
              </a:spcBef>
            </a:pPr>
            <a:r>
              <a:rPr lang="en-US" sz="2000">
                <a:solidFill>
                  <a:srgbClr val="000000"/>
                </a:solidFill>
                <a:latin typeface="Trebuchet MS" pitchFamily="34" charset="0"/>
                <a:cs typeface="Times New Roman" pitchFamily="18" charset="0"/>
              </a:rPr>
              <a:t>  * 		Multiplication of two integers</a:t>
            </a:r>
          </a:p>
          <a:p>
            <a:pPr eaLnBrk="0" hangingPunct="0">
              <a:spcBef>
                <a:spcPct val="50000"/>
              </a:spcBef>
            </a:pPr>
            <a:r>
              <a:rPr lang="en-US" sz="2000">
                <a:solidFill>
                  <a:srgbClr val="000000"/>
                </a:solidFill>
                <a:latin typeface="Trebuchet MS" pitchFamily="34" charset="0"/>
                <a:cs typeface="Times New Roman" pitchFamily="18" charset="0"/>
              </a:rPr>
              <a:t>  /		Integer division</a:t>
            </a:r>
          </a:p>
          <a:p>
            <a:pPr eaLnBrk="0" hangingPunct="0">
              <a:spcBef>
                <a:spcPct val="50000"/>
              </a:spcBef>
            </a:pPr>
            <a:r>
              <a:rPr lang="en-US" sz="2000">
                <a:solidFill>
                  <a:srgbClr val="000000"/>
                </a:solidFill>
                <a:latin typeface="Trebuchet MS" pitchFamily="34" charset="0"/>
                <a:cs typeface="Times New Roman" pitchFamily="18" charset="0"/>
              </a:rPr>
              <a:t>  %		Modulus of integer division</a:t>
            </a:r>
          </a:p>
        </p:txBody>
      </p:sp>
      <p:sp>
        <p:nvSpPr>
          <p:cNvPr id="191492" name="Text Box 4"/>
          <p:cNvSpPr txBox="1">
            <a:spLocks noChangeArrowheads="1"/>
          </p:cNvSpPr>
          <p:nvPr/>
        </p:nvSpPr>
        <p:spPr bwMode="auto">
          <a:xfrm>
            <a:off x="228600" y="480060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An Example expr:</a:t>
            </a:r>
          </a:p>
        </p:txBody>
      </p:sp>
      <p:sp>
        <p:nvSpPr>
          <p:cNvPr id="191493" name="Text Box 5"/>
          <p:cNvSpPr txBox="1">
            <a:spLocks noChangeArrowheads="1"/>
          </p:cNvSpPr>
          <p:nvPr/>
        </p:nvSpPr>
        <p:spPr bwMode="auto">
          <a:xfrm>
            <a:off x="381000" y="5334000"/>
            <a:ext cx="3352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 expr 3 + 2 \* 8 </a:t>
            </a:r>
          </a:p>
          <a:p>
            <a:pPr eaLnBrk="0" hangingPunct="0">
              <a:spcBef>
                <a:spcPct val="50000"/>
              </a:spcBef>
            </a:pPr>
            <a:r>
              <a:rPr lang="en-US" sz="2000">
                <a:solidFill>
                  <a:srgbClr val="000000"/>
                </a:solidFill>
                <a:latin typeface="Trebuchet MS" pitchFamily="34" charset="0"/>
                <a:cs typeface="Times New Roman" pitchFamily="18" charset="0"/>
              </a:rPr>
              <a:t>19</a:t>
            </a:r>
          </a:p>
        </p:txBody>
      </p:sp>
    </p:spTree>
    <p:extLst>
      <p:ext uri="{BB962C8B-B14F-4D97-AF65-F5344CB8AC3E}">
        <p14:creationId xmlns:p14="http://schemas.microsoft.com/office/powerpoint/2010/main" val="21671985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381110" y="152486"/>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Substitution </a:t>
            </a:r>
            <a:endParaRPr lang="en-US" sz="2000" b="1" dirty="0">
              <a:solidFill>
                <a:schemeClr val="bg1"/>
              </a:solidFill>
              <a:latin typeface="Trebuchet MS" pitchFamily="34" charset="0"/>
            </a:endParaRPr>
          </a:p>
        </p:txBody>
      </p:sp>
      <p:sp>
        <p:nvSpPr>
          <p:cNvPr id="192515" name="Text Box 3"/>
          <p:cNvSpPr txBox="1">
            <a:spLocks noChangeArrowheads="1"/>
          </p:cNvSpPr>
          <p:nvPr/>
        </p:nvSpPr>
        <p:spPr bwMode="auto">
          <a:xfrm>
            <a:off x="533400" y="11144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dirty="0">
                <a:solidFill>
                  <a:srgbClr val="000000"/>
                </a:solidFill>
                <a:latin typeface="Trebuchet MS" pitchFamily="34" charset="0"/>
                <a:cs typeface="Times New Roman" pitchFamily="18" charset="0"/>
              </a:rPr>
              <a:t>The shell performs substitution when it encounters an expression that contains one or more special characters.  Different types in substitution are:-</a:t>
            </a:r>
          </a:p>
        </p:txBody>
      </p:sp>
      <p:sp>
        <p:nvSpPr>
          <p:cNvPr id="192516" name="Text Box 4"/>
          <p:cNvSpPr txBox="1">
            <a:spLocks noChangeArrowheads="1"/>
          </p:cNvSpPr>
          <p:nvPr/>
        </p:nvSpPr>
        <p:spPr bwMode="auto">
          <a:xfrm>
            <a:off x="533400" y="2438400"/>
            <a:ext cx="8001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Char char="•"/>
            </a:pPr>
            <a:r>
              <a:rPr lang="en-US" sz="2000">
                <a:solidFill>
                  <a:srgbClr val="000000"/>
                </a:solidFill>
                <a:latin typeface="Trebuchet MS" pitchFamily="34" charset="0"/>
                <a:cs typeface="Times New Roman" pitchFamily="18" charset="0"/>
              </a:rPr>
              <a:t>  Filename substitution (called wildcard substitution or globbing) </a:t>
            </a:r>
          </a:p>
          <a:p>
            <a:pPr eaLnBrk="0" hangingPunct="0"/>
            <a:r>
              <a:rPr lang="en-US" sz="2000">
                <a:solidFill>
                  <a:srgbClr val="000000"/>
                </a:solidFill>
                <a:latin typeface="Trebuchet MS" pitchFamily="34" charset="0"/>
                <a:cs typeface="Times New Roman" pitchFamily="18" charset="0"/>
              </a:rPr>
              <a:t>•  Value-based variable substitution </a:t>
            </a:r>
          </a:p>
          <a:p>
            <a:pPr eaLnBrk="0" hangingPunct="0"/>
            <a:r>
              <a:rPr lang="en-US" sz="2000">
                <a:solidFill>
                  <a:srgbClr val="000000"/>
                </a:solidFill>
                <a:latin typeface="Trebuchet MS" pitchFamily="34" charset="0"/>
                <a:cs typeface="Times New Roman" pitchFamily="18" charset="0"/>
              </a:rPr>
              <a:t>•  Command substitution </a:t>
            </a:r>
          </a:p>
          <a:p>
            <a:pPr eaLnBrk="0" hangingPunct="0"/>
            <a:r>
              <a:rPr lang="en-US" sz="2000">
                <a:solidFill>
                  <a:srgbClr val="000000"/>
                </a:solidFill>
                <a:latin typeface="Trebuchet MS" pitchFamily="34" charset="0"/>
                <a:cs typeface="Times New Roman" pitchFamily="18" charset="0"/>
              </a:rPr>
              <a:t>•  Arithmetic substitution </a:t>
            </a:r>
          </a:p>
          <a:p>
            <a:pPr eaLnBrk="0" hangingPunct="0"/>
            <a:endParaRPr lang="en-US" sz="2000">
              <a:solidFill>
                <a:srgbClr val="000000"/>
              </a:solidFill>
              <a:latin typeface="Trebuchet MS" pitchFamily="34" charset="0"/>
              <a:cs typeface="Times New Roman" pitchFamily="18" charset="0"/>
            </a:endParaRPr>
          </a:p>
          <a:p>
            <a:pPr eaLnBrk="0" hangingPunct="0"/>
            <a:endParaRPr lang="en-US" sz="2000">
              <a:solidFill>
                <a:srgbClr val="000000"/>
              </a:solidFill>
              <a:latin typeface="Trebuchet MS" pitchFamily="34" charset="0"/>
              <a:cs typeface="Times New Roman" pitchFamily="18" charset="0"/>
            </a:endParaRPr>
          </a:p>
          <a:p>
            <a:pPr eaLnBrk="0" hangingPunct="0"/>
            <a:endParaRPr lang="en-US" sz="2000">
              <a:solidFill>
                <a:srgbClr val="000000"/>
              </a:solidFill>
              <a:latin typeface="Trebuchet MS" pitchFamily="34" charset="0"/>
              <a:cs typeface="Times New Roman" pitchFamily="18" charset="0"/>
            </a:endParaRPr>
          </a:p>
          <a:p>
            <a:pPr eaLnBrk="0" hangingPunct="0"/>
            <a:endParaRPr lang="en-US" sz="2000">
              <a:solidFill>
                <a:srgbClr val="000000"/>
              </a:solidFill>
              <a:latin typeface="Trebuchet MS" pitchFamily="34" charset="0"/>
              <a:cs typeface="Times New Roman" pitchFamily="18" charset="0"/>
            </a:endParaRPr>
          </a:p>
        </p:txBody>
      </p:sp>
    </p:spTree>
    <p:extLst>
      <p:ext uri="{BB962C8B-B14F-4D97-AF65-F5344CB8AC3E}">
        <p14:creationId xmlns:p14="http://schemas.microsoft.com/office/powerpoint/2010/main" val="13467421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0" y="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Filename </a:t>
            </a:r>
            <a:r>
              <a:rPr lang="en-US" sz="2000" b="1" dirty="0">
                <a:solidFill>
                  <a:schemeClr val="bg1"/>
                </a:solidFill>
                <a:latin typeface="Trebuchet MS" pitchFamily="34" charset="0"/>
              </a:rPr>
              <a:t>Substitution (</a:t>
            </a:r>
            <a:r>
              <a:rPr lang="en-US" sz="2000" b="1" dirty="0" err="1">
                <a:solidFill>
                  <a:schemeClr val="bg1"/>
                </a:solidFill>
                <a:latin typeface="Trebuchet MS" pitchFamily="34" charset="0"/>
              </a:rPr>
              <a:t>Globbing</a:t>
            </a:r>
            <a:r>
              <a:rPr lang="en-US" sz="2000" b="1" dirty="0">
                <a:solidFill>
                  <a:schemeClr val="bg1"/>
                </a:solidFill>
                <a:latin typeface="Trebuchet MS" pitchFamily="34" charset="0"/>
              </a:rPr>
              <a:t>)</a:t>
            </a:r>
            <a:r>
              <a:rPr lang="en-US" sz="3600" b="1" dirty="0">
                <a:solidFill>
                  <a:srgbClr val="800000"/>
                </a:solidFill>
                <a:latin typeface="Times New Roman" pitchFamily="18" charset="0"/>
              </a:rPr>
              <a:t> </a:t>
            </a:r>
          </a:p>
        </p:txBody>
      </p:sp>
      <p:graphicFrame>
        <p:nvGraphicFramePr>
          <p:cNvPr id="193539" name="Group 3"/>
          <p:cNvGraphicFramePr>
            <a:graphicFrameLocks noGrp="1"/>
          </p:cNvGraphicFramePr>
          <p:nvPr>
            <p:extLst>
              <p:ext uri="{D42A27DB-BD31-4B8C-83A1-F6EECF244321}">
                <p14:modId xmlns:p14="http://schemas.microsoft.com/office/powerpoint/2010/main" val="3762451118"/>
              </p:ext>
            </p:extLst>
          </p:nvPr>
        </p:nvGraphicFramePr>
        <p:xfrm>
          <a:off x="381110" y="1371654"/>
          <a:ext cx="8120063" cy="3200400"/>
        </p:xfrm>
        <a:graphic>
          <a:graphicData uri="http://schemas.openxmlformats.org/drawingml/2006/table">
            <a:tbl>
              <a:tblPr>
                <a:tableStyleId>{775DCB02-9BB8-47FD-8907-85C794F793BA}</a:tableStyleId>
              </a:tblPr>
              <a:tblGrid>
                <a:gridCol w="2209800"/>
                <a:gridCol w="5910263"/>
              </a:tblGrid>
              <a:tr h="304800">
                <a:tc gridSpan="2">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Wildcards Used in Filename Substitution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c hMerge="1">
                  <a:txBody>
                    <a:bodyPr/>
                    <a:lstStyle/>
                    <a:p>
                      <a:endParaRPr lang="en-GB"/>
                    </a:p>
                  </a:txBody>
                  <a:tcPr/>
                </a:tc>
              </a:tr>
              <a:tr h="304800">
                <a:tc>
                  <a:txBody>
                    <a:bodyPr/>
                    <a:lstStyle/>
                    <a:p>
                      <a:pPr marL="0" marR="0" lvl="0" indent="0" algn="ctr"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Wildcard </a:t>
                      </a:r>
                      <a:endParaRPr kumimoji="0" lang="en-US" sz="2000" b="1"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endParaRPr kumimoji="0" lang="en-US" sz="2000" u="none" strike="noStrike" cap="none" normalizeH="0" baseline="0" smtClean="0">
                        <a:ln>
                          <a:noFill/>
                        </a:ln>
                        <a:effectLst/>
                      </a:endParaRPr>
                    </a:p>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Description </a:t>
                      </a:r>
                    </a:p>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endParaRPr kumimoji="0" lang="en-US" sz="2000" b="1"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320675">
                <a:tc>
                  <a:txBody>
                    <a:bodyPr/>
                    <a:lstStyle/>
                    <a:p>
                      <a:pPr marL="0" marR="0" lvl="0" indent="0" algn="ctr"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Matches zero or more occurrences of any character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333375">
                <a:tc>
                  <a:txBody>
                    <a:bodyPr/>
                    <a:lstStyle/>
                    <a:p>
                      <a:pPr marL="0" marR="0" lvl="0" indent="0" algn="ctr"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Matches one occurrence of any character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304800">
                <a:tc>
                  <a:txBody>
                    <a:bodyPr/>
                    <a:lstStyle/>
                    <a:p>
                      <a:pPr marL="0" marR="0" lvl="0" indent="0" algn="ctr"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[characters]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dirty="0" smtClean="0">
                          <a:ln>
                            <a:noFill/>
                          </a:ln>
                          <a:effectLst/>
                        </a:rPr>
                        <a:t>Matches one occurrence of any of the given characters </a:t>
                      </a:r>
                      <a:endParaRPr kumimoji="0" lang="en-US" sz="2000" b="0" i="0" u="none" strike="noStrike" cap="none" normalizeH="0" baseline="0" dirty="0" smtClean="0">
                        <a:ln>
                          <a:noFill/>
                        </a:ln>
                        <a:solidFill>
                          <a:srgbClr val="000000"/>
                        </a:solidFill>
                        <a:effectLst/>
                        <a:latin typeface="Trebuchet MS" pitchFamily="34" charset="0"/>
                        <a:cs typeface="Times New Roman" pitchFamily="18" charset="0"/>
                      </a:endParaRPr>
                    </a:p>
                  </a:txBody>
                  <a:tcPr anchor="ctr" horzOverflow="overflow"/>
                </a:tc>
              </a:tr>
            </a:tbl>
          </a:graphicData>
        </a:graphic>
      </p:graphicFrame>
    </p:spTree>
    <p:extLst>
      <p:ext uri="{BB962C8B-B14F-4D97-AF65-F5344CB8AC3E}">
        <p14:creationId xmlns:p14="http://schemas.microsoft.com/office/powerpoint/2010/main" val="188541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Some Flavors and Distribution</a:t>
            </a:r>
            <a:r>
              <a:rPr lang="en-US" sz="1200" b="0"/>
              <a:t> </a:t>
            </a:r>
          </a:p>
        </p:txBody>
      </p:sp>
      <p:sp>
        <p:nvSpPr>
          <p:cNvPr id="100355" name="Rectangle 3"/>
          <p:cNvSpPr>
            <a:spLocks noGrp="1" noChangeArrowheads="1"/>
          </p:cNvSpPr>
          <p:nvPr>
            <p:ph type="body" idx="1"/>
          </p:nvPr>
        </p:nvSpPr>
        <p:spPr/>
        <p:txBody>
          <a:bodyPr/>
          <a:lstStyle/>
          <a:p>
            <a:r>
              <a:rPr lang="en-US" sz="1600"/>
              <a:t>System V	</a:t>
            </a:r>
          </a:p>
          <a:p>
            <a:r>
              <a:rPr lang="en-US" sz="1600"/>
              <a:t>BSD Unix    FreeBSD</a:t>
            </a:r>
          </a:p>
          <a:p>
            <a:r>
              <a:rPr lang="en-US" sz="1600">
                <a:latin typeface="Arial Unicode MS" pitchFamily="34" charset="-128"/>
              </a:rPr>
              <a:t>Solaris</a:t>
            </a:r>
            <a:r>
              <a:rPr lang="en-US" sz="1600"/>
              <a:t>            Digital Unix</a:t>
            </a:r>
          </a:p>
          <a:p>
            <a:r>
              <a:rPr lang="en-US" sz="1600">
                <a:latin typeface="Arial Unicode MS" pitchFamily="34" charset="-128"/>
              </a:rPr>
              <a:t>IRIX</a:t>
            </a:r>
            <a:r>
              <a:rPr lang="en-US" sz="1600"/>
              <a:t> 	    AIX	</a:t>
            </a:r>
          </a:p>
          <a:p>
            <a:r>
              <a:rPr lang="en-US" sz="1600"/>
              <a:t>Linux - distro</a:t>
            </a:r>
          </a:p>
          <a:p>
            <a:pPr lvl="1"/>
            <a:r>
              <a:rPr lang="en-US" sz="1400"/>
              <a:t>RedHat	Slakeware    Mandrake    Ubuntu</a:t>
            </a:r>
          </a:p>
          <a:p>
            <a:pPr lvl="1"/>
            <a:r>
              <a:rPr lang="en-US" sz="1400"/>
              <a:t>Debian 	SuSE	      Knoppix       Fedora</a:t>
            </a:r>
          </a:p>
          <a:p>
            <a:pPr lvl="1"/>
            <a:endParaRPr lang="en-US" sz="1600"/>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657600"/>
            <a:ext cx="20478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28800"/>
            <a:ext cx="9525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73380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648200"/>
            <a:ext cx="10287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648200"/>
            <a:ext cx="20669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0036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28600" y="990600"/>
            <a:ext cx="7848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bg1"/>
              </a:buClr>
              <a:buSzPct val="150000"/>
            </a:pPr>
            <a:r>
              <a:rPr lang="en-US" sz="2000" dirty="0">
                <a:solidFill>
                  <a:srgbClr val="000000"/>
                </a:solidFill>
                <a:latin typeface="Trebuchet MS" pitchFamily="34" charset="0"/>
                <a:cs typeface="Times New Roman" pitchFamily="18" charset="0"/>
              </a:rPr>
              <a:t>Variable substitution enables the shell programmer to manipulate the value of a variable based on its state.  </a:t>
            </a:r>
          </a:p>
          <a:p>
            <a:pPr>
              <a:buClr>
                <a:schemeClr val="bg1"/>
              </a:buClr>
              <a:buSzPct val="150000"/>
            </a:pPr>
            <a:r>
              <a:rPr lang="en-US" sz="2000" dirty="0" smtClean="0">
                <a:solidFill>
                  <a:srgbClr val="000000"/>
                </a:solidFill>
                <a:latin typeface="Trebuchet MS" pitchFamily="34" charset="0"/>
                <a:cs typeface="Times New Roman" pitchFamily="18" charset="0"/>
              </a:rPr>
              <a:t>The </a:t>
            </a:r>
            <a:r>
              <a:rPr lang="en-US" sz="2000" dirty="0">
                <a:solidFill>
                  <a:srgbClr val="000000"/>
                </a:solidFill>
                <a:latin typeface="Trebuchet MS" pitchFamily="34" charset="0"/>
                <a:cs typeface="Times New Roman" pitchFamily="18" charset="0"/>
              </a:rPr>
              <a:t>variable substitution methods are:</a:t>
            </a:r>
          </a:p>
        </p:txBody>
      </p:sp>
      <p:sp>
        <p:nvSpPr>
          <p:cNvPr id="194563" name="Text Box 3"/>
          <p:cNvSpPr txBox="1">
            <a:spLocks noChangeArrowheads="1"/>
          </p:cNvSpPr>
          <p:nvPr/>
        </p:nvSpPr>
        <p:spPr bwMode="auto">
          <a:xfrm>
            <a:off x="76200" y="10795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Variable </a:t>
            </a:r>
            <a:r>
              <a:rPr lang="en-US" sz="2000" b="1" dirty="0">
                <a:solidFill>
                  <a:schemeClr val="bg1"/>
                </a:solidFill>
                <a:latin typeface="Trebuchet MS" pitchFamily="34" charset="0"/>
              </a:rPr>
              <a:t>Substitution</a:t>
            </a:r>
          </a:p>
        </p:txBody>
      </p:sp>
      <p:graphicFrame>
        <p:nvGraphicFramePr>
          <p:cNvPr id="194564" name="Group 4"/>
          <p:cNvGraphicFramePr>
            <a:graphicFrameLocks noGrp="1"/>
          </p:cNvGraphicFramePr>
          <p:nvPr>
            <p:extLst>
              <p:ext uri="{D42A27DB-BD31-4B8C-83A1-F6EECF244321}">
                <p14:modId xmlns:p14="http://schemas.microsoft.com/office/powerpoint/2010/main" val="2235810291"/>
              </p:ext>
            </p:extLst>
          </p:nvPr>
        </p:nvGraphicFramePr>
        <p:xfrm>
          <a:off x="76200" y="2200275"/>
          <a:ext cx="9067800" cy="3901440"/>
        </p:xfrm>
        <a:graphic>
          <a:graphicData uri="http://schemas.openxmlformats.org/drawingml/2006/table">
            <a:tbl>
              <a:tblPr>
                <a:tableStyleId>{775DCB02-9BB8-47FD-8907-85C794F793BA}</a:tableStyleId>
              </a:tblPr>
              <a:tblGrid>
                <a:gridCol w="2438400"/>
                <a:gridCol w="6629400"/>
              </a:tblGrid>
              <a:tr h="342900">
                <a:tc gridSpan="2">
                  <a:txBody>
                    <a:bodyPr/>
                    <a:lstStyle/>
                    <a:p>
                      <a:pPr marL="0" marR="0" lvl="0" indent="0" algn="ctr" defTabSz="914400" rtl="0" eaLnBrk="1" fontAlgn="base" latinLnBrk="0" hangingPunct="1">
                        <a:lnSpc>
                          <a:spcPct val="100000"/>
                        </a:lnSpc>
                        <a:spcBef>
                          <a:spcPct val="0"/>
                        </a:spcBef>
                        <a:spcAft>
                          <a:spcPct val="0"/>
                        </a:spcAft>
                        <a:buClr>
                          <a:schemeClr val="bg1"/>
                        </a:buClr>
                        <a:buSzPct val="150000"/>
                        <a:buFontTx/>
                        <a:buNone/>
                        <a:tabLst/>
                      </a:pPr>
                      <a:endParaRPr kumimoji="0" lang="en-US" sz="2000" b="0" i="0" u="none" strike="noStrike" cap="none" normalizeH="0" baseline="0" dirty="0" smtClean="0">
                        <a:ln>
                          <a:noFill/>
                        </a:ln>
                        <a:solidFill>
                          <a:srgbClr val="000000"/>
                        </a:solidFill>
                        <a:effectLst/>
                        <a:latin typeface="Trebuchet MS" pitchFamily="34" charset="0"/>
                        <a:cs typeface="Times New Roman" pitchFamily="18" charset="0"/>
                      </a:endParaRPr>
                    </a:p>
                  </a:txBody>
                  <a:tcPr anchor="ctr" horzOverflow="overflow"/>
                </a:tc>
                <a:tc hMerge="1">
                  <a:txBody>
                    <a:bodyPr/>
                    <a:lstStyle/>
                    <a:p>
                      <a:endParaRPr lang="en-GB"/>
                    </a:p>
                  </a:txBody>
                  <a:tcPr/>
                </a:tc>
              </a:tr>
              <a:tr h="344488">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Form </a:t>
                      </a:r>
                      <a:endParaRPr kumimoji="0" lang="en-US" sz="2000" b="1"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dirty="0" smtClean="0">
                          <a:ln>
                            <a:noFill/>
                          </a:ln>
                          <a:effectLst/>
                        </a:rPr>
                        <a:t>Description </a:t>
                      </a:r>
                      <a:endParaRPr kumimoji="0" lang="en-US" sz="2000" b="1" i="0" u="none" strike="noStrike" cap="none" normalizeH="0" baseline="0" dirty="0" smtClean="0">
                        <a:ln>
                          <a:noFill/>
                        </a:ln>
                        <a:solidFill>
                          <a:srgbClr val="000000"/>
                        </a:solidFill>
                        <a:effectLst/>
                        <a:latin typeface="Trebuchet MS" pitchFamily="34" charset="0"/>
                        <a:cs typeface="Times New Roman" pitchFamily="18" charset="0"/>
                      </a:endParaRPr>
                    </a:p>
                  </a:txBody>
                  <a:tcPr anchor="ctr" horzOverflow="overflow"/>
                </a:tc>
              </a:tr>
              <a:tr h="569913">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${parameter:-word}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If parameter is null or unset, word is substituted for parameter. The value of parameter does not change.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342900">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${parameter:=word}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If parameter is null or unset, parameter is set to the value of word.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571500">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${parameter:?message} </a:t>
                      </a:r>
                      <a:endParaRPr kumimoji="0" lang="en-US" sz="2000" b="0" i="0" u="none" strike="noStrike" cap="none" normalizeH="0" baseline="0" smtClean="0">
                        <a:ln>
                          <a:noFill/>
                        </a:ln>
                        <a:solidFill>
                          <a:srgbClr val="000000"/>
                        </a:solidFill>
                        <a:effectLst/>
                        <a:latin typeface="Trebuchet MS" pitchFamily="34" charset="0"/>
                        <a:ea typeface="Arial Unicode MS" pitchFamily="34" charset="-128"/>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smtClean="0">
                          <a:ln>
                            <a:noFill/>
                          </a:ln>
                          <a:effectLst/>
                        </a:rPr>
                        <a:t>If parameter is null or unset, message is printed to standard error. This checks that variables are set correctly. </a:t>
                      </a:r>
                      <a:endParaRPr kumimoji="0" lang="en-US" sz="2000" b="0" i="0" u="none" strike="noStrike" cap="none" normalizeH="0" baseline="0" smtClean="0">
                        <a:ln>
                          <a:noFill/>
                        </a:ln>
                        <a:solidFill>
                          <a:srgbClr val="000000"/>
                        </a:solidFill>
                        <a:effectLst/>
                        <a:latin typeface="Trebuchet MS" pitchFamily="34" charset="0"/>
                        <a:cs typeface="Times New Roman" pitchFamily="18" charset="0"/>
                      </a:endParaRPr>
                    </a:p>
                  </a:txBody>
                  <a:tcPr anchor="ctr" horzOverflow="overflow"/>
                </a:tc>
              </a:tr>
              <a:tr h="342900">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dirty="0" smtClean="0">
                          <a:ln>
                            <a:noFill/>
                          </a:ln>
                          <a:effectLst/>
                        </a:rPr>
                        <a:t>${parameter:+word} </a:t>
                      </a:r>
                      <a:endParaRPr kumimoji="0" lang="en-US" sz="2000" b="0" i="0" u="none" strike="noStrike" cap="none" normalizeH="0" baseline="0" dirty="0" smtClean="0">
                        <a:ln>
                          <a:noFill/>
                        </a:ln>
                        <a:solidFill>
                          <a:srgbClr val="000000"/>
                        </a:solidFill>
                        <a:effectLst/>
                        <a:latin typeface="Trebuchet MS" pitchFamily="34" charset="0"/>
                        <a:ea typeface="Arial Unicode MS" pitchFamily="34" charset="-128"/>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
                          <a:schemeClr val="bg1"/>
                        </a:buClr>
                        <a:buSzPct val="150000"/>
                        <a:buFontTx/>
                        <a:buNone/>
                        <a:tabLst/>
                      </a:pPr>
                      <a:r>
                        <a:rPr kumimoji="0" lang="en-US" sz="2000" u="none" strike="noStrike" cap="none" normalizeH="0" baseline="0" dirty="0" smtClean="0">
                          <a:ln>
                            <a:noFill/>
                          </a:ln>
                          <a:effectLst/>
                        </a:rPr>
                        <a:t>If parameter is set, word is substituted for parameter. The value of parameter does not change. </a:t>
                      </a:r>
                      <a:endParaRPr kumimoji="0" lang="en-US" sz="2000" b="0" i="0" u="none" strike="noStrike" cap="none" normalizeH="0" baseline="0" dirty="0" smtClean="0">
                        <a:ln>
                          <a:noFill/>
                        </a:ln>
                        <a:solidFill>
                          <a:srgbClr val="000000"/>
                        </a:solidFill>
                        <a:effectLst/>
                        <a:latin typeface="Trebuchet MS" pitchFamily="34" charset="0"/>
                        <a:cs typeface="Times New Roman" pitchFamily="18" charset="0"/>
                      </a:endParaRPr>
                    </a:p>
                  </a:txBody>
                  <a:tcPr anchor="ctr" horzOverflow="overflow"/>
                </a:tc>
              </a:tr>
            </a:tbl>
          </a:graphicData>
        </a:graphic>
      </p:graphicFrame>
    </p:spTree>
    <p:extLst>
      <p:ext uri="{BB962C8B-B14F-4D97-AF65-F5344CB8AC3E}">
        <p14:creationId xmlns:p14="http://schemas.microsoft.com/office/powerpoint/2010/main" val="6891798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676476" y="152486"/>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Substituting </a:t>
            </a:r>
            <a:r>
              <a:rPr lang="en-US" sz="2000" b="1" dirty="0">
                <a:solidFill>
                  <a:schemeClr val="bg1"/>
                </a:solidFill>
                <a:latin typeface="Trebuchet MS" pitchFamily="34" charset="0"/>
              </a:rPr>
              <a:t>a Default Value</a:t>
            </a:r>
          </a:p>
        </p:txBody>
      </p:sp>
      <p:sp>
        <p:nvSpPr>
          <p:cNvPr id="195587" name="Text Box 3"/>
          <p:cNvSpPr txBox="1">
            <a:spLocks noChangeArrowheads="1"/>
          </p:cNvSpPr>
          <p:nvPr/>
        </p:nvSpPr>
        <p:spPr bwMode="auto">
          <a:xfrm>
            <a:off x="76200" y="914400"/>
            <a:ext cx="876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dirty="0">
                <a:solidFill>
                  <a:srgbClr val="000000"/>
                </a:solidFill>
                <a:latin typeface="Trebuchet MS" pitchFamily="34" charset="0"/>
                <a:cs typeface="Times New Roman" pitchFamily="18" charset="0"/>
              </a:rPr>
              <a:t> The first form enables a default value to be substituted when a variable is unset or null. </a:t>
            </a:r>
          </a:p>
        </p:txBody>
      </p:sp>
      <p:sp>
        <p:nvSpPr>
          <p:cNvPr id="195588" name="Text Box 4"/>
          <p:cNvSpPr txBox="1">
            <a:spLocks noChangeArrowheads="1"/>
          </p:cNvSpPr>
          <p:nvPr/>
        </p:nvSpPr>
        <p:spPr bwMode="auto">
          <a:xfrm>
            <a:off x="1447800" y="1905000"/>
            <a:ext cx="624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PS1=${HOST:-localhost}"$ " ; export PS1 ; </a:t>
            </a:r>
          </a:p>
        </p:txBody>
      </p:sp>
      <p:sp>
        <p:nvSpPr>
          <p:cNvPr id="195589" name="Text Box 5"/>
          <p:cNvSpPr txBox="1">
            <a:spLocks noChangeArrowheads="1"/>
          </p:cNvSpPr>
          <p:nvPr/>
        </p:nvSpPr>
        <p:spPr bwMode="auto">
          <a:xfrm>
            <a:off x="0" y="32766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It enables parameter to be set to the value of word if parameter is null or unset,.</a:t>
            </a:r>
            <a:r>
              <a:rPr lang="en-US" sz="2400">
                <a:solidFill>
                  <a:schemeClr val="accent2"/>
                </a:solidFill>
                <a:latin typeface="Times New Roman" pitchFamily="18" charset="0"/>
              </a:rPr>
              <a:t> </a:t>
            </a:r>
          </a:p>
        </p:txBody>
      </p:sp>
      <p:sp>
        <p:nvSpPr>
          <p:cNvPr id="195590" name="Text Box 6"/>
          <p:cNvSpPr txBox="1">
            <a:spLocks noChangeArrowheads="1"/>
          </p:cNvSpPr>
          <p:nvPr/>
        </p:nvSpPr>
        <p:spPr bwMode="auto">
          <a:xfrm>
            <a:off x="0" y="25908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dirty="0">
                <a:solidFill>
                  <a:srgbClr val="000000"/>
                </a:solidFill>
                <a:latin typeface="Trebuchet MS" pitchFamily="34" charset="0"/>
                <a:cs typeface="Times New Roman" pitchFamily="18" charset="0"/>
              </a:rPr>
              <a:t>Assigning a Default Value</a:t>
            </a:r>
            <a:r>
              <a:rPr lang="en-US" sz="3200" dirty="0">
                <a:solidFill>
                  <a:srgbClr val="800000"/>
                </a:solidFill>
                <a:latin typeface="Times New Roman" pitchFamily="18" charset="0"/>
              </a:rPr>
              <a:t> </a:t>
            </a:r>
          </a:p>
        </p:txBody>
      </p:sp>
      <p:sp>
        <p:nvSpPr>
          <p:cNvPr id="195591" name="Text Box 7"/>
          <p:cNvSpPr txBox="1">
            <a:spLocks noChangeArrowheads="1"/>
          </p:cNvSpPr>
          <p:nvPr/>
        </p:nvSpPr>
        <p:spPr bwMode="auto">
          <a:xfrm>
            <a:off x="914400" y="4327525"/>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PS1=${HOST:='uname -n'}"$ " ; export PS1 HOST ; </a:t>
            </a:r>
          </a:p>
        </p:txBody>
      </p:sp>
      <p:sp>
        <p:nvSpPr>
          <p:cNvPr id="195592" name="Text Box 8"/>
          <p:cNvSpPr txBox="1">
            <a:spLocks noChangeArrowheads="1"/>
          </p:cNvSpPr>
          <p:nvPr/>
        </p:nvSpPr>
        <p:spPr bwMode="auto">
          <a:xfrm>
            <a:off x="0" y="5029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After the execution of this statement, both HOST and PS1 are set. </a:t>
            </a:r>
          </a:p>
        </p:txBody>
      </p:sp>
    </p:spTree>
    <p:extLst>
      <p:ext uri="{BB962C8B-B14F-4D97-AF65-F5344CB8AC3E}">
        <p14:creationId xmlns:p14="http://schemas.microsoft.com/office/powerpoint/2010/main" val="32600806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0" y="130801"/>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Aborting </a:t>
            </a:r>
            <a:r>
              <a:rPr lang="en-US" sz="2000" b="1" dirty="0">
                <a:solidFill>
                  <a:schemeClr val="bg1"/>
                </a:solidFill>
                <a:latin typeface="Trebuchet MS" pitchFamily="34" charset="0"/>
              </a:rPr>
              <a:t>Due to Variable Errors</a:t>
            </a:r>
            <a:r>
              <a:rPr lang="en-US" sz="3200" dirty="0">
                <a:solidFill>
                  <a:srgbClr val="800000"/>
                </a:solidFill>
                <a:latin typeface="Times New Roman" pitchFamily="18" charset="0"/>
              </a:rPr>
              <a:t> </a:t>
            </a:r>
          </a:p>
        </p:txBody>
      </p:sp>
      <p:sp>
        <p:nvSpPr>
          <p:cNvPr id="196611" name="Text Box 3"/>
          <p:cNvSpPr txBox="1">
            <a:spLocks noChangeArrowheads="1"/>
          </p:cNvSpPr>
          <p:nvPr/>
        </p:nvSpPr>
        <p:spPr bwMode="auto">
          <a:xfrm>
            <a:off x="76200" y="14478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If parameter is null or unset, message is printed to standard error. This checks that variables are set correctly. </a:t>
            </a:r>
          </a:p>
        </p:txBody>
      </p:sp>
      <p:sp>
        <p:nvSpPr>
          <p:cNvPr id="196612" name="Text Box 4"/>
          <p:cNvSpPr txBox="1">
            <a:spLocks noChangeArrowheads="1"/>
          </p:cNvSpPr>
          <p:nvPr/>
        </p:nvSpPr>
        <p:spPr bwMode="auto">
          <a:xfrm>
            <a:off x="990600" y="2438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latin typeface="Times New Roman" pitchFamily="18" charset="0"/>
              </a:rPr>
              <a:t>: </a:t>
            </a:r>
            <a:r>
              <a:rPr lang="en-US" sz="2000">
                <a:solidFill>
                  <a:srgbClr val="000000"/>
                </a:solidFill>
                <a:latin typeface="Trebuchet MS" pitchFamily="34" charset="0"/>
                <a:cs typeface="Times New Roman" pitchFamily="18" charset="0"/>
              </a:rPr>
              <a:t>${HOME:?"Your home directory is undefined."}</a:t>
            </a:r>
            <a:r>
              <a:rPr lang="en-US" sz="2400">
                <a:latin typeface="Times New Roman" pitchFamily="18" charset="0"/>
              </a:rPr>
              <a:t> </a:t>
            </a:r>
          </a:p>
        </p:txBody>
      </p:sp>
      <p:sp>
        <p:nvSpPr>
          <p:cNvPr id="196613" name="Text Box 5"/>
          <p:cNvSpPr txBox="1">
            <a:spLocks noChangeArrowheads="1"/>
          </p:cNvSpPr>
          <p:nvPr/>
        </p:nvSpPr>
        <p:spPr bwMode="auto">
          <a:xfrm>
            <a:off x="76200" y="32004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The final form of variable substitution is used to substitute when a variable is set. </a:t>
            </a:r>
          </a:p>
        </p:txBody>
      </p:sp>
      <p:sp>
        <p:nvSpPr>
          <p:cNvPr id="196614" name="Text Box 6"/>
          <p:cNvSpPr txBox="1">
            <a:spLocks noChangeArrowheads="1"/>
          </p:cNvSpPr>
          <p:nvPr/>
        </p:nvSpPr>
        <p:spPr bwMode="auto">
          <a:xfrm>
            <a:off x="990600" y="42672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echo ${DEBUG:+"Debug is active."} </a:t>
            </a:r>
          </a:p>
        </p:txBody>
      </p:sp>
    </p:spTree>
    <p:extLst>
      <p:ext uri="{BB962C8B-B14F-4D97-AF65-F5344CB8AC3E}">
        <p14:creationId xmlns:p14="http://schemas.microsoft.com/office/powerpoint/2010/main" val="19466447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0" y="914400"/>
            <a:ext cx="8610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Command substitution is the mechanism by which the shell performs a given set of commands and then substitutes their output in the place of the commands. </a:t>
            </a:r>
          </a:p>
          <a:p>
            <a:pPr eaLnBrk="0" hangingPunct="0">
              <a:spcBef>
                <a:spcPct val="50000"/>
              </a:spcBef>
              <a:buFontTx/>
              <a:buChar char="•"/>
            </a:pPr>
            <a:r>
              <a:rPr lang="en-US" sz="2000">
                <a:solidFill>
                  <a:srgbClr val="000000"/>
                </a:solidFill>
                <a:latin typeface="Trebuchet MS" pitchFamily="34" charset="0"/>
                <a:cs typeface="Times New Roman" pitchFamily="18" charset="0"/>
              </a:rPr>
              <a:t>Command substitution is performed when a command is given</a:t>
            </a:r>
            <a:r>
              <a:rPr lang="en-US" sz="2400" b="1">
                <a:solidFill>
                  <a:schemeClr val="accent2"/>
                </a:solidFill>
                <a:latin typeface="Times New Roman" pitchFamily="18" charset="0"/>
              </a:rPr>
              <a:t> as </a:t>
            </a:r>
          </a:p>
        </p:txBody>
      </p:sp>
      <p:sp>
        <p:nvSpPr>
          <p:cNvPr id="197635" name="Text Box 3"/>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Command </a:t>
            </a:r>
            <a:r>
              <a:rPr lang="en-US" sz="2000" b="1" dirty="0">
                <a:solidFill>
                  <a:schemeClr val="bg1"/>
                </a:solidFill>
                <a:latin typeface="Trebuchet MS" pitchFamily="34" charset="0"/>
              </a:rPr>
              <a:t>Substitution</a:t>
            </a:r>
          </a:p>
        </p:txBody>
      </p:sp>
      <p:sp>
        <p:nvSpPr>
          <p:cNvPr id="197636" name="Text Box 4"/>
          <p:cNvSpPr txBox="1">
            <a:spLocks noChangeArrowheads="1"/>
          </p:cNvSpPr>
          <p:nvPr/>
        </p:nvSpPr>
        <p:spPr bwMode="auto">
          <a:xfrm>
            <a:off x="3200400" y="277495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latin typeface="Times New Roman" pitchFamily="18" charset="0"/>
              </a:rPr>
              <a:t>`command`</a:t>
            </a:r>
            <a:r>
              <a:rPr lang="en-US" sz="2400" b="1">
                <a:latin typeface="Times New Roman" pitchFamily="18" charset="0"/>
              </a:rPr>
              <a:t> </a:t>
            </a:r>
          </a:p>
        </p:txBody>
      </p:sp>
      <p:sp>
        <p:nvSpPr>
          <p:cNvPr id="197637" name="Text Box 5"/>
          <p:cNvSpPr txBox="1">
            <a:spLocks noChangeArrowheads="1"/>
          </p:cNvSpPr>
          <p:nvPr/>
        </p:nvSpPr>
        <p:spPr bwMode="auto">
          <a:xfrm>
            <a:off x="0" y="338455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en-US" sz="2000">
                <a:solidFill>
                  <a:srgbClr val="000000"/>
                </a:solidFill>
                <a:latin typeface="Trebuchet MS" pitchFamily="34" charset="0"/>
                <a:cs typeface="Times New Roman" pitchFamily="18" charset="0"/>
              </a:rPr>
              <a:t> Command substitution is generally used to assign the output of a command to a variable.  Examples:</a:t>
            </a:r>
          </a:p>
        </p:txBody>
      </p:sp>
      <p:sp>
        <p:nvSpPr>
          <p:cNvPr id="197638" name="Text Box 6"/>
          <p:cNvSpPr txBox="1">
            <a:spLocks noChangeArrowheads="1"/>
          </p:cNvSpPr>
          <p:nvPr/>
        </p:nvSpPr>
        <p:spPr bwMode="auto">
          <a:xfrm>
            <a:off x="2895600" y="4451350"/>
            <a:ext cx="335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DATE=`date`</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USERS=`who | wc –l`</a:t>
            </a:r>
            <a:br>
              <a:rPr lang="en-US" sz="2000">
                <a:solidFill>
                  <a:srgbClr val="000000"/>
                </a:solidFill>
                <a:latin typeface="Trebuchet MS" pitchFamily="34" charset="0"/>
                <a:cs typeface="Times New Roman" pitchFamily="18" charset="0"/>
              </a:rPr>
            </a:br>
            <a:r>
              <a:rPr lang="en-US" sz="2000">
                <a:solidFill>
                  <a:srgbClr val="000000"/>
                </a:solidFill>
                <a:latin typeface="Trebuchet MS" pitchFamily="34" charset="0"/>
                <a:cs typeface="Times New Roman" pitchFamily="18" charset="0"/>
              </a:rPr>
              <a:t>UP=`date ; uptime` </a:t>
            </a:r>
          </a:p>
        </p:txBody>
      </p:sp>
    </p:spTree>
    <p:extLst>
      <p:ext uri="{BB962C8B-B14F-4D97-AF65-F5344CB8AC3E}">
        <p14:creationId xmlns:p14="http://schemas.microsoft.com/office/powerpoint/2010/main" val="22346840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52400" y="10668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solidFill>
                  <a:srgbClr val="000000"/>
                </a:solidFill>
                <a:latin typeface="Trebuchet MS" pitchFamily="34" charset="0"/>
                <a:cs typeface="Times New Roman" pitchFamily="18" charset="0"/>
              </a:rPr>
              <a:t>Turning off the special meaning of a character is called quoting, and it can be done three ways:</a:t>
            </a:r>
          </a:p>
        </p:txBody>
      </p:sp>
      <p:sp>
        <p:nvSpPr>
          <p:cNvPr id="198659" name="Text Box 3"/>
          <p:cNvSpPr txBox="1">
            <a:spLocks noChangeArrowheads="1"/>
          </p:cNvSpPr>
          <p:nvPr/>
        </p:nvSpPr>
        <p:spPr bwMode="auto">
          <a:xfrm>
            <a:off x="0" y="10795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dirty="0" smtClean="0">
                <a:solidFill>
                  <a:schemeClr val="bg1"/>
                </a:solidFill>
                <a:latin typeface="Trebuchet MS" pitchFamily="34" charset="0"/>
              </a:rPr>
              <a:t>                                                                                       Quoting </a:t>
            </a:r>
            <a:endParaRPr lang="en-US" sz="2000" b="1" dirty="0">
              <a:solidFill>
                <a:schemeClr val="bg1"/>
              </a:solidFill>
              <a:latin typeface="Trebuchet MS" pitchFamily="34" charset="0"/>
            </a:endParaRPr>
          </a:p>
        </p:txBody>
      </p:sp>
      <p:sp>
        <p:nvSpPr>
          <p:cNvPr id="198660" name="Text Box 4"/>
          <p:cNvSpPr txBox="1">
            <a:spLocks noChangeArrowheads="1"/>
          </p:cNvSpPr>
          <p:nvPr/>
        </p:nvSpPr>
        <p:spPr bwMode="auto">
          <a:xfrm>
            <a:off x="2057400" y="1828800"/>
            <a:ext cx="480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a:latin typeface="Times New Roman" pitchFamily="18" charset="0"/>
              </a:rPr>
              <a:t>•  </a:t>
            </a:r>
            <a:r>
              <a:rPr lang="en-US" sz="2000">
                <a:solidFill>
                  <a:srgbClr val="000000"/>
                </a:solidFill>
                <a:latin typeface="Trebuchet MS" pitchFamily="34" charset="0"/>
                <a:cs typeface="Times New Roman" pitchFamily="18" charset="0"/>
              </a:rPr>
              <a:t>Using the backslash (\) </a:t>
            </a:r>
          </a:p>
          <a:p>
            <a:pPr eaLnBrk="0" hangingPunct="0"/>
            <a:r>
              <a:rPr lang="en-US" sz="2000">
                <a:solidFill>
                  <a:srgbClr val="000000"/>
                </a:solidFill>
                <a:latin typeface="Trebuchet MS" pitchFamily="34" charset="0"/>
                <a:cs typeface="Times New Roman" pitchFamily="18" charset="0"/>
              </a:rPr>
              <a:t>•  Using the single quote (‘) </a:t>
            </a:r>
          </a:p>
          <a:p>
            <a:pPr eaLnBrk="0" hangingPunct="0"/>
            <a:r>
              <a:rPr lang="en-US" sz="2000">
                <a:solidFill>
                  <a:srgbClr val="000000"/>
                </a:solidFill>
                <a:latin typeface="Trebuchet MS" pitchFamily="34" charset="0"/>
                <a:cs typeface="Times New Roman" pitchFamily="18" charset="0"/>
              </a:rPr>
              <a:t>•  Using the double quote (“) </a:t>
            </a:r>
          </a:p>
        </p:txBody>
      </p:sp>
      <p:sp>
        <p:nvSpPr>
          <p:cNvPr id="198661" name="Text Box 5"/>
          <p:cNvSpPr txBox="1">
            <a:spLocks noChangeArrowheads="1"/>
          </p:cNvSpPr>
          <p:nvPr/>
        </p:nvSpPr>
        <p:spPr bwMode="auto">
          <a:xfrm>
            <a:off x="304800" y="3048000"/>
            <a:ext cx="83058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a:solidFill>
                  <a:srgbClr val="000000"/>
                </a:solidFill>
                <a:latin typeface="Trebuchet MS" pitchFamily="34" charset="0"/>
                <a:cs typeface="Times New Roman" pitchFamily="18" charset="0"/>
              </a:rPr>
              <a:t>Quoting character	 Effect 		</a:t>
            </a:r>
          </a:p>
          <a:p>
            <a:pPr eaLnBrk="0" hangingPunct="0">
              <a:spcBef>
                <a:spcPct val="50000"/>
              </a:spcBef>
            </a:pPr>
            <a:r>
              <a:rPr lang="en-US" sz="1600">
                <a:solidFill>
                  <a:srgbClr val="000000"/>
                </a:solidFill>
                <a:latin typeface="Trebuchet MS" pitchFamily="34" charset="0"/>
                <a:cs typeface="Times New Roman" pitchFamily="18" charset="0"/>
              </a:rPr>
              <a:t>Single quote 	 All special characters between these quotes lose their special</a:t>
            </a:r>
            <a:br>
              <a:rPr lang="en-US" sz="1600">
                <a:solidFill>
                  <a:srgbClr val="000000"/>
                </a:solidFill>
                <a:latin typeface="Trebuchet MS" pitchFamily="34" charset="0"/>
                <a:cs typeface="Times New Roman" pitchFamily="18" charset="0"/>
              </a:rPr>
            </a:br>
            <a:r>
              <a:rPr lang="en-US" sz="1600">
                <a:solidFill>
                  <a:srgbClr val="000000"/>
                </a:solidFill>
                <a:latin typeface="Trebuchet MS" pitchFamily="34" charset="0"/>
                <a:cs typeface="Times New Roman" pitchFamily="18" charset="0"/>
              </a:rPr>
              <a:t>		meaning 	</a:t>
            </a:r>
          </a:p>
          <a:p>
            <a:pPr eaLnBrk="0" hangingPunct="0">
              <a:spcBef>
                <a:spcPct val="50000"/>
              </a:spcBef>
            </a:pPr>
            <a:r>
              <a:rPr lang="en-US" sz="1600">
                <a:solidFill>
                  <a:srgbClr val="000000"/>
                </a:solidFill>
                <a:latin typeface="Trebuchet MS" pitchFamily="34" charset="0"/>
                <a:cs typeface="Times New Roman" pitchFamily="18" charset="0"/>
              </a:rPr>
              <a:t>Double quote 	Most special characters between these quotes lose their special</a:t>
            </a:r>
            <a:br>
              <a:rPr lang="en-US" sz="1600">
                <a:solidFill>
                  <a:srgbClr val="000000"/>
                </a:solidFill>
                <a:latin typeface="Trebuchet MS" pitchFamily="34" charset="0"/>
                <a:cs typeface="Times New Roman" pitchFamily="18" charset="0"/>
              </a:rPr>
            </a:br>
            <a:r>
              <a:rPr lang="en-US" sz="1600">
                <a:solidFill>
                  <a:srgbClr val="000000"/>
                </a:solidFill>
                <a:latin typeface="Trebuchet MS" pitchFamily="34" charset="0"/>
                <a:cs typeface="Times New Roman" pitchFamily="18" charset="0"/>
              </a:rPr>
              <a:t>		meaning with these exceptions: </a:t>
            </a:r>
          </a:p>
          <a:p>
            <a:pPr algn="ctr" eaLnBrk="0" hangingPunct="0"/>
            <a:r>
              <a:rPr lang="en-US" sz="1600">
                <a:solidFill>
                  <a:srgbClr val="000000"/>
                </a:solidFill>
                <a:latin typeface="Trebuchet MS" pitchFamily="34" charset="0"/>
                <a:cs typeface="Times New Roman" pitchFamily="18" charset="0"/>
              </a:rPr>
              <a:t> $, ‘, \$, \‘ , \” , \\ </a:t>
            </a:r>
          </a:p>
          <a:p>
            <a:pPr eaLnBrk="0" hangingPunct="0">
              <a:spcBef>
                <a:spcPct val="50000"/>
              </a:spcBef>
            </a:pPr>
            <a:r>
              <a:rPr lang="en-US" sz="1600">
                <a:solidFill>
                  <a:srgbClr val="000000"/>
                </a:solidFill>
                <a:latin typeface="Trebuchet MS" pitchFamily="34" charset="0"/>
                <a:cs typeface="Times New Roman" pitchFamily="18" charset="0"/>
              </a:rPr>
              <a:t>Backslash 	 Any character immediately following the backslash loses its special</a:t>
            </a:r>
            <a:br>
              <a:rPr lang="en-US" sz="1600">
                <a:solidFill>
                  <a:srgbClr val="000000"/>
                </a:solidFill>
                <a:latin typeface="Trebuchet MS" pitchFamily="34" charset="0"/>
                <a:cs typeface="Times New Roman" pitchFamily="18" charset="0"/>
              </a:rPr>
            </a:br>
            <a:r>
              <a:rPr lang="en-US" sz="1600">
                <a:solidFill>
                  <a:srgbClr val="000000"/>
                </a:solidFill>
                <a:latin typeface="Trebuchet MS" pitchFamily="34" charset="0"/>
                <a:cs typeface="Times New Roman" pitchFamily="18" charset="0"/>
              </a:rPr>
              <a:t>		meaning</a:t>
            </a:r>
          </a:p>
          <a:p>
            <a:pPr eaLnBrk="0" hangingPunct="0">
              <a:spcBef>
                <a:spcPct val="50000"/>
              </a:spcBef>
            </a:pPr>
            <a:endParaRPr lang="en-US" sz="1600">
              <a:solidFill>
                <a:srgbClr val="000000"/>
              </a:solidFill>
              <a:latin typeface="Trebuchet MS" pitchFamily="34" charset="0"/>
              <a:cs typeface="Times New Roman" pitchFamily="18" charset="0"/>
            </a:endParaRPr>
          </a:p>
        </p:txBody>
      </p:sp>
    </p:spTree>
    <p:extLst>
      <p:ext uri="{BB962C8B-B14F-4D97-AF65-F5344CB8AC3E}">
        <p14:creationId xmlns:p14="http://schemas.microsoft.com/office/powerpoint/2010/main" val="7907356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Signals</a:t>
            </a:r>
          </a:p>
        </p:txBody>
      </p:sp>
      <p:sp>
        <p:nvSpPr>
          <p:cNvPr id="199683" name="Rectangle 3"/>
          <p:cNvSpPr>
            <a:spLocks noGrp="1" noChangeArrowheads="1"/>
          </p:cNvSpPr>
          <p:nvPr>
            <p:ph type="body" idx="1"/>
          </p:nvPr>
        </p:nvSpPr>
        <p:spPr/>
        <p:txBody>
          <a:bodyPr/>
          <a:lstStyle/>
          <a:p>
            <a:pPr eaLnBrk="0" hangingPunct="0">
              <a:spcBef>
                <a:spcPct val="50000"/>
              </a:spcBef>
              <a:buClrTx/>
              <a:buSzTx/>
            </a:pPr>
            <a:r>
              <a:rPr lang="en-US" sz="2500" dirty="0">
                <a:cs typeface="Times New Roman" pitchFamily="18" charset="0"/>
              </a:rPr>
              <a:t>Signals are software interrupts sent to a program to indicate that an important event has occurred. </a:t>
            </a:r>
          </a:p>
          <a:p>
            <a:pPr eaLnBrk="0" hangingPunct="0">
              <a:spcBef>
                <a:spcPct val="50000"/>
              </a:spcBef>
              <a:buClrTx/>
              <a:buSzTx/>
            </a:pPr>
            <a:r>
              <a:rPr lang="en-US" sz="2500" dirty="0">
                <a:cs typeface="Times New Roman" pitchFamily="18" charset="0"/>
              </a:rPr>
              <a:t>Some signals, such as the interrupt signal, indicate that a user has asked the program to do something that is not in the usual flow of control. </a:t>
            </a:r>
          </a:p>
          <a:p>
            <a:pPr eaLnBrk="0" hangingPunct="0">
              <a:spcBef>
                <a:spcPct val="50000"/>
              </a:spcBef>
              <a:buClrTx/>
              <a:buSzTx/>
            </a:pPr>
            <a:r>
              <a:rPr lang="en-US" sz="2500" dirty="0">
                <a:cs typeface="Times New Roman" pitchFamily="18" charset="0"/>
              </a:rPr>
              <a:t>Each type of event is represented by a separate signal. Each signal is only a small positive integer</a:t>
            </a:r>
            <a:r>
              <a:rPr lang="en-US" dirty="0">
                <a:cs typeface="Times New Roman" pitchFamily="18" charset="0"/>
              </a:rPr>
              <a:t>. </a:t>
            </a:r>
          </a:p>
          <a:p>
            <a:pPr marL="0" indent="0">
              <a:buNone/>
            </a:pPr>
            <a:endParaRPr lang="en-US" dirty="0">
              <a:cs typeface="Times New Roman" pitchFamily="18" charset="0"/>
            </a:endParaRPr>
          </a:p>
        </p:txBody>
      </p:sp>
    </p:spTree>
    <p:extLst>
      <p:ext uri="{BB962C8B-B14F-4D97-AF65-F5344CB8AC3E}">
        <p14:creationId xmlns:p14="http://schemas.microsoft.com/office/powerpoint/2010/main" val="3634315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Important Signals for Shell Scripts </a:t>
            </a:r>
          </a:p>
        </p:txBody>
      </p:sp>
      <p:graphicFrame>
        <p:nvGraphicFramePr>
          <p:cNvPr id="200707" name="Group 3"/>
          <p:cNvGraphicFramePr>
            <a:graphicFrameLocks noGrp="1"/>
          </p:cNvGraphicFramePr>
          <p:nvPr>
            <p:ph idx="1"/>
          </p:nvPr>
        </p:nvGraphicFramePr>
        <p:xfrm>
          <a:off x="393700" y="1447800"/>
          <a:ext cx="8407400" cy="4077653"/>
        </p:xfrm>
        <a:graphic>
          <a:graphicData uri="http://schemas.openxmlformats.org/drawingml/2006/table">
            <a:tbl>
              <a:tblPr/>
              <a:tblGrid>
                <a:gridCol w="1816100"/>
                <a:gridCol w="1676400"/>
                <a:gridCol w="4914900"/>
              </a:tblGrid>
              <a:tr h="3222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1" i="0" u="none" strike="noStrike" cap="none" normalizeH="0" baseline="0" smtClean="0">
                          <a:ln>
                            <a:noFill/>
                          </a:ln>
                          <a:solidFill>
                            <a:srgbClr val="000000"/>
                          </a:solidFill>
                          <a:effectLst/>
                          <a:latin typeface="Trebuchet MS" pitchFamily="34" charset="0"/>
                        </a:rPr>
                        <a:t>SIGNAL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1" i="0" u="none" strike="noStrike" cap="none" normalizeH="0" baseline="0" smtClean="0">
                          <a:ln>
                            <a:noFill/>
                          </a:ln>
                          <a:solidFill>
                            <a:srgbClr val="000000"/>
                          </a:solidFill>
                          <a:effectLst/>
                          <a:latin typeface="Trebuchet MS" pitchFamily="34"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1" i="0" u="none" strike="noStrike" cap="none" normalizeH="0" baseline="0" smtClean="0">
                          <a:ln>
                            <a:noFill/>
                          </a:ln>
                          <a:solidFill>
                            <a:srgbClr val="000000"/>
                          </a:solidFill>
                          <a:effectLst/>
                          <a:latin typeface="Trebuchet MS"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Hangup detected or death of controlling process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Keyboard interrupt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SIGQUIT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Quit from keyboard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SIGKILL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kill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SIGALRM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Alarm clock (timer)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SIGTERM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800" b="0" i="0" u="none" strike="noStrike" cap="none" normalizeH="0" baseline="0" smtClean="0">
                          <a:ln>
                            <a:noFill/>
                          </a:ln>
                          <a:solidFill>
                            <a:srgbClr val="000000"/>
                          </a:solidFill>
                          <a:effectLst/>
                          <a:latin typeface="Trebuchet MS" pitchFamily="34" charset="0"/>
                        </a:rPr>
                        <a:t>Terminate signal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38673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Trapping Signals</a:t>
            </a:r>
          </a:p>
        </p:txBody>
      </p:sp>
      <p:sp>
        <p:nvSpPr>
          <p:cNvPr id="201731" name="Rectangle 3"/>
          <p:cNvSpPr>
            <a:spLocks noGrp="1" noChangeArrowheads="1"/>
          </p:cNvSpPr>
          <p:nvPr>
            <p:ph type="body" idx="1"/>
          </p:nvPr>
        </p:nvSpPr>
        <p:spPr>
          <a:xfrm>
            <a:off x="457200" y="1143000"/>
            <a:ext cx="8229600" cy="4876732"/>
          </a:xfrm>
        </p:spPr>
        <p:txBody>
          <a:bodyPr/>
          <a:lstStyle/>
          <a:p>
            <a:r>
              <a:rPr lang="en-US" sz="2400" dirty="0"/>
              <a:t>Trap commands sets or unsets the action taken when a signal is received </a:t>
            </a:r>
          </a:p>
          <a:p>
            <a:r>
              <a:rPr lang="en-US" sz="2400" dirty="0"/>
              <a:t>The syntax is </a:t>
            </a:r>
          </a:p>
          <a:p>
            <a:pPr lvl="1">
              <a:buFontTx/>
              <a:buNone/>
            </a:pPr>
            <a:r>
              <a:rPr lang="en-US" sz="2000" b="1" i="1" dirty="0"/>
              <a:t>trap name signals</a:t>
            </a:r>
            <a:r>
              <a:rPr lang="en-US" sz="2000" dirty="0"/>
              <a:t> </a:t>
            </a:r>
          </a:p>
          <a:p>
            <a:r>
              <a:rPr lang="en-US" sz="2400" dirty="0"/>
              <a:t>Example </a:t>
            </a:r>
          </a:p>
          <a:p>
            <a:pPr>
              <a:spcBef>
                <a:spcPct val="0"/>
              </a:spcBef>
              <a:buClrTx/>
              <a:buSzTx/>
              <a:buFontTx/>
              <a:buNone/>
            </a:pPr>
            <a:r>
              <a:rPr lang="en-US" sz="2400" b="1" dirty="0">
                <a:solidFill>
                  <a:schemeClr val="tx1"/>
                </a:solidFill>
              </a:rPr>
              <a:t>	</a:t>
            </a:r>
            <a:r>
              <a:rPr lang="en-US" sz="1200" dirty="0" err="1">
                <a:solidFill>
                  <a:srgbClr val="FF0000"/>
                </a:solidFill>
              </a:rPr>
              <a:t>CleanUp</a:t>
            </a:r>
            <a:r>
              <a:rPr lang="en-US" sz="1200" dirty="0">
                <a:solidFill>
                  <a:srgbClr val="FF0000"/>
                </a:solidFill>
              </a:rPr>
              <a:t>() {    </a:t>
            </a:r>
            <a:br>
              <a:rPr lang="en-US" sz="1200" dirty="0">
                <a:solidFill>
                  <a:srgbClr val="FF0000"/>
                </a:solidFill>
              </a:rPr>
            </a:br>
            <a:r>
              <a:rPr lang="en-US" sz="1200" dirty="0">
                <a:solidFill>
                  <a:srgbClr val="FF0000"/>
                </a:solidFill>
              </a:rPr>
              <a:t>	if [ -f "$OUTFILE" ] ; then</a:t>
            </a:r>
            <a:br>
              <a:rPr lang="en-US" sz="1200" dirty="0">
                <a:solidFill>
                  <a:srgbClr val="FF0000"/>
                </a:solidFill>
              </a:rPr>
            </a:br>
            <a:r>
              <a:rPr lang="en-US" sz="1200" dirty="0">
                <a:solidFill>
                  <a:srgbClr val="FF0000"/>
                </a:solidFill>
              </a:rPr>
              <a:t>	        </a:t>
            </a:r>
            <a:r>
              <a:rPr lang="en-US" sz="1200" dirty="0" err="1">
                <a:solidFill>
                  <a:srgbClr val="FF0000"/>
                </a:solidFill>
              </a:rPr>
              <a:t>printf</a:t>
            </a:r>
            <a:r>
              <a:rPr lang="en-US" sz="1200" dirty="0">
                <a:solidFill>
                  <a:srgbClr val="FF0000"/>
                </a:solidFill>
              </a:rPr>
              <a:t> "Cleaning Up... ";        </a:t>
            </a:r>
            <a:br>
              <a:rPr lang="en-US" sz="1200" dirty="0">
                <a:solidFill>
                  <a:srgbClr val="FF0000"/>
                </a:solidFill>
              </a:rPr>
            </a:br>
            <a:r>
              <a:rPr lang="en-US" sz="1200" dirty="0">
                <a:solidFill>
                  <a:srgbClr val="FF0000"/>
                </a:solidFill>
              </a:rPr>
              <a:t>	        </a:t>
            </a:r>
            <a:r>
              <a:rPr lang="en-US" sz="1200" dirty="0" err="1">
                <a:solidFill>
                  <a:srgbClr val="FF0000"/>
                </a:solidFill>
              </a:rPr>
              <a:t>rm</a:t>
            </a:r>
            <a:r>
              <a:rPr lang="en-US" sz="1200" dirty="0">
                <a:solidFill>
                  <a:srgbClr val="FF0000"/>
                </a:solidFill>
              </a:rPr>
              <a:t> -f "$OUTFILE" 2&gt; /</a:t>
            </a:r>
            <a:r>
              <a:rPr lang="en-US" sz="1200" dirty="0" err="1">
                <a:solidFill>
                  <a:srgbClr val="FF0000"/>
                </a:solidFill>
              </a:rPr>
              <a:t>dev</a:t>
            </a:r>
            <a:r>
              <a:rPr lang="en-US" sz="1200" dirty="0">
                <a:solidFill>
                  <a:srgbClr val="FF0000"/>
                </a:solidFill>
              </a:rPr>
              <a:t>/null ;</a:t>
            </a:r>
            <a:br>
              <a:rPr lang="en-US" sz="1200" dirty="0">
                <a:solidFill>
                  <a:srgbClr val="FF0000"/>
                </a:solidFill>
              </a:rPr>
            </a:br>
            <a:r>
              <a:rPr lang="en-US" sz="1200" dirty="0">
                <a:solidFill>
                  <a:srgbClr val="FF0000"/>
                </a:solidFill>
              </a:rPr>
              <a:t>	        echo "Done." ;    </a:t>
            </a:r>
            <a:br>
              <a:rPr lang="en-US" sz="1200" dirty="0">
                <a:solidFill>
                  <a:srgbClr val="FF0000"/>
                </a:solidFill>
              </a:rPr>
            </a:br>
            <a:r>
              <a:rPr lang="en-US" sz="1200" dirty="0">
                <a:solidFill>
                  <a:srgbClr val="FF0000"/>
                </a:solidFill>
              </a:rPr>
              <a:t>	fi</a:t>
            </a:r>
            <a:br>
              <a:rPr lang="en-US" sz="1200" dirty="0">
                <a:solidFill>
                  <a:srgbClr val="FF0000"/>
                </a:solidFill>
              </a:rPr>
            </a:br>
            <a:r>
              <a:rPr lang="en-US" sz="1200" dirty="0">
                <a:solidFill>
                  <a:srgbClr val="FF0000"/>
                </a:solidFill>
              </a:rPr>
              <a:t>}</a:t>
            </a:r>
            <a:br>
              <a:rPr lang="en-US" sz="1200" dirty="0">
                <a:solidFill>
                  <a:srgbClr val="FF0000"/>
                </a:solidFill>
              </a:rPr>
            </a:br>
            <a:r>
              <a:rPr lang="en-US" sz="1200" dirty="0">
                <a:solidFill>
                  <a:srgbClr val="FF0000"/>
                </a:solidFill>
              </a:rPr>
              <a:t>trap </a:t>
            </a:r>
            <a:r>
              <a:rPr lang="en-US" sz="1200" dirty="0" err="1">
                <a:solidFill>
                  <a:srgbClr val="FF0000"/>
                </a:solidFill>
              </a:rPr>
              <a:t>CleanUp</a:t>
            </a:r>
            <a:r>
              <a:rPr lang="en-US" sz="1200" dirty="0">
                <a:solidFill>
                  <a:srgbClr val="FF0000"/>
                </a:solidFill>
              </a:rPr>
              <a:t> 1 2 3 </a:t>
            </a:r>
            <a:r>
              <a:rPr lang="en-US" sz="1200" dirty="0" smtClean="0">
                <a:solidFill>
                  <a:srgbClr val="FF0000"/>
                </a:solidFill>
              </a:rPr>
              <a:t>15</a:t>
            </a:r>
            <a:endParaRPr lang="en-US" sz="1200" dirty="0">
              <a:solidFill>
                <a:srgbClr val="FF0000"/>
              </a:solidFill>
            </a:endParaRPr>
          </a:p>
          <a:p>
            <a:r>
              <a:rPr lang="en-US" sz="2400" dirty="0"/>
              <a:t>Signals can be ignored  using the command </a:t>
            </a:r>
          </a:p>
          <a:p>
            <a:pPr>
              <a:buFontTx/>
              <a:buNone/>
            </a:pPr>
            <a:r>
              <a:rPr lang="en-US" sz="2400" dirty="0"/>
              <a:t>           trap ‘’ signals  or trap : signals</a:t>
            </a:r>
          </a:p>
        </p:txBody>
      </p:sp>
    </p:spTree>
    <p:extLst>
      <p:ext uri="{BB962C8B-B14F-4D97-AF65-F5344CB8AC3E}">
        <p14:creationId xmlns:p14="http://schemas.microsoft.com/office/powerpoint/2010/main" val="22445965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Kill</a:t>
            </a:r>
          </a:p>
        </p:txBody>
      </p:sp>
      <p:sp>
        <p:nvSpPr>
          <p:cNvPr id="212995" name="Rectangle 3"/>
          <p:cNvSpPr>
            <a:spLocks noGrp="1" noChangeArrowheads="1"/>
          </p:cNvSpPr>
          <p:nvPr>
            <p:ph type="body" idx="1"/>
          </p:nvPr>
        </p:nvSpPr>
        <p:spPr/>
        <p:txBody>
          <a:bodyPr/>
          <a:lstStyle/>
          <a:p>
            <a:r>
              <a:rPr lang="en-US"/>
              <a:t>Kill –  send a signal to a process </a:t>
            </a:r>
          </a:p>
          <a:p>
            <a:pPr lvl="1">
              <a:buFontTx/>
              <a:buNone/>
            </a:pPr>
            <a:r>
              <a:rPr lang="en-US" sz="2000"/>
              <a:t>Kill [option] PID     </a:t>
            </a:r>
          </a:p>
          <a:p>
            <a:pPr lvl="1"/>
            <a:r>
              <a:rPr lang="en-US" sz="2000"/>
              <a:t>Default signal is 15 </a:t>
            </a:r>
          </a:p>
          <a:p>
            <a:pPr lvl="1"/>
            <a:endParaRPr lang="en-US" sz="2000"/>
          </a:p>
          <a:p>
            <a:pPr lvl="1"/>
            <a:r>
              <a:rPr lang="en-US" sz="1600" b="1">
                <a:solidFill>
                  <a:schemeClr val="tx1"/>
                </a:solidFill>
              </a:rPr>
              <a:t>Option: </a:t>
            </a:r>
          </a:p>
          <a:p>
            <a:pPr>
              <a:buFontTx/>
              <a:buNone/>
            </a:pPr>
            <a:r>
              <a:rPr lang="en-US" sz="1800" b="1">
                <a:solidFill>
                  <a:srgbClr val="008000"/>
                </a:solidFill>
              </a:rPr>
              <a:t>     	      </a:t>
            </a:r>
            <a:r>
              <a:rPr lang="en-US"/>
              <a:t>-no   Specific signal is generated to terminate the process</a:t>
            </a:r>
            <a:br>
              <a:rPr lang="en-US"/>
            </a:br>
            <a:r>
              <a:rPr lang="en-US"/>
              <a:t>     	0	     kills all processes except the login shell</a:t>
            </a:r>
          </a:p>
          <a:p>
            <a:pPr lvl="1">
              <a:buFontTx/>
              <a:buNone/>
            </a:pPr>
            <a:endParaRPr lang="en-US" sz="2000"/>
          </a:p>
          <a:p>
            <a:endParaRPr lang="en-US"/>
          </a:p>
        </p:txBody>
      </p:sp>
    </p:spTree>
    <p:extLst>
      <p:ext uri="{BB962C8B-B14F-4D97-AF65-F5344CB8AC3E}">
        <p14:creationId xmlns:p14="http://schemas.microsoft.com/office/powerpoint/2010/main" val="1938864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Nohup – don’t hang up </a:t>
            </a:r>
          </a:p>
        </p:txBody>
      </p:sp>
      <p:sp>
        <p:nvSpPr>
          <p:cNvPr id="202755" name="Rectangle 3"/>
          <p:cNvSpPr>
            <a:spLocks noGrp="1" noChangeArrowheads="1"/>
          </p:cNvSpPr>
          <p:nvPr>
            <p:ph type="body" idx="1"/>
          </p:nvPr>
        </p:nvSpPr>
        <p:spPr/>
        <p:txBody>
          <a:bodyPr/>
          <a:lstStyle/>
          <a:p>
            <a:pPr>
              <a:spcBef>
                <a:spcPct val="50000"/>
              </a:spcBef>
              <a:buClrTx/>
              <a:buSzTx/>
            </a:pPr>
            <a:r>
              <a:rPr lang="en-US"/>
              <a:t>Whenever the terminal is disconnected, the kernel sends the signal SIGHUP to all processes that were attached to a terminal to terminate all the processes </a:t>
            </a:r>
          </a:p>
          <a:p>
            <a:pPr>
              <a:spcBef>
                <a:spcPct val="50000"/>
              </a:spcBef>
              <a:buClrTx/>
              <a:buSzTx/>
            </a:pPr>
            <a:r>
              <a:rPr lang="en-US"/>
              <a:t>To make a process alive even after a logoff, we use the nohup command.</a:t>
            </a:r>
          </a:p>
          <a:p>
            <a:pPr>
              <a:spcBef>
                <a:spcPct val="0"/>
              </a:spcBef>
              <a:buClrTx/>
              <a:buSzTx/>
              <a:buFontTx/>
              <a:buNone/>
            </a:pPr>
            <a:endParaRPr lang="en-US" b="1">
              <a:solidFill>
                <a:schemeClr val="tx1"/>
              </a:solidFill>
            </a:endParaRPr>
          </a:p>
          <a:p>
            <a:pPr>
              <a:spcBef>
                <a:spcPct val="0"/>
              </a:spcBef>
              <a:buClrTx/>
              <a:buSzTx/>
              <a:buFontTx/>
              <a:buNone/>
            </a:pPr>
            <a:r>
              <a:rPr lang="en-US" b="1">
                <a:solidFill>
                  <a:schemeClr val="tx1"/>
                </a:solidFill>
              </a:rPr>
              <a:t>		$ </a:t>
            </a:r>
            <a:r>
              <a:rPr lang="en-US">
                <a:solidFill>
                  <a:schemeClr val="tx1"/>
                </a:solidFill>
              </a:rPr>
              <a:t>nohup command</a:t>
            </a:r>
          </a:p>
          <a:p>
            <a:pPr>
              <a:spcBef>
                <a:spcPct val="0"/>
              </a:spcBef>
              <a:buClrTx/>
              <a:buSzTx/>
              <a:buFontTx/>
              <a:buNone/>
            </a:pPr>
            <a:r>
              <a:rPr lang="en-US">
                <a:solidFill>
                  <a:schemeClr val="tx1"/>
                </a:solidFill>
              </a:rPr>
              <a:t>             $ nohup myproc </a:t>
            </a:r>
          </a:p>
          <a:p>
            <a:pPr>
              <a:spcBef>
                <a:spcPct val="50000"/>
              </a:spcBef>
              <a:buClrTx/>
              <a:buSzTx/>
            </a:pPr>
            <a:endParaRPr lang="en-US"/>
          </a:p>
          <a:p>
            <a:pPr>
              <a:buFontTx/>
              <a:buNone/>
            </a:pPr>
            <a:endParaRPr lang="en-US"/>
          </a:p>
        </p:txBody>
      </p:sp>
    </p:spTree>
    <p:extLst>
      <p:ext uri="{BB962C8B-B14F-4D97-AF65-F5344CB8AC3E}">
        <p14:creationId xmlns:p14="http://schemas.microsoft.com/office/powerpoint/2010/main" val="1369078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2_Office 主题">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5647</Words>
  <Characters>0</Characters>
  <Application>Microsoft Office PowerPoint</Application>
  <DocSecurity>0</DocSecurity>
  <PresentationFormat>On-screen Show (4:3)</PresentationFormat>
  <Lines>0</Lines>
  <Paragraphs>1048</Paragraphs>
  <Slides>107</Slides>
  <Notes>31</Notes>
  <HiddenSlides>0</HiddenSlides>
  <MMClips>0</MMClips>
  <ScaleCrop>false</ScaleCrop>
  <HeadingPairs>
    <vt:vector size="6" baseType="variant">
      <vt:variant>
        <vt:lpstr>Fonts Used</vt:lpstr>
      </vt:variant>
      <vt:variant>
        <vt:i4>27</vt:i4>
      </vt:variant>
      <vt:variant>
        <vt:lpstr>Theme</vt:lpstr>
      </vt:variant>
      <vt:variant>
        <vt:i4>1</vt:i4>
      </vt:variant>
      <vt:variant>
        <vt:lpstr>Slide Titles</vt:lpstr>
      </vt:variant>
      <vt:variant>
        <vt:i4>107</vt:i4>
      </vt:variant>
    </vt:vector>
  </HeadingPairs>
  <TitlesOfParts>
    <vt:vector size="135" baseType="lpstr">
      <vt:lpstr>Arial</vt:lpstr>
      <vt:lpstr>宋体</vt:lpstr>
      <vt:lpstr>Wingdings</vt:lpstr>
      <vt:lpstr>Calibri</vt:lpstr>
      <vt:lpstr>方正超粗黑简体</vt:lpstr>
      <vt:lpstr>Microsoft YaHei</vt:lpstr>
      <vt:lpstr>Times New Roman</vt:lpstr>
      <vt:lpstr>SimHei</vt:lpstr>
      <vt:lpstr>隶书</vt:lpstr>
      <vt:lpstr>方正汉简简体</vt:lpstr>
      <vt:lpstr>楷体_GB2312</vt:lpstr>
      <vt:lpstr>Verdana</vt:lpstr>
      <vt:lpstr>Arial Black</vt:lpstr>
      <vt:lpstr>华文细黑</vt:lpstr>
      <vt:lpstr>MS UI Gothic</vt:lpstr>
      <vt:lpstr>华文楷体</vt:lpstr>
      <vt:lpstr>方正静蕾简体</vt:lpstr>
      <vt:lpstr>方正粗宋简体</vt:lpstr>
      <vt:lpstr>BatangChe</vt:lpstr>
      <vt:lpstr>Microsoft Sans Serif</vt:lpstr>
      <vt:lpstr>Gulim</vt:lpstr>
      <vt:lpstr>Haettenschweiler</vt:lpstr>
      <vt:lpstr>Mistral</vt:lpstr>
      <vt:lpstr>Arial Unicode MS</vt:lpstr>
      <vt:lpstr>MS PGothic</vt:lpstr>
      <vt:lpstr>Rockwell</vt:lpstr>
      <vt:lpstr>Latha</vt:lpstr>
      <vt:lpstr>2_Office 主题</vt:lpstr>
      <vt:lpstr>UNIX with Shell Scripting</vt:lpstr>
      <vt:lpstr>Agenda</vt:lpstr>
      <vt:lpstr>What is an Operating System ?</vt:lpstr>
      <vt:lpstr>A Multi-user Operating System</vt:lpstr>
      <vt:lpstr>Functions of an OS</vt:lpstr>
      <vt:lpstr>UNIX Operating System</vt:lpstr>
      <vt:lpstr>Origins of Unix and Linux</vt:lpstr>
      <vt:lpstr>Unix and Linux</vt:lpstr>
      <vt:lpstr>Some Flavors and Distribution </vt:lpstr>
      <vt:lpstr>Features of UNIX OS</vt:lpstr>
      <vt:lpstr>Structure of UNIX system </vt:lpstr>
      <vt:lpstr>Starting a session </vt:lpstr>
      <vt:lpstr>Some UNIX basic Commands</vt:lpstr>
      <vt:lpstr>Some commonly used commands</vt:lpstr>
      <vt:lpstr>Some commonly used commands</vt:lpstr>
      <vt:lpstr>Predefined Shell Variables</vt:lpstr>
      <vt:lpstr>Displaying variable contents</vt:lpstr>
      <vt:lpstr>Pathnames</vt:lpstr>
      <vt:lpstr>Wild-card characters</vt:lpstr>
      <vt:lpstr>The [ ]</vt:lpstr>
      <vt:lpstr>Environment variables</vt:lpstr>
      <vt:lpstr>UNIX with Shell Scripting</vt:lpstr>
      <vt:lpstr>Agenda</vt:lpstr>
      <vt:lpstr>File Systems representation</vt:lpstr>
      <vt:lpstr>Unix FileSystems</vt:lpstr>
      <vt:lpstr>Unix FileSystems</vt:lpstr>
      <vt:lpstr>Mounting </vt:lpstr>
      <vt:lpstr>Filenames</vt:lpstr>
      <vt:lpstr>Some File System commands </vt:lpstr>
      <vt:lpstr>File Types </vt:lpstr>
      <vt:lpstr>Files</vt:lpstr>
      <vt:lpstr>Working in the File Systems</vt:lpstr>
      <vt:lpstr>Redirections</vt:lpstr>
      <vt:lpstr>File Access Permissions </vt:lpstr>
      <vt:lpstr>File Access Permissions</vt:lpstr>
      <vt:lpstr>chmod </vt:lpstr>
      <vt:lpstr>The mode </vt:lpstr>
      <vt:lpstr>Examples</vt:lpstr>
      <vt:lpstr>Changing Owner chown</vt:lpstr>
      <vt:lpstr>Changing Group chgrp  </vt:lpstr>
      <vt:lpstr>umask</vt:lpstr>
      <vt:lpstr>Filter </vt:lpstr>
      <vt:lpstr>Filters..contd</vt:lpstr>
      <vt:lpstr>head &amp; tail</vt:lpstr>
      <vt:lpstr>More &amp; less</vt:lpstr>
      <vt:lpstr>wc</vt:lpstr>
      <vt:lpstr>sort</vt:lpstr>
      <vt:lpstr>Sort Options</vt:lpstr>
      <vt:lpstr>uniq </vt:lpstr>
      <vt:lpstr>cmp</vt:lpstr>
      <vt:lpstr>diff</vt:lpstr>
      <vt:lpstr>comm</vt:lpstr>
      <vt:lpstr>tr</vt:lpstr>
      <vt:lpstr>cut </vt:lpstr>
      <vt:lpstr>paste </vt:lpstr>
      <vt:lpstr>split</vt:lpstr>
      <vt:lpstr>grep </vt:lpstr>
      <vt:lpstr>Regular Expressions</vt:lpstr>
      <vt:lpstr>Egrep </vt:lpstr>
      <vt:lpstr>grep options</vt:lpstr>
      <vt:lpstr>find</vt:lpstr>
      <vt:lpstr>find</vt:lpstr>
      <vt:lpstr>xargs</vt:lpstr>
      <vt:lpstr>PowerPoint Presentation</vt:lpstr>
      <vt:lpstr>PowerPoint Presentation</vt:lpstr>
      <vt:lpstr>PowerPoint Presentation</vt:lpstr>
      <vt:lpstr>awk</vt:lpstr>
      <vt:lpstr>Awk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Shell Variables</vt:lpstr>
      <vt:lpstr>PowerPoint Presentation</vt:lpstr>
      <vt:lpstr>PowerPoint Presentation</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Signals</vt:lpstr>
      <vt:lpstr>Important Signals for Shell Scripts </vt:lpstr>
      <vt:lpstr>Trapping Signals</vt:lpstr>
      <vt:lpstr>Kill</vt:lpstr>
      <vt:lpstr>Nohup – don’t hang up </vt:lpstr>
      <vt:lpstr>PowerPoint Presentation</vt:lpstr>
      <vt:lpstr>Exporting ..Revisited</vt:lpstr>
      <vt:lpstr>Process</vt:lpstr>
      <vt:lpstr>Dealing with Process</vt:lpstr>
      <vt:lpstr>Scheduling jobs</vt:lpstr>
      <vt:lpstr>cron</vt:lpstr>
      <vt:lpstr>Cron</vt:lpstr>
      <vt:lpstr>PowerPoint Presentation</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Raghavendra Rao, Vodafone Group</dc:creator>
  <cp:lastModifiedBy>Jupudi, Raghavendra Rao, Vodafone Group</cp:lastModifiedBy>
  <cp:revision>117</cp:revision>
  <cp:lastPrinted>1601-01-01T00:00:00Z</cp:lastPrinted>
  <dcterms:created xsi:type="dcterms:W3CDTF">1601-01-01T00:00:00Z</dcterms:created>
  <dcterms:modified xsi:type="dcterms:W3CDTF">2013-08-11T18:45:28Z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1033-8.1.0.3018</vt:lpwstr>
  </property>
</Properties>
</file>