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4"/>
  </p:notesMasterIdLst>
  <p:handoutMasterIdLst>
    <p:handoutMasterId r:id="rId25"/>
  </p:handoutMasterIdLst>
  <p:sldIdLst>
    <p:sldId id="256" r:id="rId5"/>
    <p:sldId id="271" r:id="rId6"/>
    <p:sldId id="279" r:id="rId7"/>
    <p:sldId id="281" r:id="rId8"/>
    <p:sldId id="280" r:id="rId9"/>
    <p:sldId id="257" r:id="rId10"/>
    <p:sldId id="275" r:id="rId11"/>
    <p:sldId id="276" r:id="rId12"/>
    <p:sldId id="282" r:id="rId13"/>
    <p:sldId id="283" r:id="rId14"/>
    <p:sldId id="284" r:id="rId15"/>
    <p:sldId id="285" r:id="rId16"/>
    <p:sldId id="286" r:id="rId17"/>
    <p:sldId id="287" r:id="rId18"/>
    <p:sldId id="288" r:id="rId19"/>
    <p:sldId id="289" r:id="rId20"/>
    <p:sldId id="290" r:id="rId21"/>
    <p:sldId id="293"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 id="282"/>
            <p14:sldId id="283"/>
            <p14:sldId id="284"/>
            <p14:sldId id="285"/>
            <p14:sldId id="286"/>
            <p14:sldId id="287"/>
            <p14:sldId id="288"/>
            <p14:sldId id="289"/>
            <p14:sldId id="290"/>
            <p14:sldId id="293"/>
            <p14:sldId id="291"/>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404040"/>
    <a:srgbClr val="F5F5F5"/>
    <a:srgbClr val="F2F2F2"/>
    <a:srgbClr val="D24726"/>
    <a:srgbClr val="DD462F"/>
    <a:srgbClr val="F8CFB6"/>
    <a:srgbClr val="F8CAB6"/>
    <a:srgbClr val="92392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107" d="100"/>
          <a:sy n="107" d="100"/>
        </p:scale>
        <p:origin x="138" y="3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8/25/2020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8/25/2020</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8/25/2020</a:t>
            </a:fld>
            <a:endParaRPr lang="en-US"/>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7.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image" Target="../media/image8.png"/><Relationship Id="rId5" Type="http://schemas.openxmlformats.org/officeDocument/2006/relationships/oleObject" Target="../embeddings/oleObject3.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png"/><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smtClean="0">
                <a:solidFill>
                  <a:schemeClr val="bg1"/>
                </a:solidFill>
              </a:rPr>
              <a:t>Flappy Bird</a:t>
            </a:r>
            <a:endParaRPr lang="en-US" sz="480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err="1" smtClean="0">
                <a:solidFill>
                  <a:schemeClr val="bg1"/>
                </a:solidFill>
                <a:latin typeface="+mj-lt"/>
              </a:rPr>
              <a:t>Phạm</a:t>
            </a:r>
            <a:r>
              <a:rPr lang="en-US" sz="2400" smtClean="0">
                <a:solidFill>
                  <a:schemeClr val="bg1"/>
                </a:solidFill>
                <a:latin typeface="+mj-lt"/>
              </a:rPr>
              <a:t> </a:t>
            </a:r>
            <a:r>
              <a:rPr lang="en-US" sz="2400" err="1" smtClean="0">
                <a:solidFill>
                  <a:schemeClr val="bg1"/>
                </a:solidFill>
                <a:latin typeface="+mj-lt"/>
              </a:rPr>
              <a:t>Văn</a:t>
            </a:r>
            <a:r>
              <a:rPr lang="en-US" sz="2400" smtClean="0">
                <a:solidFill>
                  <a:schemeClr val="bg1"/>
                </a:solidFill>
                <a:latin typeface="+mj-lt"/>
              </a:rPr>
              <a:t> </a:t>
            </a:r>
            <a:r>
              <a:rPr lang="en-US" sz="2400" err="1" smtClean="0">
                <a:solidFill>
                  <a:schemeClr val="bg1"/>
                </a:solidFill>
                <a:latin typeface="+mj-lt"/>
              </a:rPr>
              <a:t>Thắng</a:t>
            </a:r>
            <a:r>
              <a:rPr lang="en-US" sz="2400" smtClean="0">
                <a:solidFill>
                  <a:schemeClr val="bg1"/>
                </a:solidFill>
                <a:latin typeface="+mj-lt"/>
              </a:rPr>
              <a:t> – Game2d_Foundation3</a:t>
            </a:r>
            <a:endParaRPr lang="en-US" sz="2400">
              <a:solidFill>
                <a:schemeClr val="bg1"/>
              </a:solidFill>
              <a:latin typeface="+mj-lt"/>
            </a:endParaRPr>
          </a:p>
        </p:txBody>
      </p:sp>
      <p:pic>
        <p:nvPicPr>
          <p:cNvPr id="1026" name="Picture 2" descr="https://upload.wikimedia.org/wikipedia/vi/0/0a/Flappy_Bird_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6" y="4421953"/>
            <a:ext cx="16668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1000"/>
                                        <p:tgtEl>
                                          <p:spTgt spid="1026"/>
                                        </p:tgtEl>
                                      </p:cBhvr>
                                    </p:animEffect>
                                    <p:anim calcmode="lin" valueType="num">
                                      <p:cBhvr>
                                        <p:cTn id="18" dur="1000" fill="hold"/>
                                        <p:tgtEl>
                                          <p:spTgt spid="1026"/>
                                        </p:tgtEl>
                                        <p:attrNameLst>
                                          <p:attrName>ppt_x</p:attrName>
                                        </p:attrNameLst>
                                      </p:cBhvr>
                                      <p:tavLst>
                                        <p:tav tm="0">
                                          <p:val>
                                            <p:strVal val="#ppt_x"/>
                                          </p:val>
                                        </p:tav>
                                        <p:tav tm="100000">
                                          <p:val>
                                            <p:strVal val="#ppt_x"/>
                                          </p:val>
                                        </p:tav>
                                      </p:tavLst>
                                    </p:anim>
                                    <p:anim calcmode="lin" valueType="num">
                                      <p:cBhvr>
                                        <p:cTn id="1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Các trạng thái của game</a:t>
            </a:r>
            <a:endParaRPr lang="en-US">
              <a:latin typeface="Segoe UI Light" panose="020B0502040204020203" pitchFamily="34" charset="0"/>
              <a:cs typeface="Segoe UI Light" panose="020B0502040204020203" pitchFamily="34" charset="0"/>
            </a:endParaRPr>
          </a:p>
        </p:txBody>
      </p:sp>
      <p:sp>
        <p:nvSpPr>
          <p:cNvPr id="9" name="TextBox 8"/>
          <p:cNvSpPr txBox="1"/>
          <p:nvPr/>
        </p:nvSpPr>
        <p:spPr>
          <a:xfrm>
            <a:off x="600635" y="1665656"/>
            <a:ext cx="5251759"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1 Object lưu thông tin trạng thái của game</a:t>
            </a:r>
            <a:endParaRPr lang="en-US"/>
          </a:p>
        </p:txBody>
      </p:sp>
      <p:sp>
        <p:nvSpPr>
          <p:cNvPr id="34" name="TextBox 33"/>
          <p:cNvSpPr txBox="1"/>
          <p:nvPr/>
        </p:nvSpPr>
        <p:spPr>
          <a:xfrm>
            <a:off x="600632" y="2051138"/>
            <a:ext cx="5529975" cy="369332"/>
          </a:xfrm>
          <a:prstGeom prst="rect">
            <a:avLst/>
          </a:prstGeom>
          <a:noFill/>
        </p:spPr>
        <p:txBody>
          <a:bodyPr wrap="none" rtlCol="0">
            <a:spAutoFit/>
          </a:bodyPr>
          <a:lstStyle/>
          <a:p>
            <a:pPr marL="285750" indent="-285750">
              <a:buFont typeface="Arial" panose="020B0604020202020204" pitchFamily="34" charset="0"/>
              <a:buChar char="•"/>
            </a:pPr>
            <a:r>
              <a:rPr lang="en-US" smtClean="0"/>
              <a:t>Game sẽ có 3 trạng thái chính là </a:t>
            </a:r>
            <a:r>
              <a:rPr lang="en-US" smtClean="0">
                <a:solidFill>
                  <a:schemeClr val="accent2"/>
                </a:solidFill>
              </a:rPr>
              <a:t>start</a:t>
            </a:r>
            <a:r>
              <a:rPr lang="en-US" smtClean="0"/>
              <a:t>, </a:t>
            </a:r>
            <a:r>
              <a:rPr lang="en-US" smtClean="0">
                <a:solidFill>
                  <a:schemeClr val="accent2"/>
                </a:solidFill>
              </a:rPr>
              <a:t>play</a:t>
            </a:r>
            <a:r>
              <a:rPr lang="en-US" smtClean="0"/>
              <a:t> và </a:t>
            </a:r>
            <a:r>
              <a:rPr lang="en-US" smtClean="0">
                <a:solidFill>
                  <a:schemeClr val="accent2"/>
                </a:solidFill>
              </a:rPr>
              <a:t>end</a:t>
            </a:r>
            <a:endParaRPr lang="en-US">
              <a:solidFill>
                <a:schemeClr val="accent2"/>
              </a:solidFill>
            </a:endParaRPr>
          </a:p>
        </p:txBody>
      </p:sp>
      <p:sp>
        <p:nvSpPr>
          <p:cNvPr id="35" name="Rectangle 34"/>
          <p:cNvSpPr/>
          <p:nvPr/>
        </p:nvSpPr>
        <p:spPr>
          <a:xfrm>
            <a:off x="7470531" y="1850324"/>
            <a:ext cx="3429000" cy="3845170"/>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pic>
        <p:nvPicPr>
          <p:cNvPr id="36"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0531" y="1850322"/>
            <a:ext cx="34290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0531" y="4911267"/>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8808" y="4914444"/>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7085" y="4914444"/>
            <a:ext cx="9239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 name="TextBox 40"/>
          <p:cNvSpPr txBox="1"/>
          <p:nvPr/>
        </p:nvSpPr>
        <p:spPr>
          <a:xfrm>
            <a:off x="600633" y="2447397"/>
            <a:ext cx="2051587"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Trạng thái </a:t>
            </a:r>
            <a:r>
              <a:rPr lang="en-US" smtClean="0">
                <a:solidFill>
                  <a:schemeClr val="accent2"/>
                </a:solidFill>
              </a:rPr>
              <a:t>start</a:t>
            </a:r>
            <a:r>
              <a:rPr lang="en-US" smtClean="0"/>
              <a:t>:</a:t>
            </a:r>
          </a:p>
        </p:txBody>
      </p:sp>
      <p:sp>
        <p:nvSpPr>
          <p:cNvPr id="43" name="TextBox 42"/>
          <p:cNvSpPr txBox="1"/>
          <p:nvPr/>
        </p:nvSpPr>
        <p:spPr>
          <a:xfrm>
            <a:off x="600635" y="2832782"/>
            <a:ext cx="6127383" cy="369332"/>
          </a:xfrm>
          <a:prstGeom prst="rect">
            <a:avLst/>
          </a:prstGeom>
          <a:noFill/>
        </p:spPr>
        <p:txBody>
          <a:bodyPr wrap="none" rtlCol="0">
            <a:spAutoFit/>
          </a:bodyPr>
          <a:lstStyle/>
          <a:p>
            <a:pPr marL="742950" lvl="1" indent="-285750">
              <a:buFont typeface="Arial" panose="020B0604020202020204" pitchFamily="34" charset="0"/>
              <a:buChar char="•"/>
            </a:pPr>
            <a:r>
              <a:rPr lang="en-US" smtClean="0"/>
              <a:t>Xuất hiện các Image </a:t>
            </a:r>
            <a:r>
              <a:rPr lang="en-US" i="1" smtClean="0"/>
              <a:t>Flappy Bird, </a:t>
            </a:r>
            <a:r>
              <a:rPr lang="en-US" i="1"/>
              <a:t>Get </a:t>
            </a:r>
            <a:r>
              <a:rPr lang="en-US" i="1" smtClean="0"/>
              <a:t>Ready, </a:t>
            </a:r>
            <a:r>
              <a:rPr lang="en-US" i="1"/>
              <a:t>Tap </a:t>
            </a:r>
            <a:r>
              <a:rPr lang="en-US" i="1" smtClean="0"/>
              <a:t>Tap</a:t>
            </a:r>
            <a:endParaRPr lang="en-US" i="1"/>
          </a:p>
        </p:txBody>
      </p:sp>
      <p:sp>
        <p:nvSpPr>
          <p:cNvPr id="46" name="TextBox 45"/>
          <p:cNvSpPr txBox="1"/>
          <p:nvPr/>
        </p:nvSpPr>
        <p:spPr>
          <a:xfrm>
            <a:off x="600635" y="3202114"/>
            <a:ext cx="2433871" cy="369332"/>
          </a:xfrm>
          <a:prstGeom prst="rect">
            <a:avLst/>
          </a:prstGeom>
          <a:noFill/>
        </p:spPr>
        <p:txBody>
          <a:bodyPr wrap="none" rtlCol="0">
            <a:spAutoFit/>
          </a:bodyPr>
          <a:lstStyle/>
          <a:p>
            <a:pPr marL="742950" lvl="1" indent="-285750">
              <a:buFont typeface="Arial" panose="020B0604020202020204" pitchFamily="34" charset="0"/>
              <a:buChar char="•"/>
            </a:pPr>
            <a:r>
              <a:rPr lang="en-US" smtClean="0"/>
              <a:t>Đối tượng </a:t>
            </a:r>
            <a:r>
              <a:rPr lang="en-US" i="1" smtClean="0"/>
              <a:t>Bird</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8364" y="2323464"/>
            <a:ext cx="1276243" cy="34145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48364" y="2930066"/>
            <a:ext cx="1276243" cy="34610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81175" y="3585337"/>
            <a:ext cx="363013" cy="256245"/>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09493" y="3588243"/>
            <a:ext cx="980639" cy="908243"/>
          </a:xfrm>
          <a:prstGeom prst="rect">
            <a:avLst/>
          </a:prstGeom>
        </p:spPr>
      </p:pic>
      <p:sp>
        <p:nvSpPr>
          <p:cNvPr id="47" name="TextBox 46"/>
          <p:cNvSpPr txBox="1"/>
          <p:nvPr/>
        </p:nvSpPr>
        <p:spPr>
          <a:xfrm>
            <a:off x="600632" y="3571446"/>
            <a:ext cx="2014462"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Trạng thái </a:t>
            </a:r>
            <a:r>
              <a:rPr lang="en-US" smtClean="0">
                <a:solidFill>
                  <a:schemeClr val="accent2"/>
                </a:solidFill>
              </a:rPr>
              <a:t>play</a:t>
            </a:r>
            <a:r>
              <a:rPr lang="en-US" smtClean="0"/>
              <a:t>:</a:t>
            </a:r>
          </a:p>
        </p:txBody>
      </p:sp>
      <p:sp>
        <p:nvSpPr>
          <p:cNvPr id="48" name="TextBox 47"/>
          <p:cNvSpPr txBox="1"/>
          <p:nvPr/>
        </p:nvSpPr>
        <p:spPr>
          <a:xfrm>
            <a:off x="600634" y="3956831"/>
            <a:ext cx="6157904" cy="369332"/>
          </a:xfrm>
          <a:prstGeom prst="rect">
            <a:avLst/>
          </a:prstGeom>
          <a:noFill/>
        </p:spPr>
        <p:txBody>
          <a:bodyPr wrap="none" rtlCol="0">
            <a:spAutoFit/>
          </a:bodyPr>
          <a:lstStyle/>
          <a:p>
            <a:pPr marL="742950" lvl="1" indent="-285750">
              <a:buFont typeface="Arial" panose="020B0604020202020204" pitchFamily="34" charset="0"/>
              <a:buChar char="•"/>
            </a:pPr>
            <a:r>
              <a:rPr lang="en-US" smtClean="0"/>
              <a:t>Biến mất các image </a:t>
            </a:r>
            <a:r>
              <a:rPr lang="en-US" i="1"/>
              <a:t>Flappy </a:t>
            </a:r>
            <a:r>
              <a:rPr lang="en-US" i="1" smtClean="0"/>
              <a:t>Bird, </a:t>
            </a:r>
            <a:r>
              <a:rPr lang="en-US" i="1"/>
              <a:t>Get </a:t>
            </a:r>
            <a:r>
              <a:rPr lang="en-US" i="1" smtClean="0"/>
              <a:t>Ready, </a:t>
            </a:r>
            <a:r>
              <a:rPr lang="en-US" i="1"/>
              <a:t>Tap </a:t>
            </a:r>
            <a:r>
              <a:rPr lang="en-US" i="1" smtClean="0"/>
              <a:t>Tap</a:t>
            </a:r>
            <a:r>
              <a:rPr lang="en-US" smtClean="0"/>
              <a:t> </a:t>
            </a:r>
            <a:endParaRPr lang="en-US" i="1" smtClean="0"/>
          </a:p>
        </p:txBody>
      </p:sp>
      <p:sp>
        <p:nvSpPr>
          <p:cNvPr id="49" name="TextBox 48"/>
          <p:cNvSpPr txBox="1"/>
          <p:nvPr/>
        </p:nvSpPr>
        <p:spPr>
          <a:xfrm>
            <a:off x="599924" y="4326163"/>
            <a:ext cx="5069849" cy="369332"/>
          </a:xfrm>
          <a:prstGeom prst="rect">
            <a:avLst/>
          </a:prstGeom>
          <a:noFill/>
        </p:spPr>
        <p:txBody>
          <a:bodyPr wrap="none" rtlCol="0">
            <a:spAutoFit/>
          </a:bodyPr>
          <a:lstStyle/>
          <a:p>
            <a:pPr marL="742950" lvl="1" indent="-285750">
              <a:buFont typeface="Arial" panose="020B0604020202020204" pitchFamily="34" charset="0"/>
              <a:buChar char="•"/>
            </a:pPr>
            <a:r>
              <a:rPr lang="en-US" smtClean="0"/>
              <a:t>Xuất hiện thêm đối tượng Pipes và Score</a:t>
            </a:r>
            <a:endParaRPr lang="en-US" i="1" smtClean="0"/>
          </a:p>
        </p:txBody>
      </p:sp>
      <p:sp>
        <p:nvSpPr>
          <p:cNvPr id="51" name="TextBox 50"/>
          <p:cNvSpPr txBox="1"/>
          <p:nvPr/>
        </p:nvSpPr>
        <p:spPr>
          <a:xfrm>
            <a:off x="599924" y="4695495"/>
            <a:ext cx="5124480" cy="369332"/>
          </a:xfrm>
          <a:prstGeom prst="rect">
            <a:avLst/>
          </a:prstGeom>
          <a:noFill/>
        </p:spPr>
        <p:txBody>
          <a:bodyPr wrap="none" rtlCol="0">
            <a:spAutoFit/>
          </a:bodyPr>
          <a:lstStyle/>
          <a:p>
            <a:pPr marL="742950" lvl="1" indent="-285750">
              <a:buFont typeface="Arial" panose="020B0604020202020204" pitchFamily="34" charset="0"/>
              <a:buChar char="•"/>
            </a:pPr>
            <a:r>
              <a:rPr lang="en-US" smtClean="0"/>
              <a:t>Đối tượng </a:t>
            </a:r>
            <a:r>
              <a:rPr lang="en-US" i="1" smtClean="0"/>
              <a:t>Bird và Ground có thêm update</a:t>
            </a:r>
          </a:p>
        </p:txBody>
      </p:sp>
      <p:sp>
        <p:nvSpPr>
          <p:cNvPr id="52" name="TextBox 51"/>
          <p:cNvSpPr txBox="1"/>
          <p:nvPr/>
        </p:nvSpPr>
        <p:spPr>
          <a:xfrm>
            <a:off x="599924" y="5064827"/>
            <a:ext cx="1979196"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Trạng thái </a:t>
            </a:r>
            <a:r>
              <a:rPr lang="en-US" smtClean="0">
                <a:solidFill>
                  <a:schemeClr val="accent2"/>
                </a:solidFill>
              </a:rPr>
              <a:t>end</a:t>
            </a:r>
            <a:r>
              <a:rPr lang="en-US" smtClean="0"/>
              <a:t>:</a:t>
            </a:r>
          </a:p>
        </p:txBody>
      </p:sp>
      <p:sp>
        <p:nvSpPr>
          <p:cNvPr id="53" name="TextBox 52"/>
          <p:cNvSpPr txBox="1"/>
          <p:nvPr/>
        </p:nvSpPr>
        <p:spPr>
          <a:xfrm>
            <a:off x="599926" y="5450212"/>
            <a:ext cx="5640711" cy="646331"/>
          </a:xfrm>
          <a:prstGeom prst="rect">
            <a:avLst/>
          </a:prstGeom>
          <a:noFill/>
        </p:spPr>
        <p:txBody>
          <a:bodyPr wrap="none" rtlCol="0">
            <a:spAutoFit/>
          </a:bodyPr>
          <a:lstStyle/>
          <a:p>
            <a:pPr marL="742950" lvl="1" indent="-285750">
              <a:buFont typeface="Arial" panose="020B0604020202020204" pitchFamily="34" charset="0"/>
              <a:buChar char="•"/>
            </a:pPr>
            <a:r>
              <a:rPr lang="en-US" smtClean="0"/>
              <a:t>Xảy ra khi Bird va chạm với Ground hoặc Pipes</a:t>
            </a:r>
          </a:p>
          <a:p>
            <a:pPr marL="742950" lvl="1" indent="-285750">
              <a:buFont typeface="Arial" panose="020B0604020202020204" pitchFamily="34" charset="0"/>
              <a:buChar char="•"/>
            </a:pPr>
            <a:r>
              <a:rPr lang="en-US" i="1" smtClean="0"/>
              <a:t>Xuất hiện image Table Score, Medal…</a:t>
            </a:r>
          </a:p>
        </p:txBody>
      </p:sp>
      <p:pic>
        <p:nvPicPr>
          <p:cNvPr id="1024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44188" y="3254958"/>
            <a:ext cx="1265950" cy="63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38159" y="2420470"/>
            <a:ext cx="239736" cy="366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25052" y="2632063"/>
            <a:ext cx="1265950" cy="277891"/>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77208" y="3956831"/>
            <a:ext cx="418553" cy="229208"/>
          </a:xfrm>
          <a:prstGeom prst="rect">
            <a:avLst/>
          </a:prstGeom>
        </p:spPr>
      </p:pic>
    </p:spTree>
    <p:extLst>
      <p:ext uri="{BB962C8B-B14F-4D97-AF65-F5344CB8AC3E}">
        <p14:creationId xmlns:p14="http://schemas.microsoft.com/office/powerpoint/2010/main" val="170306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1000"/>
                                        <p:tgtEl>
                                          <p:spTgt spid="34"/>
                                        </p:tgtEl>
                                      </p:cBhvr>
                                    </p:animEffect>
                                    <p:anim calcmode="lin" valueType="num">
                                      <p:cBhvr>
                                        <p:cTn id="15" dur="1000" fill="hold"/>
                                        <p:tgtEl>
                                          <p:spTgt spid="34"/>
                                        </p:tgtEl>
                                        <p:attrNameLst>
                                          <p:attrName>ppt_x</p:attrName>
                                        </p:attrNameLst>
                                      </p:cBhvr>
                                      <p:tavLst>
                                        <p:tav tm="0">
                                          <p:val>
                                            <p:strVal val="#ppt_x"/>
                                          </p:val>
                                        </p:tav>
                                        <p:tav tm="100000">
                                          <p:val>
                                            <p:strVal val="#ppt_x"/>
                                          </p:val>
                                        </p:tav>
                                      </p:tavLst>
                                    </p:anim>
                                    <p:anim calcmode="lin" valueType="num">
                                      <p:cBhvr>
                                        <p:cTn id="1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1000"/>
                                        <p:tgtEl>
                                          <p:spTgt spid="41"/>
                                        </p:tgtEl>
                                      </p:cBhvr>
                                    </p:animEffect>
                                    <p:anim calcmode="lin" valueType="num">
                                      <p:cBhvr>
                                        <p:cTn id="22" dur="1000" fill="hold"/>
                                        <p:tgtEl>
                                          <p:spTgt spid="41"/>
                                        </p:tgtEl>
                                        <p:attrNameLst>
                                          <p:attrName>ppt_x</p:attrName>
                                        </p:attrNameLst>
                                      </p:cBhvr>
                                      <p:tavLst>
                                        <p:tav tm="0">
                                          <p:val>
                                            <p:strVal val="#ppt_x"/>
                                          </p:val>
                                        </p:tav>
                                        <p:tav tm="100000">
                                          <p:val>
                                            <p:strVal val="#ppt_x"/>
                                          </p:val>
                                        </p:tav>
                                      </p:tavLst>
                                    </p:anim>
                                    <p:anim calcmode="lin" valueType="num">
                                      <p:cBhvr>
                                        <p:cTn id="2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53" presetClass="entr" presetSubtype="16"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16"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1000"/>
                                        <p:tgtEl>
                                          <p:spTgt spid="46"/>
                                        </p:tgtEl>
                                      </p:cBhvr>
                                    </p:animEffect>
                                    <p:anim calcmode="lin" valueType="num">
                                      <p:cBhvr>
                                        <p:cTn id="52" dur="1000" fill="hold"/>
                                        <p:tgtEl>
                                          <p:spTgt spid="46"/>
                                        </p:tgtEl>
                                        <p:attrNameLst>
                                          <p:attrName>ppt_x</p:attrName>
                                        </p:attrNameLst>
                                      </p:cBhvr>
                                      <p:tavLst>
                                        <p:tav tm="0">
                                          <p:val>
                                            <p:strVal val="#ppt_x"/>
                                          </p:val>
                                        </p:tav>
                                        <p:tav tm="100000">
                                          <p:val>
                                            <p:strVal val="#ppt_x"/>
                                          </p:val>
                                        </p:tav>
                                      </p:tavLst>
                                    </p:anim>
                                    <p:anim calcmode="lin" valueType="num">
                                      <p:cBhvr>
                                        <p:cTn id="53" dur="1000" fill="hold"/>
                                        <p:tgtEl>
                                          <p:spTgt spid="46"/>
                                        </p:tgtEl>
                                        <p:attrNameLst>
                                          <p:attrName>ppt_y</p:attrName>
                                        </p:attrNameLst>
                                      </p:cBhvr>
                                      <p:tavLst>
                                        <p:tav tm="0">
                                          <p:val>
                                            <p:strVal val="#ppt_y-.1"/>
                                          </p:val>
                                        </p:tav>
                                        <p:tav tm="100000">
                                          <p:val>
                                            <p:strVal val="#ppt_y"/>
                                          </p:val>
                                        </p:tav>
                                      </p:tavLst>
                                    </p:anim>
                                  </p:childTnLst>
                                </p:cTn>
                              </p:par>
                            </p:childTnLst>
                          </p:cTn>
                        </p:par>
                        <p:par>
                          <p:cTn id="54" fill="hold">
                            <p:stCondLst>
                              <p:cond delay="1000"/>
                            </p:stCondLst>
                            <p:childTnLst>
                              <p:par>
                                <p:cTn id="55" presetID="53" presetClass="entr" presetSubtype="16" fill="hold"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1000"/>
                                        <p:tgtEl>
                                          <p:spTgt spid="47"/>
                                        </p:tgtEl>
                                      </p:cBhvr>
                                    </p:animEffect>
                                    <p:anim calcmode="lin" valueType="num">
                                      <p:cBhvr>
                                        <p:cTn id="65" dur="1000" fill="hold"/>
                                        <p:tgtEl>
                                          <p:spTgt spid="47"/>
                                        </p:tgtEl>
                                        <p:attrNameLst>
                                          <p:attrName>ppt_x</p:attrName>
                                        </p:attrNameLst>
                                      </p:cBhvr>
                                      <p:tavLst>
                                        <p:tav tm="0">
                                          <p:val>
                                            <p:strVal val="#ppt_x"/>
                                          </p:val>
                                        </p:tav>
                                        <p:tav tm="100000">
                                          <p:val>
                                            <p:strVal val="#ppt_x"/>
                                          </p:val>
                                        </p:tav>
                                      </p:tavLst>
                                    </p:anim>
                                    <p:anim calcmode="lin" valueType="num">
                                      <p:cBhvr>
                                        <p:cTn id="6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1000"/>
                                        <p:tgtEl>
                                          <p:spTgt spid="48"/>
                                        </p:tgtEl>
                                      </p:cBhvr>
                                    </p:animEffect>
                                    <p:anim calcmode="lin" valueType="num">
                                      <p:cBhvr>
                                        <p:cTn id="72" dur="1000" fill="hold"/>
                                        <p:tgtEl>
                                          <p:spTgt spid="48"/>
                                        </p:tgtEl>
                                        <p:attrNameLst>
                                          <p:attrName>ppt_x</p:attrName>
                                        </p:attrNameLst>
                                      </p:cBhvr>
                                      <p:tavLst>
                                        <p:tav tm="0">
                                          <p:val>
                                            <p:strVal val="#ppt_x"/>
                                          </p:val>
                                        </p:tav>
                                        <p:tav tm="100000">
                                          <p:val>
                                            <p:strVal val="#ppt_x"/>
                                          </p:val>
                                        </p:tav>
                                      </p:tavLst>
                                    </p:anim>
                                    <p:anim calcmode="lin" valueType="num">
                                      <p:cBhvr>
                                        <p:cTn id="73" dur="1000" fill="hold"/>
                                        <p:tgtEl>
                                          <p:spTgt spid="48"/>
                                        </p:tgtEl>
                                        <p:attrNameLst>
                                          <p:attrName>ppt_y</p:attrName>
                                        </p:attrNameLst>
                                      </p:cBhvr>
                                      <p:tavLst>
                                        <p:tav tm="0">
                                          <p:val>
                                            <p:strVal val="#ppt_y-.1"/>
                                          </p:val>
                                        </p:tav>
                                        <p:tav tm="100000">
                                          <p:val>
                                            <p:strVal val="#ppt_y"/>
                                          </p:val>
                                        </p:tav>
                                      </p:tavLst>
                                    </p:anim>
                                  </p:childTnLst>
                                </p:cTn>
                              </p:par>
                            </p:childTnLst>
                          </p:cTn>
                        </p:par>
                        <p:par>
                          <p:cTn id="74" fill="hold">
                            <p:stCondLst>
                              <p:cond delay="1000"/>
                            </p:stCondLst>
                            <p:childTnLst>
                              <p:par>
                                <p:cTn id="75" presetID="10" presetClass="exit" presetSubtype="0" fill="hold" nodeType="afterEffect">
                                  <p:stCondLst>
                                    <p:cond delay="0"/>
                                  </p:stCondLst>
                                  <p:childTnLst>
                                    <p:animEffect transition="out" filter="fade">
                                      <p:cBhvr>
                                        <p:cTn id="76" dur="500"/>
                                        <p:tgtEl>
                                          <p:spTgt spid="10"/>
                                        </p:tgtEl>
                                      </p:cBhvr>
                                    </p:animEffect>
                                    <p:set>
                                      <p:cBhvr>
                                        <p:cTn id="77" dur="1" fill="hold">
                                          <p:stCondLst>
                                            <p:cond delay="499"/>
                                          </p:stCondLst>
                                        </p:cTn>
                                        <p:tgtEl>
                                          <p:spTgt spid="10"/>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1"/>
                                        </p:tgtEl>
                                      </p:cBhvr>
                                    </p:animEffect>
                                    <p:set>
                                      <p:cBhvr>
                                        <p:cTn id="80" dur="1" fill="hold">
                                          <p:stCondLst>
                                            <p:cond delay="499"/>
                                          </p:stCondLst>
                                        </p:cTn>
                                        <p:tgtEl>
                                          <p:spTgt spid="11"/>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3"/>
                                        </p:tgtEl>
                                      </p:cBhvr>
                                    </p:animEffect>
                                    <p:set>
                                      <p:cBhvr>
                                        <p:cTn id="83" dur="1" fill="hold">
                                          <p:stCondLst>
                                            <p:cond delay="499"/>
                                          </p:stCondLst>
                                        </p:cTn>
                                        <p:tgtEl>
                                          <p:spTgt spid="13"/>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47" presetClass="entr" presetSubtype="0" fill="hold" grpId="0"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1000"/>
                                        <p:tgtEl>
                                          <p:spTgt spid="49"/>
                                        </p:tgtEl>
                                      </p:cBhvr>
                                    </p:animEffect>
                                    <p:anim calcmode="lin" valueType="num">
                                      <p:cBhvr>
                                        <p:cTn id="89" dur="1000" fill="hold"/>
                                        <p:tgtEl>
                                          <p:spTgt spid="49"/>
                                        </p:tgtEl>
                                        <p:attrNameLst>
                                          <p:attrName>ppt_x</p:attrName>
                                        </p:attrNameLst>
                                      </p:cBhvr>
                                      <p:tavLst>
                                        <p:tav tm="0">
                                          <p:val>
                                            <p:strVal val="#ppt_x"/>
                                          </p:val>
                                        </p:tav>
                                        <p:tav tm="100000">
                                          <p:val>
                                            <p:strVal val="#ppt_x"/>
                                          </p:val>
                                        </p:tav>
                                      </p:tavLst>
                                    </p:anim>
                                    <p:anim calcmode="lin" valueType="num">
                                      <p:cBhvr>
                                        <p:cTn id="90" dur="1000" fill="hold"/>
                                        <p:tgtEl>
                                          <p:spTgt spid="49"/>
                                        </p:tgtEl>
                                        <p:attrNameLst>
                                          <p:attrName>ppt_y</p:attrName>
                                        </p:attrNameLst>
                                      </p:cBhvr>
                                      <p:tavLst>
                                        <p:tav tm="0">
                                          <p:val>
                                            <p:strVal val="#ppt_y-.1"/>
                                          </p:val>
                                        </p:tav>
                                        <p:tav tm="100000">
                                          <p:val>
                                            <p:strVal val="#ppt_y"/>
                                          </p:val>
                                        </p:tav>
                                      </p:tavLst>
                                    </p:anim>
                                  </p:childTnLst>
                                </p:cTn>
                              </p:par>
                            </p:childTnLst>
                          </p:cTn>
                        </p:par>
                        <p:par>
                          <p:cTn id="91" fill="hold">
                            <p:stCondLst>
                              <p:cond delay="1000"/>
                            </p:stCondLst>
                            <p:childTnLst>
                              <p:par>
                                <p:cTn id="92" presetID="53" presetClass="entr" presetSubtype="16" fill="hold" nodeType="afterEffect">
                                  <p:stCondLst>
                                    <p:cond delay="0"/>
                                  </p:stCondLst>
                                  <p:childTnLst>
                                    <p:set>
                                      <p:cBhvr>
                                        <p:cTn id="93" dur="1" fill="hold">
                                          <p:stCondLst>
                                            <p:cond delay="0"/>
                                          </p:stCondLst>
                                        </p:cTn>
                                        <p:tgtEl>
                                          <p:spTgt spid="10244"/>
                                        </p:tgtEl>
                                        <p:attrNameLst>
                                          <p:attrName>style.visibility</p:attrName>
                                        </p:attrNameLst>
                                      </p:cBhvr>
                                      <p:to>
                                        <p:strVal val="visible"/>
                                      </p:to>
                                    </p:set>
                                    <p:anim calcmode="lin" valueType="num">
                                      <p:cBhvr>
                                        <p:cTn id="94" dur="500" fill="hold"/>
                                        <p:tgtEl>
                                          <p:spTgt spid="10244"/>
                                        </p:tgtEl>
                                        <p:attrNameLst>
                                          <p:attrName>ppt_w</p:attrName>
                                        </p:attrNameLst>
                                      </p:cBhvr>
                                      <p:tavLst>
                                        <p:tav tm="0">
                                          <p:val>
                                            <p:fltVal val="0"/>
                                          </p:val>
                                        </p:tav>
                                        <p:tav tm="100000">
                                          <p:val>
                                            <p:strVal val="#ppt_w"/>
                                          </p:val>
                                        </p:tav>
                                      </p:tavLst>
                                    </p:anim>
                                    <p:anim calcmode="lin" valueType="num">
                                      <p:cBhvr>
                                        <p:cTn id="95" dur="500" fill="hold"/>
                                        <p:tgtEl>
                                          <p:spTgt spid="10244"/>
                                        </p:tgtEl>
                                        <p:attrNameLst>
                                          <p:attrName>ppt_h</p:attrName>
                                        </p:attrNameLst>
                                      </p:cBhvr>
                                      <p:tavLst>
                                        <p:tav tm="0">
                                          <p:val>
                                            <p:fltVal val="0"/>
                                          </p:val>
                                        </p:tav>
                                        <p:tav tm="100000">
                                          <p:val>
                                            <p:strVal val="#ppt_h"/>
                                          </p:val>
                                        </p:tav>
                                      </p:tavLst>
                                    </p:anim>
                                    <p:animEffect transition="in" filter="fade">
                                      <p:cBhvr>
                                        <p:cTn id="96" dur="500"/>
                                        <p:tgtEl>
                                          <p:spTgt spid="10244"/>
                                        </p:tgtEl>
                                      </p:cBhvr>
                                    </p:animEffect>
                                  </p:childTnLst>
                                </p:cTn>
                              </p:par>
                            </p:childTnLst>
                          </p:cTn>
                        </p:par>
                      </p:childTnLst>
                    </p:cTn>
                  </p:par>
                  <p:par>
                    <p:cTn id="97" fill="hold">
                      <p:stCondLst>
                        <p:cond delay="indefinite"/>
                      </p:stCondLst>
                      <p:childTnLst>
                        <p:par>
                          <p:cTn id="98" fill="hold">
                            <p:stCondLst>
                              <p:cond delay="0"/>
                            </p:stCondLst>
                            <p:childTnLst>
                              <p:par>
                                <p:cTn id="99" presetID="47"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fade">
                                      <p:cBhvr>
                                        <p:cTn id="101" dur="1000"/>
                                        <p:tgtEl>
                                          <p:spTgt spid="51"/>
                                        </p:tgtEl>
                                      </p:cBhvr>
                                    </p:animEffect>
                                    <p:anim calcmode="lin" valueType="num">
                                      <p:cBhvr>
                                        <p:cTn id="102" dur="1000" fill="hold"/>
                                        <p:tgtEl>
                                          <p:spTgt spid="51"/>
                                        </p:tgtEl>
                                        <p:attrNameLst>
                                          <p:attrName>ppt_x</p:attrName>
                                        </p:attrNameLst>
                                      </p:cBhvr>
                                      <p:tavLst>
                                        <p:tav tm="0">
                                          <p:val>
                                            <p:strVal val="#ppt_x"/>
                                          </p:val>
                                        </p:tav>
                                        <p:tav tm="100000">
                                          <p:val>
                                            <p:strVal val="#ppt_x"/>
                                          </p:val>
                                        </p:tav>
                                      </p:tavLst>
                                    </p:anim>
                                    <p:anim calcmode="lin" valueType="num">
                                      <p:cBhvr>
                                        <p:cTn id="103" dur="1000" fill="hold"/>
                                        <p:tgtEl>
                                          <p:spTgt spid="51"/>
                                        </p:tgtEl>
                                        <p:attrNameLst>
                                          <p:attrName>ppt_y</p:attrName>
                                        </p:attrNameLst>
                                      </p:cBhvr>
                                      <p:tavLst>
                                        <p:tav tm="0">
                                          <p:val>
                                            <p:strVal val="#ppt_y-.1"/>
                                          </p:val>
                                        </p:tav>
                                        <p:tav tm="100000">
                                          <p:val>
                                            <p:strVal val="#ppt_y"/>
                                          </p:val>
                                        </p:tav>
                                      </p:tavLst>
                                    </p:anim>
                                  </p:childTnLst>
                                </p:cTn>
                              </p:par>
                            </p:childTnLst>
                          </p:cTn>
                        </p:par>
                        <p:par>
                          <p:cTn id="104" fill="hold">
                            <p:stCondLst>
                              <p:cond delay="1000"/>
                            </p:stCondLst>
                            <p:childTnLst>
                              <p:par>
                                <p:cTn id="105" presetID="42" presetClass="path" presetSubtype="0" accel="50000" decel="50000" fill="hold" nodeType="afterEffect">
                                  <p:stCondLst>
                                    <p:cond delay="0"/>
                                  </p:stCondLst>
                                  <p:childTnLst>
                                    <p:animMotion origin="layout" path="M 0.00091 -0.06158 L -0.00078 0.05648 " pathEditMode="relative" rAng="0" ptsTypes="AA">
                                      <p:cBhvr>
                                        <p:cTn id="106" dur="700" spd="-100000" fill="hold"/>
                                        <p:tgtEl>
                                          <p:spTgt spid="12"/>
                                        </p:tgtEl>
                                        <p:attrNameLst>
                                          <p:attrName>ppt_x</p:attrName>
                                          <p:attrName>ppt_y</p:attrName>
                                        </p:attrNameLst>
                                      </p:cBhvr>
                                      <p:rCtr x="-91" y="5903"/>
                                    </p:animMotion>
                                  </p:childTnLst>
                                </p:cTn>
                              </p:par>
                            </p:childTnLst>
                          </p:cTn>
                        </p:par>
                      </p:childTnLst>
                    </p:cTn>
                  </p:par>
                  <p:par>
                    <p:cTn id="107" fill="hold">
                      <p:stCondLst>
                        <p:cond delay="indefinite"/>
                      </p:stCondLst>
                      <p:childTnLst>
                        <p:par>
                          <p:cTn id="108" fill="hold">
                            <p:stCondLst>
                              <p:cond delay="0"/>
                            </p:stCondLst>
                            <p:childTnLst>
                              <p:par>
                                <p:cTn id="109" presetID="47" presetClass="entr" presetSubtype="0" fill="hold" grpId="0" nodeType="click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fade">
                                      <p:cBhvr>
                                        <p:cTn id="111" dur="1000"/>
                                        <p:tgtEl>
                                          <p:spTgt spid="52"/>
                                        </p:tgtEl>
                                      </p:cBhvr>
                                    </p:animEffect>
                                    <p:anim calcmode="lin" valueType="num">
                                      <p:cBhvr>
                                        <p:cTn id="112" dur="1000" fill="hold"/>
                                        <p:tgtEl>
                                          <p:spTgt spid="52"/>
                                        </p:tgtEl>
                                        <p:attrNameLst>
                                          <p:attrName>ppt_x</p:attrName>
                                        </p:attrNameLst>
                                      </p:cBhvr>
                                      <p:tavLst>
                                        <p:tav tm="0">
                                          <p:val>
                                            <p:strVal val="#ppt_x"/>
                                          </p:val>
                                        </p:tav>
                                        <p:tav tm="100000">
                                          <p:val>
                                            <p:strVal val="#ppt_x"/>
                                          </p:val>
                                        </p:tav>
                                      </p:tavLst>
                                    </p:anim>
                                    <p:anim calcmode="lin" valueType="num">
                                      <p:cBhvr>
                                        <p:cTn id="11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7" presetClass="entr" presetSubtype="0" fill="hold" grpId="0" nodeType="clickEffect">
                                  <p:stCondLst>
                                    <p:cond delay="0"/>
                                  </p:stCondLst>
                                  <p:childTnLst>
                                    <p:set>
                                      <p:cBhvr>
                                        <p:cTn id="117" dur="1" fill="hold">
                                          <p:stCondLst>
                                            <p:cond delay="0"/>
                                          </p:stCondLst>
                                        </p:cTn>
                                        <p:tgtEl>
                                          <p:spTgt spid="53"/>
                                        </p:tgtEl>
                                        <p:attrNameLst>
                                          <p:attrName>style.visibility</p:attrName>
                                        </p:attrNameLst>
                                      </p:cBhvr>
                                      <p:to>
                                        <p:strVal val="visible"/>
                                      </p:to>
                                    </p:set>
                                    <p:animEffect transition="in" filter="fade">
                                      <p:cBhvr>
                                        <p:cTn id="118" dur="1000"/>
                                        <p:tgtEl>
                                          <p:spTgt spid="53"/>
                                        </p:tgtEl>
                                      </p:cBhvr>
                                    </p:animEffect>
                                    <p:anim calcmode="lin" valueType="num">
                                      <p:cBhvr>
                                        <p:cTn id="119" dur="1000" fill="hold"/>
                                        <p:tgtEl>
                                          <p:spTgt spid="53"/>
                                        </p:tgtEl>
                                        <p:attrNameLst>
                                          <p:attrName>ppt_x</p:attrName>
                                        </p:attrNameLst>
                                      </p:cBhvr>
                                      <p:tavLst>
                                        <p:tav tm="0">
                                          <p:val>
                                            <p:strVal val="#ppt_x"/>
                                          </p:val>
                                        </p:tav>
                                        <p:tav tm="100000">
                                          <p:val>
                                            <p:strVal val="#ppt_x"/>
                                          </p:val>
                                        </p:tav>
                                      </p:tavLst>
                                    </p:anim>
                                    <p:anim calcmode="lin" valueType="num">
                                      <p:cBhvr>
                                        <p:cTn id="120" dur="1000" fill="hold"/>
                                        <p:tgtEl>
                                          <p:spTgt spid="53"/>
                                        </p:tgtEl>
                                        <p:attrNameLst>
                                          <p:attrName>ppt_y</p:attrName>
                                        </p:attrNameLst>
                                      </p:cBhvr>
                                      <p:tavLst>
                                        <p:tav tm="0">
                                          <p:val>
                                            <p:strVal val="#ppt_y-.1"/>
                                          </p:val>
                                        </p:tav>
                                        <p:tav tm="100000">
                                          <p:val>
                                            <p:strVal val="#ppt_y"/>
                                          </p:val>
                                        </p:tav>
                                      </p:tavLst>
                                    </p:anim>
                                  </p:childTnLst>
                                </p:cTn>
                              </p:par>
                            </p:childTnLst>
                          </p:cTn>
                        </p:par>
                        <p:par>
                          <p:cTn id="121" fill="hold">
                            <p:stCondLst>
                              <p:cond delay="1000"/>
                            </p:stCondLst>
                            <p:childTnLst>
                              <p:par>
                                <p:cTn id="122" presetID="42" presetClass="path" presetSubtype="0" accel="50000" decel="50000" fill="hold" nodeType="afterEffect">
                                  <p:stCondLst>
                                    <p:cond delay="0"/>
                                  </p:stCondLst>
                                  <p:childTnLst>
                                    <p:animMotion origin="layout" path="M -4.16667E-7 4.81481E-6 L -4.16667E-7 0.1743 " pathEditMode="relative" rAng="0" ptsTypes="AA">
                                      <p:cBhvr>
                                        <p:cTn id="123" dur="300" fill="hold"/>
                                        <p:tgtEl>
                                          <p:spTgt spid="12"/>
                                        </p:tgtEl>
                                        <p:attrNameLst>
                                          <p:attrName>ppt_x</p:attrName>
                                          <p:attrName>ppt_y</p:attrName>
                                        </p:attrNameLst>
                                      </p:cBhvr>
                                      <p:rCtr x="0" y="8704"/>
                                    </p:animMotion>
                                  </p:childTnLst>
                                </p:cTn>
                              </p:par>
                            </p:childTnLst>
                          </p:cTn>
                        </p:par>
                        <p:par>
                          <p:cTn id="124" fill="hold">
                            <p:stCondLst>
                              <p:cond delay="1300"/>
                            </p:stCondLst>
                            <p:childTnLst>
                              <p:par>
                                <p:cTn id="125" presetID="1" presetClass="exit" presetSubtype="0" fill="hold" nodeType="afterEffect">
                                  <p:stCondLst>
                                    <p:cond delay="0"/>
                                  </p:stCondLst>
                                  <p:childTnLst>
                                    <p:set>
                                      <p:cBhvr>
                                        <p:cTn id="126" dur="1" fill="hold">
                                          <p:stCondLst>
                                            <p:cond delay="0"/>
                                          </p:stCondLst>
                                        </p:cTn>
                                        <p:tgtEl>
                                          <p:spTgt spid="10244"/>
                                        </p:tgtEl>
                                        <p:attrNameLst>
                                          <p:attrName>style.visibility</p:attrName>
                                        </p:attrNameLst>
                                      </p:cBhvr>
                                      <p:to>
                                        <p:strVal val="hidden"/>
                                      </p:to>
                                    </p:set>
                                  </p:childTnLst>
                                </p:cTn>
                              </p:par>
                            </p:childTnLst>
                          </p:cTn>
                        </p:par>
                        <p:par>
                          <p:cTn id="127" fill="hold">
                            <p:stCondLst>
                              <p:cond delay="1300"/>
                            </p:stCondLst>
                            <p:childTnLst>
                              <p:par>
                                <p:cTn id="128" presetID="42" presetClass="entr" presetSubtype="0" fill="hold" nodeType="afterEffect">
                                  <p:stCondLst>
                                    <p:cond delay="0"/>
                                  </p:stCondLst>
                                  <p:childTnLst>
                                    <p:set>
                                      <p:cBhvr>
                                        <p:cTn id="129" dur="1" fill="hold">
                                          <p:stCondLst>
                                            <p:cond delay="0"/>
                                          </p:stCondLst>
                                        </p:cTn>
                                        <p:tgtEl>
                                          <p:spTgt spid="15"/>
                                        </p:tgtEl>
                                        <p:attrNameLst>
                                          <p:attrName>style.visibility</p:attrName>
                                        </p:attrNameLst>
                                      </p:cBhvr>
                                      <p:to>
                                        <p:strVal val="visible"/>
                                      </p:to>
                                    </p:set>
                                    <p:animEffect transition="in" filter="fade">
                                      <p:cBhvr>
                                        <p:cTn id="130" dur="1000"/>
                                        <p:tgtEl>
                                          <p:spTgt spid="15"/>
                                        </p:tgtEl>
                                      </p:cBhvr>
                                    </p:animEffect>
                                    <p:anim calcmode="lin" valueType="num">
                                      <p:cBhvr>
                                        <p:cTn id="131" dur="1000" fill="hold"/>
                                        <p:tgtEl>
                                          <p:spTgt spid="15"/>
                                        </p:tgtEl>
                                        <p:attrNameLst>
                                          <p:attrName>ppt_x</p:attrName>
                                        </p:attrNameLst>
                                      </p:cBhvr>
                                      <p:tavLst>
                                        <p:tav tm="0">
                                          <p:val>
                                            <p:strVal val="#ppt_x"/>
                                          </p:val>
                                        </p:tav>
                                        <p:tav tm="100000">
                                          <p:val>
                                            <p:strVal val="#ppt_x"/>
                                          </p:val>
                                        </p:tav>
                                      </p:tavLst>
                                    </p:anim>
                                    <p:anim calcmode="lin" valueType="num">
                                      <p:cBhvr>
                                        <p:cTn id="132" dur="1000" fill="hold"/>
                                        <p:tgtEl>
                                          <p:spTgt spid="15"/>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10243"/>
                                        </p:tgtEl>
                                        <p:attrNameLst>
                                          <p:attrName>style.visibility</p:attrName>
                                        </p:attrNameLst>
                                      </p:cBhvr>
                                      <p:to>
                                        <p:strVal val="visible"/>
                                      </p:to>
                                    </p:set>
                                    <p:animEffect transition="in" filter="fade">
                                      <p:cBhvr>
                                        <p:cTn id="135" dur="1000"/>
                                        <p:tgtEl>
                                          <p:spTgt spid="10243"/>
                                        </p:tgtEl>
                                      </p:cBhvr>
                                    </p:animEffect>
                                    <p:anim calcmode="lin" valueType="num">
                                      <p:cBhvr>
                                        <p:cTn id="136" dur="1000" fill="hold"/>
                                        <p:tgtEl>
                                          <p:spTgt spid="10243"/>
                                        </p:tgtEl>
                                        <p:attrNameLst>
                                          <p:attrName>ppt_x</p:attrName>
                                        </p:attrNameLst>
                                      </p:cBhvr>
                                      <p:tavLst>
                                        <p:tav tm="0">
                                          <p:val>
                                            <p:strVal val="#ppt_x"/>
                                          </p:val>
                                        </p:tav>
                                        <p:tav tm="100000">
                                          <p:val>
                                            <p:strVal val="#ppt_x"/>
                                          </p:val>
                                        </p:tav>
                                      </p:tavLst>
                                    </p:anim>
                                    <p:anim calcmode="lin" valueType="num">
                                      <p:cBhvr>
                                        <p:cTn id="137" dur="1000" fill="hold"/>
                                        <p:tgtEl>
                                          <p:spTgt spid="10243"/>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14"/>
                                        </p:tgtEl>
                                        <p:attrNameLst>
                                          <p:attrName>style.visibility</p:attrName>
                                        </p:attrNameLst>
                                      </p:cBhvr>
                                      <p:to>
                                        <p:strVal val="visible"/>
                                      </p:to>
                                    </p:set>
                                    <p:animEffect transition="in" filter="fade">
                                      <p:cBhvr>
                                        <p:cTn id="140" dur="1000"/>
                                        <p:tgtEl>
                                          <p:spTgt spid="14"/>
                                        </p:tgtEl>
                                      </p:cBhvr>
                                    </p:animEffect>
                                    <p:anim calcmode="lin" valueType="num">
                                      <p:cBhvr>
                                        <p:cTn id="141" dur="1000" fill="hold"/>
                                        <p:tgtEl>
                                          <p:spTgt spid="14"/>
                                        </p:tgtEl>
                                        <p:attrNameLst>
                                          <p:attrName>ppt_x</p:attrName>
                                        </p:attrNameLst>
                                      </p:cBhvr>
                                      <p:tavLst>
                                        <p:tav tm="0">
                                          <p:val>
                                            <p:strVal val="#ppt_x"/>
                                          </p:val>
                                        </p:tav>
                                        <p:tav tm="100000">
                                          <p:val>
                                            <p:strVal val="#ppt_x"/>
                                          </p:val>
                                        </p:tav>
                                      </p:tavLst>
                                    </p:anim>
                                    <p:anim calcmode="lin" valueType="num">
                                      <p:cBhvr>
                                        <p:cTn id="1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4" grpId="0"/>
      <p:bldP spid="41" grpId="0"/>
      <p:bldP spid="43" grpId="0"/>
      <p:bldP spid="46" grpId="0"/>
      <p:bldP spid="47" grpId="0"/>
      <p:bldP spid="48" grpId="0"/>
      <p:bldP spid="49" grpId="0"/>
      <p:bldP spid="51" grpId="0"/>
      <p:bldP spid="52" grpId="0"/>
      <p:bldP spid="5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Bird</a:t>
            </a: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413" y="3253230"/>
            <a:ext cx="840728" cy="593456"/>
          </a:xfrm>
          <a:prstGeom prst="rect">
            <a:avLst/>
          </a:prstGeom>
        </p:spPr>
      </p:pic>
      <p:sp>
        <p:nvSpPr>
          <p:cNvPr id="12" name="Down Arrow 11"/>
          <p:cNvSpPr/>
          <p:nvPr/>
        </p:nvSpPr>
        <p:spPr>
          <a:xfrm>
            <a:off x="1197450" y="4020661"/>
            <a:ext cx="292012" cy="1080257"/>
          </a:xfrm>
          <a:prstGeom prst="downArrow">
            <a:avLst/>
          </a:prstGeom>
          <a:solidFill>
            <a:srgbClr val="FF9B45"/>
          </a:solidFill>
          <a:ln>
            <a:solidFill>
              <a:srgbClr val="FF9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flipV="1">
            <a:off x="1206415" y="2357719"/>
            <a:ext cx="292012" cy="679898"/>
          </a:xfrm>
          <a:prstGeom prst="downArrow">
            <a:avLst/>
          </a:prstGeom>
          <a:solidFill>
            <a:srgbClr val="FF9B45"/>
          </a:solidFill>
          <a:ln>
            <a:solidFill>
              <a:srgbClr val="FF9B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761130" y="2114287"/>
            <a:ext cx="8884024" cy="923330"/>
          </a:xfrm>
          <a:prstGeom prst="rect">
            <a:avLst/>
          </a:prstGeom>
          <a:noFill/>
        </p:spPr>
        <p:txBody>
          <a:bodyPr wrap="square" rtlCol="0">
            <a:spAutoFit/>
          </a:bodyPr>
          <a:lstStyle/>
          <a:p>
            <a:pPr marL="285750" indent="-285750">
              <a:buFont typeface="Arial" panose="020B0604020202020204" pitchFamily="34" charset="0"/>
              <a:buChar char="•"/>
            </a:pPr>
            <a:r>
              <a:rPr lang="en-US" smtClean="0"/>
              <a:t>Chuyển động rơi tự do là chuyển động thẳng từ trên xuống dưới và nhanh dần đều</a:t>
            </a:r>
          </a:p>
          <a:p>
            <a:pPr marL="285750" indent="-285750">
              <a:buFont typeface="Arial" panose="020B0604020202020204" pitchFamily="34" charset="0"/>
              <a:buChar char="•"/>
            </a:pPr>
            <a:r>
              <a:rPr lang="en-US" smtClean="0">
                <a:solidFill>
                  <a:srgbClr val="FF9B45"/>
                </a:solidFill>
              </a:rPr>
              <a:t>Bird</a:t>
            </a:r>
            <a:r>
              <a:rPr lang="en-US" smtClean="0"/>
              <a:t> có chuyển động mặc định là rơi tự do từ trên xuống, ta có 1 giá trị mô tả sự tăng dần vận tốc khi rơi của </a:t>
            </a:r>
            <a:r>
              <a:rPr lang="en-US" smtClean="0">
                <a:solidFill>
                  <a:srgbClr val="FF9B45"/>
                </a:solidFill>
              </a:rPr>
              <a:t>Bird</a:t>
            </a:r>
            <a:r>
              <a:rPr lang="en-US" smtClean="0"/>
              <a:t>, ở bài này là giá trị </a:t>
            </a:r>
            <a:r>
              <a:rPr lang="en-US" b="1" i="1" smtClean="0">
                <a:solidFill>
                  <a:srgbClr val="FF9B45"/>
                </a:solidFill>
              </a:rPr>
              <a:t>a = 0.5 </a:t>
            </a:r>
            <a:r>
              <a:rPr lang="en-US" baseline="30000" smtClean="0"/>
              <a:t>(97) </a:t>
            </a:r>
            <a:endParaRPr lang="en-US" b="1" i="1" baseline="30000" smtClean="0">
              <a:solidFill>
                <a:srgbClr val="FF9B45"/>
              </a:solidFill>
            </a:endParaRPr>
          </a:p>
        </p:txBody>
      </p:sp>
      <p:sp>
        <p:nvSpPr>
          <p:cNvPr id="16" name="TextBox 15"/>
          <p:cNvSpPr txBox="1"/>
          <p:nvPr/>
        </p:nvSpPr>
        <p:spPr>
          <a:xfrm>
            <a:off x="651818" y="5251539"/>
            <a:ext cx="1765612" cy="369332"/>
          </a:xfrm>
          <a:prstGeom prst="rect">
            <a:avLst/>
          </a:prstGeom>
          <a:noFill/>
        </p:spPr>
        <p:txBody>
          <a:bodyPr wrap="none" rtlCol="0">
            <a:spAutoFit/>
          </a:bodyPr>
          <a:lstStyle/>
          <a:p>
            <a:r>
              <a:rPr lang="en-US" smtClean="0"/>
              <a:t>bird.v += bird.a</a:t>
            </a:r>
            <a:endParaRPr lang="en-US"/>
          </a:p>
        </p:txBody>
      </p:sp>
      <p:cxnSp>
        <p:nvCxnSpPr>
          <p:cNvPr id="18" name="Straight Arrow Connector 17"/>
          <p:cNvCxnSpPr/>
          <p:nvPr/>
        </p:nvCxnSpPr>
        <p:spPr>
          <a:xfrm>
            <a:off x="527441" y="1891553"/>
            <a:ext cx="1690951" cy="0"/>
          </a:xfrm>
          <a:prstGeom prst="straightConnector1">
            <a:avLst/>
          </a:prstGeom>
          <a:ln>
            <a:solidFill>
              <a:srgbClr val="FF9B45"/>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27441" y="1891553"/>
            <a:ext cx="0" cy="4141694"/>
          </a:xfrm>
          <a:prstGeom prst="straightConnector1">
            <a:avLst/>
          </a:prstGeom>
          <a:ln>
            <a:solidFill>
              <a:srgbClr val="FF9B45"/>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761130" y="1744955"/>
            <a:ext cx="4385239" cy="369332"/>
          </a:xfrm>
          <a:prstGeom prst="rect">
            <a:avLst/>
          </a:prstGeom>
          <a:noFill/>
        </p:spPr>
        <p:txBody>
          <a:bodyPr wrap="none" rtlCol="0">
            <a:spAutoFit/>
          </a:bodyPr>
          <a:lstStyle/>
          <a:p>
            <a:r>
              <a:rPr lang="en-US" b="1" smtClean="0"/>
              <a:t>A. Chuyển động rơi của đối tượng Bird</a:t>
            </a:r>
            <a:endParaRPr lang="en-US" b="1"/>
          </a:p>
        </p:txBody>
      </p:sp>
      <p:sp>
        <p:nvSpPr>
          <p:cNvPr id="22" name="TextBox 21"/>
          <p:cNvSpPr txBox="1"/>
          <p:nvPr/>
        </p:nvSpPr>
        <p:spPr>
          <a:xfrm>
            <a:off x="347744" y="1569254"/>
            <a:ext cx="359394" cy="369332"/>
          </a:xfrm>
          <a:prstGeom prst="rect">
            <a:avLst/>
          </a:prstGeom>
          <a:noFill/>
        </p:spPr>
        <p:txBody>
          <a:bodyPr wrap="none" rtlCol="0">
            <a:spAutoFit/>
          </a:bodyPr>
          <a:lstStyle/>
          <a:p>
            <a:r>
              <a:rPr lang="en-US" smtClean="0"/>
              <a:t>O</a:t>
            </a:r>
            <a:endParaRPr lang="en-US"/>
          </a:p>
        </p:txBody>
      </p:sp>
      <p:sp>
        <p:nvSpPr>
          <p:cNvPr id="23" name="TextBox 22"/>
          <p:cNvSpPr txBox="1"/>
          <p:nvPr/>
        </p:nvSpPr>
        <p:spPr>
          <a:xfrm>
            <a:off x="268305" y="5899205"/>
            <a:ext cx="284387" cy="369332"/>
          </a:xfrm>
          <a:prstGeom prst="rect">
            <a:avLst/>
          </a:prstGeom>
          <a:noFill/>
        </p:spPr>
        <p:txBody>
          <a:bodyPr wrap="square" rtlCol="0">
            <a:spAutoFit/>
          </a:bodyPr>
          <a:lstStyle/>
          <a:p>
            <a:r>
              <a:rPr lang="en-US"/>
              <a:t>y</a:t>
            </a:r>
          </a:p>
        </p:txBody>
      </p:sp>
      <p:sp>
        <p:nvSpPr>
          <p:cNvPr id="24" name="TextBox 23"/>
          <p:cNvSpPr txBox="1"/>
          <p:nvPr/>
        </p:nvSpPr>
        <p:spPr>
          <a:xfrm>
            <a:off x="2096846" y="1522221"/>
            <a:ext cx="284387" cy="369332"/>
          </a:xfrm>
          <a:prstGeom prst="rect">
            <a:avLst/>
          </a:prstGeom>
          <a:noFill/>
        </p:spPr>
        <p:txBody>
          <a:bodyPr wrap="square" rtlCol="0">
            <a:spAutoFit/>
          </a:bodyPr>
          <a:lstStyle/>
          <a:p>
            <a:r>
              <a:rPr lang="en-US" smtClean="0"/>
              <a:t>x</a:t>
            </a:r>
            <a:endParaRPr lang="en-US"/>
          </a:p>
        </p:txBody>
      </p:sp>
      <p:sp>
        <p:nvSpPr>
          <p:cNvPr id="25" name="TextBox 24"/>
          <p:cNvSpPr txBox="1"/>
          <p:nvPr/>
        </p:nvSpPr>
        <p:spPr>
          <a:xfrm>
            <a:off x="1534624" y="2697667"/>
            <a:ext cx="343364" cy="307777"/>
          </a:xfrm>
          <a:prstGeom prst="rect">
            <a:avLst/>
          </a:prstGeom>
          <a:noFill/>
        </p:spPr>
        <p:txBody>
          <a:bodyPr wrap="none" rtlCol="0">
            <a:spAutoFit/>
          </a:bodyPr>
          <a:lstStyle/>
          <a:p>
            <a:r>
              <a:rPr lang="en-US" sz="1400" smtClean="0"/>
              <a:t>-y</a:t>
            </a:r>
            <a:endParaRPr lang="en-US" sz="1400"/>
          </a:p>
        </p:txBody>
      </p:sp>
      <p:sp>
        <p:nvSpPr>
          <p:cNvPr id="26" name="TextBox 25"/>
          <p:cNvSpPr txBox="1"/>
          <p:nvPr/>
        </p:nvSpPr>
        <p:spPr>
          <a:xfrm>
            <a:off x="1498249" y="4342620"/>
            <a:ext cx="416114" cy="307777"/>
          </a:xfrm>
          <a:prstGeom prst="rect">
            <a:avLst/>
          </a:prstGeom>
          <a:noFill/>
        </p:spPr>
        <p:txBody>
          <a:bodyPr wrap="square" rtlCol="0">
            <a:spAutoFit/>
          </a:bodyPr>
          <a:lstStyle/>
          <a:p>
            <a:r>
              <a:rPr lang="en-US" sz="1400"/>
              <a:t>+</a:t>
            </a:r>
            <a:r>
              <a:rPr lang="en-US" sz="1400" smtClean="0"/>
              <a:t>y</a:t>
            </a:r>
            <a:endParaRPr lang="en-US" sz="1400"/>
          </a:p>
        </p:txBody>
      </p:sp>
      <p:sp>
        <p:nvSpPr>
          <p:cNvPr id="27" name="TextBox 26"/>
          <p:cNvSpPr txBox="1"/>
          <p:nvPr/>
        </p:nvSpPr>
        <p:spPr>
          <a:xfrm>
            <a:off x="653348" y="5620871"/>
            <a:ext cx="1875642" cy="369332"/>
          </a:xfrm>
          <a:prstGeom prst="rect">
            <a:avLst/>
          </a:prstGeom>
          <a:noFill/>
        </p:spPr>
        <p:txBody>
          <a:bodyPr wrap="none" rtlCol="0">
            <a:spAutoFit/>
          </a:bodyPr>
          <a:lstStyle/>
          <a:p>
            <a:r>
              <a:rPr lang="en-US" smtClean="0"/>
              <a:t>bird.cY += bird.v</a:t>
            </a:r>
            <a:endParaRPr lang="en-US"/>
          </a:p>
        </p:txBody>
      </p:sp>
      <p:sp>
        <p:nvSpPr>
          <p:cNvPr id="28" name="TextBox 27"/>
          <p:cNvSpPr txBox="1"/>
          <p:nvPr/>
        </p:nvSpPr>
        <p:spPr>
          <a:xfrm>
            <a:off x="2761130" y="3636075"/>
            <a:ext cx="8884024" cy="1200329"/>
          </a:xfrm>
          <a:prstGeom prst="rect">
            <a:avLst/>
          </a:prstGeom>
          <a:noFill/>
        </p:spPr>
        <p:txBody>
          <a:bodyPr wrap="square" rtlCol="0">
            <a:spAutoFit/>
          </a:bodyPr>
          <a:lstStyle/>
          <a:p>
            <a:pPr marL="285750" indent="-285750">
              <a:buFont typeface="Arial" panose="020B0604020202020204" pitchFamily="34" charset="0"/>
              <a:buChar char="•"/>
            </a:pPr>
            <a:r>
              <a:rPr lang="en-US" smtClean="0"/>
              <a:t>Khi có </a:t>
            </a:r>
            <a:r>
              <a:rPr lang="en-US" i="1" smtClean="0">
                <a:solidFill>
                  <a:srgbClr val="FF9B45"/>
                </a:solidFill>
              </a:rPr>
              <a:t>event click </a:t>
            </a:r>
            <a:r>
              <a:rPr lang="en-US" smtClean="0"/>
              <a:t>chuột </a:t>
            </a:r>
            <a:r>
              <a:rPr lang="en-US" i="1" smtClean="0">
                <a:solidFill>
                  <a:srgbClr val="FF9B45"/>
                </a:solidFill>
              </a:rPr>
              <a:t>bird.v</a:t>
            </a:r>
            <a:r>
              <a:rPr lang="en-US" smtClean="0"/>
              <a:t> bằng 1 giá trị âm, có nghĩa là đối tượng </a:t>
            </a:r>
            <a:r>
              <a:rPr lang="en-US" smtClean="0">
                <a:solidFill>
                  <a:srgbClr val="FF9B45"/>
                </a:solidFill>
              </a:rPr>
              <a:t>Bird</a:t>
            </a:r>
            <a:r>
              <a:rPr lang="en-US" smtClean="0"/>
              <a:t> sẽ bay lên 1 khoảng, </a:t>
            </a:r>
            <a:r>
              <a:rPr lang="en-US"/>
              <a:t>ở bài này là giá trị </a:t>
            </a:r>
            <a:r>
              <a:rPr lang="en-US" b="1" i="1" smtClean="0">
                <a:solidFill>
                  <a:srgbClr val="FF9B45"/>
                </a:solidFill>
              </a:rPr>
              <a:t>v </a:t>
            </a:r>
            <a:r>
              <a:rPr lang="en-US" b="1" i="1">
                <a:solidFill>
                  <a:srgbClr val="FF9B45"/>
                </a:solidFill>
              </a:rPr>
              <a:t>= </a:t>
            </a:r>
            <a:r>
              <a:rPr lang="en-US" b="1" i="1" smtClean="0">
                <a:solidFill>
                  <a:srgbClr val="FF9B45"/>
                </a:solidFill>
              </a:rPr>
              <a:t>-8 </a:t>
            </a:r>
            <a:r>
              <a:rPr lang="en-US" baseline="30000" smtClean="0"/>
              <a:t>(354) </a:t>
            </a:r>
            <a:r>
              <a:rPr lang="en-US" smtClean="0"/>
              <a:t>khi có event click.</a:t>
            </a:r>
          </a:p>
          <a:p>
            <a:pPr marL="285750" indent="-285750">
              <a:buFont typeface="Arial" panose="020B0604020202020204" pitchFamily="34" charset="0"/>
              <a:buChar char="•"/>
            </a:pPr>
            <a:r>
              <a:rPr lang="en-US" smtClean="0"/>
              <a:t>Sau khi bay lên 1 khoảng vì </a:t>
            </a:r>
            <a:r>
              <a:rPr lang="en-US" i="1" smtClean="0">
                <a:solidFill>
                  <a:srgbClr val="FF9B45"/>
                </a:solidFill>
              </a:rPr>
              <a:t>bird.v</a:t>
            </a:r>
            <a:r>
              <a:rPr lang="en-US" smtClean="0"/>
              <a:t> += </a:t>
            </a:r>
            <a:r>
              <a:rPr lang="en-US" i="1" smtClean="0">
                <a:solidFill>
                  <a:srgbClr val="FF9B45"/>
                </a:solidFill>
              </a:rPr>
              <a:t>bird.a</a:t>
            </a:r>
            <a:r>
              <a:rPr lang="en-US" smtClean="0"/>
              <a:t> nên </a:t>
            </a:r>
            <a:r>
              <a:rPr lang="en-US" i="1" smtClean="0">
                <a:solidFill>
                  <a:srgbClr val="FF9B45"/>
                </a:solidFill>
              </a:rPr>
              <a:t>bird.v</a:t>
            </a:r>
            <a:r>
              <a:rPr lang="en-US" smtClean="0"/>
              <a:t> tăng dần về 0 và tiếp tục mang giá trị dương đưa đối tượng </a:t>
            </a:r>
            <a:r>
              <a:rPr lang="en-US" smtClean="0">
                <a:solidFill>
                  <a:srgbClr val="FF9B45"/>
                </a:solidFill>
              </a:rPr>
              <a:t>Bird</a:t>
            </a:r>
            <a:r>
              <a:rPr lang="en-US" smtClean="0"/>
              <a:t> rơi xuống</a:t>
            </a:r>
          </a:p>
        </p:txBody>
      </p:sp>
      <p:sp>
        <p:nvSpPr>
          <p:cNvPr id="29" name="TextBox 28"/>
          <p:cNvSpPr txBox="1"/>
          <p:nvPr/>
        </p:nvSpPr>
        <p:spPr>
          <a:xfrm>
            <a:off x="2761130" y="3266743"/>
            <a:ext cx="4849469" cy="369332"/>
          </a:xfrm>
          <a:prstGeom prst="rect">
            <a:avLst/>
          </a:prstGeom>
          <a:noFill/>
        </p:spPr>
        <p:txBody>
          <a:bodyPr wrap="none" rtlCol="0">
            <a:spAutoFit/>
          </a:bodyPr>
          <a:lstStyle/>
          <a:p>
            <a:r>
              <a:rPr lang="en-US" b="1" smtClean="0"/>
              <a:t>B. Chuyển động bay lên của đối tượng Bird</a:t>
            </a:r>
            <a:endParaRPr lang="en-US" b="1"/>
          </a:p>
        </p:txBody>
      </p:sp>
    </p:spTree>
    <p:extLst>
      <p:ext uri="{BB962C8B-B14F-4D97-AF65-F5344CB8AC3E}">
        <p14:creationId xmlns:p14="http://schemas.microsoft.com/office/powerpoint/2010/main" val="1178958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Bird</a:t>
            </a:r>
            <a:endParaRPr lang="en-US"/>
          </a:p>
        </p:txBody>
      </p:sp>
      <mc:AlternateContent xmlns:mc="http://schemas.openxmlformats.org/markup-compatibility/2006" xmlns:a14="http://schemas.microsoft.com/office/drawing/2010/main">
        <mc:Choice Requires="a14">
          <p:sp>
            <p:nvSpPr>
              <p:cNvPr id="40" name="Rounded Rectangle 39"/>
              <p:cNvSpPr/>
              <p:nvPr/>
            </p:nvSpPr>
            <p:spPr>
              <a:xfrm>
                <a:off x="3631362" y="1464578"/>
                <a:ext cx="4858871" cy="50877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a:t>void ctx.rotate(</a:t>
                </a:r>
                <a:r>
                  <a:rPr lang="en-US" b="1" i="1"/>
                  <a:t>degree_</a:t>
                </a:r>
                <a14:m>
                  <m:oMath xmlns:m="http://schemas.openxmlformats.org/officeDocument/2006/math">
                    <m:r>
                      <a:rPr lang="en-US" b="1" i="1">
                        <a:latin typeface="Cambria Math"/>
                        <a:ea typeface="Cambria Math"/>
                      </a:rPr>
                      <m:t>𝜶</m:t>
                    </m:r>
                  </m:oMath>
                </a14:m>
                <a:r>
                  <a:rPr lang="en-US" b="1"/>
                  <a:t> * Math.PI / 180);</a:t>
                </a:r>
              </a:p>
            </p:txBody>
          </p:sp>
        </mc:Choice>
        <mc:Fallback xmlns="">
          <p:sp>
            <p:nvSpPr>
              <p:cNvPr id="40" name="Rounded Rectangle 39"/>
              <p:cNvSpPr>
                <a:spLocks noRot="1" noChangeAspect="1" noMove="1" noResize="1" noEditPoints="1" noAdjustHandles="1" noChangeArrowheads="1" noChangeShapeType="1" noTextEdit="1"/>
              </p:cNvSpPr>
              <p:nvPr/>
            </p:nvSpPr>
            <p:spPr>
              <a:xfrm>
                <a:off x="3631362" y="1464578"/>
                <a:ext cx="4858871" cy="508779"/>
              </a:xfrm>
              <a:prstGeom prst="roundRect">
                <a:avLst/>
              </a:prstGeom>
              <a:blipFill rotWithShape="1">
                <a:blip r:embed="rId2"/>
                <a:stretch>
                  <a:fillRect/>
                </a:stretch>
              </a:blipFill>
            </p:spPr>
            <p:txBody>
              <a:bodyPr/>
              <a:lstStyle/>
              <a:p>
                <a:r>
                  <a:rPr lang="en-US">
                    <a:noFill/>
                  </a:rPr>
                  <a:t> </a:t>
                </a:r>
              </a:p>
            </p:txBody>
          </p:sp>
        </mc:Fallback>
      </mc:AlternateContent>
      <p:pic>
        <p:nvPicPr>
          <p:cNvPr id="11268" name="Picture 4" descr="https://mdn.mozillademos.org/files/233/Canvas_grid_rot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801" y="2161843"/>
            <a:ext cx="2102722" cy="2102723"/>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Straight Arrow Connector 43"/>
          <p:cNvCxnSpPr/>
          <p:nvPr/>
        </p:nvCxnSpPr>
        <p:spPr>
          <a:xfrm>
            <a:off x="7395099" y="2367702"/>
            <a:ext cx="2377022" cy="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7395099" y="2367702"/>
            <a:ext cx="0" cy="169433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8002391" y="2771114"/>
            <a:ext cx="1013012" cy="44375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rot="2448476">
            <a:off x="8002039" y="2771114"/>
            <a:ext cx="1013012" cy="443753"/>
          </a:xfrm>
          <a:prstGeom prst="rect">
            <a:avLst/>
          </a:prstGeom>
          <a:solidFill>
            <a:srgbClr val="FF9B4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67" name="Straight Connector 11266"/>
          <p:cNvCxnSpPr/>
          <p:nvPr/>
        </p:nvCxnSpPr>
        <p:spPr>
          <a:xfrm>
            <a:off x="8513123" y="2992990"/>
            <a:ext cx="904420" cy="782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395099" y="2992990"/>
            <a:ext cx="2321814" cy="0"/>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513123" y="2367702"/>
            <a:ext cx="0" cy="1586753"/>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1278" name="Arc 11277"/>
          <p:cNvSpPr/>
          <p:nvPr/>
        </p:nvSpPr>
        <p:spPr>
          <a:xfrm rot="4007257">
            <a:off x="8704984" y="2851798"/>
            <a:ext cx="720831" cy="720831"/>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280" name="TextBox 11279"/>
              <p:cNvSpPr txBox="1"/>
              <p:nvPr/>
            </p:nvSpPr>
            <p:spPr>
              <a:xfrm>
                <a:off x="9343888" y="3199409"/>
                <a:ext cx="3920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9B45"/>
                          </a:solidFill>
                          <a:latin typeface="Cambria Math"/>
                          <a:ea typeface="Cambria Math"/>
                        </a:rPr>
                        <m:t>𝛼</m:t>
                      </m:r>
                    </m:oMath>
                  </m:oMathPara>
                </a14:m>
                <a:endParaRPr lang="en-US"/>
              </a:p>
            </p:txBody>
          </p:sp>
        </mc:Choice>
        <mc:Fallback xmlns="">
          <p:sp>
            <p:nvSpPr>
              <p:cNvPr id="11280" name="TextBox 11279"/>
              <p:cNvSpPr txBox="1">
                <a:spLocks noRot="1" noChangeAspect="1" noMove="1" noResize="1" noEditPoints="1" noAdjustHandles="1" noChangeArrowheads="1" noChangeShapeType="1" noTextEdit="1"/>
              </p:cNvSpPr>
              <p:nvPr/>
            </p:nvSpPr>
            <p:spPr>
              <a:xfrm>
                <a:off x="9343888" y="3199409"/>
                <a:ext cx="392030" cy="369332"/>
              </a:xfrm>
              <a:prstGeom prst="rect">
                <a:avLst/>
              </a:prstGeom>
              <a:blipFill rotWithShape="1">
                <a:blip r:embed="rId4"/>
                <a:stretch>
                  <a:fillRect/>
                </a:stretch>
              </a:blipFill>
            </p:spPr>
            <p:txBody>
              <a:bodyPr/>
              <a:lstStyle/>
              <a:p>
                <a:r>
                  <a:rPr lang="en-US">
                    <a:noFill/>
                  </a:rPr>
                  <a:t> </a:t>
                </a:r>
              </a:p>
            </p:txBody>
          </p:sp>
        </mc:Fallback>
      </mc:AlternateContent>
      <p:sp>
        <p:nvSpPr>
          <p:cNvPr id="11281" name="TextBox 11280"/>
          <p:cNvSpPr txBox="1"/>
          <p:nvPr/>
        </p:nvSpPr>
        <p:spPr>
          <a:xfrm>
            <a:off x="510091" y="4745185"/>
            <a:ext cx="8083476" cy="1477328"/>
          </a:xfrm>
          <a:prstGeom prst="rect">
            <a:avLst/>
          </a:prstGeom>
          <a:noFill/>
        </p:spPr>
        <p:txBody>
          <a:bodyPr wrap="square" rtlCol="0">
            <a:spAutoFit/>
          </a:bodyPr>
          <a:lstStyle/>
          <a:p>
            <a:pPr marL="285750" indent="-285750">
              <a:buFont typeface="Arial" panose="020B0604020202020204" pitchFamily="34" charset="0"/>
              <a:buChar char="•"/>
            </a:pPr>
            <a:r>
              <a:rPr lang="en-US"/>
              <a:t>M</a:t>
            </a:r>
            <a:r>
              <a:rPr lang="en-US" smtClean="0"/>
              <a:t>ethod rotate dùng để xoay 1 đối tượng trong canvas theo 1 góc nhất định, lấy tâm xoay là gốc O</a:t>
            </a:r>
          </a:p>
          <a:p>
            <a:pPr marL="285750" indent="-285750">
              <a:buFont typeface="Arial" panose="020B0604020202020204" pitchFamily="34" charset="0"/>
              <a:buChar char="•"/>
            </a:pPr>
            <a:r>
              <a:rPr lang="en-US" smtClean="0"/>
              <a:t>Ở đây chúng ta sử dụng thêm method </a:t>
            </a:r>
            <a:r>
              <a:rPr lang="en-US" i="1" smtClean="0">
                <a:solidFill>
                  <a:srgbClr val="FF9B45"/>
                </a:solidFill>
              </a:rPr>
              <a:t>tranform</a:t>
            </a:r>
            <a:r>
              <a:rPr lang="en-US" smtClean="0"/>
              <a:t> </a:t>
            </a:r>
            <a:r>
              <a:rPr lang="en-US"/>
              <a:t> </a:t>
            </a:r>
            <a:r>
              <a:rPr lang="en-US" smtClean="0"/>
              <a:t>để di chuyển trục xOy đến tâm của đối tượng sau khi xoay xong thì sẽ dùng tranform để di chuyển lại trục xOy, chúng ta sẽ được đối tượng xoay theo tâm của chính nó.</a:t>
            </a:r>
          </a:p>
        </p:txBody>
      </p:sp>
      <p:sp>
        <p:nvSpPr>
          <p:cNvPr id="85" name="TextBox 84"/>
          <p:cNvSpPr txBox="1"/>
          <p:nvPr/>
        </p:nvSpPr>
        <p:spPr>
          <a:xfrm>
            <a:off x="7141025" y="2063079"/>
            <a:ext cx="319813" cy="369332"/>
          </a:xfrm>
          <a:prstGeom prst="rect">
            <a:avLst/>
          </a:prstGeom>
          <a:noFill/>
        </p:spPr>
        <p:txBody>
          <a:bodyPr wrap="square" rtlCol="0">
            <a:spAutoFit/>
          </a:bodyPr>
          <a:lstStyle/>
          <a:p>
            <a:r>
              <a:rPr lang="en-US" smtClean="0"/>
              <a:t>O</a:t>
            </a:r>
            <a:endParaRPr lang="en-US"/>
          </a:p>
        </p:txBody>
      </p:sp>
      <p:sp>
        <p:nvSpPr>
          <p:cNvPr id="86" name="TextBox 85"/>
          <p:cNvSpPr txBox="1"/>
          <p:nvPr/>
        </p:nvSpPr>
        <p:spPr>
          <a:xfrm>
            <a:off x="9570386" y="1953798"/>
            <a:ext cx="284387" cy="369332"/>
          </a:xfrm>
          <a:prstGeom prst="rect">
            <a:avLst/>
          </a:prstGeom>
          <a:noFill/>
        </p:spPr>
        <p:txBody>
          <a:bodyPr wrap="square" rtlCol="0">
            <a:spAutoFit/>
          </a:bodyPr>
          <a:lstStyle/>
          <a:p>
            <a:r>
              <a:rPr lang="en-US" smtClean="0"/>
              <a:t>x</a:t>
            </a:r>
            <a:endParaRPr lang="en-US"/>
          </a:p>
        </p:txBody>
      </p:sp>
      <p:sp>
        <p:nvSpPr>
          <p:cNvPr id="87" name="TextBox 86"/>
          <p:cNvSpPr txBox="1"/>
          <p:nvPr/>
        </p:nvSpPr>
        <p:spPr>
          <a:xfrm>
            <a:off x="7106960" y="3819666"/>
            <a:ext cx="284387" cy="369332"/>
          </a:xfrm>
          <a:prstGeom prst="rect">
            <a:avLst/>
          </a:prstGeom>
          <a:noFill/>
        </p:spPr>
        <p:txBody>
          <a:bodyPr wrap="square" rtlCol="0">
            <a:spAutoFit/>
          </a:bodyPr>
          <a:lstStyle/>
          <a:p>
            <a:r>
              <a:rPr lang="en-US"/>
              <a:t>y</a:t>
            </a:r>
          </a:p>
        </p:txBody>
      </p:sp>
      <p:sp>
        <p:nvSpPr>
          <p:cNvPr id="88" name="TextBox 87"/>
          <p:cNvSpPr txBox="1"/>
          <p:nvPr/>
        </p:nvSpPr>
        <p:spPr>
          <a:xfrm>
            <a:off x="9593724" y="2725471"/>
            <a:ext cx="356794" cy="276999"/>
          </a:xfrm>
          <a:prstGeom prst="rect">
            <a:avLst/>
          </a:prstGeom>
          <a:noFill/>
        </p:spPr>
        <p:txBody>
          <a:bodyPr wrap="square" rtlCol="0">
            <a:spAutoFit/>
          </a:bodyPr>
          <a:lstStyle/>
          <a:p>
            <a:r>
              <a:rPr lang="en-US" sz="1200"/>
              <a:t>x</a:t>
            </a:r>
            <a:r>
              <a:rPr lang="en-US" sz="1200" smtClean="0"/>
              <a:t>’</a:t>
            </a:r>
            <a:endParaRPr lang="en-US" sz="1200"/>
          </a:p>
        </p:txBody>
      </p:sp>
      <p:sp>
        <p:nvSpPr>
          <p:cNvPr id="89" name="TextBox 88"/>
          <p:cNvSpPr txBox="1"/>
          <p:nvPr/>
        </p:nvSpPr>
        <p:spPr>
          <a:xfrm>
            <a:off x="8250551" y="3916355"/>
            <a:ext cx="341554" cy="276999"/>
          </a:xfrm>
          <a:prstGeom prst="rect">
            <a:avLst/>
          </a:prstGeom>
          <a:noFill/>
        </p:spPr>
        <p:txBody>
          <a:bodyPr wrap="square" rtlCol="0">
            <a:spAutoFit/>
          </a:bodyPr>
          <a:lstStyle/>
          <a:p>
            <a:r>
              <a:rPr lang="en-US" sz="1200"/>
              <a:t>y</a:t>
            </a:r>
            <a:r>
              <a:rPr lang="en-US" sz="1200" smtClean="0"/>
              <a:t>’</a:t>
            </a:r>
            <a:endParaRPr lang="en-US" sz="1200"/>
          </a:p>
        </p:txBody>
      </p:sp>
      <p:sp>
        <p:nvSpPr>
          <p:cNvPr id="90" name="TextBox 89"/>
          <p:cNvSpPr txBox="1"/>
          <p:nvPr/>
        </p:nvSpPr>
        <p:spPr>
          <a:xfrm>
            <a:off x="8253726" y="2755952"/>
            <a:ext cx="416184" cy="276999"/>
          </a:xfrm>
          <a:prstGeom prst="rect">
            <a:avLst/>
          </a:prstGeom>
          <a:noFill/>
        </p:spPr>
        <p:txBody>
          <a:bodyPr wrap="square" rtlCol="0">
            <a:spAutoFit/>
          </a:bodyPr>
          <a:lstStyle/>
          <a:p>
            <a:r>
              <a:rPr lang="en-US" sz="1200" smtClean="0">
                <a:solidFill>
                  <a:schemeClr val="bg1"/>
                </a:solidFill>
              </a:rPr>
              <a:t>O’</a:t>
            </a:r>
            <a:endParaRPr lang="en-US" sz="1200">
              <a:solidFill>
                <a:schemeClr val="bg1"/>
              </a:solidFill>
            </a:endParaRPr>
          </a:p>
        </p:txBody>
      </p:sp>
    </p:spTree>
    <p:extLst>
      <p:ext uri="{BB962C8B-B14F-4D97-AF65-F5344CB8AC3E}">
        <p14:creationId xmlns:p14="http://schemas.microsoft.com/office/powerpoint/2010/main" val="520736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Đối tượng Bird</a:t>
            </a:r>
          </a:p>
        </p:txBody>
      </p:sp>
      <p:cxnSp>
        <p:nvCxnSpPr>
          <p:cNvPr id="4" name="Straight Arrow Connector 3"/>
          <p:cNvCxnSpPr/>
          <p:nvPr/>
        </p:nvCxnSpPr>
        <p:spPr>
          <a:xfrm>
            <a:off x="835063" y="1855833"/>
            <a:ext cx="2377022" cy="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35063" y="1855833"/>
            <a:ext cx="0" cy="169433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0989" y="1551210"/>
            <a:ext cx="319813" cy="369332"/>
          </a:xfrm>
          <a:prstGeom prst="rect">
            <a:avLst/>
          </a:prstGeom>
          <a:noFill/>
        </p:spPr>
        <p:txBody>
          <a:bodyPr wrap="square" rtlCol="0">
            <a:spAutoFit/>
          </a:bodyPr>
          <a:lstStyle/>
          <a:p>
            <a:r>
              <a:rPr lang="en-US" smtClean="0"/>
              <a:t>O</a:t>
            </a:r>
            <a:endParaRPr lang="en-US"/>
          </a:p>
        </p:txBody>
      </p:sp>
      <p:sp>
        <p:nvSpPr>
          <p:cNvPr id="14" name="TextBox 13"/>
          <p:cNvSpPr txBox="1"/>
          <p:nvPr/>
        </p:nvSpPr>
        <p:spPr>
          <a:xfrm>
            <a:off x="3010350" y="1441929"/>
            <a:ext cx="284387" cy="369332"/>
          </a:xfrm>
          <a:prstGeom prst="rect">
            <a:avLst/>
          </a:prstGeom>
          <a:noFill/>
        </p:spPr>
        <p:txBody>
          <a:bodyPr wrap="square" rtlCol="0">
            <a:spAutoFit/>
          </a:bodyPr>
          <a:lstStyle/>
          <a:p>
            <a:r>
              <a:rPr lang="en-US" smtClean="0"/>
              <a:t>x</a:t>
            </a:r>
            <a:endParaRPr lang="en-US"/>
          </a:p>
        </p:txBody>
      </p:sp>
      <p:sp>
        <p:nvSpPr>
          <p:cNvPr id="15" name="TextBox 14"/>
          <p:cNvSpPr txBox="1"/>
          <p:nvPr/>
        </p:nvSpPr>
        <p:spPr>
          <a:xfrm>
            <a:off x="546924" y="3307797"/>
            <a:ext cx="284387" cy="369332"/>
          </a:xfrm>
          <a:prstGeom prst="rect">
            <a:avLst/>
          </a:prstGeom>
          <a:noFill/>
        </p:spPr>
        <p:txBody>
          <a:bodyPr wrap="square" rtlCol="0">
            <a:spAutoFit/>
          </a:bodyPr>
          <a:lstStyle/>
          <a:p>
            <a:r>
              <a:rPr lang="en-US"/>
              <a:t>y</a:t>
            </a:r>
          </a:p>
        </p:txBody>
      </p:sp>
      <p:sp>
        <p:nvSpPr>
          <p:cNvPr id="16" name="TextBox 15"/>
          <p:cNvSpPr txBox="1"/>
          <p:nvPr/>
        </p:nvSpPr>
        <p:spPr>
          <a:xfrm>
            <a:off x="3012545" y="2492873"/>
            <a:ext cx="356794" cy="276999"/>
          </a:xfrm>
          <a:prstGeom prst="rect">
            <a:avLst/>
          </a:prstGeom>
          <a:noFill/>
        </p:spPr>
        <p:txBody>
          <a:bodyPr wrap="square" rtlCol="0">
            <a:spAutoFit/>
          </a:bodyPr>
          <a:lstStyle/>
          <a:p>
            <a:r>
              <a:rPr lang="en-US" sz="1200"/>
              <a:t>x</a:t>
            </a:r>
            <a:r>
              <a:rPr lang="en-US" sz="1200" smtClean="0"/>
              <a:t>’</a:t>
            </a:r>
            <a:endParaRPr lang="en-US" sz="1200"/>
          </a:p>
        </p:txBody>
      </p:sp>
      <p:sp>
        <p:nvSpPr>
          <p:cNvPr id="17" name="TextBox 16"/>
          <p:cNvSpPr txBox="1"/>
          <p:nvPr/>
        </p:nvSpPr>
        <p:spPr>
          <a:xfrm>
            <a:off x="1690515" y="3404486"/>
            <a:ext cx="341554" cy="276999"/>
          </a:xfrm>
          <a:prstGeom prst="rect">
            <a:avLst/>
          </a:prstGeom>
          <a:noFill/>
        </p:spPr>
        <p:txBody>
          <a:bodyPr wrap="square" rtlCol="0">
            <a:spAutoFit/>
          </a:bodyPr>
          <a:lstStyle/>
          <a:p>
            <a:r>
              <a:rPr lang="en-US" sz="1200"/>
              <a:t>y</a:t>
            </a:r>
            <a:r>
              <a:rPr lang="en-US" sz="1200" smtClean="0"/>
              <a:t>’</a:t>
            </a:r>
            <a:endParaRPr lang="en-US" sz="1200"/>
          </a:p>
        </p:txBody>
      </p:sp>
      <p:sp>
        <p:nvSpPr>
          <p:cNvPr id="18" name="TextBox 17"/>
          <p:cNvSpPr txBox="1"/>
          <p:nvPr/>
        </p:nvSpPr>
        <p:spPr>
          <a:xfrm>
            <a:off x="1693690" y="2244083"/>
            <a:ext cx="416184" cy="276999"/>
          </a:xfrm>
          <a:prstGeom prst="rect">
            <a:avLst/>
          </a:prstGeom>
          <a:noFill/>
        </p:spPr>
        <p:txBody>
          <a:bodyPr wrap="square" rtlCol="0">
            <a:spAutoFit/>
          </a:bodyPr>
          <a:lstStyle/>
          <a:p>
            <a:r>
              <a:rPr lang="en-US" sz="1200" smtClean="0"/>
              <a:t>O’</a:t>
            </a:r>
            <a:endParaRPr lang="en-US" sz="1200"/>
          </a:p>
        </p:txBody>
      </p:sp>
      <p:cxnSp>
        <p:nvCxnSpPr>
          <p:cNvPr id="19" name="Straight Arrow Connector 18"/>
          <p:cNvCxnSpPr/>
          <p:nvPr/>
        </p:nvCxnSpPr>
        <p:spPr>
          <a:xfrm>
            <a:off x="869128" y="4484733"/>
            <a:ext cx="2377022" cy="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69128" y="4484733"/>
            <a:ext cx="0" cy="169433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sp>
        <p:nvSpPr>
          <p:cNvPr id="26" name="Arc 25"/>
          <p:cNvSpPr/>
          <p:nvPr/>
        </p:nvSpPr>
        <p:spPr>
          <a:xfrm rot="3852379">
            <a:off x="2137495" y="4986036"/>
            <a:ext cx="799286" cy="87373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615054" y="4180110"/>
            <a:ext cx="319813" cy="369332"/>
          </a:xfrm>
          <a:prstGeom prst="rect">
            <a:avLst/>
          </a:prstGeom>
          <a:noFill/>
        </p:spPr>
        <p:txBody>
          <a:bodyPr wrap="square" rtlCol="0">
            <a:spAutoFit/>
          </a:bodyPr>
          <a:lstStyle/>
          <a:p>
            <a:r>
              <a:rPr lang="en-US" smtClean="0"/>
              <a:t>O</a:t>
            </a:r>
            <a:endParaRPr lang="en-US"/>
          </a:p>
        </p:txBody>
      </p:sp>
      <p:sp>
        <p:nvSpPr>
          <p:cNvPr id="29" name="TextBox 28"/>
          <p:cNvSpPr txBox="1"/>
          <p:nvPr/>
        </p:nvSpPr>
        <p:spPr>
          <a:xfrm>
            <a:off x="3044415" y="4070829"/>
            <a:ext cx="284387" cy="369332"/>
          </a:xfrm>
          <a:prstGeom prst="rect">
            <a:avLst/>
          </a:prstGeom>
          <a:noFill/>
        </p:spPr>
        <p:txBody>
          <a:bodyPr wrap="square" rtlCol="0">
            <a:spAutoFit/>
          </a:bodyPr>
          <a:lstStyle/>
          <a:p>
            <a:r>
              <a:rPr lang="en-US" smtClean="0"/>
              <a:t>x</a:t>
            </a:r>
            <a:endParaRPr lang="en-US"/>
          </a:p>
        </p:txBody>
      </p:sp>
      <p:sp>
        <p:nvSpPr>
          <p:cNvPr id="30" name="TextBox 29"/>
          <p:cNvSpPr txBox="1"/>
          <p:nvPr/>
        </p:nvSpPr>
        <p:spPr>
          <a:xfrm>
            <a:off x="580989" y="5936697"/>
            <a:ext cx="284387" cy="369332"/>
          </a:xfrm>
          <a:prstGeom prst="rect">
            <a:avLst/>
          </a:prstGeom>
          <a:noFill/>
        </p:spPr>
        <p:txBody>
          <a:bodyPr wrap="square" rtlCol="0">
            <a:spAutoFit/>
          </a:bodyPr>
          <a:lstStyle/>
          <a:p>
            <a:r>
              <a:rPr lang="en-US"/>
              <a:t>y</a:t>
            </a:r>
          </a:p>
        </p:txBody>
      </p:sp>
      <p:sp>
        <p:nvSpPr>
          <p:cNvPr id="31" name="TextBox 30"/>
          <p:cNvSpPr txBox="1"/>
          <p:nvPr/>
        </p:nvSpPr>
        <p:spPr>
          <a:xfrm>
            <a:off x="3067753" y="4842502"/>
            <a:ext cx="356794" cy="276999"/>
          </a:xfrm>
          <a:prstGeom prst="rect">
            <a:avLst/>
          </a:prstGeom>
          <a:noFill/>
        </p:spPr>
        <p:txBody>
          <a:bodyPr wrap="square" rtlCol="0">
            <a:spAutoFit/>
          </a:bodyPr>
          <a:lstStyle/>
          <a:p>
            <a:r>
              <a:rPr lang="en-US" sz="1200"/>
              <a:t>x</a:t>
            </a:r>
            <a:r>
              <a:rPr lang="en-US" sz="1200" smtClean="0"/>
              <a:t>’</a:t>
            </a:r>
            <a:endParaRPr lang="en-US" sz="1200"/>
          </a:p>
        </p:txBody>
      </p:sp>
      <p:sp>
        <p:nvSpPr>
          <p:cNvPr id="32" name="TextBox 31"/>
          <p:cNvSpPr txBox="1"/>
          <p:nvPr/>
        </p:nvSpPr>
        <p:spPr>
          <a:xfrm>
            <a:off x="1724580" y="6033386"/>
            <a:ext cx="341554" cy="276999"/>
          </a:xfrm>
          <a:prstGeom prst="rect">
            <a:avLst/>
          </a:prstGeom>
          <a:noFill/>
        </p:spPr>
        <p:txBody>
          <a:bodyPr wrap="square" rtlCol="0">
            <a:spAutoFit/>
          </a:bodyPr>
          <a:lstStyle/>
          <a:p>
            <a:r>
              <a:rPr lang="en-US" sz="1200"/>
              <a:t>y</a:t>
            </a:r>
            <a:r>
              <a:rPr lang="en-US" sz="1200" smtClean="0"/>
              <a:t>’</a:t>
            </a:r>
            <a:endParaRPr lang="en-US" sz="1200"/>
          </a:p>
        </p:txBody>
      </p:sp>
      <p:sp>
        <p:nvSpPr>
          <p:cNvPr id="33" name="TextBox 32"/>
          <p:cNvSpPr txBox="1"/>
          <p:nvPr/>
        </p:nvSpPr>
        <p:spPr>
          <a:xfrm>
            <a:off x="1727755" y="4872983"/>
            <a:ext cx="416184" cy="276999"/>
          </a:xfrm>
          <a:prstGeom prst="rect">
            <a:avLst/>
          </a:prstGeom>
          <a:noFill/>
        </p:spPr>
        <p:txBody>
          <a:bodyPr wrap="square" rtlCol="0">
            <a:spAutoFit/>
          </a:bodyPr>
          <a:lstStyle/>
          <a:p>
            <a:r>
              <a:rPr lang="en-US" sz="1200" smtClean="0"/>
              <a:t>O’</a:t>
            </a:r>
            <a:endParaRPr lang="en-US" sz="1200"/>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19726">
            <a:off x="1558075" y="4813293"/>
            <a:ext cx="840728" cy="593456"/>
          </a:xfrm>
          <a:prstGeom prst="rect">
            <a:avLst/>
          </a:prstGeom>
        </p:spPr>
      </p:pic>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81066">
            <a:off x="1540010" y="2195779"/>
            <a:ext cx="840728" cy="593456"/>
          </a:xfrm>
          <a:prstGeom prst="rect">
            <a:avLst/>
          </a:prstGeom>
        </p:spPr>
      </p:pic>
      <mc:AlternateContent xmlns:mc="http://schemas.openxmlformats.org/markup-compatibility/2006" xmlns:a14="http://schemas.microsoft.com/office/drawing/2010/main">
        <mc:Choice Requires="a14">
          <p:sp>
            <p:nvSpPr>
              <p:cNvPr id="43" name="TextBox 42"/>
              <p:cNvSpPr txBox="1"/>
              <p:nvPr/>
            </p:nvSpPr>
            <p:spPr>
              <a:xfrm>
                <a:off x="2925959" y="5417050"/>
                <a:ext cx="409086" cy="276999"/>
              </a:xfrm>
              <a:prstGeom prst="rect">
                <a:avLst/>
              </a:prstGeom>
              <a:noFill/>
            </p:spPr>
            <p:txBody>
              <a:bodyPr wrap="none" rtlCol="0">
                <a:spAutoFit/>
              </a:bodyPr>
              <a:lstStyle/>
              <a:p>
                <a:r>
                  <a:rPr lang="en-US" sz="1200" smtClean="0">
                    <a:solidFill>
                      <a:srgbClr val="FF9B45"/>
                    </a:solidFill>
                  </a:rPr>
                  <a:t>60</a:t>
                </a:r>
                <a14:m>
                  <m:oMath xmlns:m="http://schemas.openxmlformats.org/officeDocument/2006/math">
                    <m:r>
                      <a:rPr lang="en-US" sz="1200" i="1" smtClean="0">
                        <a:solidFill>
                          <a:srgbClr val="FF9B45"/>
                        </a:solidFill>
                        <a:latin typeface="Cambria Math"/>
                        <a:ea typeface="Cambria Math"/>
                      </a:rPr>
                      <m:t>°</m:t>
                    </m:r>
                  </m:oMath>
                </a14:m>
                <a:endParaRPr lang="en-US" sz="1200">
                  <a:solidFill>
                    <a:srgbClr val="FF9B45"/>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2925959" y="5417050"/>
                <a:ext cx="409086" cy="276999"/>
              </a:xfrm>
              <a:prstGeom prst="rect">
                <a:avLst/>
              </a:prstGeom>
              <a:blipFill rotWithShape="1">
                <a:blip r:embed="rId3"/>
                <a:stretch>
                  <a:fillRect l="-1493" t="-22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2996026" y="2142655"/>
                <a:ext cx="500248" cy="276999"/>
              </a:xfrm>
              <a:prstGeom prst="rect">
                <a:avLst/>
              </a:prstGeom>
              <a:noFill/>
            </p:spPr>
            <p:txBody>
              <a:bodyPr wrap="square" rtlCol="0">
                <a:spAutoFit/>
              </a:bodyPr>
              <a:lstStyle/>
              <a:p>
                <a:r>
                  <a:rPr lang="en-US" sz="1200" smtClean="0">
                    <a:solidFill>
                      <a:srgbClr val="FF9B45"/>
                    </a:solidFill>
                  </a:rPr>
                  <a:t>-</a:t>
                </a:r>
                <a14:m>
                  <m:oMath xmlns:m="http://schemas.openxmlformats.org/officeDocument/2006/math">
                    <m:r>
                      <a:rPr lang="en-US" sz="1200" b="0" i="0" smtClean="0">
                        <a:solidFill>
                          <a:srgbClr val="FF9B45"/>
                        </a:solidFill>
                        <a:latin typeface="Cambria Math"/>
                        <a:ea typeface="Cambria Math"/>
                      </a:rPr>
                      <m:t>20</m:t>
                    </m:r>
                    <m:r>
                      <a:rPr lang="en-US" sz="1200" i="1" smtClean="0">
                        <a:solidFill>
                          <a:srgbClr val="FF9B45"/>
                        </a:solidFill>
                        <a:latin typeface="Cambria Math"/>
                        <a:ea typeface="Cambria Math"/>
                      </a:rPr>
                      <m:t>°</m:t>
                    </m:r>
                  </m:oMath>
                </a14:m>
                <a:endParaRPr lang="en-US" sz="1200">
                  <a:solidFill>
                    <a:srgbClr val="FF9B45"/>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2996026" y="2142655"/>
                <a:ext cx="500248" cy="276999"/>
              </a:xfrm>
              <a:prstGeom prst="rect">
                <a:avLst/>
              </a:prstGeom>
              <a:blipFill rotWithShape="1">
                <a:blip r:embed="rId4"/>
                <a:stretch>
                  <a:fillRect t="-2174" b="-13043"/>
                </a:stretch>
              </a:blipFill>
            </p:spPr>
            <p:txBody>
              <a:bodyPr/>
              <a:lstStyle/>
              <a:p>
                <a:r>
                  <a:rPr lang="en-US">
                    <a:noFill/>
                  </a:rPr>
                  <a:t> </a:t>
                </a:r>
              </a:p>
            </p:txBody>
          </p:sp>
        </mc:Fallback>
      </mc:AlternateContent>
      <p:sp>
        <p:nvSpPr>
          <p:cNvPr id="46" name="Arc 45"/>
          <p:cNvSpPr/>
          <p:nvPr/>
        </p:nvSpPr>
        <p:spPr>
          <a:xfrm rot="2388248">
            <a:off x="2569301" y="2145628"/>
            <a:ext cx="374564" cy="35017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p:nvPr/>
        </p:nvCxnSpPr>
        <p:spPr>
          <a:xfrm>
            <a:off x="835063" y="2481121"/>
            <a:ext cx="2321814" cy="0"/>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53087" y="1855833"/>
            <a:ext cx="0" cy="1586753"/>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934867" y="2066315"/>
            <a:ext cx="2109548" cy="772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62075" y="4364776"/>
            <a:ext cx="1476375" cy="1706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69128" y="5110021"/>
            <a:ext cx="2321814" cy="0"/>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987152" y="4484733"/>
            <a:ext cx="0" cy="1586753"/>
          </a:xfrm>
          <a:prstGeom prst="straightConnector1">
            <a:avLst/>
          </a:prstGeom>
          <a:ln w="3175">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723155" y="1560735"/>
            <a:ext cx="4574586" cy="369332"/>
          </a:xfrm>
          <a:prstGeom prst="rect">
            <a:avLst/>
          </a:prstGeom>
          <a:noFill/>
        </p:spPr>
        <p:txBody>
          <a:bodyPr wrap="none" rtlCol="0">
            <a:spAutoFit/>
          </a:bodyPr>
          <a:lstStyle/>
          <a:p>
            <a:r>
              <a:rPr lang="en-US" b="1" smtClean="0"/>
              <a:t>C. Chuyển động xoay của đối tượng Bird</a:t>
            </a:r>
            <a:endParaRPr lang="en-US" b="1"/>
          </a:p>
        </p:txBody>
      </p:sp>
      <p:sp>
        <p:nvSpPr>
          <p:cNvPr id="36" name="TextBox 35"/>
          <p:cNvSpPr txBox="1"/>
          <p:nvPr/>
        </p:nvSpPr>
        <p:spPr>
          <a:xfrm>
            <a:off x="3723155" y="2102833"/>
            <a:ext cx="798307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Đối tượng Bird có 1 chuyển động xoay quanh trục, tỉ lệ với bird.v</a:t>
            </a: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3154" y="2533229"/>
            <a:ext cx="6616259" cy="795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3155" y="4467551"/>
            <a:ext cx="3152543" cy="1469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TextBox 36"/>
          <p:cNvSpPr txBox="1"/>
          <p:nvPr/>
        </p:nvSpPr>
        <p:spPr>
          <a:xfrm>
            <a:off x="3723155" y="3442586"/>
            <a:ext cx="7983070" cy="923330"/>
          </a:xfrm>
          <a:prstGeom prst="rect">
            <a:avLst/>
          </a:prstGeom>
          <a:noFill/>
        </p:spPr>
        <p:txBody>
          <a:bodyPr wrap="square" rtlCol="0">
            <a:spAutoFit/>
          </a:bodyPr>
          <a:lstStyle/>
          <a:p>
            <a:pPr marL="285750" indent="-285750">
              <a:buFont typeface="Arial" panose="020B0604020202020204" pitchFamily="34" charset="0"/>
              <a:buChar char="•"/>
            </a:pPr>
            <a:r>
              <a:rPr lang="en-US" smtClean="0"/>
              <a:t>Dùng translate để di chuyển trục xoay vào giữa tâm đối tượng Bird</a:t>
            </a:r>
          </a:p>
          <a:p>
            <a:pPr marL="285750" indent="-285750">
              <a:buFont typeface="Arial" panose="020B0604020202020204" pitchFamily="34" charset="0"/>
              <a:buChar char="•"/>
            </a:pPr>
            <a:r>
              <a:rPr lang="en-US" smtClean="0"/>
              <a:t>Ở đoạn này có thêm </a:t>
            </a:r>
            <a:r>
              <a:rPr lang="en-US" smtClean="0">
                <a:solidFill>
                  <a:srgbClr val="FF0000"/>
                </a:solidFill>
              </a:rPr>
              <a:t>save</a:t>
            </a:r>
            <a:r>
              <a:rPr lang="en-US" smtClean="0"/>
              <a:t> và </a:t>
            </a:r>
            <a:r>
              <a:rPr lang="en-US" smtClean="0">
                <a:solidFill>
                  <a:srgbClr val="FF0000"/>
                </a:solidFill>
              </a:rPr>
              <a:t>restore </a:t>
            </a:r>
            <a:r>
              <a:rPr lang="en-US" smtClean="0"/>
              <a:t>mục đích chỉ làm xoay đối tượng bird nếu k có 2 method này sẽ xoay tất cả các đối tượng canvas phía sau</a:t>
            </a:r>
          </a:p>
        </p:txBody>
      </p:sp>
      <p:sp>
        <p:nvSpPr>
          <p:cNvPr id="38" name="TextBox 37"/>
          <p:cNvSpPr txBox="1"/>
          <p:nvPr/>
        </p:nvSpPr>
        <p:spPr>
          <a:xfrm>
            <a:off x="3723154" y="6071486"/>
            <a:ext cx="7983070"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Ở đoạn này góc xoay tăng giảm theo bird.v và giới hạn ở -20 và 60</a:t>
            </a:r>
          </a:p>
        </p:txBody>
      </p:sp>
    </p:spTree>
    <p:extLst>
      <p:ext uri="{BB962C8B-B14F-4D97-AF65-F5344CB8AC3E}">
        <p14:creationId xmlns:p14="http://schemas.microsoft.com/office/powerpoint/2010/main" val="628849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Đối tượng Bird</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9075" y="1966048"/>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966048"/>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3625" y="1966048"/>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28650" y="3931682"/>
            <a:ext cx="4747518" cy="369332"/>
          </a:xfrm>
          <a:prstGeom prst="rect">
            <a:avLst/>
          </a:prstGeom>
          <a:noFill/>
        </p:spPr>
        <p:txBody>
          <a:bodyPr wrap="none" rtlCol="0">
            <a:spAutoFit/>
          </a:bodyPr>
          <a:lstStyle/>
          <a:p>
            <a:r>
              <a:rPr lang="en-US" b="1" smtClean="0"/>
              <a:t>C. Animation đập cánh của đối tượng Bird</a:t>
            </a:r>
            <a:endParaRPr lang="en-US" b="1"/>
          </a:p>
        </p:txBody>
      </p:sp>
      <p:sp>
        <p:nvSpPr>
          <p:cNvPr id="8" name="TextBox 7"/>
          <p:cNvSpPr txBox="1"/>
          <p:nvPr/>
        </p:nvSpPr>
        <p:spPr>
          <a:xfrm>
            <a:off x="628650" y="4361672"/>
            <a:ext cx="10963275" cy="1477328"/>
          </a:xfrm>
          <a:prstGeom prst="rect">
            <a:avLst/>
          </a:prstGeom>
          <a:noFill/>
        </p:spPr>
        <p:txBody>
          <a:bodyPr wrap="square" rtlCol="0">
            <a:spAutoFit/>
          </a:bodyPr>
          <a:lstStyle/>
          <a:p>
            <a:pPr marL="285750" indent="-285750">
              <a:buFont typeface="Arial" panose="020B0604020202020204" pitchFamily="34" charset="0"/>
              <a:buChar char="•"/>
            </a:pPr>
            <a:r>
              <a:rPr lang="en-US" smtClean="0"/>
              <a:t>Đối tượng Bird còn có 1 animation đập cánh là 3 image khác nhau trong </a:t>
            </a:r>
            <a:r>
              <a:rPr lang="en-US" i="1" smtClean="0">
                <a:solidFill>
                  <a:srgbClr val="FF9B45"/>
                </a:solidFill>
              </a:rPr>
              <a:t>sprites.png</a:t>
            </a:r>
          </a:p>
          <a:p>
            <a:pPr marL="285750" indent="-285750">
              <a:buFont typeface="Arial" panose="020B0604020202020204" pitchFamily="34" charset="0"/>
              <a:buChar char="•"/>
            </a:pPr>
            <a:r>
              <a:rPr lang="en-US" smtClean="0"/>
              <a:t>Để tạo ra animation thì chúng ta cần vẽ các hình ảnh khác nhau của đối tượng bird vào 1 khoảng khung hình nhất định</a:t>
            </a:r>
          </a:p>
          <a:p>
            <a:pPr marL="285750" indent="-285750">
              <a:buFont typeface="Arial" panose="020B0604020202020204" pitchFamily="34" charset="0"/>
              <a:buChar char="•"/>
            </a:pPr>
            <a:r>
              <a:rPr lang="en-US" smtClean="0"/>
              <a:t>Tạo 2 biến </a:t>
            </a:r>
            <a:r>
              <a:rPr lang="en-US" i="1" smtClean="0">
                <a:solidFill>
                  <a:srgbClr val="FF9B45"/>
                </a:solidFill>
              </a:rPr>
              <a:t>frame </a:t>
            </a:r>
            <a:r>
              <a:rPr lang="en-US" i="1" smtClean="0"/>
              <a:t>và</a:t>
            </a:r>
            <a:r>
              <a:rPr lang="en-US" i="1" smtClean="0">
                <a:solidFill>
                  <a:srgbClr val="FF9B45"/>
                </a:solidFill>
              </a:rPr>
              <a:t> i </a:t>
            </a:r>
            <a:r>
              <a:rPr lang="en-US" smtClean="0"/>
              <a:t>trong class Bird, </a:t>
            </a:r>
            <a:r>
              <a:rPr lang="en-US" i="1" smtClean="0">
                <a:solidFill>
                  <a:srgbClr val="FF9B45"/>
                </a:solidFill>
              </a:rPr>
              <a:t>frame</a:t>
            </a:r>
            <a:r>
              <a:rPr lang="en-US" smtClean="0"/>
              <a:t> dùng để đếm số khung hình, còn </a:t>
            </a:r>
            <a:r>
              <a:rPr lang="en-US" i="1" smtClean="0">
                <a:solidFill>
                  <a:srgbClr val="FF9B45"/>
                </a:solidFill>
              </a:rPr>
              <a:t>i</a:t>
            </a:r>
            <a:r>
              <a:rPr lang="en-US" smtClean="0"/>
              <a:t> là số thứ tự animation muốn vẽ</a:t>
            </a:r>
          </a:p>
        </p:txBody>
      </p:sp>
      <p:cxnSp>
        <p:nvCxnSpPr>
          <p:cNvPr id="12" name="Elbow Connector 11"/>
          <p:cNvCxnSpPr>
            <a:stCxn id="7172" idx="2"/>
            <a:endCxn id="7170" idx="2"/>
          </p:cNvCxnSpPr>
          <p:nvPr/>
        </p:nvCxnSpPr>
        <p:spPr>
          <a:xfrm rot="5400000">
            <a:off x="7706519" y="13423"/>
            <a:ext cx="12700" cy="5924550"/>
          </a:xfrm>
          <a:prstGeom prst="bentConnector3">
            <a:avLst>
              <a:gd name="adj1" fmla="val 442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170" idx="3"/>
            <a:endCxn id="7171" idx="1"/>
          </p:cNvCxnSpPr>
          <p:nvPr/>
        </p:nvCxnSpPr>
        <p:spPr>
          <a:xfrm>
            <a:off x="5459413" y="2470873"/>
            <a:ext cx="15509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171" idx="3"/>
            <a:endCxn id="7172" idx="1"/>
          </p:cNvCxnSpPr>
          <p:nvPr/>
        </p:nvCxnSpPr>
        <p:spPr>
          <a:xfrm>
            <a:off x="8440738" y="2470873"/>
            <a:ext cx="15128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80056" y="2101541"/>
            <a:ext cx="317716" cy="369332"/>
          </a:xfrm>
          <a:prstGeom prst="rect">
            <a:avLst/>
          </a:prstGeom>
          <a:noFill/>
        </p:spPr>
        <p:txBody>
          <a:bodyPr wrap="none" rtlCol="0">
            <a:spAutoFit/>
          </a:bodyPr>
          <a:lstStyle/>
          <a:p>
            <a:r>
              <a:rPr lang="en-US" b="1">
                <a:solidFill>
                  <a:srgbClr val="FF9B45"/>
                </a:solidFill>
              </a:rPr>
              <a:t>1</a:t>
            </a:r>
          </a:p>
        </p:txBody>
      </p:sp>
      <p:sp>
        <p:nvSpPr>
          <p:cNvPr id="26" name="TextBox 25"/>
          <p:cNvSpPr txBox="1"/>
          <p:nvPr/>
        </p:nvSpPr>
        <p:spPr>
          <a:xfrm>
            <a:off x="9042331" y="2101541"/>
            <a:ext cx="317716" cy="369332"/>
          </a:xfrm>
          <a:prstGeom prst="rect">
            <a:avLst/>
          </a:prstGeom>
          <a:noFill/>
        </p:spPr>
        <p:txBody>
          <a:bodyPr wrap="none" rtlCol="0">
            <a:spAutoFit/>
          </a:bodyPr>
          <a:lstStyle/>
          <a:p>
            <a:r>
              <a:rPr lang="en-US" b="1" smtClean="0">
                <a:solidFill>
                  <a:srgbClr val="FF9B45"/>
                </a:solidFill>
              </a:rPr>
              <a:t>2</a:t>
            </a:r>
            <a:endParaRPr lang="en-US" b="1">
              <a:solidFill>
                <a:srgbClr val="FF9B45"/>
              </a:solidFill>
            </a:endParaRPr>
          </a:p>
        </p:txBody>
      </p:sp>
      <p:sp>
        <p:nvSpPr>
          <p:cNvPr id="27" name="TextBox 26"/>
          <p:cNvSpPr txBox="1"/>
          <p:nvPr/>
        </p:nvSpPr>
        <p:spPr>
          <a:xfrm>
            <a:off x="7570719" y="3149291"/>
            <a:ext cx="317716" cy="369332"/>
          </a:xfrm>
          <a:prstGeom prst="rect">
            <a:avLst/>
          </a:prstGeom>
          <a:noFill/>
        </p:spPr>
        <p:txBody>
          <a:bodyPr wrap="none" rtlCol="0">
            <a:spAutoFit/>
          </a:bodyPr>
          <a:lstStyle/>
          <a:p>
            <a:r>
              <a:rPr lang="en-US" b="1" smtClean="0">
                <a:solidFill>
                  <a:srgbClr val="FF9B45"/>
                </a:solidFill>
              </a:rPr>
              <a:t>3</a:t>
            </a:r>
            <a:endParaRPr lang="en-US" b="1">
              <a:solidFill>
                <a:srgbClr val="FF9B45"/>
              </a:solidFill>
            </a:endParaRPr>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49" y="1982696"/>
            <a:ext cx="2867707" cy="999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4139783" y="1679679"/>
            <a:ext cx="1307217" cy="276999"/>
          </a:xfrm>
          <a:prstGeom prst="rect">
            <a:avLst/>
          </a:prstGeom>
          <a:noFill/>
        </p:spPr>
        <p:txBody>
          <a:bodyPr wrap="none" rtlCol="0">
            <a:spAutoFit/>
          </a:bodyPr>
          <a:lstStyle/>
          <a:p>
            <a:r>
              <a:rPr lang="en-US" sz="1200" b="1" smtClean="0"/>
              <a:t>bird.animate[0]</a:t>
            </a:r>
            <a:endParaRPr lang="en-US" sz="1200" b="1"/>
          </a:p>
        </p:txBody>
      </p:sp>
      <p:sp>
        <p:nvSpPr>
          <p:cNvPr id="30" name="TextBox 29"/>
          <p:cNvSpPr txBox="1"/>
          <p:nvPr/>
        </p:nvSpPr>
        <p:spPr>
          <a:xfrm>
            <a:off x="7108408" y="1679678"/>
            <a:ext cx="1307217" cy="276999"/>
          </a:xfrm>
          <a:prstGeom prst="rect">
            <a:avLst/>
          </a:prstGeom>
          <a:noFill/>
        </p:spPr>
        <p:txBody>
          <a:bodyPr wrap="none" rtlCol="0">
            <a:spAutoFit/>
          </a:bodyPr>
          <a:lstStyle/>
          <a:p>
            <a:r>
              <a:rPr lang="en-US" sz="1200" b="1" smtClean="0"/>
              <a:t>bird.animate[1]</a:t>
            </a:r>
            <a:endParaRPr lang="en-US" sz="1200" b="1"/>
          </a:p>
        </p:txBody>
      </p:sp>
      <p:sp>
        <p:nvSpPr>
          <p:cNvPr id="31" name="TextBox 30"/>
          <p:cNvSpPr txBox="1"/>
          <p:nvPr/>
        </p:nvSpPr>
        <p:spPr>
          <a:xfrm>
            <a:off x="10064333" y="1673431"/>
            <a:ext cx="1297599" cy="276999"/>
          </a:xfrm>
          <a:prstGeom prst="rect">
            <a:avLst/>
          </a:prstGeom>
          <a:noFill/>
        </p:spPr>
        <p:txBody>
          <a:bodyPr wrap="none" rtlCol="0">
            <a:spAutoFit/>
          </a:bodyPr>
          <a:lstStyle/>
          <a:p>
            <a:r>
              <a:rPr lang="en-US" sz="1200" b="1" smtClean="0"/>
              <a:t>bird.animate[2</a:t>
            </a:r>
            <a:r>
              <a:rPr lang="en-US" sz="1200" smtClean="0"/>
              <a:t>]</a:t>
            </a:r>
            <a:endParaRPr lang="en-US" sz="1200"/>
          </a:p>
        </p:txBody>
      </p:sp>
    </p:spTree>
    <p:extLst>
      <p:ext uri="{BB962C8B-B14F-4D97-AF65-F5344CB8AC3E}">
        <p14:creationId xmlns:p14="http://schemas.microsoft.com/office/powerpoint/2010/main" val="1562125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Đối tượng Bird</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553" y="2270354"/>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878" y="2270354"/>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1103" y="2270354"/>
            <a:ext cx="1430338"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31339" y="5008003"/>
            <a:ext cx="10963275"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t>Ở trạng thái game</a:t>
            </a:r>
            <a:r>
              <a:rPr lang="en-US" i="1" smtClean="0">
                <a:solidFill>
                  <a:srgbClr val="FF9B45"/>
                </a:solidFill>
              </a:rPr>
              <a:t> Start </a:t>
            </a:r>
            <a:r>
              <a:rPr lang="en-US" smtClean="0"/>
              <a:t>cứ mỗi </a:t>
            </a:r>
            <a:r>
              <a:rPr lang="en-US" i="1" smtClean="0">
                <a:solidFill>
                  <a:srgbClr val="FF9B45"/>
                </a:solidFill>
              </a:rPr>
              <a:t>35 frame </a:t>
            </a:r>
            <a:r>
              <a:rPr lang="en-US" smtClean="0"/>
              <a:t>thì</a:t>
            </a:r>
            <a:r>
              <a:rPr lang="en-US" i="1" smtClean="0">
                <a:solidFill>
                  <a:srgbClr val="FF9B45"/>
                </a:solidFill>
              </a:rPr>
              <a:t> i </a:t>
            </a:r>
            <a:r>
              <a:rPr lang="en-US" smtClean="0"/>
              <a:t>thay đổi 1 lần nghĩa là </a:t>
            </a:r>
            <a:r>
              <a:rPr lang="en-US" i="1" smtClean="0">
                <a:solidFill>
                  <a:srgbClr val="FF9B45"/>
                </a:solidFill>
              </a:rPr>
              <a:t>Bird</a:t>
            </a:r>
            <a:r>
              <a:rPr lang="en-US" smtClean="0"/>
              <a:t> sẽ thay đổi animation 1 lần</a:t>
            </a:r>
            <a:endParaRPr lang="en-US"/>
          </a:p>
          <a:p>
            <a:pPr marL="285750" indent="-285750">
              <a:buFont typeface="Arial" panose="020B0604020202020204" pitchFamily="34" charset="0"/>
              <a:buChar char="•"/>
            </a:pPr>
            <a:r>
              <a:rPr lang="en-US" smtClean="0"/>
              <a:t>Ở trạng thái game </a:t>
            </a:r>
            <a:r>
              <a:rPr lang="en-US" i="1" smtClean="0">
                <a:solidFill>
                  <a:srgbClr val="FF9B45"/>
                </a:solidFill>
              </a:rPr>
              <a:t>Play</a:t>
            </a:r>
            <a:r>
              <a:rPr lang="en-US" smtClean="0">
                <a:solidFill>
                  <a:srgbClr val="FF9B45"/>
                </a:solidFill>
              </a:rPr>
              <a:t> </a:t>
            </a:r>
            <a:r>
              <a:rPr lang="en-US" smtClean="0"/>
              <a:t>animation của </a:t>
            </a:r>
            <a:r>
              <a:rPr lang="en-US" i="1" smtClean="0">
                <a:solidFill>
                  <a:srgbClr val="FF9B45"/>
                </a:solidFill>
              </a:rPr>
              <a:t>Bird</a:t>
            </a:r>
            <a:r>
              <a:rPr lang="en-US" smtClean="0">
                <a:solidFill>
                  <a:srgbClr val="FF9B45"/>
                </a:solidFill>
              </a:rPr>
              <a:t> </a:t>
            </a:r>
            <a:r>
              <a:rPr lang="en-US" smtClean="0"/>
              <a:t>sẽ thay đổi nhanh hơn, cứ mỗi </a:t>
            </a:r>
            <a:r>
              <a:rPr lang="en-US" i="1" smtClean="0">
                <a:solidFill>
                  <a:srgbClr val="FF9B45"/>
                </a:solidFill>
              </a:rPr>
              <a:t>16 frame </a:t>
            </a:r>
            <a:r>
              <a:rPr lang="en-US" smtClean="0"/>
              <a:t>sẽ thay đổi 1 lần</a:t>
            </a:r>
          </a:p>
        </p:txBody>
      </p:sp>
      <p:cxnSp>
        <p:nvCxnSpPr>
          <p:cNvPr id="9" name="Elbow Connector 8"/>
          <p:cNvCxnSpPr>
            <a:stCxn id="6" idx="2"/>
            <a:endCxn id="4" idx="2"/>
          </p:cNvCxnSpPr>
          <p:nvPr/>
        </p:nvCxnSpPr>
        <p:spPr>
          <a:xfrm rot="5400000">
            <a:off x="7853997" y="317729"/>
            <a:ext cx="12700" cy="5924550"/>
          </a:xfrm>
          <a:prstGeom prst="bentConnector3">
            <a:avLst>
              <a:gd name="adj1" fmla="val 4425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3"/>
            <a:endCxn id="5" idx="1"/>
          </p:cNvCxnSpPr>
          <p:nvPr/>
        </p:nvCxnSpPr>
        <p:spPr>
          <a:xfrm>
            <a:off x="5606891" y="2775179"/>
            <a:ext cx="15509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8588216" y="2775179"/>
            <a:ext cx="15128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27534" y="2405847"/>
            <a:ext cx="317716" cy="369332"/>
          </a:xfrm>
          <a:prstGeom prst="rect">
            <a:avLst/>
          </a:prstGeom>
          <a:noFill/>
        </p:spPr>
        <p:txBody>
          <a:bodyPr wrap="none" rtlCol="0">
            <a:spAutoFit/>
          </a:bodyPr>
          <a:lstStyle/>
          <a:p>
            <a:r>
              <a:rPr lang="en-US" b="1">
                <a:solidFill>
                  <a:srgbClr val="FF9B45"/>
                </a:solidFill>
              </a:rPr>
              <a:t>1</a:t>
            </a:r>
          </a:p>
        </p:txBody>
      </p:sp>
      <p:sp>
        <p:nvSpPr>
          <p:cNvPr id="13" name="TextBox 12"/>
          <p:cNvSpPr txBox="1"/>
          <p:nvPr/>
        </p:nvSpPr>
        <p:spPr>
          <a:xfrm>
            <a:off x="9189809" y="2405847"/>
            <a:ext cx="317716" cy="369332"/>
          </a:xfrm>
          <a:prstGeom prst="rect">
            <a:avLst/>
          </a:prstGeom>
          <a:noFill/>
        </p:spPr>
        <p:txBody>
          <a:bodyPr wrap="none" rtlCol="0">
            <a:spAutoFit/>
          </a:bodyPr>
          <a:lstStyle/>
          <a:p>
            <a:r>
              <a:rPr lang="en-US" b="1" smtClean="0">
                <a:solidFill>
                  <a:srgbClr val="FF9B45"/>
                </a:solidFill>
              </a:rPr>
              <a:t>2</a:t>
            </a:r>
            <a:endParaRPr lang="en-US" b="1">
              <a:solidFill>
                <a:srgbClr val="FF9B45"/>
              </a:solidFill>
            </a:endParaRPr>
          </a:p>
        </p:txBody>
      </p:sp>
      <p:sp>
        <p:nvSpPr>
          <p:cNvPr id="14" name="TextBox 13"/>
          <p:cNvSpPr txBox="1"/>
          <p:nvPr/>
        </p:nvSpPr>
        <p:spPr>
          <a:xfrm>
            <a:off x="7718197" y="3453597"/>
            <a:ext cx="317716" cy="369332"/>
          </a:xfrm>
          <a:prstGeom prst="rect">
            <a:avLst/>
          </a:prstGeom>
          <a:noFill/>
        </p:spPr>
        <p:txBody>
          <a:bodyPr wrap="none" rtlCol="0">
            <a:spAutoFit/>
          </a:bodyPr>
          <a:lstStyle/>
          <a:p>
            <a:r>
              <a:rPr lang="en-US" b="1" smtClean="0">
                <a:solidFill>
                  <a:srgbClr val="FF9B45"/>
                </a:solidFill>
              </a:rPr>
              <a:t>3</a:t>
            </a:r>
            <a:endParaRPr lang="en-US" b="1">
              <a:solidFill>
                <a:srgbClr val="FF9B45"/>
              </a:solidFill>
            </a:endParaRPr>
          </a:p>
        </p:txBody>
      </p:sp>
      <p:sp>
        <p:nvSpPr>
          <p:cNvPr id="16" name="TextBox 15"/>
          <p:cNvSpPr txBox="1"/>
          <p:nvPr/>
        </p:nvSpPr>
        <p:spPr>
          <a:xfrm>
            <a:off x="4287261" y="1983985"/>
            <a:ext cx="1307217" cy="276999"/>
          </a:xfrm>
          <a:prstGeom prst="rect">
            <a:avLst/>
          </a:prstGeom>
          <a:noFill/>
        </p:spPr>
        <p:txBody>
          <a:bodyPr wrap="none" rtlCol="0">
            <a:spAutoFit/>
          </a:bodyPr>
          <a:lstStyle/>
          <a:p>
            <a:r>
              <a:rPr lang="en-US" sz="1200" b="1" smtClean="0"/>
              <a:t>bird.animate[0]</a:t>
            </a:r>
            <a:endParaRPr lang="en-US" sz="1200" b="1"/>
          </a:p>
        </p:txBody>
      </p:sp>
      <p:sp>
        <p:nvSpPr>
          <p:cNvPr id="17" name="TextBox 16"/>
          <p:cNvSpPr txBox="1"/>
          <p:nvPr/>
        </p:nvSpPr>
        <p:spPr>
          <a:xfrm>
            <a:off x="7255886" y="1983984"/>
            <a:ext cx="1307217" cy="276999"/>
          </a:xfrm>
          <a:prstGeom prst="rect">
            <a:avLst/>
          </a:prstGeom>
          <a:noFill/>
        </p:spPr>
        <p:txBody>
          <a:bodyPr wrap="none" rtlCol="0">
            <a:spAutoFit/>
          </a:bodyPr>
          <a:lstStyle/>
          <a:p>
            <a:r>
              <a:rPr lang="en-US" sz="1200" b="1" smtClean="0"/>
              <a:t>bird.animate[1]</a:t>
            </a:r>
            <a:endParaRPr lang="en-US" sz="1200" b="1"/>
          </a:p>
        </p:txBody>
      </p:sp>
      <p:sp>
        <p:nvSpPr>
          <p:cNvPr id="18" name="TextBox 17"/>
          <p:cNvSpPr txBox="1"/>
          <p:nvPr/>
        </p:nvSpPr>
        <p:spPr>
          <a:xfrm>
            <a:off x="10211811" y="1977737"/>
            <a:ext cx="1297599" cy="276999"/>
          </a:xfrm>
          <a:prstGeom prst="rect">
            <a:avLst/>
          </a:prstGeom>
          <a:noFill/>
        </p:spPr>
        <p:txBody>
          <a:bodyPr wrap="none" rtlCol="0">
            <a:spAutoFit/>
          </a:bodyPr>
          <a:lstStyle/>
          <a:p>
            <a:r>
              <a:rPr lang="en-US" sz="1200" b="1" smtClean="0"/>
              <a:t>bird.animate[2</a:t>
            </a:r>
            <a:r>
              <a:rPr lang="en-US" sz="1200" smtClean="0"/>
              <a:t>]</a:t>
            </a:r>
            <a:endParaRPr lang="en-US" sz="1200"/>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339" y="1776114"/>
            <a:ext cx="3286125" cy="2610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1874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Pipes</a:t>
            </a:r>
            <a:endParaRPr lang="en-US"/>
          </a:p>
        </p:txBody>
      </p:sp>
      <p:sp>
        <p:nvSpPr>
          <p:cNvPr id="12" name="Rectangle 11"/>
          <p:cNvSpPr/>
          <p:nvPr/>
        </p:nvSpPr>
        <p:spPr>
          <a:xfrm>
            <a:off x="613491" y="2535833"/>
            <a:ext cx="2322749" cy="2587260"/>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pic>
        <p:nvPicPr>
          <p:cNvPr id="2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90" y="2535834"/>
            <a:ext cx="2327307" cy="2088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6" name="Straight Arrow Connector 25"/>
          <p:cNvCxnSpPr/>
          <p:nvPr/>
        </p:nvCxnSpPr>
        <p:spPr>
          <a:xfrm>
            <a:off x="613490" y="2535833"/>
            <a:ext cx="1" cy="38658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13491" y="2535833"/>
            <a:ext cx="34468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552" y="4599294"/>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655" y="4599294"/>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178" y="4288075"/>
            <a:ext cx="230280" cy="199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2399178" y="1673652"/>
            <a:ext cx="230280" cy="199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0" name="Straight Connector 39"/>
          <p:cNvCxnSpPr/>
          <p:nvPr/>
        </p:nvCxnSpPr>
        <p:spPr>
          <a:xfrm flipV="1">
            <a:off x="613489" y="1673652"/>
            <a:ext cx="2" cy="862181"/>
          </a:xfrm>
          <a:prstGeom prst="line">
            <a:avLst/>
          </a:prstGeom>
          <a:ln>
            <a:solidFill>
              <a:srgbClr val="FF9B45"/>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13489" y="1673652"/>
            <a:ext cx="1785689" cy="0"/>
          </a:xfrm>
          <a:prstGeom prst="line">
            <a:avLst/>
          </a:prstGeom>
          <a:ln>
            <a:solidFill>
              <a:srgbClr val="FF9B45"/>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399178" y="1562648"/>
            <a:ext cx="230280" cy="0"/>
          </a:xfrm>
          <a:prstGeom prst="straightConnector1">
            <a:avLst/>
          </a:prstGeom>
          <a:ln w="12700">
            <a:solidFill>
              <a:srgbClr val="FF9B4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758440" y="1673652"/>
            <a:ext cx="0" cy="1993886"/>
          </a:xfrm>
          <a:prstGeom prst="straightConnector1">
            <a:avLst/>
          </a:prstGeom>
          <a:ln w="12700">
            <a:solidFill>
              <a:srgbClr val="FF9B4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876426" y="3667538"/>
            <a:ext cx="522752" cy="0"/>
          </a:xfrm>
          <a:prstGeom prst="line">
            <a:avLst/>
          </a:prstGeom>
          <a:ln w="12700">
            <a:solidFill>
              <a:srgbClr val="FF9B45"/>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4" idx="2"/>
          </p:cNvCxnSpPr>
          <p:nvPr/>
        </p:nvCxnSpPr>
        <p:spPr>
          <a:xfrm flipH="1">
            <a:off x="613489" y="4288162"/>
            <a:ext cx="1754104" cy="37464"/>
          </a:xfrm>
          <a:prstGeom prst="line">
            <a:avLst/>
          </a:prstGeom>
          <a:ln w="12700">
            <a:solidFill>
              <a:srgbClr val="FF9B45"/>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057400" y="3667538"/>
            <a:ext cx="0" cy="620537"/>
          </a:xfrm>
          <a:prstGeom prst="straightConnector1">
            <a:avLst/>
          </a:prstGeom>
          <a:ln w="12700">
            <a:solidFill>
              <a:srgbClr val="FF9B45"/>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2377134" y="1642628"/>
            <a:ext cx="60428" cy="60428"/>
          </a:xfrm>
          <a:prstGeom prst="ellipse">
            <a:avLst/>
          </a:prstGeom>
          <a:solidFill>
            <a:srgbClr val="FF9B4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2367593" y="4250698"/>
            <a:ext cx="74928" cy="74928"/>
          </a:xfrm>
          <a:prstGeom prst="ellipse">
            <a:avLst/>
          </a:prstGeom>
          <a:solidFill>
            <a:srgbClr val="FF9B4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3857543" y="2245462"/>
            <a:ext cx="255198" cy="276999"/>
          </a:xfrm>
          <a:prstGeom prst="rect">
            <a:avLst/>
          </a:prstGeom>
          <a:noFill/>
        </p:spPr>
        <p:txBody>
          <a:bodyPr wrap="none" rtlCol="0">
            <a:spAutoFit/>
          </a:bodyPr>
          <a:lstStyle/>
          <a:p>
            <a:r>
              <a:rPr lang="en-US" sz="1200" smtClean="0"/>
              <a:t>x</a:t>
            </a:r>
            <a:endParaRPr lang="en-US" sz="1200"/>
          </a:p>
        </p:txBody>
      </p:sp>
      <p:sp>
        <p:nvSpPr>
          <p:cNvPr id="72" name="TextBox 71"/>
          <p:cNvSpPr txBox="1"/>
          <p:nvPr/>
        </p:nvSpPr>
        <p:spPr>
          <a:xfrm>
            <a:off x="318430" y="6263191"/>
            <a:ext cx="258404" cy="276999"/>
          </a:xfrm>
          <a:prstGeom prst="rect">
            <a:avLst/>
          </a:prstGeom>
          <a:noFill/>
        </p:spPr>
        <p:txBody>
          <a:bodyPr wrap="none" rtlCol="0">
            <a:spAutoFit/>
          </a:bodyPr>
          <a:lstStyle/>
          <a:p>
            <a:r>
              <a:rPr lang="en-US" sz="1200" smtClean="0"/>
              <a:t>y</a:t>
            </a:r>
            <a:endParaRPr lang="en-US" sz="1200"/>
          </a:p>
        </p:txBody>
      </p:sp>
      <p:sp>
        <p:nvSpPr>
          <p:cNvPr id="73" name="TextBox 72"/>
          <p:cNvSpPr txBox="1"/>
          <p:nvPr/>
        </p:nvSpPr>
        <p:spPr>
          <a:xfrm>
            <a:off x="360311" y="2397334"/>
            <a:ext cx="300082" cy="276999"/>
          </a:xfrm>
          <a:prstGeom prst="rect">
            <a:avLst/>
          </a:prstGeom>
          <a:noFill/>
        </p:spPr>
        <p:txBody>
          <a:bodyPr wrap="none" rtlCol="0">
            <a:spAutoFit/>
          </a:bodyPr>
          <a:lstStyle/>
          <a:p>
            <a:r>
              <a:rPr lang="en-US" sz="1200"/>
              <a:t>O</a:t>
            </a:r>
          </a:p>
        </p:txBody>
      </p:sp>
      <p:sp>
        <p:nvSpPr>
          <p:cNvPr id="71" name="TextBox 70"/>
          <p:cNvSpPr txBox="1"/>
          <p:nvPr/>
        </p:nvSpPr>
        <p:spPr>
          <a:xfrm rot="5400000">
            <a:off x="2672358" y="2106963"/>
            <a:ext cx="449162" cy="276999"/>
          </a:xfrm>
          <a:prstGeom prst="rect">
            <a:avLst/>
          </a:prstGeom>
          <a:noFill/>
        </p:spPr>
        <p:txBody>
          <a:bodyPr wrap="none" rtlCol="0">
            <a:spAutoFit/>
          </a:bodyPr>
          <a:lstStyle/>
          <a:p>
            <a:r>
              <a:rPr lang="en-US" sz="1200" b="1" smtClean="0">
                <a:solidFill>
                  <a:srgbClr val="FF9B45"/>
                </a:solidFill>
              </a:rPr>
              <a:t>710</a:t>
            </a:r>
            <a:endParaRPr lang="en-US" sz="1200" b="1">
              <a:solidFill>
                <a:srgbClr val="FF9B45"/>
              </a:solidFill>
            </a:endParaRPr>
          </a:p>
        </p:txBody>
      </p:sp>
      <p:sp>
        <p:nvSpPr>
          <p:cNvPr id="74" name="TextBox 73"/>
          <p:cNvSpPr txBox="1"/>
          <p:nvPr/>
        </p:nvSpPr>
        <p:spPr>
          <a:xfrm>
            <a:off x="2337480" y="1290253"/>
            <a:ext cx="360996" cy="276999"/>
          </a:xfrm>
          <a:prstGeom prst="rect">
            <a:avLst/>
          </a:prstGeom>
          <a:noFill/>
        </p:spPr>
        <p:txBody>
          <a:bodyPr wrap="none" rtlCol="0">
            <a:spAutoFit/>
          </a:bodyPr>
          <a:lstStyle/>
          <a:p>
            <a:r>
              <a:rPr lang="en-US" sz="1200" b="1" smtClean="0">
                <a:solidFill>
                  <a:srgbClr val="FF9B45"/>
                </a:solidFill>
              </a:rPr>
              <a:t>82</a:t>
            </a:r>
            <a:endParaRPr lang="en-US" sz="1200" b="1">
              <a:solidFill>
                <a:srgbClr val="FF9B45"/>
              </a:solidFill>
            </a:endParaRPr>
          </a:p>
        </p:txBody>
      </p:sp>
      <p:sp>
        <p:nvSpPr>
          <p:cNvPr id="76" name="TextBox 75"/>
          <p:cNvSpPr txBox="1"/>
          <p:nvPr/>
        </p:nvSpPr>
        <p:spPr>
          <a:xfrm>
            <a:off x="1493475" y="3839306"/>
            <a:ext cx="587148" cy="276999"/>
          </a:xfrm>
          <a:prstGeom prst="rect">
            <a:avLst/>
          </a:prstGeom>
          <a:noFill/>
        </p:spPr>
        <p:txBody>
          <a:bodyPr wrap="none" rtlCol="0">
            <a:spAutoFit/>
          </a:bodyPr>
          <a:lstStyle/>
          <a:p>
            <a:r>
              <a:rPr lang="en-US" sz="1200" b="1" smtClean="0">
                <a:solidFill>
                  <a:srgbClr val="FF9B45"/>
                </a:solidFill>
              </a:rPr>
              <a:t>space</a:t>
            </a:r>
            <a:endParaRPr lang="en-US" sz="1200" b="1">
              <a:solidFill>
                <a:srgbClr val="FF9B45"/>
              </a:solidFill>
            </a:endParaRPr>
          </a:p>
        </p:txBody>
      </p:sp>
      <p:sp>
        <p:nvSpPr>
          <p:cNvPr id="78" name="TextBox 77"/>
          <p:cNvSpPr txBox="1"/>
          <p:nvPr/>
        </p:nvSpPr>
        <p:spPr>
          <a:xfrm>
            <a:off x="4302578" y="1410452"/>
            <a:ext cx="3986989" cy="369332"/>
          </a:xfrm>
          <a:prstGeom prst="rect">
            <a:avLst/>
          </a:prstGeom>
          <a:noFill/>
        </p:spPr>
        <p:txBody>
          <a:bodyPr wrap="none" rtlCol="0">
            <a:spAutoFit/>
          </a:bodyPr>
          <a:lstStyle/>
          <a:p>
            <a:r>
              <a:rPr lang="en-US" b="1" smtClean="0"/>
              <a:t>A. Function draw() đối tượng Pipes</a:t>
            </a:r>
            <a:endParaRPr lang="en-US" b="1"/>
          </a:p>
        </p:txBody>
      </p:sp>
      <p:sp>
        <p:nvSpPr>
          <p:cNvPr id="79" name="TextBox 78"/>
          <p:cNvSpPr txBox="1"/>
          <p:nvPr/>
        </p:nvSpPr>
        <p:spPr>
          <a:xfrm>
            <a:off x="4302578" y="4199498"/>
            <a:ext cx="7289346" cy="2308324"/>
          </a:xfrm>
          <a:prstGeom prst="rect">
            <a:avLst/>
          </a:prstGeom>
          <a:noFill/>
        </p:spPr>
        <p:txBody>
          <a:bodyPr wrap="square" rtlCol="0">
            <a:spAutoFit/>
          </a:bodyPr>
          <a:lstStyle/>
          <a:p>
            <a:pPr marL="285750" indent="-285750">
              <a:buFont typeface="Arial" panose="020B0604020202020204" pitchFamily="34" charset="0"/>
              <a:buChar char="•"/>
            </a:pPr>
            <a:r>
              <a:rPr lang="en-US" smtClean="0"/>
              <a:t>Đối tượng Pipes có 3 thông số:</a:t>
            </a:r>
          </a:p>
          <a:p>
            <a:pPr marL="742950" lvl="1" indent="-285750">
              <a:buFont typeface="Arial" panose="020B0604020202020204" pitchFamily="34" charset="0"/>
              <a:buChar char="•"/>
            </a:pPr>
            <a:r>
              <a:rPr lang="en-US" b="1" i="1" smtClean="0">
                <a:solidFill>
                  <a:srgbClr val="FF9B45"/>
                </a:solidFill>
              </a:rPr>
              <a:t>Điểm bắt đầu vẽ </a:t>
            </a:r>
            <a:r>
              <a:rPr lang="en-US" smtClean="0"/>
              <a:t>của</a:t>
            </a:r>
            <a:r>
              <a:rPr lang="en-US" i="1" smtClean="0">
                <a:solidFill>
                  <a:srgbClr val="FF9B45"/>
                </a:solidFill>
              </a:rPr>
              <a:t> pipe Top</a:t>
            </a:r>
          </a:p>
          <a:p>
            <a:pPr marL="742950" lvl="1" indent="-285750">
              <a:buFont typeface="Arial" panose="020B0604020202020204" pitchFamily="34" charset="0"/>
              <a:buChar char="•"/>
            </a:pPr>
            <a:r>
              <a:rPr lang="en-US" b="1" i="1" smtClean="0">
                <a:solidFill>
                  <a:srgbClr val="FF9B45"/>
                </a:solidFill>
              </a:rPr>
              <a:t>Khoảng trống</a:t>
            </a:r>
            <a:r>
              <a:rPr lang="en-US" i="1" smtClean="0">
                <a:solidFill>
                  <a:srgbClr val="FF9B45"/>
                </a:solidFill>
              </a:rPr>
              <a:t> </a:t>
            </a:r>
            <a:r>
              <a:rPr lang="en-US" smtClean="0"/>
              <a:t>giữa</a:t>
            </a:r>
            <a:r>
              <a:rPr lang="en-US" i="1" smtClean="0">
                <a:solidFill>
                  <a:srgbClr val="FF9B45"/>
                </a:solidFill>
              </a:rPr>
              <a:t> pipe Top </a:t>
            </a:r>
            <a:r>
              <a:rPr lang="en-US" smtClean="0"/>
              <a:t>và</a:t>
            </a:r>
            <a:r>
              <a:rPr lang="en-US" i="1" smtClean="0">
                <a:solidFill>
                  <a:srgbClr val="FF9B45"/>
                </a:solidFill>
              </a:rPr>
              <a:t> pipe Bottom</a:t>
            </a:r>
          </a:p>
          <a:p>
            <a:pPr marL="742950" lvl="1" indent="-285750">
              <a:buFont typeface="Arial" panose="020B0604020202020204" pitchFamily="34" charset="0"/>
              <a:buChar char="•"/>
            </a:pPr>
            <a:r>
              <a:rPr lang="en-US" b="1" i="1">
                <a:solidFill>
                  <a:srgbClr val="FF9B45"/>
                </a:solidFill>
              </a:rPr>
              <a:t>Điểm bắt đầu vẽ </a:t>
            </a:r>
            <a:r>
              <a:rPr lang="en-US"/>
              <a:t>của</a:t>
            </a:r>
            <a:r>
              <a:rPr lang="en-US" i="1">
                <a:solidFill>
                  <a:srgbClr val="FF9B45"/>
                </a:solidFill>
              </a:rPr>
              <a:t> pipe </a:t>
            </a:r>
            <a:r>
              <a:rPr lang="en-US" i="1" smtClean="0">
                <a:solidFill>
                  <a:srgbClr val="FF9B45"/>
                </a:solidFill>
              </a:rPr>
              <a:t>Bottom</a:t>
            </a:r>
          </a:p>
          <a:p>
            <a:pPr marL="285750" indent="-285750">
              <a:buFont typeface="Arial" panose="020B0604020202020204" pitchFamily="34" charset="0"/>
              <a:buChar char="•"/>
            </a:pPr>
            <a:r>
              <a:rPr lang="en-US" smtClean="0"/>
              <a:t>Ta có thể dễ dàng nhận ra hoành độ </a:t>
            </a:r>
            <a:r>
              <a:rPr lang="en-US" b="1" i="1" smtClean="0">
                <a:solidFill>
                  <a:srgbClr val="FF9B45"/>
                </a:solidFill>
              </a:rPr>
              <a:t>điểm bắt đầu vẽ</a:t>
            </a:r>
            <a:r>
              <a:rPr lang="en-US" smtClean="0"/>
              <a:t> của </a:t>
            </a:r>
            <a:r>
              <a:rPr lang="en-US" i="1" smtClean="0">
                <a:solidFill>
                  <a:srgbClr val="FF9B45"/>
                </a:solidFill>
              </a:rPr>
              <a:t>pipe Top</a:t>
            </a:r>
            <a:r>
              <a:rPr lang="en-US" i="1" smtClean="0"/>
              <a:t> </a:t>
            </a:r>
            <a:r>
              <a:rPr lang="en-US" smtClean="0"/>
              <a:t>và</a:t>
            </a:r>
            <a:r>
              <a:rPr lang="en-US" i="1">
                <a:solidFill>
                  <a:srgbClr val="FF9B45"/>
                </a:solidFill>
              </a:rPr>
              <a:t> pipe </a:t>
            </a:r>
            <a:r>
              <a:rPr lang="en-US" i="1" smtClean="0">
                <a:solidFill>
                  <a:srgbClr val="FF9B45"/>
                </a:solidFill>
              </a:rPr>
              <a:t>Bottom</a:t>
            </a:r>
            <a:r>
              <a:rPr lang="en-US" smtClean="0"/>
              <a:t> là </a:t>
            </a:r>
            <a:r>
              <a:rPr lang="en-US" smtClean="0">
                <a:solidFill>
                  <a:srgbClr val="FF9B45"/>
                </a:solidFill>
              </a:rPr>
              <a:t>bằng nhau</a:t>
            </a:r>
          </a:p>
          <a:p>
            <a:pPr marL="285750" indent="-285750">
              <a:buFont typeface="Arial" panose="020B0604020202020204" pitchFamily="34" charset="0"/>
              <a:buChar char="•"/>
            </a:pPr>
            <a:r>
              <a:rPr lang="en-US" smtClean="0"/>
              <a:t>Tung độ </a:t>
            </a:r>
            <a:r>
              <a:rPr lang="en-US" b="1" i="1">
                <a:solidFill>
                  <a:srgbClr val="FF9B45"/>
                </a:solidFill>
              </a:rPr>
              <a:t>điểm bắt đầu vẽ</a:t>
            </a:r>
            <a:r>
              <a:rPr lang="en-US"/>
              <a:t> </a:t>
            </a:r>
            <a:r>
              <a:rPr lang="en-US" smtClean="0"/>
              <a:t>của </a:t>
            </a:r>
            <a:r>
              <a:rPr lang="en-US" i="1" smtClean="0">
                <a:solidFill>
                  <a:srgbClr val="FF9B45"/>
                </a:solidFill>
              </a:rPr>
              <a:t>pipe Bottom </a:t>
            </a:r>
            <a:r>
              <a:rPr lang="en-US" smtClean="0"/>
              <a:t>= tung độ</a:t>
            </a:r>
            <a:r>
              <a:rPr lang="en-US" b="1" i="1">
                <a:solidFill>
                  <a:srgbClr val="FF9B45"/>
                </a:solidFill>
              </a:rPr>
              <a:t> điểm bắt đầu vẽ</a:t>
            </a:r>
            <a:r>
              <a:rPr lang="en-US" smtClean="0"/>
              <a:t> của </a:t>
            </a:r>
            <a:r>
              <a:rPr lang="en-US" i="1" smtClean="0">
                <a:solidFill>
                  <a:srgbClr val="FF9B45"/>
                </a:solidFill>
              </a:rPr>
              <a:t>pipe Top </a:t>
            </a:r>
            <a:r>
              <a:rPr lang="en-US" smtClean="0"/>
              <a:t>+ chiều dài </a:t>
            </a:r>
            <a:r>
              <a:rPr lang="en-US" i="1" smtClean="0">
                <a:solidFill>
                  <a:srgbClr val="FF9B45"/>
                </a:solidFill>
              </a:rPr>
              <a:t>710</a:t>
            </a:r>
            <a:r>
              <a:rPr lang="en-US" smtClean="0"/>
              <a:t> + khoảng trống </a:t>
            </a:r>
            <a:r>
              <a:rPr lang="en-US" i="1" smtClean="0">
                <a:solidFill>
                  <a:srgbClr val="FF9B45"/>
                </a:solidFill>
              </a:rPr>
              <a:t>space</a:t>
            </a:r>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578" y="1827455"/>
            <a:ext cx="5672799" cy="2206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396" y="4599294"/>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4911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Đối tượng Pipes</a:t>
            </a:r>
          </a:p>
        </p:txBody>
      </p:sp>
      <p:sp>
        <p:nvSpPr>
          <p:cNvPr id="4" name="Rectangle 3"/>
          <p:cNvSpPr/>
          <p:nvPr/>
        </p:nvSpPr>
        <p:spPr>
          <a:xfrm>
            <a:off x="621656" y="2096680"/>
            <a:ext cx="2322749" cy="2587260"/>
          </a:xfrm>
          <a:prstGeom prst="rect">
            <a:avLst/>
          </a:prstGeom>
          <a:solidFill>
            <a:srgbClr val="F2F2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pic>
        <p:nvPicPr>
          <p:cNvPr id="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655" y="2096681"/>
            <a:ext cx="2327307" cy="2088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621655" y="2096680"/>
            <a:ext cx="1" cy="386585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717" y="4160141"/>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20" y="4160141"/>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7343" y="3848922"/>
            <a:ext cx="230280" cy="199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2407343" y="1234499"/>
            <a:ext cx="230280" cy="199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extBox 20"/>
          <p:cNvSpPr txBox="1"/>
          <p:nvPr/>
        </p:nvSpPr>
        <p:spPr>
          <a:xfrm>
            <a:off x="5296445" y="1882422"/>
            <a:ext cx="255198" cy="276999"/>
          </a:xfrm>
          <a:prstGeom prst="rect">
            <a:avLst/>
          </a:prstGeom>
          <a:noFill/>
        </p:spPr>
        <p:txBody>
          <a:bodyPr wrap="none" rtlCol="0">
            <a:spAutoFit/>
          </a:bodyPr>
          <a:lstStyle/>
          <a:p>
            <a:r>
              <a:rPr lang="en-US" sz="1200" smtClean="0"/>
              <a:t>x</a:t>
            </a:r>
            <a:endParaRPr lang="en-US" sz="1200"/>
          </a:p>
        </p:txBody>
      </p:sp>
      <p:sp>
        <p:nvSpPr>
          <p:cNvPr id="22" name="TextBox 21"/>
          <p:cNvSpPr txBox="1"/>
          <p:nvPr/>
        </p:nvSpPr>
        <p:spPr>
          <a:xfrm>
            <a:off x="326595" y="5824038"/>
            <a:ext cx="258404" cy="276999"/>
          </a:xfrm>
          <a:prstGeom prst="rect">
            <a:avLst/>
          </a:prstGeom>
          <a:noFill/>
        </p:spPr>
        <p:txBody>
          <a:bodyPr wrap="none" rtlCol="0">
            <a:spAutoFit/>
          </a:bodyPr>
          <a:lstStyle/>
          <a:p>
            <a:r>
              <a:rPr lang="en-US" sz="1200" smtClean="0"/>
              <a:t>y</a:t>
            </a:r>
            <a:endParaRPr lang="en-US" sz="1200"/>
          </a:p>
        </p:txBody>
      </p:sp>
      <p:sp>
        <p:nvSpPr>
          <p:cNvPr id="23" name="TextBox 22"/>
          <p:cNvSpPr txBox="1"/>
          <p:nvPr/>
        </p:nvSpPr>
        <p:spPr>
          <a:xfrm>
            <a:off x="368476" y="1958181"/>
            <a:ext cx="300082" cy="276999"/>
          </a:xfrm>
          <a:prstGeom prst="rect">
            <a:avLst/>
          </a:prstGeom>
          <a:noFill/>
        </p:spPr>
        <p:txBody>
          <a:bodyPr wrap="none" rtlCol="0">
            <a:spAutoFit/>
          </a:bodyPr>
          <a:lstStyle/>
          <a:p>
            <a:r>
              <a:rPr lang="en-US" sz="1200"/>
              <a:t>O</a:t>
            </a:r>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561" y="4160141"/>
            <a:ext cx="843844" cy="52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ectangle 28"/>
          <p:cNvSpPr/>
          <p:nvPr/>
        </p:nvSpPr>
        <p:spPr>
          <a:xfrm>
            <a:off x="3353057" y="2096680"/>
            <a:ext cx="230280" cy="783089"/>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353057" y="3542549"/>
            <a:ext cx="230280" cy="1141391"/>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119687" y="2096680"/>
            <a:ext cx="230280" cy="1209809"/>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119687" y="3848922"/>
            <a:ext cx="230280" cy="835018"/>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816937" y="2096680"/>
            <a:ext cx="230280" cy="783090"/>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816937" y="3542549"/>
            <a:ext cx="230280" cy="1141391"/>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621656" y="2096680"/>
            <a:ext cx="4728129" cy="1"/>
          </a:xfrm>
          <a:prstGeom prst="straightConnector1">
            <a:avLst/>
          </a:prstGeom>
          <a:ln w="12700">
            <a:solidFill>
              <a:srgbClr val="40404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407342" y="1234499"/>
            <a:ext cx="230281" cy="854561"/>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407341" y="4691560"/>
            <a:ext cx="230281" cy="122436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2522483" y="3232280"/>
            <a:ext cx="2" cy="620537"/>
          </a:xfrm>
          <a:prstGeom prst="straightConnector1">
            <a:avLst/>
          </a:prstGeom>
          <a:ln w="1270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468195" y="2895010"/>
            <a:ext cx="2" cy="620537"/>
          </a:xfrm>
          <a:prstGeom prst="straightConnector1">
            <a:avLst/>
          </a:prstGeom>
          <a:ln w="1270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234825" y="3329349"/>
            <a:ext cx="0" cy="483458"/>
          </a:xfrm>
          <a:prstGeom prst="straightConnector1">
            <a:avLst/>
          </a:prstGeom>
          <a:ln w="1270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32077" y="2906627"/>
            <a:ext cx="0" cy="608920"/>
          </a:xfrm>
          <a:prstGeom prst="straightConnector1">
            <a:avLst/>
          </a:prstGeom>
          <a:ln w="1270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637622" y="1823987"/>
            <a:ext cx="715435" cy="0"/>
          </a:xfrm>
          <a:prstGeom prst="straightConnector1">
            <a:avLst/>
          </a:prstGeom>
          <a:ln w="12700">
            <a:solidFill>
              <a:srgbClr val="FF9B45"/>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583337" y="1823987"/>
            <a:ext cx="536350" cy="0"/>
          </a:xfrm>
          <a:prstGeom prst="straightConnector1">
            <a:avLst/>
          </a:prstGeom>
          <a:ln w="12700">
            <a:solidFill>
              <a:srgbClr val="FF9B45"/>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349967" y="1823987"/>
            <a:ext cx="466970" cy="0"/>
          </a:xfrm>
          <a:prstGeom prst="straightConnector1">
            <a:avLst/>
          </a:prstGeom>
          <a:ln w="12700">
            <a:solidFill>
              <a:srgbClr val="FF9B45"/>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637622" y="1473467"/>
            <a:ext cx="1" cy="600353"/>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353057" y="1473467"/>
            <a:ext cx="0" cy="600353"/>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583337" y="1465847"/>
            <a:ext cx="0" cy="607974"/>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4119687" y="1473467"/>
            <a:ext cx="0" cy="607974"/>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349967" y="1471755"/>
            <a:ext cx="0" cy="607974"/>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4816937" y="1465846"/>
            <a:ext cx="0" cy="607974"/>
          </a:xfrm>
          <a:prstGeom prst="line">
            <a:avLst/>
          </a:prstGeom>
          <a:ln>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27" idx="2"/>
            <a:endCxn id="35" idx="2"/>
          </p:cNvCxnSpPr>
          <p:nvPr/>
        </p:nvCxnSpPr>
        <p:spPr>
          <a:xfrm rot="16200000" flipH="1">
            <a:off x="3727280" y="3479143"/>
            <a:ext cx="12700" cy="2409594"/>
          </a:xfrm>
          <a:prstGeom prst="bentConnector3">
            <a:avLst>
              <a:gd name="adj1" fmla="val 3900000"/>
            </a:avLst>
          </a:prstGeom>
          <a:ln w="12700">
            <a:solidFill>
              <a:srgbClr val="FF9B4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0" idx="2"/>
          </p:cNvCxnSpPr>
          <p:nvPr/>
        </p:nvCxnSpPr>
        <p:spPr>
          <a:xfrm flipV="1">
            <a:off x="3468195" y="4683940"/>
            <a:ext cx="2" cy="47480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32" idx="2"/>
          </p:cNvCxnSpPr>
          <p:nvPr/>
        </p:nvCxnSpPr>
        <p:spPr>
          <a:xfrm flipV="1">
            <a:off x="4234825" y="4683940"/>
            <a:ext cx="2" cy="474800"/>
          </a:xfrm>
          <a:prstGeom prst="straightConnector1">
            <a:avLst/>
          </a:prstGeom>
          <a:ln w="12700">
            <a:solidFill>
              <a:srgbClr val="FF9B45"/>
            </a:solidFill>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3070628" y="5158740"/>
            <a:ext cx="1415772" cy="369332"/>
          </a:xfrm>
          <a:prstGeom prst="rect">
            <a:avLst/>
          </a:prstGeom>
          <a:noFill/>
          <a:ln>
            <a:noFill/>
          </a:ln>
        </p:spPr>
        <p:txBody>
          <a:bodyPr wrap="none" rtlCol="0">
            <a:spAutoFit/>
          </a:bodyPr>
          <a:lstStyle/>
          <a:p>
            <a:r>
              <a:rPr lang="en-US" b="1" smtClean="0">
                <a:solidFill>
                  <a:srgbClr val="FF9B45"/>
                </a:solidFill>
              </a:rPr>
              <a:t>Array Pipes</a:t>
            </a:r>
            <a:endParaRPr lang="en-US" b="1">
              <a:solidFill>
                <a:srgbClr val="FF9B45"/>
              </a:solidFill>
            </a:endParaRPr>
          </a:p>
        </p:txBody>
      </p:sp>
      <p:sp>
        <p:nvSpPr>
          <p:cNvPr id="85" name="Left Arrow 84"/>
          <p:cNvSpPr/>
          <p:nvPr/>
        </p:nvSpPr>
        <p:spPr>
          <a:xfrm>
            <a:off x="2864114" y="5515776"/>
            <a:ext cx="1828800" cy="112568"/>
          </a:xfrm>
          <a:prstGeom prst="leftArrow">
            <a:avLst/>
          </a:prstGeom>
          <a:solidFill>
            <a:srgbClr val="FF9B45"/>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2558086" y="5433560"/>
            <a:ext cx="316112" cy="276999"/>
          </a:xfrm>
          <a:prstGeom prst="rect">
            <a:avLst/>
          </a:prstGeom>
          <a:noFill/>
        </p:spPr>
        <p:txBody>
          <a:bodyPr wrap="none" rtlCol="0">
            <a:spAutoFit/>
          </a:bodyPr>
          <a:lstStyle/>
          <a:p>
            <a:r>
              <a:rPr lang="en-US" sz="1200" i="1" smtClean="0">
                <a:solidFill>
                  <a:srgbClr val="FF9B45"/>
                </a:solidFill>
              </a:rPr>
              <a:t>-x</a:t>
            </a:r>
            <a:endParaRPr lang="en-US" sz="1200" i="1">
              <a:solidFill>
                <a:srgbClr val="FF9B45"/>
              </a:solidFill>
            </a:endParaRPr>
          </a:p>
        </p:txBody>
      </p:sp>
      <p:sp>
        <p:nvSpPr>
          <p:cNvPr id="87" name="TextBox 86"/>
          <p:cNvSpPr txBox="1"/>
          <p:nvPr/>
        </p:nvSpPr>
        <p:spPr>
          <a:xfrm>
            <a:off x="5681798" y="1465847"/>
            <a:ext cx="1754006" cy="369332"/>
          </a:xfrm>
          <a:prstGeom prst="rect">
            <a:avLst/>
          </a:prstGeom>
          <a:noFill/>
        </p:spPr>
        <p:txBody>
          <a:bodyPr wrap="none" rtlCol="0">
            <a:spAutoFit/>
          </a:bodyPr>
          <a:lstStyle/>
          <a:p>
            <a:r>
              <a:rPr lang="en-US" b="1" smtClean="0"/>
              <a:t>B. Array Pipes</a:t>
            </a:r>
            <a:endParaRPr lang="en-US" b="1"/>
          </a:p>
        </p:txBody>
      </p:sp>
      <p:sp>
        <p:nvSpPr>
          <p:cNvPr id="88" name="TextBox 87"/>
          <p:cNvSpPr txBox="1"/>
          <p:nvPr/>
        </p:nvSpPr>
        <p:spPr>
          <a:xfrm>
            <a:off x="2522481" y="4904489"/>
            <a:ext cx="272832" cy="276999"/>
          </a:xfrm>
          <a:prstGeom prst="rect">
            <a:avLst/>
          </a:prstGeom>
          <a:noFill/>
        </p:spPr>
        <p:txBody>
          <a:bodyPr wrap="none" rtlCol="0">
            <a:spAutoFit/>
          </a:bodyPr>
          <a:lstStyle/>
          <a:p>
            <a:r>
              <a:rPr lang="en-US" sz="1200" b="1" smtClean="0">
                <a:solidFill>
                  <a:srgbClr val="FF9B45"/>
                </a:solidFill>
              </a:rPr>
              <a:t>0</a:t>
            </a:r>
            <a:endParaRPr lang="en-US" sz="1200" b="1">
              <a:solidFill>
                <a:srgbClr val="FF9B45"/>
              </a:solidFill>
            </a:endParaRPr>
          </a:p>
        </p:txBody>
      </p:sp>
      <p:sp>
        <p:nvSpPr>
          <p:cNvPr id="89" name="TextBox 88"/>
          <p:cNvSpPr txBox="1"/>
          <p:nvPr/>
        </p:nvSpPr>
        <p:spPr>
          <a:xfrm>
            <a:off x="3468197" y="4909318"/>
            <a:ext cx="272832" cy="276999"/>
          </a:xfrm>
          <a:prstGeom prst="rect">
            <a:avLst/>
          </a:prstGeom>
          <a:noFill/>
        </p:spPr>
        <p:txBody>
          <a:bodyPr wrap="none" rtlCol="0">
            <a:spAutoFit/>
          </a:bodyPr>
          <a:lstStyle/>
          <a:p>
            <a:r>
              <a:rPr lang="en-US" sz="1200" b="1" smtClean="0">
                <a:solidFill>
                  <a:srgbClr val="FF9B45"/>
                </a:solidFill>
              </a:rPr>
              <a:t>1</a:t>
            </a:r>
            <a:endParaRPr lang="en-US" sz="1200" b="1">
              <a:solidFill>
                <a:srgbClr val="FF9B45"/>
              </a:solidFill>
            </a:endParaRPr>
          </a:p>
        </p:txBody>
      </p:sp>
      <p:sp>
        <p:nvSpPr>
          <p:cNvPr id="90" name="TextBox 89"/>
          <p:cNvSpPr txBox="1"/>
          <p:nvPr/>
        </p:nvSpPr>
        <p:spPr>
          <a:xfrm>
            <a:off x="4234827" y="4880289"/>
            <a:ext cx="272832" cy="276999"/>
          </a:xfrm>
          <a:prstGeom prst="rect">
            <a:avLst/>
          </a:prstGeom>
          <a:noFill/>
        </p:spPr>
        <p:txBody>
          <a:bodyPr wrap="none" rtlCol="0">
            <a:spAutoFit/>
          </a:bodyPr>
          <a:lstStyle/>
          <a:p>
            <a:r>
              <a:rPr lang="en-US" sz="1200" b="1" smtClean="0">
                <a:solidFill>
                  <a:srgbClr val="FF9B45"/>
                </a:solidFill>
              </a:rPr>
              <a:t>2</a:t>
            </a:r>
            <a:endParaRPr lang="en-US" sz="1200" b="1">
              <a:solidFill>
                <a:srgbClr val="FF9B45"/>
              </a:solidFill>
            </a:endParaRPr>
          </a:p>
        </p:txBody>
      </p:sp>
      <p:sp>
        <p:nvSpPr>
          <p:cNvPr id="91" name="TextBox 90"/>
          <p:cNvSpPr txBox="1"/>
          <p:nvPr/>
        </p:nvSpPr>
        <p:spPr>
          <a:xfrm>
            <a:off x="4938427" y="4880288"/>
            <a:ext cx="272832" cy="276999"/>
          </a:xfrm>
          <a:prstGeom prst="rect">
            <a:avLst/>
          </a:prstGeom>
          <a:noFill/>
        </p:spPr>
        <p:txBody>
          <a:bodyPr wrap="none" rtlCol="0">
            <a:spAutoFit/>
          </a:bodyPr>
          <a:lstStyle/>
          <a:p>
            <a:r>
              <a:rPr lang="en-US" sz="1200" b="1" smtClean="0">
                <a:solidFill>
                  <a:srgbClr val="FF9B45"/>
                </a:solidFill>
              </a:rPr>
              <a:t>3</a:t>
            </a:r>
            <a:endParaRPr lang="en-US" sz="1200" b="1">
              <a:solidFill>
                <a:srgbClr val="FF9B45"/>
              </a:solidFill>
            </a:endParaRPr>
          </a:p>
        </p:txBody>
      </p:sp>
      <p:sp>
        <p:nvSpPr>
          <p:cNvPr id="92" name="TextBox 91"/>
          <p:cNvSpPr txBox="1"/>
          <p:nvPr/>
        </p:nvSpPr>
        <p:spPr>
          <a:xfrm>
            <a:off x="5681799" y="1862110"/>
            <a:ext cx="5931082" cy="1754326"/>
          </a:xfrm>
          <a:prstGeom prst="rect">
            <a:avLst/>
          </a:prstGeom>
          <a:noFill/>
        </p:spPr>
        <p:txBody>
          <a:bodyPr wrap="square" rtlCol="0">
            <a:spAutoFit/>
          </a:bodyPr>
          <a:lstStyle/>
          <a:p>
            <a:pPr marL="285750" indent="-285750">
              <a:buFont typeface="Arial" panose="020B0604020202020204" pitchFamily="34" charset="0"/>
              <a:buChar char="•"/>
            </a:pPr>
            <a:r>
              <a:rPr lang="en-US" smtClean="0"/>
              <a:t>Cũng tương tự như Ground, đầu tiên ta sẽ tạo 1 class Pipes</a:t>
            </a:r>
          </a:p>
          <a:p>
            <a:pPr marL="285750" indent="-285750">
              <a:buFont typeface="Arial" panose="020B0604020202020204" pitchFamily="34" charset="0"/>
              <a:buChar char="•"/>
            </a:pPr>
            <a:r>
              <a:rPr lang="en-US" smtClean="0"/>
              <a:t>Sau đó chúng ta tạo 1 mảng arrPipes để lưu các phần tử pipes</a:t>
            </a:r>
          </a:p>
          <a:p>
            <a:pPr marL="285750" indent="-285750">
              <a:buFont typeface="Arial" panose="020B0604020202020204" pitchFamily="34" charset="0"/>
              <a:buChar char="•"/>
            </a:pPr>
            <a:r>
              <a:rPr lang="en-US" smtClean="0"/>
              <a:t>Function draw mảng arrPipes</a:t>
            </a:r>
          </a:p>
          <a:p>
            <a:pPr marL="285750" indent="-285750">
              <a:buFont typeface="Arial" panose="020B0604020202020204" pitchFamily="34" charset="0"/>
              <a:buChar char="•"/>
            </a:pPr>
            <a:r>
              <a:rPr lang="en-US" smtClean="0"/>
              <a:t>Function update hành động của mảng arrPipes</a:t>
            </a:r>
            <a:endParaRPr lang="en-US"/>
          </a:p>
        </p:txBody>
      </p:sp>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1799" y="3616436"/>
            <a:ext cx="6097316" cy="1139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3" name="TextBox 92"/>
          <p:cNvSpPr txBox="1"/>
          <p:nvPr/>
        </p:nvSpPr>
        <p:spPr>
          <a:xfrm>
            <a:off x="5681799" y="4988807"/>
            <a:ext cx="5931082" cy="923330"/>
          </a:xfrm>
          <a:prstGeom prst="rect">
            <a:avLst/>
          </a:prstGeom>
          <a:noFill/>
        </p:spPr>
        <p:txBody>
          <a:bodyPr wrap="square" rtlCol="0">
            <a:spAutoFit/>
          </a:bodyPr>
          <a:lstStyle/>
          <a:p>
            <a:pPr marL="285750" indent="-285750">
              <a:buFont typeface="Arial" panose="020B0604020202020204" pitchFamily="34" charset="0"/>
              <a:buChar char="•"/>
            </a:pPr>
            <a:r>
              <a:rPr lang="en-US" smtClean="0"/>
              <a:t>Sau khi phần tử arrPipes[0] di chuyển ra khỏi canvas ta sẽ splice phần tử đầu tiên ra khỏi mảng và push thêm 1 phần tử mới vào cuối mảng arrPipes </a:t>
            </a:r>
            <a:endParaRPr lang="en-US"/>
          </a:p>
        </p:txBody>
      </p:sp>
    </p:spTree>
    <p:extLst>
      <p:ext uri="{BB962C8B-B14F-4D97-AF65-F5344CB8AC3E}">
        <p14:creationId xmlns:p14="http://schemas.microsoft.com/office/powerpoint/2010/main" val="3583972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Sự kiện va chạm </a:t>
            </a:r>
            <a:endParaRPr lang="en-US"/>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816" y="2072083"/>
            <a:ext cx="34290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816" y="5133028"/>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760" y="2072083"/>
            <a:ext cx="395586" cy="1638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3029700" y="4595185"/>
            <a:ext cx="398646" cy="1082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093" y="5136205"/>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3370" y="5136205"/>
            <a:ext cx="9239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9747" y="3460582"/>
            <a:ext cx="363013" cy="256245"/>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5333" y="2951623"/>
            <a:ext cx="363013" cy="256245"/>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39336" y="3710940"/>
            <a:ext cx="363013" cy="256245"/>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7515" y="4338940"/>
            <a:ext cx="363013" cy="256245"/>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41866" y="4898615"/>
            <a:ext cx="363013" cy="256245"/>
          </a:xfrm>
          <a:prstGeom prst="rect">
            <a:avLst/>
          </a:prstGeom>
        </p:spPr>
      </p:pic>
      <p:pic>
        <p:nvPicPr>
          <p:cNvPr id="1331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53964" y="3964840"/>
            <a:ext cx="2556155" cy="634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5053964" y="1696105"/>
            <a:ext cx="2989601" cy="923330"/>
          </a:xfrm>
          <a:prstGeom prst="rect">
            <a:avLst/>
          </a:prstGeom>
          <a:noFill/>
        </p:spPr>
        <p:txBody>
          <a:bodyPr wrap="none" rtlCol="0">
            <a:spAutoFit/>
          </a:bodyPr>
          <a:lstStyle/>
          <a:p>
            <a:pPr marL="285750" indent="-285750">
              <a:buFont typeface="Arial" panose="020B0604020202020204" pitchFamily="34" charset="0"/>
              <a:buChar char="•"/>
            </a:pPr>
            <a:r>
              <a:rPr lang="en-US" smtClean="0"/>
              <a:t>Có 2 kiểu va chạm:</a:t>
            </a:r>
          </a:p>
          <a:p>
            <a:pPr marL="742950" lvl="1" indent="-285750">
              <a:buFont typeface="Wingdings" panose="05000000000000000000" pitchFamily="2" charset="2"/>
              <a:buChar char="§"/>
            </a:pPr>
            <a:r>
              <a:rPr lang="en-US" smtClean="0"/>
              <a:t>Va chạm với Pipes</a:t>
            </a:r>
          </a:p>
          <a:p>
            <a:pPr marL="742950" lvl="1" indent="-285750">
              <a:buFont typeface="Wingdings" panose="05000000000000000000" pitchFamily="2" charset="2"/>
              <a:buChar char="§"/>
            </a:pPr>
            <a:r>
              <a:rPr lang="en-US" smtClean="0"/>
              <a:t>Va chạm với Ground</a:t>
            </a:r>
          </a:p>
        </p:txBody>
      </p:sp>
      <p:sp>
        <p:nvSpPr>
          <p:cNvPr id="15" name="TextBox 14"/>
          <p:cNvSpPr txBox="1"/>
          <p:nvPr/>
        </p:nvSpPr>
        <p:spPr>
          <a:xfrm>
            <a:off x="5053964" y="3249119"/>
            <a:ext cx="6642736"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t>Vì Bird xoay theo 1 góc k cố định nên điều kiện xảy ra va chạm có thay đổi 1 chút ở khoảng cách tiếp xúc</a:t>
            </a:r>
            <a:endParaRPr lang="en-US"/>
          </a:p>
        </p:txBody>
      </p:sp>
      <p:sp>
        <p:nvSpPr>
          <p:cNvPr id="17" name="TextBox 16"/>
          <p:cNvSpPr txBox="1"/>
          <p:nvPr/>
        </p:nvSpPr>
        <p:spPr>
          <a:xfrm>
            <a:off x="5053964" y="4822957"/>
            <a:ext cx="6534802" cy="369332"/>
          </a:xfrm>
          <a:prstGeom prst="rect">
            <a:avLst/>
          </a:prstGeom>
          <a:noFill/>
        </p:spPr>
        <p:txBody>
          <a:bodyPr wrap="none" rtlCol="0">
            <a:spAutoFit/>
          </a:bodyPr>
          <a:lstStyle/>
          <a:p>
            <a:pPr marL="285750" indent="-285750">
              <a:buFont typeface="Arial" panose="020B0604020202020204" pitchFamily="34" charset="0"/>
              <a:buChar char="•"/>
            </a:pPr>
            <a:r>
              <a:rPr lang="en-US" smtClean="0"/>
              <a:t>Sau khi xảy ra va chạm trạng thái game sẽ chuyển sang </a:t>
            </a:r>
            <a:r>
              <a:rPr lang="en-US" b="1" smtClean="0">
                <a:solidFill>
                  <a:srgbClr val="FF9B45"/>
                </a:solidFill>
              </a:rPr>
              <a:t>end</a:t>
            </a:r>
            <a:endParaRPr lang="en-US" b="1">
              <a:solidFill>
                <a:srgbClr val="FF9B45"/>
              </a:solidFill>
            </a:endParaRPr>
          </a:p>
        </p:txBody>
      </p:sp>
      <p:pic>
        <p:nvPicPr>
          <p:cNvPr id="13316"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3963" y="2649803"/>
            <a:ext cx="4684395" cy="573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525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42" presetClass="path" presetSubtype="0" accel="50000" decel="50000" fill="hold" nodeType="afterEffect">
                                  <p:stCondLst>
                                    <p:cond delay="0"/>
                                  </p:stCondLst>
                                  <p:childTnLst>
                                    <p:animMotion origin="layout" path="M 0.00091 -0.06158 L -0.00078 0.05648 " pathEditMode="relative" rAng="0" ptsTypes="AA">
                                      <p:cBhvr>
                                        <p:cTn id="12" dur="700" spd="-100000" fill="hold"/>
                                        <p:tgtEl>
                                          <p:spTgt spid="9"/>
                                        </p:tgtEl>
                                        <p:attrNameLst>
                                          <p:attrName>ppt_x</p:attrName>
                                          <p:attrName>ppt_y</p:attrName>
                                        </p:attrNameLst>
                                      </p:cBhvr>
                                      <p:rCtr x="-91" y="5903"/>
                                    </p:animMotion>
                                  </p:childTnLst>
                                </p:cTn>
                              </p:par>
                            </p:childTnLst>
                          </p:cTn>
                        </p:par>
                        <p:par>
                          <p:cTn id="13" fill="hold">
                            <p:stCondLst>
                              <p:cond delay="1200"/>
                            </p:stCondLst>
                            <p:childTnLst>
                              <p:par>
                                <p:cTn id="14" presetID="42" presetClass="path" presetSubtype="0" accel="50000" decel="50000" fill="hold" nodeType="afterEffect">
                                  <p:stCondLst>
                                    <p:cond delay="0"/>
                                  </p:stCondLst>
                                  <p:childTnLst>
                                    <p:animMotion origin="layout" path="M -4.16667E-7 4.81481E-6 L -4.16667E-7 0.1743 " pathEditMode="relative" rAng="0" ptsTypes="AA">
                                      <p:cBhvr>
                                        <p:cTn id="15" dur="300" fill="hold"/>
                                        <p:tgtEl>
                                          <p:spTgt spid="9"/>
                                        </p:tgtEl>
                                        <p:attrNameLst>
                                          <p:attrName>ppt_x</p:attrName>
                                          <p:attrName>ppt_y</p:attrName>
                                        </p:attrNameLst>
                                      </p:cBhvr>
                                      <p:rCtr x="0" y="8704"/>
                                    </p:animMotion>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2000"/>
                            </p:stCondLst>
                            <p:childTnLst>
                              <p:par>
                                <p:cTn id="23" presetID="42" presetClass="path" presetSubtype="0" accel="50000" decel="50000" fill="hold" nodeType="afterEffect">
                                  <p:stCondLst>
                                    <p:cond delay="0"/>
                                  </p:stCondLst>
                                  <p:childTnLst>
                                    <p:animMotion origin="layout" path="M 0.00091 -0.06158 L -0.00078 0.05648 " pathEditMode="relative" rAng="0" ptsTypes="AA">
                                      <p:cBhvr>
                                        <p:cTn id="24" dur="700" spd="-100000" fill="hold"/>
                                        <p:tgtEl>
                                          <p:spTgt spid="10"/>
                                        </p:tgtEl>
                                        <p:attrNameLst>
                                          <p:attrName>ppt_x</p:attrName>
                                          <p:attrName>ppt_y</p:attrName>
                                        </p:attrNameLst>
                                      </p:cBhvr>
                                      <p:rCtr x="-91" y="5903"/>
                                    </p:animMotion>
                                  </p:childTnLst>
                                </p:cTn>
                              </p:par>
                            </p:childTnLst>
                          </p:cTn>
                        </p:par>
                        <p:par>
                          <p:cTn id="25" fill="hold">
                            <p:stCondLst>
                              <p:cond delay="2700"/>
                            </p:stCondLst>
                            <p:childTnLst>
                              <p:par>
                                <p:cTn id="26" presetID="42" presetClass="path" presetSubtype="0" accel="50000" decel="50000" fill="hold" nodeType="afterEffect">
                                  <p:stCondLst>
                                    <p:cond delay="0"/>
                                  </p:stCondLst>
                                  <p:childTnLst>
                                    <p:animMotion origin="layout" path="M -4.16667E-7 4.81481E-6 L -4.16667E-7 0.1743 " pathEditMode="relative" rAng="0" ptsTypes="AA">
                                      <p:cBhvr>
                                        <p:cTn id="27" dur="300" fill="hold"/>
                                        <p:tgtEl>
                                          <p:spTgt spid="10"/>
                                        </p:tgtEl>
                                        <p:attrNameLst>
                                          <p:attrName>ppt_x</p:attrName>
                                          <p:attrName>ppt_y</p:attrName>
                                        </p:attrNameLst>
                                      </p:cBhvr>
                                      <p:rCtr x="0" y="8704"/>
                                    </p:animMotion>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3500"/>
                            </p:stCondLst>
                            <p:childTnLst>
                              <p:par>
                                <p:cTn id="35" presetID="42" presetClass="path" presetSubtype="0" accel="50000" decel="50000" fill="hold" nodeType="afterEffect">
                                  <p:stCondLst>
                                    <p:cond delay="0"/>
                                  </p:stCondLst>
                                  <p:childTnLst>
                                    <p:animMotion origin="layout" path="M 0.00091 -0.06158 L -0.00078 0.05648 " pathEditMode="relative" rAng="0" ptsTypes="AA">
                                      <p:cBhvr>
                                        <p:cTn id="36" dur="700" spd="-100000" fill="hold"/>
                                        <p:tgtEl>
                                          <p:spTgt spid="11"/>
                                        </p:tgtEl>
                                        <p:attrNameLst>
                                          <p:attrName>ppt_x</p:attrName>
                                          <p:attrName>ppt_y</p:attrName>
                                        </p:attrNameLst>
                                      </p:cBhvr>
                                      <p:rCtr x="-91" y="5903"/>
                                    </p:animMotion>
                                  </p:childTnLst>
                                </p:cTn>
                              </p:par>
                            </p:childTnLst>
                          </p:cTn>
                        </p:par>
                        <p:par>
                          <p:cTn id="37" fill="hold">
                            <p:stCondLst>
                              <p:cond delay="4200"/>
                            </p:stCondLst>
                            <p:childTnLst>
                              <p:par>
                                <p:cTn id="38" presetID="42" presetClass="path" presetSubtype="0" accel="50000" decel="50000" fill="hold" nodeType="afterEffect">
                                  <p:stCondLst>
                                    <p:cond delay="0"/>
                                  </p:stCondLst>
                                  <p:childTnLst>
                                    <p:animMotion origin="layout" path="M -4.16667E-7 4.81481E-6 L -4.16667E-7 0.1743 " pathEditMode="relative" rAng="0" ptsTypes="AA">
                                      <p:cBhvr>
                                        <p:cTn id="39" dur="300" fill="hold"/>
                                        <p:tgtEl>
                                          <p:spTgt spid="11"/>
                                        </p:tgtEl>
                                        <p:attrNameLst>
                                          <p:attrName>ppt_x</p:attrName>
                                          <p:attrName>ppt_y</p:attrName>
                                        </p:attrNameLst>
                                      </p:cBhvr>
                                      <p:rCtr x="0" y="8704"/>
                                    </p:animMotion>
                                  </p:childTnLst>
                                </p:cTn>
                              </p:par>
                            </p:childTnLst>
                          </p:cTn>
                        </p:par>
                        <p:par>
                          <p:cTn id="40" fill="hold">
                            <p:stCondLst>
                              <p:cond delay="4500"/>
                            </p:stCondLst>
                            <p:childTnLst>
                              <p:par>
                                <p:cTn id="41" presetID="53" presetClass="entr" presetSubtype="16"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par>
                          <p:cTn id="46" fill="hold">
                            <p:stCondLst>
                              <p:cond delay="5000"/>
                            </p:stCondLst>
                            <p:childTnLst>
                              <p:par>
                                <p:cTn id="47" presetID="42" presetClass="path" presetSubtype="0" accel="50000" decel="50000" fill="hold" nodeType="afterEffect">
                                  <p:stCondLst>
                                    <p:cond delay="0"/>
                                  </p:stCondLst>
                                  <p:childTnLst>
                                    <p:animMotion origin="layout" path="M 0.00091 -0.06158 L -0.00078 0.05648 " pathEditMode="relative" rAng="0" ptsTypes="AA">
                                      <p:cBhvr>
                                        <p:cTn id="48" dur="700" spd="-100000" fill="hold"/>
                                        <p:tgtEl>
                                          <p:spTgt spid="12"/>
                                        </p:tgtEl>
                                        <p:attrNameLst>
                                          <p:attrName>ppt_x</p:attrName>
                                          <p:attrName>ppt_y</p:attrName>
                                        </p:attrNameLst>
                                      </p:cBhvr>
                                      <p:rCtr x="-91" y="5903"/>
                                    </p:animMotion>
                                  </p:childTnLst>
                                </p:cTn>
                              </p:par>
                            </p:childTnLst>
                          </p:cTn>
                        </p:par>
                        <p:par>
                          <p:cTn id="49" fill="hold">
                            <p:stCondLst>
                              <p:cond delay="5700"/>
                            </p:stCondLst>
                            <p:childTnLst>
                              <p:par>
                                <p:cTn id="50" presetID="42" presetClass="path" presetSubtype="0" accel="50000" decel="50000" fill="hold" nodeType="afterEffect">
                                  <p:stCondLst>
                                    <p:cond delay="0"/>
                                  </p:stCondLst>
                                  <p:childTnLst>
                                    <p:animMotion origin="layout" path="M -4.16667E-7 4.81481E-6 L -4.16667E-7 0.1743 " pathEditMode="relative" rAng="0" ptsTypes="AA">
                                      <p:cBhvr>
                                        <p:cTn id="51" dur="300" fill="hold"/>
                                        <p:tgtEl>
                                          <p:spTgt spid="12"/>
                                        </p:tgtEl>
                                        <p:attrNameLst>
                                          <p:attrName>ppt_x</p:attrName>
                                          <p:attrName>ppt_y</p:attrName>
                                        </p:attrNameLst>
                                      </p:cBhvr>
                                      <p:rCtr x="0" y="8704"/>
                                    </p:animMotion>
                                  </p:childTnLst>
                                </p:cTn>
                              </p:par>
                            </p:childTnLst>
                          </p:cTn>
                        </p:par>
                        <p:par>
                          <p:cTn id="52" fill="hold">
                            <p:stCondLst>
                              <p:cond delay="6000"/>
                            </p:stCondLst>
                            <p:childTnLst>
                              <p:par>
                                <p:cTn id="53" presetID="53" presetClass="entr" presetSubtype="16"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childTnLst>
                                </p:cTn>
                              </p:par>
                            </p:childTnLst>
                          </p:cTn>
                        </p:par>
                        <p:par>
                          <p:cTn id="58" fill="hold">
                            <p:stCondLst>
                              <p:cond delay="6500"/>
                            </p:stCondLst>
                            <p:childTnLst>
                              <p:par>
                                <p:cTn id="59" presetID="42" presetClass="path" presetSubtype="0" accel="50000" decel="50000" fill="hold" nodeType="afterEffect">
                                  <p:stCondLst>
                                    <p:cond delay="0"/>
                                  </p:stCondLst>
                                  <p:childTnLst>
                                    <p:animMotion origin="layout" path="M 0.00091 -0.06158 L -0.00078 0.05648 " pathEditMode="relative" rAng="0" ptsTypes="AA">
                                      <p:cBhvr>
                                        <p:cTn id="60" dur="700" spd="-100000" fill="hold"/>
                                        <p:tgtEl>
                                          <p:spTgt spid="16"/>
                                        </p:tgtEl>
                                        <p:attrNameLst>
                                          <p:attrName>ppt_x</p:attrName>
                                          <p:attrName>ppt_y</p:attrName>
                                        </p:attrNameLst>
                                      </p:cBhvr>
                                      <p:rCtr x="-91" y="5903"/>
                                    </p:animMotion>
                                  </p:childTnLst>
                                </p:cTn>
                              </p:par>
                            </p:childTnLst>
                          </p:cTn>
                        </p:par>
                        <p:par>
                          <p:cTn id="61" fill="hold">
                            <p:stCondLst>
                              <p:cond delay="7200"/>
                            </p:stCondLst>
                            <p:childTnLst>
                              <p:par>
                                <p:cTn id="62" presetID="42" presetClass="path" presetSubtype="0" accel="50000" decel="50000" fill="hold" nodeType="afterEffect">
                                  <p:stCondLst>
                                    <p:cond delay="0"/>
                                  </p:stCondLst>
                                  <p:childTnLst>
                                    <p:animMotion origin="layout" path="M -4.16667E-7 4.81481E-6 L -4.16667E-7 0.1743 " pathEditMode="relative" rAng="0" ptsTypes="AA">
                                      <p:cBhvr>
                                        <p:cTn id="63" dur="300" fill="hold"/>
                                        <p:tgtEl>
                                          <p:spTgt spid="16"/>
                                        </p:tgtEl>
                                        <p:attrNameLst>
                                          <p:attrName>ppt_x</p:attrName>
                                          <p:attrName>ppt_y</p:attrName>
                                        </p:attrNameLst>
                                      </p:cBhvr>
                                      <p:rCtr x="0" y="870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Đối tượng Score và event tính điểm</a:t>
            </a:r>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070" y="2206644"/>
            <a:ext cx="3430819" cy="142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0070" y="1560314"/>
            <a:ext cx="11022329"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t>Để hiển thị điểm số ta sẽ vẽ các image theo số điểm hiện tại.</a:t>
            </a:r>
          </a:p>
          <a:p>
            <a:pPr marL="285750" indent="-285750">
              <a:buFont typeface="Arial" panose="020B0604020202020204" pitchFamily="34" charset="0"/>
              <a:buChar char="•"/>
            </a:pPr>
            <a:r>
              <a:rPr lang="en-US" smtClean="0"/>
              <a:t>Đầu tiên ta sẽ tạo 1 mảng lưu thông tin vị trí image trên spriters.png</a:t>
            </a:r>
            <a:endParaRPr lang="en-US"/>
          </a:p>
        </p:txBody>
      </p:sp>
      <p:sp>
        <p:nvSpPr>
          <p:cNvPr id="6" name="TextBox 5"/>
          <p:cNvSpPr txBox="1"/>
          <p:nvPr/>
        </p:nvSpPr>
        <p:spPr>
          <a:xfrm>
            <a:off x="560070" y="3627119"/>
            <a:ext cx="11022329"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Tạo 1 biến lưu điểm số và 1 biến lưu điểm cao nhất.</a:t>
            </a: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70" y="3996451"/>
            <a:ext cx="3204210" cy="639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60070" y="4636310"/>
            <a:ext cx="11022329" cy="369332"/>
          </a:xfrm>
          <a:prstGeom prst="rect">
            <a:avLst/>
          </a:prstGeom>
          <a:noFill/>
        </p:spPr>
        <p:txBody>
          <a:bodyPr wrap="square" rtlCol="0">
            <a:spAutoFit/>
          </a:bodyPr>
          <a:lstStyle/>
          <a:p>
            <a:pPr marL="285750" indent="-285750">
              <a:buFont typeface="Arial" panose="020B0604020202020204" pitchFamily="34" charset="0"/>
              <a:buChar char="•"/>
            </a:pPr>
            <a:r>
              <a:rPr lang="en-US" smtClean="0"/>
              <a:t>Function addScore sẽ thực hiện khi hoành độ của Bird &gt; hoành độ của Pipes + chiều rộng của Pipes</a:t>
            </a:r>
          </a:p>
        </p:txBody>
      </p:sp>
    </p:spTree>
    <p:extLst>
      <p:ext uri="{BB962C8B-B14F-4D97-AF65-F5344CB8AC3E}">
        <p14:creationId xmlns:p14="http://schemas.microsoft.com/office/powerpoint/2010/main" val="733007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err="1" smtClean="0">
                <a:latin typeface="Segoe UI Light" panose="020B0502040204020203" pitchFamily="34" charset="0"/>
                <a:cs typeface="Segoe UI Light" panose="020B0502040204020203" pitchFamily="34" charset="0"/>
              </a:rPr>
              <a:t>Nguyễn</a:t>
            </a:r>
            <a:r>
              <a:rPr lang="en-US" smtClean="0">
                <a:latin typeface="Segoe UI Light" panose="020B0502040204020203" pitchFamily="34" charset="0"/>
                <a:cs typeface="Segoe UI Light" panose="020B0502040204020203" pitchFamily="34" charset="0"/>
              </a:rPr>
              <a:t> </a:t>
            </a:r>
            <a:r>
              <a:rPr lang="en-US" err="1" smtClean="0">
                <a:latin typeface="Segoe UI Light" panose="020B0502040204020203" pitchFamily="34" charset="0"/>
                <a:cs typeface="Segoe UI Light" panose="020B0502040204020203" pitchFamily="34" charset="0"/>
              </a:rPr>
              <a:t>Hà</a:t>
            </a:r>
            <a:r>
              <a:rPr lang="en-US" smtClean="0">
                <a:latin typeface="Segoe UI Light" panose="020B0502040204020203" pitchFamily="34" charset="0"/>
                <a:cs typeface="Segoe UI Light" panose="020B0502040204020203" pitchFamily="34" charset="0"/>
              </a:rPr>
              <a:t> </a:t>
            </a:r>
            <a:r>
              <a:rPr lang="en-US" err="1" smtClean="0">
                <a:latin typeface="Segoe UI Light" panose="020B0502040204020203" pitchFamily="34" charset="0"/>
                <a:cs typeface="Segoe UI Light" panose="020B0502040204020203" pitchFamily="34" charset="0"/>
              </a:rPr>
              <a:t>Đông</a:t>
            </a:r>
            <a:endParaRPr lang="en-US">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07976" cy="35307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853076702"/>
              </p:ext>
            </p:extLst>
          </p:nvPr>
        </p:nvGraphicFramePr>
        <p:xfrm>
          <a:off x="7336204" y="1403960"/>
          <a:ext cx="4038056" cy="5047570"/>
        </p:xfrm>
        <a:graphic>
          <a:graphicData uri="http://schemas.openxmlformats.org/presentationml/2006/ole">
            <mc:AlternateContent xmlns:mc="http://schemas.openxmlformats.org/markup-compatibility/2006">
              <mc:Choice xmlns:v="urn:schemas-microsoft-com:vml" Requires="v">
                <p:oleObj spid="_x0000_s2065" r:id="rId3" imgW="3047400" imgH="3809520" progId="">
                  <p:embed/>
                </p:oleObj>
              </mc:Choice>
              <mc:Fallback>
                <p:oleObj r:id="rId3" imgW="3047400" imgH="3809520" progId="">
                  <p:embed/>
                  <p:pic>
                    <p:nvPicPr>
                      <p:cNvPr id="0" name=""/>
                      <p:cNvPicPr/>
                      <p:nvPr/>
                    </p:nvPicPr>
                    <p:blipFill>
                      <a:blip r:embed="rId4"/>
                      <a:stretch>
                        <a:fillRect/>
                      </a:stretch>
                    </p:blipFill>
                    <p:spPr>
                      <a:xfrm>
                        <a:off x="7336204" y="1403960"/>
                        <a:ext cx="4038056" cy="5047570"/>
                      </a:xfrm>
                      <a:prstGeom prst="rect">
                        <a:avLst/>
                      </a:prstGeom>
                    </p:spPr>
                  </p:pic>
                </p:oleObj>
              </mc:Fallback>
            </mc:AlternateContent>
          </a:graphicData>
        </a:graphic>
      </p:graphicFrame>
      <p:sp>
        <p:nvSpPr>
          <p:cNvPr id="4" name="Rectangle 3"/>
          <p:cNvSpPr/>
          <p:nvPr/>
        </p:nvSpPr>
        <p:spPr>
          <a:xfrm>
            <a:off x="542007" y="1701247"/>
            <a:ext cx="6382423" cy="1084015"/>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pPr>
            <a:r>
              <a:rPr lang="en-US" err="1">
                <a:ea typeface="Calibri" panose="020F0502020204030204" pitchFamily="34" charset="0"/>
                <a:cs typeface="Times New Roman" panose="02020603050405020304" pitchFamily="18" charset="0"/>
              </a:rPr>
              <a:t>Sinh</a:t>
            </a:r>
            <a:r>
              <a:rPr lang="en-US">
                <a:ea typeface="Calibri" panose="020F0502020204030204" pitchFamily="34" charset="0"/>
                <a:cs typeface="Times New Roman" panose="02020603050405020304" pitchFamily="18" charset="0"/>
              </a:rPr>
              <a:t> </a:t>
            </a:r>
            <a:r>
              <a:rPr lang="en-US" err="1">
                <a:ea typeface="Calibri" panose="020F0502020204030204" pitchFamily="34" charset="0"/>
                <a:cs typeface="Times New Roman" panose="02020603050405020304" pitchFamily="18" charset="0"/>
              </a:rPr>
              <a:t>năm</a:t>
            </a:r>
            <a:r>
              <a:rPr lang="en-US">
                <a:ea typeface="Calibri" panose="020F0502020204030204" pitchFamily="34" charset="0"/>
                <a:cs typeface="Times New Roman" panose="02020603050405020304" pitchFamily="18" charset="0"/>
              </a:rPr>
              <a:t> 1985, </a:t>
            </a:r>
            <a:r>
              <a:rPr lang="en-US" err="1">
                <a:ea typeface="Calibri" panose="020F0502020204030204" pitchFamily="34" charset="0"/>
                <a:cs typeface="Times New Roman" panose="02020603050405020304" pitchFamily="18" charset="0"/>
              </a:rPr>
              <a:t>Hà</a:t>
            </a:r>
            <a:r>
              <a:rPr lang="en-US">
                <a:ea typeface="Calibri" panose="020F0502020204030204" pitchFamily="34" charset="0"/>
                <a:cs typeface="Times New Roman" panose="02020603050405020304" pitchFamily="18" charset="0"/>
              </a:rPr>
              <a:t> </a:t>
            </a:r>
            <a:r>
              <a:rPr lang="en-US" err="1" smtClean="0">
                <a:ea typeface="Calibri" panose="020F0502020204030204" pitchFamily="34" charset="0"/>
                <a:cs typeface="Times New Roman" panose="02020603050405020304" pitchFamily="18" charset="0"/>
              </a:rPr>
              <a:t>Nội</a:t>
            </a:r>
            <a:endParaRPr lang="en-US" smtClean="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US" err="1"/>
              <a:t>Kỹ</a:t>
            </a:r>
            <a:r>
              <a:rPr lang="en-US"/>
              <a:t> </a:t>
            </a:r>
            <a:r>
              <a:rPr lang="en-US" err="1"/>
              <a:t>sư</a:t>
            </a:r>
            <a:r>
              <a:rPr lang="en-US"/>
              <a:t> </a:t>
            </a:r>
            <a:r>
              <a:rPr lang="en-US" err="1"/>
              <a:t>Công</a:t>
            </a:r>
            <a:r>
              <a:rPr lang="en-US"/>
              <a:t> </a:t>
            </a:r>
            <a:r>
              <a:rPr lang="en-US" err="1"/>
              <a:t>nghệ</a:t>
            </a:r>
            <a:r>
              <a:rPr lang="en-US"/>
              <a:t> </a:t>
            </a:r>
            <a:r>
              <a:rPr lang="en-US" err="1"/>
              <a:t>thông</a:t>
            </a:r>
            <a:r>
              <a:rPr lang="en-US"/>
              <a:t> tin </a:t>
            </a:r>
            <a:r>
              <a:rPr lang="en-US" err="1"/>
              <a:t>chuyên</a:t>
            </a:r>
            <a:r>
              <a:rPr lang="en-US"/>
              <a:t> </a:t>
            </a:r>
            <a:r>
              <a:rPr lang="en-US" err="1"/>
              <a:t>ngành</a:t>
            </a:r>
            <a:r>
              <a:rPr lang="en-US"/>
              <a:t> </a:t>
            </a:r>
            <a:r>
              <a:rPr lang="en-US" err="1"/>
              <a:t>Hệ</a:t>
            </a:r>
            <a:r>
              <a:rPr lang="en-US"/>
              <a:t> </a:t>
            </a:r>
            <a:r>
              <a:rPr lang="en-US" smtClean="0"/>
              <a:t>thống</a:t>
            </a:r>
            <a:r>
              <a:rPr lang="en-US"/>
              <a:t> </a:t>
            </a:r>
            <a:r>
              <a:rPr lang="en-US" smtClean="0"/>
              <a:t>thông </a:t>
            </a:r>
            <a:r>
              <a:rPr lang="en-US"/>
              <a:t>tin </a:t>
            </a:r>
            <a:r>
              <a:rPr lang="en-US" err="1"/>
              <a:t>tại</a:t>
            </a:r>
            <a:r>
              <a:rPr lang="en-US"/>
              <a:t> </a:t>
            </a:r>
            <a:r>
              <a:rPr lang="en-US" err="1"/>
              <a:t>Đại</a:t>
            </a:r>
            <a:r>
              <a:rPr lang="en-US"/>
              <a:t> </a:t>
            </a:r>
            <a:r>
              <a:rPr lang="en-US" err="1"/>
              <a:t>học</a:t>
            </a:r>
            <a:r>
              <a:rPr lang="en-US"/>
              <a:t> </a:t>
            </a:r>
            <a:r>
              <a:rPr lang="en-US" err="1"/>
              <a:t>Bách</a:t>
            </a:r>
            <a:r>
              <a:rPr lang="en-US"/>
              <a:t> </a:t>
            </a:r>
            <a:r>
              <a:rPr lang="en-US" err="1"/>
              <a:t>Khoa</a:t>
            </a:r>
            <a:r>
              <a:rPr lang="en-US"/>
              <a:t> </a:t>
            </a:r>
            <a:r>
              <a:rPr lang="en-US" err="1"/>
              <a:t>Hà</a:t>
            </a:r>
            <a:r>
              <a:rPr lang="en-US"/>
              <a:t> </a:t>
            </a:r>
            <a:r>
              <a:rPr lang="en-US" err="1" smtClean="0"/>
              <a:t>Nội</a:t>
            </a:r>
            <a:endParaRPr lang="en-US"/>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Game Flappy Bird</a:t>
            </a:r>
            <a:endParaRPr lang="en-US">
              <a:latin typeface="Segoe UI Light" panose="020B0502040204020203" pitchFamily="34" charset="0"/>
              <a:cs typeface="Segoe UI Light" panose="020B0502040204020203" pitchFamily="34" charset="0"/>
            </a:endParaRPr>
          </a:p>
        </p:txBody>
      </p:sp>
      <p:pic>
        <p:nvPicPr>
          <p:cNvPr id="3074" name="Picture 2" descr="Flappy Bird | Reviews and Stuf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42174" y="1650053"/>
            <a:ext cx="3689806" cy="496315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3845" y="1650053"/>
            <a:ext cx="6273356" cy="3411190"/>
          </a:xfrm>
          <a:prstGeom prst="rect">
            <a:avLst/>
          </a:prstGeom>
        </p:spPr>
        <p:txBody>
          <a:bodyPr wrap="square">
            <a:spAutoFit/>
          </a:bodyPr>
          <a:lstStyle/>
          <a:p>
            <a:pPr marL="342900" indent="-342900">
              <a:lnSpc>
                <a:spcPct val="150000"/>
              </a:lnSpc>
              <a:spcAft>
                <a:spcPts val="800"/>
              </a:spcAft>
              <a:buFont typeface="Symbol" panose="05050102010706020507" pitchFamily="18" charset="2"/>
              <a:buChar char=""/>
            </a:pPr>
            <a:r>
              <a:rPr lang="en-US" err="1"/>
              <a:t>Xuất</a:t>
            </a:r>
            <a:r>
              <a:rPr lang="en-US"/>
              <a:t> </a:t>
            </a:r>
            <a:r>
              <a:rPr lang="en-US" err="1"/>
              <a:t>bản</a:t>
            </a:r>
            <a:r>
              <a:rPr lang="en-US"/>
              <a:t> </a:t>
            </a:r>
            <a:r>
              <a:rPr lang="en-US" err="1"/>
              <a:t>vào</a:t>
            </a:r>
            <a:r>
              <a:rPr lang="en-US"/>
              <a:t> </a:t>
            </a:r>
            <a:r>
              <a:rPr lang="en-US" err="1"/>
              <a:t>tháng</a:t>
            </a:r>
            <a:r>
              <a:rPr lang="en-US"/>
              <a:t> 5 – </a:t>
            </a:r>
            <a:r>
              <a:rPr lang="en-US" smtClean="0"/>
              <a:t>2013.</a:t>
            </a:r>
          </a:p>
          <a:p>
            <a:pPr marL="342900" lvl="0" indent="-342900">
              <a:lnSpc>
                <a:spcPct val="150000"/>
              </a:lnSpc>
              <a:spcAft>
                <a:spcPts val="800"/>
              </a:spcAft>
              <a:buFont typeface="Symbol" panose="05050102010706020507" pitchFamily="18" charset="2"/>
              <a:buChar char=""/>
            </a:pPr>
            <a:r>
              <a:rPr lang="en-US" err="1"/>
              <a:t>Đạt</a:t>
            </a:r>
            <a:r>
              <a:rPr lang="en-US"/>
              <a:t> 50 </a:t>
            </a:r>
            <a:r>
              <a:rPr lang="en-US" err="1"/>
              <a:t>triệu</a:t>
            </a:r>
            <a:r>
              <a:rPr lang="en-US"/>
              <a:t> </a:t>
            </a:r>
            <a:r>
              <a:rPr lang="en-US" err="1"/>
              <a:t>lượt</a:t>
            </a:r>
            <a:r>
              <a:rPr lang="en-US"/>
              <a:t> </a:t>
            </a:r>
            <a:r>
              <a:rPr lang="en-US" err="1"/>
              <a:t>tải</a:t>
            </a:r>
            <a:r>
              <a:rPr lang="en-US"/>
              <a:t> </a:t>
            </a:r>
            <a:r>
              <a:rPr lang="en-US" err="1"/>
              <a:t>trên</a:t>
            </a:r>
            <a:r>
              <a:rPr lang="en-US"/>
              <a:t> </a:t>
            </a:r>
            <a:r>
              <a:rPr lang="en-US" err="1"/>
              <a:t>toàn</a:t>
            </a:r>
            <a:r>
              <a:rPr lang="en-US"/>
              <a:t> </a:t>
            </a:r>
            <a:r>
              <a:rPr lang="en-US" err="1"/>
              <a:t>thế</a:t>
            </a:r>
            <a:r>
              <a:rPr lang="en-US"/>
              <a:t> </a:t>
            </a:r>
            <a:r>
              <a:rPr lang="en-US" err="1"/>
              <a:t>giới</a:t>
            </a:r>
            <a:r>
              <a:rPr lang="en-US"/>
              <a:t>.</a:t>
            </a:r>
          </a:p>
          <a:p>
            <a:pPr marL="342900" indent="-342900">
              <a:lnSpc>
                <a:spcPct val="150000"/>
              </a:lnSpc>
              <a:spcAft>
                <a:spcPts val="800"/>
              </a:spcAft>
              <a:buFont typeface="Symbol" panose="05050102010706020507" pitchFamily="18" charset="2"/>
              <a:buChar char=""/>
            </a:pPr>
            <a:r>
              <a:rPr lang="en-US" err="1"/>
              <a:t>Gỡ</a:t>
            </a:r>
            <a:r>
              <a:rPr lang="en-US"/>
              <a:t> </a:t>
            </a:r>
            <a:r>
              <a:rPr lang="en-US" err="1"/>
              <a:t>khỏi</a:t>
            </a:r>
            <a:r>
              <a:rPr lang="en-US"/>
              <a:t> </a:t>
            </a:r>
            <a:r>
              <a:rPr lang="en-US" err="1"/>
              <a:t>Appstore</a:t>
            </a:r>
            <a:r>
              <a:rPr lang="en-US"/>
              <a:t> </a:t>
            </a:r>
            <a:r>
              <a:rPr lang="en-US" err="1"/>
              <a:t>vào</a:t>
            </a:r>
            <a:r>
              <a:rPr lang="en-US"/>
              <a:t> </a:t>
            </a:r>
            <a:r>
              <a:rPr lang="en-US" err="1"/>
              <a:t>ngày</a:t>
            </a:r>
            <a:r>
              <a:rPr lang="en-US"/>
              <a:t> 10 – 2 – 2014.</a:t>
            </a:r>
          </a:p>
          <a:p>
            <a:pPr marL="342900" lvl="0" indent="-342900">
              <a:lnSpc>
                <a:spcPct val="150000"/>
              </a:lnSpc>
              <a:spcAft>
                <a:spcPts val="800"/>
              </a:spcAft>
              <a:buFont typeface="Symbol" panose="05050102010706020507" pitchFamily="18" charset="2"/>
              <a:buChar char=""/>
            </a:pPr>
            <a:r>
              <a:rPr lang="en-US" err="1"/>
              <a:t>Mang</a:t>
            </a:r>
            <a:r>
              <a:rPr lang="en-US"/>
              <a:t> </a:t>
            </a:r>
            <a:r>
              <a:rPr lang="en-US" err="1"/>
              <a:t>thiết</a:t>
            </a:r>
            <a:r>
              <a:rPr lang="en-US"/>
              <a:t> </a:t>
            </a:r>
            <a:r>
              <a:rPr lang="en-US" err="1"/>
              <a:t>kế</a:t>
            </a:r>
            <a:r>
              <a:rPr lang="en-US"/>
              <a:t> </a:t>
            </a:r>
            <a:r>
              <a:rPr lang="en-US" err="1"/>
              <a:t>tối</a:t>
            </a:r>
            <a:r>
              <a:rPr lang="en-US"/>
              <a:t> </a:t>
            </a:r>
            <a:r>
              <a:rPr lang="en-US" err="1"/>
              <a:t>giản</a:t>
            </a:r>
            <a:r>
              <a:rPr lang="en-US"/>
              <a:t>, </a:t>
            </a:r>
            <a:r>
              <a:rPr lang="en-US" err="1"/>
              <a:t>đồ</a:t>
            </a:r>
            <a:r>
              <a:rPr lang="en-US"/>
              <a:t> </a:t>
            </a:r>
            <a:r>
              <a:rPr lang="en-US" err="1"/>
              <a:t>họa</a:t>
            </a:r>
            <a:r>
              <a:rPr lang="en-US"/>
              <a:t> pixel</a:t>
            </a:r>
          </a:p>
          <a:p>
            <a:pPr marL="342900" indent="-342900">
              <a:lnSpc>
                <a:spcPct val="150000"/>
              </a:lnSpc>
              <a:spcAft>
                <a:spcPts val="800"/>
              </a:spcAft>
              <a:buFont typeface="Symbol" panose="05050102010706020507" pitchFamily="18" charset="2"/>
              <a:buChar char=""/>
            </a:pPr>
            <a:r>
              <a:rPr lang="en-US"/>
              <a:t>Theo </a:t>
            </a:r>
            <a:r>
              <a:rPr lang="en-US" err="1"/>
              <a:t>tạp</a:t>
            </a:r>
            <a:r>
              <a:rPr lang="en-US"/>
              <a:t> </a:t>
            </a:r>
            <a:r>
              <a:rPr lang="en-US" err="1"/>
              <a:t>chí</a:t>
            </a:r>
            <a:r>
              <a:rPr lang="en-US"/>
              <a:t> CNET, Flappy Bird </a:t>
            </a:r>
            <a:r>
              <a:rPr lang="en-US" err="1"/>
              <a:t>đã</a:t>
            </a:r>
            <a:r>
              <a:rPr lang="en-US"/>
              <a:t> </a:t>
            </a:r>
            <a:r>
              <a:rPr lang="en-US" err="1"/>
              <a:t>lọt</a:t>
            </a:r>
            <a:r>
              <a:rPr lang="en-US"/>
              <a:t> top 25 </a:t>
            </a:r>
            <a:r>
              <a:rPr lang="en-US" err="1"/>
              <a:t>ứng</a:t>
            </a:r>
            <a:r>
              <a:rPr lang="en-US"/>
              <a:t> </a:t>
            </a:r>
            <a:r>
              <a:rPr lang="en-US" smtClean="0"/>
              <a:t>dụng</a:t>
            </a:r>
            <a:r>
              <a:rPr lang="en-US"/>
              <a:t> </a:t>
            </a:r>
            <a:r>
              <a:rPr lang="en-US" smtClean="0"/>
              <a:t>có </a:t>
            </a:r>
            <a:r>
              <a:rPr lang="en-US" err="1"/>
              <a:t>tầm</a:t>
            </a:r>
            <a:r>
              <a:rPr lang="en-US"/>
              <a:t> </a:t>
            </a:r>
            <a:r>
              <a:rPr lang="en-US" err="1"/>
              <a:t>ảnh</a:t>
            </a:r>
            <a:r>
              <a:rPr lang="en-US"/>
              <a:t> </a:t>
            </a:r>
            <a:r>
              <a:rPr lang="en-US" err="1"/>
              <a:t>hưởng</a:t>
            </a:r>
            <a:r>
              <a:rPr lang="en-US"/>
              <a:t> </a:t>
            </a:r>
            <a:r>
              <a:rPr lang="en-US" err="1"/>
              <a:t>lớn</a:t>
            </a:r>
            <a:r>
              <a:rPr lang="en-US"/>
              <a:t> </a:t>
            </a:r>
            <a:r>
              <a:rPr lang="en-US" err="1"/>
              <a:t>nhất</a:t>
            </a:r>
            <a:r>
              <a:rPr lang="en-US"/>
              <a:t> </a:t>
            </a:r>
            <a:r>
              <a:rPr lang="en-US" err="1"/>
              <a:t>trong</a:t>
            </a:r>
            <a:r>
              <a:rPr lang="en-US"/>
              <a:t> </a:t>
            </a:r>
            <a:r>
              <a:rPr lang="en-US" err="1"/>
              <a:t>suốt</a:t>
            </a:r>
            <a:r>
              <a:rPr lang="en-US"/>
              <a:t> 1 </a:t>
            </a:r>
            <a:r>
              <a:rPr lang="en-US" err="1"/>
              <a:t>thập</a:t>
            </a:r>
            <a:r>
              <a:rPr lang="en-US"/>
              <a:t> </a:t>
            </a:r>
            <a:r>
              <a:rPr lang="en-US" err="1"/>
              <a:t>kỷ</a:t>
            </a:r>
            <a:r>
              <a:rPr lang="en-US"/>
              <a:t> </a:t>
            </a:r>
            <a:r>
              <a:rPr lang="en-US" smtClean="0"/>
              <a:t>qua (từ </a:t>
            </a:r>
            <a:r>
              <a:rPr lang="en-US"/>
              <a:t>2010 </a:t>
            </a:r>
            <a:r>
              <a:rPr lang="en-US" err="1"/>
              <a:t>đến</a:t>
            </a:r>
            <a:r>
              <a:rPr lang="en-US"/>
              <a:t> 2019</a:t>
            </a:r>
            <a:r>
              <a:rPr lang="en-US" smtClean="0"/>
              <a:t>).</a:t>
            </a:r>
            <a:endParaRPr lang="en-US"/>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smtClean="0">
                <a:latin typeface="Segoe UI Light" panose="020B0502040204020203" pitchFamily="34" charset="0"/>
                <a:cs typeface="Segoe UI Light" panose="020B0502040204020203" pitchFamily="34" charset="0"/>
              </a:rPr>
              <a:t>Ý </a:t>
            </a:r>
            <a:r>
              <a:rPr lang="vi-VN">
                <a:latin typeface="Segoe UI Light" panose="020B0502040204020203" pitchFamily="34" charset="0"/>
                <a:cs typeface="Segoe UI Light" panose="020B0502040204020203" pitchFamily="34" charset="0"/>
              </a:rPr>
              <a:t>tưởng sơ lược về game</a:t>
            </a:r>
            <a:endParaRPr lang="en-US">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09" y="1610757"/>
            <a:ext cx="5562205" cy="639384"/>
          </a:xfrm>
        </p:spPr>
        <p:txBody>
          <a:bodyPr vert="horz" lIns="91440" tIns="45720" rIns="91440" bIns="45720" rtlCol="0">
            <a:noAutofit/>
          </a:bodyPr>
          <a:lstStyle/>
          <a:p>
            <a:pPr marL="285750" lvl="0" indent="-285750">
              <a:buFont typeface="Arial" panose="020B0604020202020204" pitchFamily="34" charset="0"/>
              <a:buChar char="•"/>
            </a:pPr>
            <a:r>
              <a:rPr lang="en-US" sz="1800" smtClean="0"/>
              <a:t>3 </a:t>
            </a:r>
            <a:r>
              <a:rPr lang="en-US" sz="1800"/>
              <a:t>đối tượng chính là bird, pipes </a:t>
            </a:r>
            <a:r>
              <a:rPr lang="en-US" sz="1800" err="1"/>
              <a:t>và</a:t>
            </a:r>
            <a:r>
              <a:rPr lang="en-US" sz="1800"/>
              <a:t> </a:t>
            </a:r>
            <a:r>
              <a:rPr lang="en-US" sz="1800" smtClean="0"/>
              <a:t>ground</a:t>
            </a:r>
            <a:endParaRPr lang="en-US" sz="180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892284115"/>
              </p:ext>
            </p:extLst>
          </p:nvPr>
        </p:nvGraphicFramePr>
        <p:xfrm>
          <a:off x="6527939" y="2592679"/>
          <a:ext cx="1193064" cy="3067878"/>
        </p:xfrm>
        <a:graphic>
          <a:graphicData uri="http://schemas.openxmlformats.org/presentationml/2006/ole">
            <mc:AlternateContent xmlns:mc="http://schemas.openxmlformats.org/markup-compatibility/2006">
              <mc:Choice xmlns:v="urn:schemas-microsoft-com:vml" Requires="v">
                <p:oleObj spid="_x0000_s4149" r:id="rId3" imgW="2907720" imgH="7936200" progId="">
                  <p:embed/>
                </p:oleObj>
              </mc:Choice>
              <mc:Fallback>
                <p:oleObj r:id="rId3" imgW="2907720" imgH="7936200" progId="">
                  <p:embed/>
                  <p:pic>
                    <p:nvPicPr>
                      <p:cNvPr id="0" name=""/>
                      <p:cNvPicPr/>
                      <p:nvPr/>
                    </p:nvPicPr>
                    <p:blipFill>
                      <a:blip r:embed="rId4"/>
                      <a:stretch>
                        <a:fillRect/>
                      </a:stretch>
                    </p:blipFill>
                    <p:spPr>
                      <a:xfrm>
                        <a:off x="6527939" y="2592679"/>
                        <a:ext cx="1193064" cy="306787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49972556"/>
              </p:ext>
            </p:extLst>
          </p:nvPr>
        </p:nvGraphicFramePr>
        <p:xfrm>
          <a:off x="8087665" y="4658172"/>
          <a:ext cx="1461062" cy="971776"/>
        </p:xfrm>
        <a:graphic>
          <a:graphicData uri="http://schemas.openxmlformats.org/presentationml/2006/ole">
            <mc:AlternateContent xmlns:mc="http://schemas.openxmlformats.org/markup-compatibility/2006">
              <mc:Choice xmlns:v="urn:schemas-microsoft-com:vml" Requires="v">
                <p:oleObj spid="_x0000_s4150" r:id="rId5" imgW="2729880" imgH="1815840" progId="">
                  <p:embed/>
                </p:oleObj>
              </mc:Choice>
              <mc:Fallback>
                <p:oleObj r:id="rId5" imgW="2729880" imgH="1815840" progId="">
                  <p:embed/>
                  <p:pic>
                    <p:nvPicPr>
                      <p:cNvPr id="0" name=""/>
                      <p:cNvPicPr/>
                      <p:nvPr/>
                    </p:nvPicPr>
                    <p:blipFill>
                      <a:blip r:embed="rId6"/>
                      <a:stretch>
                        <a:fillRect/>
                      </a:stretch>
                    </p:blipFill>
                    <p:spPr>
                      <a:xfrm>
                        <a:off x="8087665" y="4658172"/>
                        <a:ext cx="1461062" cy="97177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224431994"/>
              </p:ext>
            </p:extLst>
          </p:nvPr>
        </p:nvGraphicFramePr>
        <p:xfrm>
          <a:off x="6890378" y="1874635"/>
          <a:ext cx="423504" cy="298944"/>
        </p:xfrm>
        <a:graphic>
          <a:graphicData uri="http://schemas.openxmlformats.org/presentationml/2006/ole">
            <mc:AlternateContent xmlns:mc="http://schemas.openxmlformats.org/markup-compatibility/2006">
              <mc:Choice xmlns:v="urn:schemas-microsoft-com:vml" Requires="v">
                <p:oleObj spid="_x0000_s4151" r:id="rId7" imgW="647280" imgH="456840" progId="">
                  <p:embed/>
                </p:oleObj>
              </mc:Choice>
              <mc:Fallback>
                <p:oleObj r:id="rId7" imgW="647280" imgH="456840" progId="">
                  <p:embed/>
                  <p:pic>
                    <p:nvPicPr>
                      <p:cNvPr id="0" name=""/>
                      <p:cNvPicPr/>
                      <p:nvPr/>
                    </p:nvPicPr>
                    <p:blipFill>
                      <a:blip r:embed="rId8"/>
                      <a:stretch>
                        <a:fillRect/>
                      </a:stretch>
                    </p:blipFill>
                    <p:spPr>
                      <a:xfrm>
                        <a:off x="6890378" y="1874635"/>
                        <a:ext cx="423504" cy="298944"/>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246003037"/>
              </p:ext>
            </p:extLst>
          </p:nvPr>
        </p:nvGraphicFramePr>
        <p:xfrm>
          <a:off x="9019792" y="1798366"/>
          <a:ext cx="429078" cy="906733"/>
        </p:xfrm>
        <a:graphic>
          <a:graphicData uri="http://schemas.openxmlformats.org/presentationml/2006/ole">
            <mc:AlternateContent xmlns:mc="http://schemas.openxmlformats.org/markup-compatibility/2006">
              <mc:Choice xmlns:v="urn:schemas-microsoft-com:vml" Requires="v">
                <p:oleObj spid="_x0000_s4152" r:id="rId9" imgW="672840" imgH="1422000" progId="">
                  <p:embed/>
                </p:oleObj>
              </mc:Choice>
              <mc:Fallback>
                <p:oleObj r:id="rId9" imgW="672840" imgH="1422000" progId="">
                  <p:embed/>
                  <p:pic>
                    <p:nvPicPr>
                      <p:cNvPr id="0" name=""/>
                      <p:cNvPicPr/>
                      <p:nvPr/>
                    </p:nvPicPr>
                    <p:blipFill>
                      <a:blip r:embed="rId10"/>
                      <a:stretch>
                        <a:fillRect/>
                      </a:stretch>
                    </p:blipFill>
                    <p:spPr>
                      <a:xfrm>
                        <a:off x="9019792" y="1798366"/>
                        <a:ext cx="429078" cy="906733"/>
                      </a:xfrm>
                      <a:prstGeom prst="rect">
                        <a:avLst/>
                      </a:prstGeom>
                    </p:spPr>
                  </p:pic>
                </p:oleObj>
              </mc:Fallback>
            </mc:AlternateContent>
          </a:graphicData>
        </a:graphic>
      </p:graphicFrame>
      <p:pic>
        <p:nvPicPr>
          <p:cNvPr id="12" name="Picture 11"/>
          <p:cNvPicPr>
            <a:picLocks noChangeAspect="1"/>
          </p:cNvPicPr>
          <p:nvPr/>
        </p:nvPicPr>
        <p:blipFill>
          <a:blip r:embed="rId11"/>
          <a:stretch>
            <a:fillRect/>
          </a:stretch>
        </p:blipFill>
        <p:spPr>
          <a:xfrm>
            <a:off x="8155807" y="1832633"/>
            <a:ext cx="523875" cy="838200"/>
          </a:xfrm>
          <a:prstGeom prst="rect">
            <a:avLst/>
          </a:prstGeom>
        </p:spPr>
      </p:pic>
      <p:sp>
        <p:nvSpPr>
          <p:cNvPr id="2" name="TextBox 1"/>
          <p:cNvSpPr txBox="1"/>
          <p:nvPr/>
        </p:nvSpPr>
        <p:spPr>
          <a:xfrm>
            <a:off x="537883" y="2151529"/>
            <a:ext cx="5459505" cy="1754326"/>
          </a:xfrm>
          <a:prstGeom prst="rect">
            <a:avLst/>
          </a:prstGeom>
          <a:noFill/>
        </p:spPr>
        <p:txBody>
          <a:bodyPr wrap="square" rtlCol="0">
            <a:spAutoFit/>
          </a:bodyPr>
          <a:lstStyle/>
          <a:p>
            <a:pPr marL="285750" lvl="0" indent="-285750">
              <a:buFont typeface="Arial" panose="020B0604020202020204" pitchFamily="34" charset="0"/>
              <a:buChar char="•"/>
            </a:pPr>
            <a:r>
              <a:rPr lang="en-US"/>
              <a:t>Bird chuyển động theo trục Y, rơi là +y, bay lên là –y</a:t>
            </a:r>
          </a:p>
          <a:p>
            <a:pPr marL="285750" lvl="0" indent="-285750">
              <a:buFont typeface="Arial" panose="020B0604020202020204" pitchFamily="34" charset="0"/>
              <a:buChar char="•"/>
            </a:pPr>
            <a:r>
              <a:rPr lang="en-US"/>
              <a:t>Pipes là 1 cặp ống top và bottom ở giữa có space, chuyển động theo trục X ( -x )</a:t>
            </a:r>
          </a:p>
          <a:p>
            <a:pPr marL="285750" lvl="0" indent="-285750">
              <a:buFont typeface="Arial" panose="020B0604020202020204" pitchFamily="34" charset="0"/>
              <a:buChar char="•"/>
            </a:pPr>
            <a:r>
              <a:rPr lang="en-US"/>
              <a:t>Ground tương tự như Pipes</a:t>
            </a:r>
          </a:p>
          <a:p>
            <a:endParaRPr lang="en-US"/>
          </a:p>
        </p:txBody>
      </p:sp>
      <p:sp>
        <p:nvSpPr>
          <p:cNvPr id="6" name="TextBox 5"/>
          <p:cNvSpPr txBox="1"/>
          <p:nvPr/>
        </p:nvSpPr>
        <p:spPr>
          <a:xfrm>
            <a:off x="546847" y="3585877"/>
            <a:ext cx="4344651" cy="369332"/>
          </a:xfrm>
          <a:prstGeom prst="rect">
            <a:avLst/>
          </a:prstGeom>
          <a:noFill/>
        </p:spPr>
        <p:txBody>
          <a:bodyPr wrap="none" rtlCol="0">
            <a:spAutoFit/>
          </a:bodyPr>
          <a:lstStyle/>
          <a:p>
            <a:pPr marL="285750" lvl="0" indent="-285750">
              <a:buFont typeface="Arial" panose="020B0604020202020204" pitchFamily="34" charset="0"/>
              <a:buChar char="•"/>
            </a:pPr>
            <a:r>
              <a:rPr lang="en-US"/>
              <a:t>Các đối tượng phụ: Bg, Score, </a:t>
            </a:r>
            <a:r>
              <a:rPr lang="en-US"/>
              <a:t>Medal</a:t>
            </a:r>
            <a:r>
              <a:rPr lang="en-US" smtClean="0"/>
              <a:t>…</a:t>
            </a:r>
            <a:endParaRPr lang="en-US"/>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Method </a:t>
            </a:r>
            <a:r>
              <a:rPr lang="en-US" err="1" smtClean="0">
                <a:latin typeface="Segoe UI Light" panose="020B0502040204020203" pitchFamily="34" charset="0"/>
                <a:cs typeface="Segoe UI Light" panose="020B0502040204020203" pitchFamily="34" charset="0"/>
              </a:rPr>
              <a:t>drawImage</a:t>
            </a:r>
            <a:r>
              <a:rPr lang="en-US" smtClean="0">
                <a:latin typeface="Segoe UI Light" panose="020B0502040204020203" pitchFamily="34" charset="0"/>
                <a:cs typeface="Segoe UI Light" panose="020B0502040204020203" pitchFamily="34" charset="0"/>
              </a:rPr>
              <a:t>( ) </a:t>
            </a:r>
            <a:r>
              <a:rPr lang="en-US" err="1" smtClean="0">
                <a:latin typeface="Segoe UI Light" panose="020B0502040204020203" pitchFamily="34" charset="0"/>
                <a:cs typeface="Segoe UI Light" panose="020B0502040204020203" pitchFamily="34" charset="0"/>
              </a:rPr>
              <a:t>và</a:t>
            </a:r>
            <a:r>
              <a:rPr lang="en-US" smtClean="0">
                <a:latin typeface="Segoe UI Light" panose="020B0502040204020203" pitchFamily="34" charset="0"/>
                <a:cs typeface="Segoe UI Light" panose="020B0502040204020203" pitchFamily="34" charset="0"/>
              </a:rPr>
              <a:t> </a:t>
            </a:r>
            <a:r>
              <a:rPr lang="en-US" err="1"/>
              <a:t>spriters</a:t>
            </a:r>
            <a:endParaRPr lang="en-US">
              <a:latin typeface="Segoe UI Light" panose="020B0502040204020203" pitchFamily="34" charset="0"/>
              <a:cs typeface="Segoe UI Light" panose="020B0502040204020203" pitchFamily="34" charset="0"/>
            </a:endParaRPr>
          </a:p>
        </p:txBody>
      </p:sp>
      <p:sp>
        <p:nvSpPr>
          <p:cNvPr id="4" name="TextBox 3"/>
          <p:cNvSpPr txBox="1"/>
          <p:nvPr/>
        </p:nvSpPr>
        <p:spPr>
          <a:xfrm>
            <a:off x="604158" y="1608364"/>
            <a:ext cx="2600392" cy="461665"/>
          </a:xfrm>
          <a:prstGeom prst="rect">
            <a:avLst/>
          </a:prstGeom>
          <a:noFill/>
        </p:spPr>
        <p:txBody>
          <a:bodyPr wrap="none" rtlCol="0">
            <a:spAutoFit/>
          </a:bodyPr>
          <a:lstStyle/>
          <a:p>
            <a:r>
              <a:rPr lang="en-US" sz="2400" smtClean="0"/>
              <a:t>A. SPRITERS </a:t>
            </a:r>
            <a:r>
              <a:rPr lang="en-US" sz="2400" err="1" smtClean="0"/>
              <a:t>là</a:t>
            </a:r>
            <a:r>
              <a:rPr lang="en-US" sz="2400" smtClean="0"/>
              <a:t> </a:t>
            </a:r>
            <a:r>
              <a:rPr lang="en-US" sz="2400" err="1" smtClean="0"/>
              <a:t>gì</a:t>
            </a:r>
            <a:r>
              <a:rPr lang="en-US" sz="2400" smtClean="0"/>
              <a:t>?</a:t>
            </a:r>
            <a:endParaRPr lang="en-US" sz="2400"/>
          </a:p>
        </p:txBody>
      </p:sp>
      <p:sp>
        <p:nvSpPr>
          <p:cNvPr id="7" name="TextBox 6"/>
          <p:cNvSpPr txBox="1"/>
          <p:nvPr/>
        </p:nvSpPr>
        <p:spPr>
          <a:xfrm>
            <a:off x="611797" y="2194096"/>
            <a:ext cx="6449010" cy="1200329"/>
          </a:xfrm>
          <a:prstGeom prst="rect">
            <a:avLst/>
          </a:prstGeom>
          <a:noFill/>
        </p:spPr>
        <p:txBody>
          <a:bodyPr wrap="none" rtlCol="0">
            <a:spAutoFit/>
          </a:bodyPr>
          <a:lstStyle/>
          <a:p>
            <a:r>
              <a:rPr lang="en-US" smtClean="0"/>
              <a:t>- </a:t>
            </a:r>
            <a:r>
              <a:rPr lang="vi-VN" i="1" smtClean="0">
                <a:solidFill>
                  <a:srgbClr val="D24726"/>
                </a:solidFill>
              </a:rPr>
              <a:t>Sprites</a:t>
            </a:r>
            <a:r>
              <a:rPr lang="vi-VN" smtClean="0"/>
              <a:t> </a:t>
            </a:r>
            <a:r>
              <a:rPr lang="vi-VN"/>
              <a:t>là một hình ảnh lớn được tạo ra bằng cách </a:t>
            </a:r>
            <a:r>
              <a:rPr lang="vi-VN" i="1"/>
              <a:t>gộp </a:t>
            </a:r>
            <a:r>
              <a:rPr lang="vi-VN" i="1" smtClean="0"/>
              <a:t>nhiều</a:t>
            </a:r>
            <a:endParaRPr lang="en-US" i="1" smtClean="0"/>
          </a:p>
          <a:p>
            <a:r>
              <a:rPr lang="vi-VN" i="1" smtClean="0"/>
              <a:t>ảnh </a:t>
            </a:r>
            <a:r>
              <a:rPr lang="vi-VN" i="1"/>
              <a:t>nhỏ lại với nhau</a:t>
            </a:r>
            <a:r>
              <a:rPr lang="vi-VN"/>
              <a:t> theo một cách được định trước sao </a:t>
            </a:r>
            <a:r>
              <a:rPr lang="vi-VN" smtClean="0"/>
              <a:t>cho</a:t>
            </a:r>
            <a:endParaRPr lang="en-US" smtClean="0"/>
          </a:p>
          <a:p>
            <a:r>
              <a:rPr lang="vi-VN" i="1" smtClean="0"/>
              <a:t>có </a:t>
            </a:r>
            <a:r>
              <a:rPr lang="vi-VN" i="1"/>
              <a:t>thể tái sử dụng lại từng ảnh nhỏ mà không bị ảnh </a:t>
            </a:r>
            <a:r>
              <a:rPr lang="vi-VN" i="1" smtClean="0"/>
              <a:t>hưởng</a:t>
            </a:r>
            <a:endParaRPr lang="en-US" i="1" smtClean="0"/>
          </a:p>
          <a:p>
            <a:r>
              <a:rPr lang="vi-VN" i="1" smtClean="0"/>
              <a:t>bởi </a:t>
            </a:r>
            <a:r>
              <a:rPr lang="vi-VN" i="1"/>
              <a:t>các ảnh khác.</a:t>
            </a:r>
            <a:endParaRPr lang="en-US" i="1"/>
          </a:p>
        </p:txBody>
      </p:sp>
      <p:sp>
        <p:nvSpPr>
          <p:cNvPr id="8" name="TextBox 7"/>
          <p:cNvSpPr txBox="1"/>
          <p:nvPr/>
        </p:nvSpPr>
        <p:spPr>
          <a:xfrm>
            <a:off x="608126" y="3638800"/>
            <a:ext cx="6228180" cy="584775"/>
          </a:xfrm>
          <a:prstGeom prst="rect">
            <a:avLst/>
          </a:prstGeom>
          <a:noFill/>
        </p:spPr>
        <p:txBody>
          <a:bodyPr wrap="none" rtlCol="0">
            <a:spAutoFit/>
          </a:bodyPr>
          <a:lstStyle/>
          <a:p>
            <a:r>
              <a:rPr lang="en-US" sz="1600" i="1" err="1" smtClean="0"/>
              <a:t>Tại</a:t>
            </a:r>
            <a:r>
              <a:rPr lang="en-US" sz="1600" i="1" smtClean="0"/>
              <a:t> </a:t>
            </a:r>
            <a:r>
              <a:rPr lang="en-US" sz="1600" i="1" err="1" smtClean="0"/>
              <a:t>sao</a:t>
            </a:r>
            <a:r>
              <a:rPr lang="en-US" sz="1600" i="1" smtClean="0"/>
              <a:t> </a:t>
            </a:r>
            <a:r>
              <a:rPr lang="en-US" sz="1600" i="1" err="1" smtClean="0"/>
              <a:t>lại</a:t>
            </a:r>
            <a:r>
              <a:rPr lang="en-US" sz="1600" i="1" smtClean="0"/>
              <a:t> </a:t>
            </a:r>
            <a:r>
              <a:rPr lang="en-US" sz="1600" i="1" err="1" smtClean="0"/>
              <a:t>phải</a:t>
            </a:r>
            <a:r>
              <a:rPr lang="en-US" sz="1600" i="1" smtClean="0"/>
              <a:t> </a:t>
            </a:r>
            <a:r>
              <a:rPr lang="en-US" sz="1600" i="1" err="1" smtClean="0"/>
              <a:t>gộp</a:t>
            </a:r>
            <a:r>
              <a:rPr lang="en-US" sz="1600" i="1" smtClean="0"/>
              <a:t> </a:t>
            </a:r>
            <a:r>
              <a:rPr lang="en-US" sz="1600" i="1" err="1" smtClean="0"/>
              <a:t>nhiều</a:t>
            </a:r>
            <a:r>
              <a:rPr lang="en-US" sz="1600" i="1" smtClean="0"/>
              <a:t> </a:t>
            </a:r>
            <a:r>
              <a:rPr lang="en-US" sz="1600" i="1" err="1" smtClean="0"/>
              <a:t>ảnh</a:t>
            </a:r>
            <a:r>
              <a:rPr lang="en-US" sz="1600" i="1" smtClean="0"/>
              <a:t> </a:t>
            </a:r>
            <a:r>
              <a:rPr lang="en-US" sz="1600" i="1" err="1" smtClean="0"/>
              <a:t>nhỏ</a:t>
            </a:r>
            <a:r>
              <a:rPr lang="en-US" sz="1600" i="1" smtClean="0"/>
              <a:t> </a:t>
            </a:r>
            <a:r>
              <a:rPr lang="en-US" sz="1600" i="1" err="1" smtClean="0"/>
              <a:t>thành</a:t>
            </a:r>
            <a:r>
              <a:rPr lang="en-US" sz="1600" i="1" smtClean="0"/>
              <a:t> 1 </a:t>
            </a:r>
            <a:r>
              <a:rPr lang="en-US" sz="1600" i="1" err="1" smtClean="0"/>
              <a:t>ảnh</a:t>
            </a:r>
            <a:r>
              <a:rPr lang="en-US" sz="1600" i="1" smtClean="0"/>
              <a:t> </a:t>
            </a:r>
            <a:r>
              <a:rPr lang="en-US" sz="1600" i="1" err="1" smtClean="0"/>
              <a:t>lớn</a:t>
            </a:r>
            <a:r>
              <a:rPr lang="en-US" sz="1600" i="1" smtClean="0"/>
              <a:t> </a:t>
            </a:r>
            <a:r>
              <a:rPr lang="en-US" sz="1600" i="1" err="1" smtClean="0"/>
              <a:t>làm</a:t>
            </a:r>
            <a:r>
              <a:rPr lang="en-US" sz="1600" i="1" smtClean="0"/>
              <a:t> </a:t>
            </a:r>
            <a:r>
              <a:rPr lang="en-US" sz="1600" i="1" err="1" smtClean="0"/>
              <a:t>gì</a:t>
            </a:r>
            <a:r>
              <a:rPr lang="en-US" sz="1600" i="1" smtClean="0"/>
              <a:t>, </a:t>
            </a:r>
            <a:r>
              <a:rPr lang="en-US" sz="1600" i="1" err="1" smtClean="0"/>
              <a:t>chúng</a:t>
            </a:r>
            <a:r>
              <a:rPr lang="en-US" sz="1600" i="1"/>
              <a:t> </a:t>
            </a:r>
            <a:r>
              <a:rPr lang="en-US" sz="1600" i="1" smtClean="0"/>
              <a:t>ta</a:t>
            </a:r>
          </a:p>
          <a:p>
            <a:r>
              <a:rPr lang="en-US" sz="1600" i="1" err="1" smtClean="0"/>
              <a:t>có</a:t>
            </a:r>
            <a:r>
              <a:rPr lang="en-US" sz="1600" i="1" smtClean="0"/>
              <a:t> </a:t>
            </a:r>
            <a:r>
              <a:rPr lang="en-US" sz="1600" i="1" err="1" smtClean="0"/>
              <a:t>thể</a:t>
            </a:r>
            <a:r>
              <a:rPr lang="en-US" sz="1600" i="1" smtClean="0"/>
              <a:t> up </a:t>
            </a:r>
            <a:r>
              <a:rPr lang="en-US" sz="1600" i="1" err="1" smtClean="0"/>
              <a:t>từng</a:t>
            </a:r>
            <a:r>
              <a:rPr lang="en-US" sz="1600" i="1" smtClean="0"/>
              <a:t> </a:t>
            </a:r>
            <a:r>
              <a:rPr lang="en-US" sz="1600" i="1" err="1" smtClean="0"/>
              <a:t>ảnh</a:t>
            </a:r>
            <a:r>
              <a:rPr lang="en-US" sz="1600" i="1" smtClean="0"/>
              <a:t> </a:t>
            </a:r>
            <a:r>
              <a:rPr lang="en-US" sz="1600" i="1" err="1" smtClean="0"/>
              <a:t>riêng</a:t>
            </a:r>
            <a:r>
              <a:rPr lang="en-US" sz="1600" i="1" smtClean="0"/>
              <a:t> </a:t>
            </a:r>
            <a:r>
              <a:rPr lang="en-US" sz="1600" i="1" err="1" smtClean="0"/>
              <a:t>lẻ</a:t>
            </a:r>
            <a:r>
              <a:rPr lang="en-US" sz="1600" i="1" smtClean="0"/>
              <a:t> </a:t>
            </a:r>
            <a:r>
              <a:rPr lang="en-US" sz="1600" i="1" err="1" smtClean="0"/>
              <a:t>dễ</a:t>
            </a:r>
            <a:r>
              <a:rPr lang="en-US" sz="1600" i="1" smtClean="0"/>
              <a:t> </a:t>
            </a:r>
            <a:r>
              <a:rPr lang="en-US" sz="1600" i="1" err="1" smtClean="0"/>
              <a:t>quản</a:t>
            </a:r>
            <a:r>
              <a:rPr lang="en-US" sz="1600" i="1" smtClean="0"/>
              <a:t> </a:t>
            </a:r>
            <a:r>
              <a:rPr lang="en-US" sz="1600" i="1" err="1" smtClean="0"/>
              <a:t>lý</a:t>
            </a:r>
            <a:r>
              <a:rPr lang="en-US" sz="1600" i="1" smtClean="0"/>
              <a:t> </a:t>
            </a:r>
            <a:r>
              <a:rPr lang="en-US" sz="1600" i="1" err="1" smtClean="0"/>
              <a:t>và</a:t>
            </a:r>
            <a:r>
              <a:rPr lang="en-US" sz="1600" i="1" smtClean="0"/>
              <a:t> </a:t>
            </a:r>
            <a:r>
              <a:rPr lang="en-US" sz="1600" i="1" err="1" smtClean="0"/>
              <a:t>chỉnh</a:t>
            </a:r>
            <a:r>
              <a:rPr lang="en-US" sz="1600" i="1" smtClean="0"/>
              <a:t> </a:t>
            </a:r>
            <a:r>
              <a:rPr lang="en-US" sz="1600" i="1" err="1" smtClean="0"/>
              <a:t>sửa</a:t>
            </a:r>
            <a:r>
              <a:rPr lang="en-US" sz="1600" i="1" smtClean="0"/>
              <a:t> </a:t>
            </a:r>
            <a:r>
              <a:rPr lang="en-US" sz="1600" i="1" err="1" smtClean="0"/>
              <a:t>hơn</a:t>
            </a:r>
            <a:r>
              <a:rPr lang="en-US" sz="1600" i="1" smtClean="0"/>
              <a:t> </a:t>
            </a:r>
            <a:r>
              <a:rPr lang="en-US" sz="1600" i="1" err="1" smtClean="0"/>
              <a:t>sao</a:t>
            </a:r>
            <a:r>
              <a:rPr lang="en-US" sz="1600" i="1" smtClean="0"/>
              <a:t>??</a:t>
            </a:r>
            <a:endParaRPr lang="en-US" sz="1600" i="1"/>
          </a:p>
        </p:txBody>
      </p:sp>
      <p:sp>
        <p:nvSpPr>
          <p:cNvPr id="9" name="TextBox 8"/>
          <p:cNvSpPr txBox="1"/>
          <p:nvPr/>
        </p:nvSpPr>
        <p:spPr>
          <a:xfrm>
            <a:off x="562063" y="4546833"/>
            <a:ext cx="7433638" cy="1754326"/>
          </a:xfrm>
          <a:prstGeom prst="rect">
            <a:avLst/>
          </a:prstGeom>
          <a:noFill/>
        </p:spPr>
        <p:txBody>
          <a:bodyPr wrap="none" rtlCol="0">
            <a:spAutoFit/>
          </a:bodyPr>
          <a:lstStyle/>
          <a:p>
            <a:pPr marL="285750" indent="-285750">
              <a:buFontTx/>
              <a:buChar char="-"/>
            </a:pPr>
            <a:r>
              <a:rPr lang="vi-VN" smtClean="0"/>
              <a:t>Vì </a:t>
            </a:r>
            <a:r>
              <a:rPr lang="vi-VN"/>
              <a:t>1 game sẽ có rất nhiều đối tượng cần được </a:t>
            </a:r>
            <a:r>
              <a:rPr lang="en-US" err="1" smtClean="0"/>
              <a:t>vẽ</a:t>
            </a:r>
            <a:r>
              <a:rPr lang="en-US" smtClean="0"/>
              <a:t> </a:t>
            </a:r>
            <a:r>
              <a:rPr lang="en-US" err="1" smtClean="0"/>
              <a:t>ra</a:t>
            </a:r>
            <a:r>
              <a:rPr lang="en-US" smtClean="0"/>
              <a:t>, </a:t>
            </a:r>
            <a:r>
              <a:rPr lang="vi-VN" smtClean="0"/>
              <a:t>giả </a:t>
            </a:r>
            <a:r>
              <a:rPr lang="vi-VN"/>
              <a:t>dụ như </a:t>
            </a:r>
            <a:r>
              <a:rPr lang="vi-VN" smtClean="0"/>
              <a:t>đối</a:t>
            </a:r>
            <a:endParaRPr lang="en-US" smtClean="0"/>
          </a:p>
          <a:p>
            <a:r>
              <a:rPr lang="vi-VN" smtClean="0"/>
              <a:t>tượng </a:t>
            </a:r>
            <a:r>
              <a:rPr lang="vi-VN"/>
              <a:t>bird lát nữa chúng ta sẽ code có 3 animation, nếu </a:t>
            </a:r>
            <a:r>
              <a:rPr lang="vi-VN" smtClean="0"/>
              <a:t>mỗi</a:t>
            </a:r>
            <a:endParaRPr lang="en-US" smtClean="0"/>
          </a:p>
          <a:p>
            <a:r>
              <a:rPr lang="vi-VN" smtClean="0"/>
              <a:t>animation </a:t>
            </a:r>
            <a:r>
              <a:rPr lang="vi-VN"/>
              <a:t>là 1 ảnh khác nhau, kèm theo đó là các đối tượng </a:t>
            </a:r>
            <a:r>
              <a:rPr lang="vi-VN" smtClean="0"/>
              <a:t>khác</a:t>
            </a:r>
            <a:endParaRPr lang="en-US" smtClean="0"/>
          </a:p>
          <a:p>
            <a:r>
              <a:rPr lang="vi-VN" smtClean="0"/>
              <a:t>sẽ </a:t>
            </a:r>
            <a:r>
              <a:rPr lang="vi-VN"/>
              <a:t>có nhiều animation khác nhau nữa sẽ ảnh hưởng đến </a:t>
            </a:r>
            <a:r>
              <a:rPr lang="vi-VN" smtClean="0"/>
              <a:t>perfomance.</a:t>
            </a:r>
            <a:endParaRPr lang="en-US" smtClean="0"/>
          </a:p>
          <a:p>
            <a:r>
              <a:rPr lang="vi-VN" smtClean="0"/>
              <a:t>Vậy </a:t>
            </a:r>
            <a:r>
              <a:rPr lang="vi-VN"/>
              <a:t>nên việc tích hợp những ảnh nhỏ thành 1 Sprites để tối ưu </a:t>
            </a:r>
            <a:r>
              <a:rPr lang="vi-VN" smtClean="0"/>
              <a:t>hóa</a:t>
            </a:r>
            <a:endParaRPr lang="en-US" smtClean="0"/>
          </a:p>
          <a:p>
            <a:r>
              <a:rPr lang="vi-VN" smtClean="0"/>
              <a:t>hiệu </a:t>
            </a:r>
            <a:r>
              <a:rPr lang="vi-VN"/>
              <a:t>năng cho trang web.</a:t>
            </a:r>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3389094671"/>
              </p:ext>
            </p:extLst>
          </p:nvPr>
        </p:nvGraphicFramePr>
        <p:xfrm>
          <a:off x="7440030" y="1451013"/>
          <a:ext cx="4170717" cy="2080471"/>
        </p:xfrm>
        <a:graphic>
          <a:graphicData uri="http://schemas.openxmlformats.org/presentationml/2006/ole">
            <mc:AlternateContent xmlns:mc="http://schemas.openxmlformats.org/markup-compatibility/2006">
              <mc:Choice xmlns:v="urn:schemas-microsoft-com:vml" Requires="v">
                <p:oleObj spid="_x0000_s5133" r:id="rId3" imgW="17053920" imgH="9015840" progId="">
                  <p:embed/>
                </p:oleObj>
              </mc:Choice>
              <mc:Fallback>
                <p:oleObj r:id="rId3" imgW="17053920" imgH="9015840" progId="">
                  <p:embed/>
                  <p:pic>
                    <p:nvPicPr>
                      <p:cNvPr id="0" name=""/>
                      <p:cNvPicPr/>
                      <p:nvPr/>
                    </p:nvPicPr>
                    <p:blipFill>
                      <a:blip r:embed="rId4"/>
                      <a:stretch>
                        <a:fillRect/>
                      </a:stretch>
                    </p:blipFill>
                    <p:spPr>
                      <a:xfrm>
                        <a:off x="7440030" y="1451013"/>
                        <a:ext cx="4170717" cy="2080471"/>
                      </a:xfrm>
                      <a:prstGeom prst="rect">
                        <a:avLst/>
                      </a:prstGeom>
                    </p:spPr>
                  </p:pic>
                </p:oleObj>
              </mc:Fallback>
            </mc:AlternateContent>
          </a:graphicData>
        </a:graphic>
      </p:graphicFrame>
      <p:pic>
        <p:nvPicPr>
          <p:cNvPr id="5122" name="Picture 2" descr="SNES - Super Mario World - Enemies - The Spriters Resour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6712" y="3931187"/>
            <a:ext cx="3254929" cy="245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3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122"/>
                                        </p:tgtEl>
                                        <p:attrNameLst>
                                          <p:attrName>style.visibility</p:attrName>
                                        </p:attrNameLst>
                                      </p:cBhvr>
                                      <p:to>
                                        <p:strVal val="visible"/>
                                      </p:to>
                                    </p:set>
                                    <p:animEffect transition="in" filter="fade">
                                      <p:cBhvr>
                                        <p:cTn id="29" dur="1000"/>
                                        <p:tgtEl>
                                          <p:spTgt spid="5122"/>
                                        </p:tgtEl>
                                      </p:cBhvr>
                                    </p:animEffect>
                                    <p:anim calcmode="lin" valueType="num">
                                      <p:cBhvr>
                                        <p:cTn id="30" dur="1000" fill="hold"/>
                                        <p:tgtEl>
                                          <p:spTgt spid="5122"/>
                                        </p:tgtEl>
                                        <p:attrNameLst>
                                          <p:attrName>ppt_x</p:attrName>
                                        </p:attrNameLst>
                                      </p:cBhvr>
                                      <p:tavLst>
                                        <p:tav tm="0">
                                          <p:val>
                                            <p:strVal val="#ppt_x"/>
                                          </p:val>
                                        </p:tav>
                                        <p:tav tm="100000">
                                          <p:val>
                                            <p:strVal val="#ppt_x"/>
                                          </p:val>
                                        </p:tav>
                                      </p:tavLst>
                                    </p:anim>
                                    <p:anim calcmode="lin" valueType="num">
                                      <p:cBhvr>
                                        <p:cTn id="31"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mtClean="0">
                <a:latin typeface="Segoe UI Light" panose="020B0502040204020203" pitchFamily="34" charset="0"/>
                <a:cs typeface="Segoe UI Light" panose="020B0502040204020203" pitchFamily="34" charset="0"/>
              </a:rPr>
              <a:t>Method </a:t>
            </a:r>
            <a:r>
              <a:rPr lang="en-US" err="1">
                <a:latin typeface="Segoe UI Light" panose="020B0502040204020203" pitchFamily="34" charset="0"/>
                <a:cs typeface="Segoe UI Light" panose="020B0502040204020203" pitchFamily="34" charset="0"/>
              </a:rPr>
              <a:t>drawImage</a:t>
            </a:r>
            <a:r>
              <a:rPr lang="en-US">
                <a:latin typeface="Segoe UI Light" panose="020B0502040204020203" pitchFamily="34" charset="0"/>
                <a:cs typeface="Segoe UI Light" panose="020B0502040204020203" pitchFamily="34" charset="0"/>
              </a:rPr>
              <a:t>( ) </a:t>
            </a:r>
            <a:r>
              <a:rPr lang="en-US" err="1">
                <a:latin typeface="Segoe UI Light" panose="020B0502040204020203" pitchFamily="34" charset="0"/>
                <a:cs typeface="Segoe UI Light" panose="020B0502040204020203" pitchFamily="34" charset="0"/>
              </a:rPr>
              <a:t>và</a:t>
            </a:r>
            <a:r>
              <a:rPr lang="en-US">
                <a:latin typeface="Segoe UI Light" panose="020B0502040204020203" pitchFamily="34" charset="0"/>
                <a:cs typeface="Segoe UI Light" panose="020B0502040204020203" pitchFamily="34" charset="0"/>
              </a:rPr>
              <a:t> </a:t>
            </a:r>
            <a:r>
              <a:rPr lang="en-US" err="1"/>
              <a:t>spriters</a:t>
            </a:r>
            <a:endParaRPr lang="en-US">
              <a:latin typeface="Segoe UI Light" panose="020B0502040204020203" pitchFamily="34" charset="0"/>
              <a:cs typeface="Segoe UI Light" panose="020B0502040204020203" pitchFamily="34" charset="0"/>
            </a:endParaRPr>
          </a:p>
        </p:txBody>
      </p:sp>
      <p:sp>
        <p:nvSpPr>
          <p:cNvPr id="19" name="TextBox 18"/>
          <p:cNvSpPr txBox="1"/>
          <p:nvPr/>
        </p:nvSpPr>
        <p:spPr>
          <a:xfrm>
            <a:off x="604158" y="1608364"/>
            <a:ext cx="3544560" cy="461665"/>
          </a:xfrm>
          <a:prstGeom prst="rect">
            <a:avLst/>
          </a:prstGeom>
          <a:noFill/>
        </p:spPr>
        <p:txBody>
          <a:bodyPr wrap="none" rtlCol="0">
            <a:spAutoFit/>
          </a:bodyPr>
          <a:lstStyle/>
          <a:p>
            <a:r>
              <a:rPr lang="en-US" sz="2400" smtClean="0"/>
              <a:t>B. Method draw Image( )</a:t>
            </a:r>
            <a:endParaRPr lang="en-US" sz="2400"/>
          </a:p>
        </p:txBody>
      </p:sp>
      <p:sp>
        <p:nvSpPr>
          <p:cNvPr id="3" name="Rounded Rectangle 2"/>
          <p:cNvSpPr/>
          <p:nvPr/>
        </p:nvSpPr>
        <p:spPr>
          <a:xfrm>
            <a:off x="2235761" y="2282092"/>
            <a:ext cx="8057100" cy="672124"/>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err="1" smtClean="0"/>
              <a:t>ctx.drawImage</a:t>
            </a:r>
            <a:r>
              <a:rPr lang="en-US" b="1" smtClean="0"/>
              <a:t>(image</a:t>
            </a:r>
            <a:r>
              <a:rPr lang="en-US" b="1"/>
              <a:t>, </a:t>
            </a:r>
            <a:r>
              <a:rPr lang="en-US" b="1" err="1" smtClean="0"/>
              <a:t>sx</a:t>
            </a:r>
            <a:r>
              <a:rPr lang="en-US" b="1" smtClean="0"/>
              <a:t>, </a:t>
            </a:r>
            <a:r>
              <a:rPr lang="en-US" b="1" err="1" smtClean="0"/>
              <a:t>sy</a:t>
            </a:r>
            <a:r>
              <a:rPr lang="en-US" b="1" smtClean="0"/>
              <a:t>, </a:t>
            </a:r>
            <a:r>
              <a:rPr lang="en-US" b="1" err="1"/>
              <a:t>sWidth</a:t>
            </a:r>
            <a:r>
              <a:rPr lang="en-US" b="1"/>
              <a:t>, </a:t>
            </a:r>
            <a:r>
              <a:rPr lang="en-US" b="1" err="1"/>
              <a:t>sHeight</a:t>
            </a:r>
            <a:r>
              <a:rPr lang="en-US" b="1"/>
              <a:t>, </a:t>
            </a:r>
            <a:r>
              <a:rPr lang="en-US" b="1" smtClean="0"/>
              <a:t>dx, </a:t>
            </a:r>
            <a:r>
              <a:rPr lang="en-US" b="1" err="1" smtClean="0"/>
              <a:t>dy</a:t>
            </a:r>
            <a:r>
              <a:rPr lang="en-US" b="1" smtClean="0"/>
              <a:t>, </a:t>
            </a:r>
            <a:r>
              <a:rPr lang="en-US" b="1" err="1"/>
              <a:t>dWidth</a:t>
            </a:r>
            <a:r>
              <a:rPr lang="en-US" b="1"/>
              <a:t>, </a:t>
            </a:r>
            <a:r>
              <a:rPr lang="en-US" b="1" err="1"/>
              <a:t>dHeight</a:t>
            </a:r>
            <a:r>
              <a:rPr lang="en-US" b="1"/>
              <a:t>);</a:t>
            </a:r>
          </a:p>
        </p:txBody>
      </p:sp>
      <p:pic>
        <p:nvPicPr>
          <p:cNvPr id="6146" name="Picture 2" descr="draw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7756" y="3257006"/>
            <a:ext cx="3222625" cy="31152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4646" y="3257006"/>
            <a:ext cx="7158892" cy="2585323"/>
          </a:xfrm>
          <a:prstGeom prst="rect">
            <a:avLst/>
          </a:prstGeom>
          <a:noFill/>
        </p:spPr>
        <p:txBody>
          <a:bodyPr wrap="square" rtlCol="0">
            <a:spAutoFit/>
          </a:bodyPr>
          <a:lstStyle/>
          <a:p>
            <a:r>
              <a:rPr lang="en-US" err="1" smtClean="0"/>
              <a:t>Trong</a:t>
            </a:r>
            <a:r>
              <a:rPr lang="en-US" smtClean="0"/>
              <a:t> </a:t>
            </a:r>
            <a:r>
              <a:rPr lang="en-US" err="1" smtClean="0"/>
              <a:t>đó</a:t>
            </a:r>
            <a:r>
              <a:rPr lang="en-US" smtClean="0"/>
              <a:t>:</a:t>
            </a:r>
          </a:p>
          <a:p>
            <a:pPr marL="285750" indent="-285750">
              <a:buFont typeface="Arial" panose="020B0604020202020204" pitchFamily="34" charset="0"/>
              <a:buChar char="•"/>
            </a:pPr>
            <a:r>
              <a:rPr lang="en-US" smtClean="0"/>
              <a:t>Image </a:t>
            </a:r>
            <a:r>
              <a:rPr lang="en-US" err="1" smtClean="0"/>
              <a:t>là</a:t>
            </a:r>
            <a:r>
              <a:rPr lang="en-US" smtClean="0"/>
              <a:t> </a:t>
            </a:r>
            <a:r>
              <a:rPr lang="en-US" err="1" smtClean="0"/>
              <a:t>bất</a:t>
            </a:r>
            <a:r>
              <a:rPr lang="en-US" smtClean="0"/>
              <a:t> </a:t>
            </a:r>
            <a:r>
              <a:rPr lang="en-US" err="1" smtClean="0"/>
              <a:t>cứ</a:t>
            </a:r>
            <a:r>
              <a:rPr lang="en-US" smtClean="0"/>
              <a:t> </a:t>
            </a:r>
            <a:r>
              <a:rPr lang="en-US" err="1" smtClean="0"/>
              <a:t>nguồn</a:t>
            </a:r>
            <a:r>
              <a:rPr lang="en-US" smtClean="0"/>
              <a:t> </a:t>
            </a:r>
            <a:r>
              <a:rPr lang="en-US" err="1" smtClean="0"/>
              <a:t>ảnh</a:t>
            </a:r>
            <a:r>
              <a:rPr lang="en-US" smtClean="0"/>
              <a:t> </a:t>
            </a:r>
            <a:r>
              <a:rPr lang="en-US" err="1" smtClean="0"/>
              <a:t>nào</a:t>
            </a:r>
            <a:r>
              <a:rPr lang="en-US" smtClean="0"/>
              <a:t>, </a:t>
            </a:r>
            <a:r>
              <a:rPr lang="en-US" err="1" smtClean="0"/>
              <a:t>cụ</a:t>
            </a:r>
            <a:r>
              <a:rPr lang="en-US" smtClean="0"/>
              <a:t> </a:t>
            </a:r>
            <a:r>
              <a:rPr lang="en-US" err="1" smtClean="0"/>
              <a:t>thể</a:t>
            </a:r>
            <a:r>
              <a:rPr lang="en-US" smtClean="0"/>
              <a:t> ở </a:t>
            </a:r>
            <a:r>
              <a:rPr lang="en-US" err="1" smtClean="0"/>
              <a:t>bài</a:t>
            </a:r>
            <a:r>
              <a:rPr lang="en-US" smtClean="0"/>
              <a:t> </a:t>
            </a:r>
            <a:r>
              <a:rPr lang="en-US" err="1" smtClean="0"/>
              <a:t>này</a:t>
            </a:r>
            <a:r>
              <a:rPr lang="en-US" smtClean="0"/>
              <a:t> </a:t>
            </a:r>
            <a:r>
              <a:rPr lang="en-US" err="1" smtClean="0"/>
              <a:t>là</a:t>
            </a:r>
            <a:r>
              <a:rPr lang="en-US" smtClean="0"/>
              <a:t> </a:t>
            </a:r>
            <a:r>
              <a:rPr lang="en-US" i="1" smtClean="0"/>
              <a:t>spriters.png</a:t>
            </a:r>
          </a:p>
          <a:p>
            <a:pPr marL="285750" indent="-285750">
              <a:buFont typeface="Arial" panose="020B0604020202020204" pitchFamily="34" charset="0"/>
              <a:buChar char="•"/>
            </a:pPr>
            <a:r>
              <a:rPr lang="en-US" err="1" smtClean="0"/>
              <a:t>sx</a:t>
            </a:r>
            <a:r>
              <a:rPr lang="en-US" smtClean="0"/>
              <a:t> </a:t>
            </a:r>
            <a:r>
              <a:rPr lang="en-US" err="1" smtClean="0"/>
              <a:t>và</a:t>
            </a:r>
            <a:r>
              <a:rPr lang="en-US" smtClean="0"/>
              <a:t> </a:t>
            </a:r>
            <a:r>
              <a:rPr lang="en-US" err="1" smtClean="0"/>
              <a:t>sy</a:t>
            </a:r>
            <a:r>
              <a:rPr lang="en-US" smtClean="0"/>
              <a:t> </a:t>
            </a:r>
            <a:r>
              <a:rPr lang="en-US" err="1" smtClean="0"/>
              <a:t>là</a:t>
            </a:r>
            <a:r>
              <a:rPr lang="en-US" smtClean="0"/>
              <a:t> </a:t>
            </a:r>
            <a:r>
              <a:rPr lang="en-US" err="1" smtClean="0"/>
              <a:t>tọa</a:t>
            </a:r>
            <a:r>
              <a:rPr lang="en-US" smtClean="0"/>
              <a:t> </a:t>
            </a:r>
            <a:r>
              <a:rPr lang="en-US" err="1" smtClean="0"/>
              <a:t>độ</a:t>
            </a:r>
            <a:r>
              <a:rPr lang="en-US" smtClean="0"/>
              <a:t> </a:t>
            </a:r>
            <a:r>
              <a:rPr lang="en-US" err="1" smtClean="0"/>
              <a:t>điểm</a:t>
            </a:r>
            <a:r>
              <a:rPr lang="en-US" smtClean="0"/>
              <a:t> </a:t>
            </a:r>
            <a:r>
              <a:rPr lang="en-US" err="1" smtClean="0"/>
              <a:t>bắt</a:t>
            </a:r>
            <a:r>
              <a:rPr lang="en-US" smtClean="0"/>
              <a:t> </a:t>
            </a:r>
            <a:r>
              <a:rPr lang="en-US" err="1" smtClean="0"/>
              <a:t>đầu</a:t>
            </a:r>
            <a:r>
              <a:rPr lang="en-US" smtClean="0"/>
              <a:t> </a:t>
            </a:r>
            <a:r>
              <a:rPr lang="en-US" err="1" smtClean="0"/>
              <a:t>phần</a:t>
            </a:r>
            <a:r>
              <a:rPr lang="en-US" smtClean="0"/>
              <a:t> </a:t>
            </a:r>
            <a:r>
              <a:rPr lang="en-US" err="1" smtClean="0"/>
              <a:t>ảnh</a:t>
            </a:r>
            <a:r>
              <a:rPr lang="en-US" smtClean="0"/>
              <a:t> </a:t>
            </a:r>
            <a:r>
              <a:rPr lang="en-US" err="1" smtClean="0"/>
              <a:t>muốn</a:t>
            </a:r>
            <a:r>
              <a:rPr lang="en-US" smtClean="0"/>
              <a:t> </a:t>
            </a:r>
            <a:r>
              <a:rPr lang="en-US" err="1" smtClean="0"/>
              <a:t>lấy</a:t>
            </a:r>
            <a:r>
              <a:rPr lang="en-US" smtClean="0"/>
              <a:t> </a:t>
            </a:r>
            <a:r>
              <a:rPr lang="en-US" err="1" smtClean="0"/>
              <a:t>trên</a:t>
            </a:r>
            <a:r>
              <a:rPr lang="en-US" smtClean="0"/>
              <a:t> </a:t>
            </a:r>
            <a:r>
              <a:rPr lang="en-US" err="1"/>
              <a:t>S</a:t>
            </a:r>
            <a:r>
              <a:rPr lang="en-US" err="1" smtClean="0"/>
              <a:t>priter</a:t>
            </a:r>
            <a:endParaRPr lang="en-US" smtClean="0"/>
          </a:p>
          <a:p>
            <a:pPr marL="285750" indent="-285750">
              <a:buFont typeface="Arial" panose="020B0604020202020204" pitchFamily="34" charset="0"/>
              <a:buChar char="•"/>
            </a:pPr>
            <a:r>
              <a:rPr lang="en-US" err="1" smtClean="0"/>
              <a:t>sWidth</a:t>
            </a:r>
            <a:r>
              <a:rPr lang="en-US" smtClean="0"/>
              <a:t> </a:t>
            </a:r>
            <a:r>
              <a:rPr lang="en-US" err="1" smtClean="0"/>
              <a:t>và</a:t>
            </a:r>
            <a:r>
              <a:rPr lang="en-US" smtClean="0"/>
              <a:t> </a:t>
            </a:r>
            <a:r>
              <a:rPr lang="en-US" err="1" smtClean="0"/>
              <a:t>sHeight</a:t>
            </a:r>
            <a:r>
              <a:rPr lang="en-US" smtClean="0"/>
              <a:t> </a:t>
            </a:r>
            <a:r>
              <a:rPr lang="en-US" err="1" smtClean="0"/>
              <a:t>là</a:t>
            </a:r>
            <a:r>
              <a:rPr lang="en-US" smtClean="0"/>
              <a:t> </a:t>
            </a:r>
            <a:r>
              <a:rPr lang="en-US" err="1" smtClean="0"/>
              <a:t>chiều</a:t>
            </a:r>
            <a:r>
              <a:rPr lang="en-US" smtClean="0"/>
              <a:t> </a:t>
            </a:r>
            <a:r>
              <a:rPr lang="en-US" err="1" smtClean="0"/>
              <a:t>rộng</a:t>
            </a:r>
            <a:r>
              <a:rPr lang="en-US" smtClean="0"/>
              <a:t>, </a:t>
            </a:r>
            <a:r>
              <a:rPr lang="en-US" err="1" smtClean="0"/>
              <a:t>dài</a:t>
            </a:r>
            <a:r>
              <a:rPr lang="en-US" smtClean="0"/>
              <a:t> </a:t>
            </a:r>
            <a:r>
              <a:rPr lang="en-US" err="1"/>
              <a:t>phần</a:t>
            </a:r>
            <a:r>
              <a:rPr lang="en-US"/>
              <a:t> </a:t>
            </a:r>
            <a:r>
              <a:rPr lang="en-US" err="1"/>
              <a:t>ảnh</a:t>
            </a:r>
            <a:r>
              <a:rPr lang="en-US"/>
              <a:t> </a:t>
            </a:r>
            <a:r>
              <a:rPr lang="en-US" err="1"/>
              <a:t>muốn</a:t>
            </a:r>
            <a:r>
              <a:rPr lang="en-US"/>
              <a:t> </a:t>
            </a:r>
            <a:r>
              <a:rPr lang="en-US" err="1"/>
              <a:t>lấy</a:t>
            </a:r>
            <a:r>
              <a:rPr lang="en-US"/>
              <a:t> </a:t>
            </a:r>
            <a:r>
              <a:rPr lang="en-US" err="1"/>
              <a:t>trên</a:t>
            </a:r>
            <a:r>
              <a:rPr lang="en-US"/>
              <a:t> </a:t>
            </a:r>
            <a:r>
              <a:rPr lang="en-US" err="1" smtClean="0"/>
              <a:t>Spriter</a:t>
            </a:r>
            <a:endParaRPr lang="en-US"/>
          </a:p>
          <a:p>
            <a:pPr marL="285750" indent="-285750">
              <a:buFont typeface="Arial" panose="020B0604020202020204" pitchFamily="34" charset="0"/>
              <a:buChar char="•"/>
            </a:pPr>
            <a:r>
              <a:rPr lang="en-US" smtClean="0"/>
              <a:t>dx </a:t>
            </a:r>
            <a:r>
              <a:rPr lang="en-US" err="1" smtClean="0"/>
              <a:t>và</a:t>
            </a:r>
            <a:r>
              <a:rPr lang="en-US" smtClean="0"/>
              <a:t> </a:t>
            </a:r>
            <a:r>
              <a:rPr lang="en-US" err="1" smtClean="0"/>
              <a:t>dy</a:t>
            </a:r>
            <a:r>
              <a:rPr lang="en-US" smtClean="0"/>
              <a:t> </a:t>
            </a:r>
            <a:r>
              <a:rPr lang="en-US" err="1" smtClean="0"/>
              <a:t>là</a:t>
            </a:r>
            <a:r>
              <a:rPr lang="en-US" smtClean="0"/>
              <a:t> </a:t>
            </a:r>
            <a:r>
              <a:rPr lang="en-US" err="1" smtClean="0"/>
              <a:t>tọa</a:t>
            </a:r>
            <a:r>
              <a:rPr lang="en-US" smtClean="0"/>
              <a:t> </a:t>
            </a:r>
            <a:r>
              <a:rPr lang="en-US" err="1" smtClean="0"/>
              <a:t>độ</a:t>
            </a:r>
            <a:r>
              <a:rPr lang="en-US" smtClean="0"/>
              <a:t> </a:t>
            </a:r>
            <a:r>
              <a:rPr lang="en-US" err="1" smtClean="0"/>
              <a:t>điểm</a:t>
            </a:r>
            <a:r>
              <a:rPr lang="en-US" smtClean="0"/>
              <a:t> </a:t>
            </a:r>
            <a:r>
              <a:rPr lang="en-US" err="1" smtClean="0"/>
              <a:t>bắt</a:t>
            </a:r>
            <a:r>
              <a:rPr lang="en-US" smtClean="0"/>
              <a:t> </a:t>
            </a:r>
            <a:r>
              <a:rPr lang="en-US" err="1" smtClean="0"/>
              <a:t>đầu</a:t>
            </a:r>
            <a:r>
              <a:rPr lang="en-US" smtClean="0"/>
              <a:t> </a:t>
            </a:r>
            <a:r>
              <a:rPr lang="en-US" err="1" smtClean="0"/>
              <a:t>phần</a:t>
            </a:r>
            <a:r>
              <a:rPr lang="en-US" smtClean="0"/>
              <a:t> </a:t>
            </a:r>
            <a:r>
              <a:rPr lang="en-US" err="1" smtClean="0"/>
              <a:t>ảnh</a:t>
            </a:r>
            <a:r>
              <a:rPr lang="en-US" smtClean="0"/>
              <a:t> </a:t>
            </a:r>
            <a:r>
              <a:rPr lang="en-US" err="1" smtClean="0"/>
              <a:t>muốn</a:t>
            </a:r>
            <a:r>
              <a:rPr lang="en-US" smtClean="0"/>
              <a:t> </a:t>
            </a:r>
            <a:r>
              <a:rPr lang="en-US" err="1" smtClean="0"/>
              <a:t>vẽ</a:t>
            </a:r>
            <a:r>
              <a:rPr lang="en-US" smtClean="0"/>
              <a:t> </a:t>
            </a:r>
            <a:r>
              <a:rPr lang="en-US" err="1" smtClean="0"/>
              <a:t>trên</a:t>
            </a:r>
            <a:r>
              <a:rPr lang="en-US" smtClean="0"/>
              <a:t> Canvas</a:t>
            </a:r>
          </a:p>
          <a:p>
            <a:pPr marL="285750" indent="-285750">
              <a:buFont typeface="Arial" panose="020B0604020202020204" pitchFamily="34" charset="0"/>
              <a:buChar char="•"/>
            </a:pPr>
            <a:r>
              <a:rPr lang="en-US" err="1" smtClean="0"/>
              <a:t>dWidth</a:t>
            </a:r>
            <a:r>
              <a:rPr lang="en-US" smtClean="0"/>
              <a:t> </a:t>
            </a:r>
            <a:r>
              <a:rPr lang="en-US" err="1"/>
              <a:t>và</a:t>
            </a:r>
            <a:r>
              <a:rPr lang="en-US"/>
              <a:t> </a:t>
            </a:r>
            <a:r>
              <a:rPr lang="en-US" err="1" smtClean="0"/>
              <a:t>dHeight</a:t>
            </a:r>
            <a:r>
              <a:rPr lang="en-US" smtClean="0"/>
              <a:t> </a:t>
            </a:r>
            <a:r>
              <a:rPr lang="en-US" err="1"/>
              <a:t>là</a:t>
            </a:r>
            <a:r>
              <a:rPr lang="en-US"/>
              <a:t> </a:t>
            </a:r>
            <a:r>
              <a:rPr lang="en-US" err="1"/>
              <a:t>chiều</a:t>
            </a:r>
            <a:r>
              <a:rPr lang="en-US"/>
              <a:t> </a:t>
            </a:r>
            <a:r>
              <a:rPr lang="en-US" err="1"/>
              <a:t>rộng</a:t>
            </a:r>
            <a:r>
              <a:rPr lang="en-US"/>
              <a:t>, </a:t>
            </a:r>
            <a:r>
              <a:rPr lang="en-US" err="1"/>
              <a:t>dài</a:t>
            </a:r>
            <a:r>
              <a:rPr lang="en-US"/>
              <a:t> </a:t>
            </a:r>
            <a:r>
              <a:rPr lang="en-US" err="1"/>
              <a:t>phần</a:t>
            </a:r>
            <a:r>
              <a:rPr lang="en-US"/>
              <a:t> </a:t>
            </a:r>
            <a:r>
              <a:rPr lang="en-US" err="1"/>
              <a:t>ảnh</a:t>
            </a:r>
            <a:r>
              <a:rPr lang="en-US"/>
              <a:t> </a:t>
            </a:r>
            <a:r>
              <a:rPr lang="en-US" err="1"/>
              <a:t>muốn</a:t>
            </a:r>
            <a:r>
              <a:rPr lang="en-US"/>
              <a:t> </a:t>
            </a:r>
            <a:r>
              <a:rPr lang="en-US" err="1" smtClean="0"/>
              <a:t>vẽ</a:t>
            </a:r>
            <a:r>
              <a:rPr lang="en-US" smtClean="0"/>
              <a:t> </a:t>
            </a:r>
            <a:r>
              <a:rPr lang="en-US" err="1"/>
              <a:t>trên</a:t>
            </a:r>
            <a:r>
              <a:rPr lang="en-US"/>
              <a:t> </a:t>
            </a:r>
            <a:r>
              <a:rPr lang="en-US" smtClean="0"/>
              <a:t>Canvas</a:t>
            </a:r>
            <a:endParaRPr lang="en-US"/>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146"/>
                                        </p:tgtEl>
                                        <p:attrNameLst>
                                          <p:attrName>style.visibility</p:attrName>
                                        </p:attrNameLst>
                                      </p:cBhvr>
                                      <p:to>
                                        <p:strVal val="visible"/>
                                      </p:to>
                                    </p:set>
                                    <p:animEffect transition="in" filter="fade">
                                      <p:cBhvr>
                                        <p:cTn id="29" dur="1000"/>
                                        <p:tgtEl>
                                          <p:spTgt spid="6146"/>
                                        </p:tgtEl>
                                      </p:cBhvr>
                                    </p:animEffect>
                                    <p:anim calcmode="lin" valueType="num">
                                      <p:cBhvr>
                                        <p:cTn id="30" dur="1000" fill="hold"/>
                                        <p:tgtEl>
                                          <p:spTgt spid="6146"/>
                                        </p:tgtEl>
                                        <p:attrNameLst>
                                          <p:attrName>ppt_x</p:attrName>
                                        </p:attrNameLst>
                                      </p:cBhvr>
                                      <p:tavLst>
                                        <p:tav tm="0">
                                          <p:val>
                                            <p:strVal val="#ppt_x"/>
                                          </p:val>
                                        </p:tav>
                                        <p:tav tm="100000">
                                          <p:val>
                                            <p:strVal val="#ppt_x"/>
                                          </p:val>
                                        </p:tav>
                                      </p:tavLst>
                                    </p:anim>
                                    <p:anim calcmode="lin" valueType="num">
                                      <p:cBhvr>
                                        <p:cTn id="31"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3"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Tạo canvas và setup</a:t>
            </a:r>
            <a:endParaRPr lang="en-US">
              <a:latin typeface="Segoe UI Light" panose="020B0502040204020203" pitchFamily="34" charset="0"/>
              <a:cs typeface="Segoe UI Light" panose="020B0502040204020203" pitchFamily="34" charset="0"/>
            </a:endParaRPr>
          </a:p>
        </p:txBody>
      </p:sp>
      <p:sp>
        <p:nvSpPr>
          <p:cNvPr id="15" name="TextBox 14"/>
          <p:cNvSpPr txBox="1"/>
          <p:nvPr/>
        </p:nvSpPr>
        <p:spPr>
          <a:xfrm>
            <a:off x="4728308" y="1778373"/>
            <a:ext cx="4427494"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Canvas có width </a:t>
            </a:r>
            <a:r>
              <a:rPr lang="en-US" smtClean="0">
                <a:solidFill>
                  <a:schemeClr val="accent2"/>
                </a:solidFill>
              </a:rPr>
              <a:t>530</a:t>
            </a:r>
            <a:r>
              <a:rPr lang="en-US" smtClean="0"/>
              <a:t> và height </a:t>
            </a:r>
            <a:r>
              <a:rPr lang="en-US" smtClean="0">
                <a:solidFill>
                  <a:schemeClr val="accent2"/>
                </a:solidFill>
              </a:rPr>
              <a:t>710</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8307" y="3724642"/>
            <a:ext cx="37814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0" name="Straight Arrow Connector 29"/>
          <p:cNvCxnSpPr/>
          <p:nvPr/>
        </p:nvCxnSpPr>
        <p:spPr>
          <a:xfrm>
            <a:off x="7736456" y="4333630"/>
            <a:ext cx="773277" cy="4923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6456" y="4946895"/>
            <a:ext cx="3884807" cy="1454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 name="Rectangle 48"/>
          <p:cNvSpPr/>
          <p:nvPr/>
        </p:nvSpPr>
        <p:spPr>
          <a:xfrm>
            <a:off x="933299" y="2022840"/>
            <a:ext cx="3415323" cy="3845170"/>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cxnSp>
        <p:nvCxnSpPr>
          <p:cNvPr id="50" name="Straight Arrow Connector 49"/>
          <p:cNvCxnSpPr/>
          <p:nvPr/>
        </p:nvCxnSpPr>
        <p:spPr>
          <a:xfrm>
            <a:off x="933299" y="1827456"/>
            <a:ext cx="3415323"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22284" y="2022840"/>
            <a:ext cx="0" cy="378264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381740" y="1488902"/>
            <a:ext cx="516488" cy="338554"/>
          </a:xfrm>
          <a:prstGeom prst="rect">
            <a:avLst/>
          </a:prstGeom>
          <a:noFill/>
        </p:spPr>
        <p:txBody>
          <a:bodyPr wrap="none" rtlCol="0">
            <a:spAutoFit/>
          </a:bodyPr>
          <a:lstStyle/>
          <a:p>
            <a:r>
              <a:rPr lang="en-US" sz="1600" smtClean="0"/>
              <a:t>530</a:t>
            </a:r>
            <a:endParaRPr lang="en-US" sz="1600"/>
          </a:p>
        </p:txBody>
      </p:sp>
      <p:sp>
        <p:nvSpPr>
          <p:cNvPr id="53" name="TextBox 52"/>
          <p:cNvSpPr txBox="1"/>
          <p:nvPr/>
        </p:nvSpPr>
        <p:spPr>
          <a:xfrm rot="16200000">
            <a:off x="290627" y="3744886"/>
            <a:ext cx="516488" cy="338554"/>
          </a:xfrm>
          <a:prstGeom prst="rect">
            <a:avLst/>
          </a:prstGeom>
          <a:noFill/>
        </p:spPr>
        <p:txBody>
          <a:bodyPr wrap="none" rtlCol="0">
            <a:spAutoFit/>
          </a:bodyPr>
          <a:lstStyle/>
          <a:p>
            <a:r>
              <a:rPr lang="en-US" sz="1600" smtClean="0"/>
              <a:t>710</a:t>
            </a:r>
            <a:endParaRPr lang="en-US" sz="1600"/>
          </a:p>
        </p:txBody>
      </p:sp>
      <p:sp>
        <p:nvSpPr>
          <p:cNvPr id="36" name="TextBox 35"/>
          <p:cNvSpPr txBox="1"/>
          <p:nvPr/>
        </p:nvSpPr>
        <p:spPr>
          <a:xfrm>
            <a:off x="4728308" y="2120768"/>
            <a:ext cx="6328977" cy="1200329"/>
          </a:xfrm>
          <a:prstGeom prst="rect">
            <a:avLst/>
          </a:prstGeom>
          <a:noFill/>
        </p:spPr>
        <p:txBody>
          <a:bodyPr wrap="none" rtlCol="0">
            <a:spAutoFit/>
          </a:bodyPr>
          <a:lstStyle/>
          <a:p>
            <a:pPr marL="285750" indent="-285750">
              <a:buFont typeface="Arial" panose="020B0604020202020204" pitchFamily="34" charset="0"/>
              <a:buChar char="•"/>
            </a:pPr>
            <a:r>
              <a:rPr lang="en-US"/>
              <a:t>Tạo 3 function chính chứa các function của các đối tượng:</a:t>
            </a:r>
          </a:p>
          <a:p>
            <a:pPr marL="742950" lvl="1" indent="-285750">
              <a:buFont typeface="Wingdings" panose="05000000000000000000" pitchFamily="2" charset="2"/>
              <a:buChar char="§"/>
            </a:pPr>
            <a:r>
              <a:rPr lang="en-US"/>
              <a:t>Function </a:t>
            </a:r>
            <a:r>
              <a:rPr lang="en-US" i="1"/>
              <a:t>update</a:t>
            </a:r>
          </a:p>
          <a:p>
            <a:pPr marL="742950" lvl="1" indent="-285750">
              <a:buFont typeface="Wingdings" panose="05000000000000000000" pitchFamily="2" charset="2"/>
              <a:buChar char="§"/>
            </a:pPr>
            <a:r>
              <a:rPr lang="en-US"/>
              <a:t>Function </a:t>
            </a:r>
            <a:r>
              <a:rPr lang="en-US" i="1"/>
              <a:t>draw</a:t>
            </a:r>
          </a:p>
          <a:p>
            <a:pPr marL="742950" lvl="1" indent="-285750">
              <a:buFont typeface="Wingdings" panose="05000000000000000000" pitchFamily="2" charset="2"/>
              <a:buChar char="§"/>
            </a:pPr>
            <a:r>
              <a:rPr lang="en-US"/>
              <a:t>Function </a:t>
            </a:r>
            <a:r>
              <a:rPr lang="en-US" i="1" smtClean="0"/>
              <a:t>animate</a:t>
            </a:r>
            <a:endParaRPr lang="en-US" i="1"/>
          </a:p>
        </p:txBody>
      </p:sp>
      <p:sp>
        <p:nvSpPr>
          <p:cNvPr id="37" name="TextBox 36"/>
          <p:cNvSpPr txBox="1"/>
          <p:nvPr/>
        </p:nvSpPr>
        <p:spPr>
          <a:xfrm>
            <a:off x="4728308" y="3309041"/>
            <a:ext cx="7087005" cy="369332"/>
          </a:xfrm>
          <a:prstGeom prst="rect">
            <a:avLst/>
          </a:prstGeom>
          <a:noFill/>
        </p:spPr>
        <p:txBody>
          <a:bodyPr wrap="none" rtlCol="0">
            <a:spAutoFit/>
          </a:bodyPr>
          <a:lstStyle/>
          <a:p>
            <a:pPr marL="285750" indent="-285750">
              <a:buFont typeface="Arial" panose="020B0604020202020204" pitchFamily="34" charset="0"/>
              <a:buChar char="•"/>
            </a:pPr>
            <a:r>
              <a:rPr lang="en-US"/>
              <a:t>Tạo 1 biến spriters là 1 element </a:t>
            </a:r>
            <a:r>
              <a:rPr lang="en-US" i="1"/>
              <a:t>Image </a:t>
            </a:r>
            <a:r>
              <a:rPr lang="en-US"/>
              <a:t>có source đến </a:t>
            </a:r>
            <a:r>
              <a:rPr lang="en-US" smtClean="0"/>
              <a:t>spriters.png</a:t>
            </a:r>
            <a:endParaRPr lang="en-US"/>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barn(inVertical)">
                                      <p:cBhvr>
                                        <p:cTn id="23" dur="500"/>
                                        <p:tgtEl>
                                          <p:spTgt spid="5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barn(inVertical)">
                                      <p:cBhvr>
                                        <p:cTn id="26" dur="500"/>
                                        <p:tgtEl>
                                          <p:spTgt spid="52"/>
                                        </p:tgtEl>
                                      </p:cBhvr>
                                    </p:animEffect>
                                  </p:childTnLst>
                                </p:cTn>
                              </p:par>
                              <p:par>
                                <p:cTn id="27" presetID="16" presetClass="entr" presetSubtype="21"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barn(inVertical)">
                                      <p:cBhvr>
                                        <p:cTn id="29" dur="500"/>
                                        <p:tgtEl>
                                          <p:spTgt spid="51"/>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barn(inVertical)">
                                      <p:cBhvr>
                                        <p:cTn id="32" dur="5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1000"/>
                                        <p:tgtEl>
                                          <p:spTgt spid="37"/>
                                        </p:tgtEl>
                                      </p:cBhvr>
                                    </p:animEffect>
                                    <p:anim calcmode="lin" valueType="num">
                                      <p:cBhvr>
                                        <p:cTn id="45" dur="1000" fill="hold"/>
                                        <p:tgtEl>
                                          <p:spTgt spid="37"/>
                                        </p:tgtEl>
                                        <p:attrNameLst>
                                          <p:attrName>ppt_x</p:attrName>
                                        </p:attrNameLst>
                                      </p:cBhvr>
                                      <p:tavLst>
                                        <p:tav tm="0">
                                          <p:val>
                                            <p:strVal val="#ppt_x"/>
                                          </p:val>
                                        </p:tav>
                                        <p:tav tm="100000">
                                          <p:val>
                                            <p:strVal val="#ppt_x"/>
                                          </p:val>
                                        </p:tav>
                                      </p:tavLst>
                                    </p:anim>
                                    <p:anim calcmode="lin" valueType="num">
                                      <p:cBhvr>
                                        <p:cTn id="46" dur="1000" fill="hold"/>
                                        <p:tgtEl>
                                          <p:spTgt spid="37"/>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170"/>
                                        </p:tgtEl>
                                        <p:attrNameLst>
                                          <p:attrName>style.visibility</p:attrName>
                                        </p:attrNameLst>
                                      </p:cBhvr>
                                      <p:to>
                                        <p:strVal val="visible"/>
                                      </p:to>
                                    </p:set>
                                    <p:animEffect transition="in" filter="fade">
                                      <p:cBhvr>
                                        <p:cTn id="49" dur="1000"/>
                                        <p:tgtEl>
                                          <p:spTgt spid="7170"/>
                                        </p:tgtEl>
                                      </p:cBhvr>
                                    </p:animEffect>
                                    <p:anim calcmode="lin" valueType="num">
                                      <p:cBhvr>
                                        <p:cTn id="50" dur="1000" fill="hold"/>
                                        <p:tgtEl>
                                          <p:spTgt spid="7170"/>
                                        </p:tgtEl>
                                        <p:attrNameLst>
                                          <p:attrName>ppt_x</p:attrName>
                                        </p:attrNameLst>
                                      </p:cBhvr>
                                      <p:tavLst>
                                        <p:tav tm="0">
                                          <p:val>
                                            <p:strVal val="#ppt_x"/>
                                          </p:val>
                                        </p:tav>
                                        <p:tav tm="100000">
                                          <p:val>
                                            <p:strVal val="#ppt_x"/>
                                          </p:val>
                                        </p:tav>
                                      </p:tavLst>
                                    </p:anim>
                                    <p:anim calcmode="lin" valueType="num">
                                      <p:cBhvr>
                                        <p:cTn id="51" dur="1000" fill="hold"/>
                                        <p:tgtEl>
                                          <p:spTgt spid="7170"/>
                                        </p:tgtEl>
                                        <p:attrNameLst>
                                          <p:attrName>ppt_y</p:attrName>
                                        </p:attrNameLst>
                                      </p:cBhvr>
                                      <p:tavLst>
                                        <p:tav tm="0">
                                          <p:val>
                                            <p:strVal val="#ppt_y+.1"/>
                                          </p:val>
                                        </p:tav>
                                        <p:tav tm="100000">
                                          <p:val>
                                            <p:strVal val="#ppt_y"/>
                                          </p:val>
                                        </p:tav>
                                      </p:tavLst>
                                    </p:anim>
                                  </p:childTnLst>
                                </p:cTn>
                              </p:par>
                            </p:childTnLst>
                          </p:cTn>
                        </p:par>
                        <p:par>
                          <p:cTn id="52" fill="hold">
                            <p:stCondLst>
                              <p:cond delay="1000"/>
                            </p:stCondLst>
                            <p:childTnLst>
                              <p:par>
                                <p:cTn id="53" presetID="16" presetClass="entr" presetSubtype="21"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barn(inVertical)">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7171"/>
                                        </p:tgtEl>
                                        <p:attrNameLst>
                                          <p:attrName>style.visibility</p:attrName>
                                        </p:attrNameLst>
                                      </p:cBhvr>
                                      <p:to>
                                        <p:strVal val="visible"/>
                                      </p:to>
                                    </p:set>
                                    <p:animEffect transition="in" filter="fade">
                                      <p:cBhvr>
                                        <p:cTn id="60" dur="1000"/>
                                        <p:tgtEl>
                                          <p:spTgt spid="7171"/>
                                        </p:tgtEl>
                                      </p:cBhvr>
                                    </p:animEffect>
                                    <p:anim calcmode="lin" valueType="num">
                                      <p:cBhvr>
                                        <p:cTn id="61" dur="1000" fill="hold"/>
                                        <p:tgtEl>
                                          <p:spTgt spid="7171"/>
                                        </p:tgtEl>
                                        <p:attrNameLst>
                                          <p:attrName>ppt_x</p:attrName>
                                        </p:attrNameLst>
                                      </p:cBhvr>
                                      <p:tavLst>
                                        <p:tav tm="0">
                                          <p:val>
                                            <p:strVal val="#ppt_x"/>
                                          </p:val>
                                        </p:tav>
                                        <p:tav tm="100000">
                                          <p:val>
                                            <p:strVal val="#ppt_x"/>
                                          </p:val>
                                        </p:tav>
                                      </p:tavLst>
                                    </p:anim>
                                    <p:anim calcmode="lin" valueType="num">
                                      <p:cBhvr>
                                        <p:cTn id="62"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49" grpId="0" animBg="1"/>
      <p:bldP spid="52" grpId="0"/>
      <p:bldP spid="53" grpId="0"/>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916423" y="2103352"/>
            <a:ext cx="3429000" cy="3845170"/>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sp>
        <p:nvSpPr>
          <p:cNvPr id="8" name="Title 7"/>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Background và Ground</a:t>
            </a:r>
            <a:endParaRPr lang="en-US">
              <a:latin typeface="Segoe UI Light" panose="020B0502040204020203" pitchFamily="34" charset="0"/>
              <a:cs typeface="Segoe UI Light" panose="020B0502040204020203" pitchFamily="34" charset="0"/>
            </a:endParaRPr>
          </a:p>
        </p:txBody>
      </p:sp>
      <p:cxnSp>
        <p:nvCxnSpPr>
          <p:cNvPr id="19" name="Straight Arrow Connector 18"/>
          <p:cNvCxnSpPr/>
          <p:nvPr/>
        </p:nvCxnSpPr>
        <p:spPr>
          <a:xfrm>
            <a:off x="908608" y="1618813"/>
            <a:ext cx="3415323"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97593" y="2103352"/>
            <a:ext cx="0" cy="378264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357049" y="1280259"/>
            <a:ext cx="516488" cy="338554"/>
          </a:xfrm>
          <a:prstGeom prst="rect">
            <a:avLst/>
          </a:prstGeom>
          <a:noFill/>
        </p:spPr>
        <p:txBody>
          <a:bodyPr wrap="none" rtlCol="0">
            <a:spAutoFit/>
          </a:bodyPr>
          <a:lstStyle/>
          <a:p>
            <a:r>
              <a:rPr lang="en-US" sz="1600" smtClean="0"/>
              <a:t>530</a:t>
            </a:r>
            <a:endParaRPr lang="en-US" sz="1600"/>
          </a:p>
        </p:txBody>
      </p:sp>
      <p:sp>
        <p:nvSpPr>
          <p:cNvPr id="22" name="TextBox 21"/>
          <p:cNvSpPr txBox="1"/>
          <p:nvPr/>
        </p:nvSpPr>
        <p:spPr>
          <a:xfrm rot="16200000">
            <a:off x="265936" y="3825398"/>
            <a:ext cx="516488" cy="338554"/>
          </a:xfrm>
          <a:prstGeom prst="rect">
            <a:avLst/>
          </a:prstGeom>
          <a:noFill/>
        </p:spPr>
        <p:txBody>
          <a:bodyPr wrap="none" rtlCol="0">
            <a:spAutoFit/>
          </a:bodyPr>
          <a:lstStyle/>
          <a:p>
            <a:r>
              <a:rPr lang="en-US" sz="1600" smtClean="0"/>
              <a:t>710</a:t>
            </a:r>
            <a:endParaRPr lang="en-US" sz="1600"/>
          </a:p>
        </p:txBody>
      </p:sp>
      <p:cxnSp>
        <p:nvCxnSpPr>
          <p:cNvPr id="10" name="Straight Arrow Connector 9"/>
          <p:cNvCxnSpPr/>
          <p:nvPr/>
        </p:nvCxnSpPr>
        <p:spPr>
          <a:xfrm>
            <a:off x="3652440" y="5456152"/>
            <a:ext cx="1180123" cy="0"/>
          </a:xfrm>
          <a:prstGeom prst="straightConnector1">
            <a:avLst/>
          </a:prstGeom>
          <a:ln>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71901" y="5461960"/>
            <a:ext cx="516488" cy="338554"/>
          </a:xfrm>
          <a:prstGeom prst="rect">
            <a:avLst/>
          </a:prstGeom>
          <a:noFill/>
        </p:spPr>
        <p:txBody>
          <a:bodyPr wrap="none" rtlCol="0">
            <a:spAutoFit/>
          </a:bodyPr>
          <a:lstStyle/>
          <a:p>
            <a:r>
              <a:rPr lang="en-US" sz="1600" smtClean="0">
                <a:solidFill>
                  <a:schemeClr val="accent2"/>
                </a:solidFill>
              </a:rPr>
              <a:t>229</a:t>
            </a:r>
            <a:endParaRPr lang="en-US" sz="1600">
              <a:solidFill>
                <a:schemeClr val="accent2"/>
              </a:solidFill>
            </a:endParaRPr>
          </a:p>
        </p:txBody>
      </p:sp>
      <p:cxnSp>
        <p:nvCxnSpPr>
          <p:cNvPr id="13" name="Straight Arrow Connector 12"/>
          <p:cNvCxnSpPr/>
          <p:nvPr/>
        </p:nvCxnSpPr>
        <p:spPr>
          <a:xfrm>
            <a:off x="5082025" y="2103351"/>
            <a:ext cx="0" cy="3228975"/>
          </a:xfrm>
          <a:prstGeom prst="straightConnector1">
            <a:avLst/>
          </a:prstGeom>
          <a:ln>
            <a:solidFill>
              <a:srgbClr val="40404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5400000">
            <a:off x="4996523" y="3548561"/>
            <a:ext cx="516488" cy="338554"/>
          </a:xfrm>
          <a:prstGeom prst="rect">
            <a:avLst/>
          </a:prstGeom>
          <a:noFill/>
        </p:spPr>
        <p:txBody>
          <a:bodyPr wrap="none" rtlCol="0">
            <a:spAutoFit/>
          </a:bodyPr>
          <a:lstStyle/>
          <a:p>
            <a:r>
              <a:rPr lang="en-US" sz="1600" smtClean="0">
                <a:solidFill>
                  <a:schemeClr val="accent2"/>
                </a:solidFill>
              </a:rPr>
              <a:t>625</a:t>
            </a:r>
            <a:endParaRPr lang="en-US" sz="1600">
              <a:solidFill>
                <a:schemeClr val="accent2"/>
              </a:solidFill>
            </a:endParaRPr>
          </a:p>
        </p:txBody>
      </p:sp>
      <p:pic>
        <p:nvPicPr>
          <p:cNvPr id="820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1546" y="2469890"/>
            <a:ext cx="5856780" cy="1903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908607" y="1764796"/>
            <a:ext cx="907621" cy="338554"/>
          </a:xfrm>
          <a:prstGeom prst="rect">
            <a:avLst/>
          </a:prstGeom>
          <a:noFill/>
        </p:spPr>
        <p:txBody>
          <a:bodyPr wrap="none" rtlCol="0">
            <a:spAutoFit/>
          </a:bodyPr>
          <a:lstStyle/>
          <a:p>
            <a:r>
              <a:rPr lang="en-US" sz="1600" b="1" smtClean="0">
                <a:solidFill>
                  <a:schemeClr val="accent2"/>
                </a:solidFill>
              </a:rPr>
              <a:t>a ( 0, 0)</a:t>
            </a:r>
            <a:endParaRPr lang="en-US" sz="1600" b="1">
              <a:solidFill>
                <a:schemeClr val="accent2"/>
              </a:solidFill>
            </a:endParaRPr>
          </a:p>
        </p:txBody>
      </p:sp>
      <p:sp>
        <p:nvSpPr>
          <p:cNvPr id="50" name="TextBox 49"/>
          <p:cNvSpPr txBox="1"/>
          <p:nvPr/>
        </p:nvSpPr>
        <p:spPr>
          <a:xfrm>
            <a:off x="2237223" y="1760892"/>
            <a:ext cx="1160895" cy="338554"/>
          </a:xfrm>
          <a:prstGeom prst="rect">
            <a:avLst/>
          </a:prstGeom>
          <a:noFill/>
        </p:spPr>
        <p:txBody>
          <a:bodyPr wrap="none" rtlCol="0">
            <a:spAutoFit/>
          </a:bodyPr>
          <a:lstStyle/>
          <a:p>
            <a:r>
              <a:rPr lang="en-US" sz="1600" b="1" smtClean="0">
                <a:solidFill>
                  <a:schemeClr val="accent2"/>
                </a:solidFill>
              </a:rPr>
              <a:t>b ( 229, 0)</a:t>
            </a:r>
            <a:endParaRPr lang="en-US" sz="1600" b="1">
              <a:solidFill>
                <a:schemeClr val="accent2"/>
              </a:solidFill>
            </a:endParaRPr>
          </a:p>
        </p:txBody>
      </p:sp>
      <p:sp>
        <p:nvSpPr>
          <p:cNvPr id="51" name="TextBox 50"/>
          <p:cNvSpPr txBox="1"/>
          <p:nvPr/>
        </p:nvSpPr>
        <p:spPr>
          <a:xfrm>
            <a:off x="3565838" y="1770333"/>
            <a:ext cx="1132041" cy="338554"/>
          </a:xfrm>
          <a:prstGeom prst="rect">
            <a:avLst/>
          </a:prstGeom>
          <a:noFill/>
        </p:spPr>
        <p:txBody>
          <a:bodyPr wrap="none" rtlCol="0">
            <a:spAutoFit/>
          </a:bodyPr>
          <a:lstStyle/>
          <a:p>
            <a:r>
              <a:rPr lang="en-US" sz="1600" b="1" smtClean="0">
                <a:solidFill>
                  <a:schemeClr val="accent2"/>
                </a:solidFill>
              </a:rPr>
              <a:t>c ( 458, 0)</a:t>
            </a:r>
            <a:endParaRPr lang="en-US" sz="1600" b="1">
              <a:solidFill>
                <a:schemeClr val="accent2"/>
              </a:solidFill>
            </a:endParaRPr>
          </a:p>
        </p:txBody>
      </p:sp>
      <p:sp>
        <p:nvSpPr>
          <p:cNvPr id="25" name="TextBox 24"/>
          <p:cNvSpPr txBox="1"/>
          <p:nvPr/>
        </p:nvSpPr>
        <p:spPr>
          <a:xfrm>
            <a:off x="5831547" y="4650717"/>
            <a:ext cx="5856780" cy="646331"/>
          </a:xfrm>
          <a:prstGeom prst="rect">
            <a:avLst/>
          </a:prstGeom>
          <a:noFill/>
        </p:spPr>
        <p:txBody>
          <a:bodyPr wrap="square" rtlCol="0">
            <a:spAutoFit/>
          </a:bodyPr>
          <a:lstStyle/>
          <a:p>
            <a:pPr marL="285750" indent="-285750">
              <a:buFont typeface="Arial" panose="020B0604020202020204" pitchFamily="34" charset="0"/>
              <a:buChar char="•"/>
            </a:pPr>
            <a:r>
              <a:rPr lang="en-US" smtClean="0"/>
              <a:t>Ở đây chúng ta sẽ vẽ 3 image Background để che phủ toàn bộ phần trên của canvas</a:t>
            </a:r>
            <a:endParaRPr lang="en-US"/>
          </a:p>
        </p:txBody>
      </p:sp>
      <p:pic>
        <p:nvPicPr>
          <p:cNvPr id="820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607" y="2108543"/>
            <a:ext cx="1328615" cy="3034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223" y="2107881"/>
            <a:ext cx="1328615" cy="3034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3"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837" y="2105495"/>
            <a:ext cx="1328615" cy="3034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908608" y="2103352"/>
            <a:ext cx="1328615" cy="3042636"/>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accent2"/>
                </a:solidFill>
              </a:rPr>
              <a:t>1</a:t>
            </a:r>
          </a:p>
        </p:txBody>
      </p:sp>
      <p:sp>
        <p:nvSpPr>
          <p:cNvPr id="29" name="Rectangle 28"/>
          <p:cNvSpPr/>
          <p:nvPr/>
        </p:nvSpPr>
        <p:spPr>
          <a:xfrm>
            <a:off x="2237223" y="2103352"/>
            <a:ext cx="1328615" cy="3042636"/>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accent2"/>
                </a:solidFill>
              </a:rPr>
              <a:t>2</a:t>
            </a:r>
            <a:endParaRPr lang="en-US" sz="2400" b="1">
              <a:solidFill>
                <a:schemeClr val="accent2"/>
              </a:solidFill>
            </a:endParaRPr>
          </a:p>
        </p:txBody>
      </p:sp>
      <p:sp>
        <p:nvSpPr>
          <p:cNvPr id="48" name="Rectangle 47"/>
          <p:cNvSpPr/>
          <p:nvPr/>
        </p:nvSpPr>
        <p:spPr>
          <a:xfrm>
            <a:off x="3565838" y="2103351"/>
            <a:ext cx="1328615" cy="3042636"/>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accent2"/>
                </a:solidFill>
              </a:rPr>
              <a:t>3</a:t>
            </a:r>
            <a:endParaRPr lang="en-US" sz="2400" b="1">
              <a:solidFill>
                <a:schemeClr val="accent2"/>
              </a:solidFill>
            </a:endParaRPr>
          </a:p>
        </p:txBody>
      </p:sp>
      <p:sp>
        <p:nvSpPr>
          <p:cNvPr id="15" name="Oval 14"/>
          <p:cNvSpPr/>
          <p:nvPr/>
        </p:nvSpPr>
        <p:spPr>
          <a:xfrm>
            <a:off x="869531" y="2060370"/>
            <a:ext cx="93783" cy="9378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6" name="Oval 45"/>
          <p:cNvSpPr/>
          <p:nvPr/>
        </p:nvSpPr>
        <p:spPr>
          <a:xfrm>
            <a:off x="2190331" y="2064277"/>
            <a:ext cx="93783" cy="9378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9" name="Oval 48"/>
          <p:cNvSpPr/>
          <p:nvPr/>
        </p:nvSpPr>
        <p:spPr>
          <a:xfrm>
            <a:off x="3518946" y="2052555"/>
            <a:ext cx="93783" cy="9378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6" name="TextBox 25"/>
          <p:cNvSpPr txBox="1"/>
          <p:nvPr/>
        </p:nvSpPr>
        <p:spPr>
          <a:xfrm>
            <a:off x="5831546" y="1973394"/>
            <a:ext cx="2403222" cy="369332"/>
          </a:xfrm>
          <a:prstGeom prst="rect">
            <a:avLst/>
          </a:prstGeom>
          <a:noFill/>
        </p:spPr>
        <p:txBody>
          <a:bodyPr wrap="none" rtlCol="0">
            <a:spAutoFit/>
          </a:bodyPr>
          <a:lstStyle/>
          <a:p>
            <a:r>
              <a:rPr lang="en-US" b="1"/>
              <a:t>A</a:t>
            </a:r>
            <a:r>
              <a:rPr lang="en-US" b="1" smtClean="0"/>
              <a:t>. Draw background</a:t>
            </a:r>
            <a:endParaRPr lang="en-US" b="1"/>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201"/>
                                        </p:tgtEl>
                                        <p:attrNameLst>
                                          <p:attrName>style.visibility</p:attrName>
                                        </p:attrNameLst>
                                      </p:cBhvr>
                                      <p:to>
                                        <p:strVal val="visible"/>
                                      </p:to>
                                    </p:set>
                                    <p:animEffect transition="in" filter="fade">
                                      <p:cBhvr>
                                        <p:cTn id="19" dur="1000"/>
                                        <p:tgtEl>
                                          <p:spTgt spid="8201"/>
                                        </p:tgtEl>
                                      </p:cBhvr>
                                    </p:animEffect>
                                    <p:anim calcmode="lin" valueType="num">
                                      <p:cBhvr>
                                        <p:cTn id="20" dur="1000" fill="hold"/>
                                        <p:tgtEl>
                                          <p:spTgt spid="8201"/>
                                        </p:tgtEl>
                                        <p:attrNameLst>
                                          <p:attrName>ppt_x</p:attrName>
                                        </p:attrNameLst>
                                      </p:cBhvr>
                                      <p:tavLst>
                                        <p:tav tm="0">
                                          <p:val>
                                            <p:strVal val="#ppt_x"/>
                                          </p:val>
                                        </p:tav>
                                        <p:tav tm="100000">
                                          <p:val>
                                            <p:strVal val="#ppt_x"/>
                                          </p:val>
                                        </p:tav>
                                      </p:tavLst>
                                    </p:anim>
                                    <p:anim calcmode="lin" valueType="num">
                                      <p:cBhvr>
                                        <p:cTn id="21" dur="1000" fill="hold"/>
                                        <p:tgtEl>
                                          <p:spTgt spid="8201"/>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1000"/>
                                        <p:tgtEl>
                                          <p:spTgt spid="20"/>
                                        </p:tgtEl>
                                      </p:cBhvr>
                                    </p:animEffect>
                                    <p:anim calcmode="lin" valueType="num">
                                      <p:cBhvr>
                                        <p:cTn id="31" dur="1000" fill="hold"/>
                                        <p:tgtEl>
                                          <p:spTgt spid="20"/>
                                        </p:tgtEl>
                                        <p:attrNameLst>
                                          <p:attrName>ppt_x</p:attrName>
                                        </p:attrNameLst>
                                      </p:cBhvr>
                                      <p:tavLst>
                                        <p:tav tm="0">
                                          <p:val>
                                            <p:strVal val="#ppt_x"/>
                                          </p:val>
                                        </p:tav>
                                        <p:tav tm="100000">
                                          <p:val>
                                            <p:strVal val="#ppt_x"/>
                                          </p:val>
                                        </p:tav>
                                      </p:tavLst>
                                    </p:anim>
                                    <p:anim calcmode="lin" valueType="num">
                                      <p:cBhvr>
                                        <p:cTn id="32" dur="1000" fill="hold"/>
                                        <p:tgtEl>
                                          <p:spTgt spid="20"/>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1000"/>
                                        <p:tgtEl>
                                          <p:spTgt spid="22"/>
                                        </p:tgtEl>
                                      </p:cBhvr>
                                    </p:animEffect>
                                    <p:anim calcmode="lin" valueType="num">
                                      <p:cBhvr>
                                        <p:cTn id="46" dur="1000" fill="hold"/>
                                        <p:tgtEl>
                                          <p:spTgt spid="22"/>
                                        </p:tgtEl>
                                        <p:attrNameLst>
                                          <p:attrName>ppt_x</p:attrName>
                                        </p:attrNameLst>
                                      </p:cBhvr>
                                      <p:tavLst>
                                        <p:tav tm="0">
                                          <p:val>
                                            <p:strVal val="#ppt_x"/>
                                          </p:val>
                                        </p:tav>
                                        <p:tav tm="100000">
                                          <p:val>
                                            <p:strVal val="#ppt_x"/>
                                          </p:val>
                                        </p:tav>
                                      </p:tavLst>
                                    </p:anim>
                                    <p:anim calcmode="lin" valueType="num">
                                      <p:cBhvr>
                                        <p:cTn id="4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1000"/>
                                        <p:tgtEl>
                                          <p:spTgt spid="24"/>
                                        </p:tgtEl>
                                      </p:cBhvr>
                                    </p:animEffect>
                                    <p:anim calcmode="lin" valueType="num">
                                      <p:cBhvr>
                                        <p:cTn id="65" dur="1000" fill="hold"/>
                                        <p:tgtEl>
                                          <p:spTgt spid="24"/>
                                        </p:tgtEl>
                                        <p:attrNameLst>
                                          <p:attrName>ppt_x</p:attrName>
                                        </p:attrNameLst>
                                      </p:cBhvr>
                                      <p:tavLst>
                                        <p:tav tm="0">
                                          <p:val>
                                            <p:strVal val="#ppt_x"/>
                                          </p:val>
                                        </p:tav>
                                        <p:tav tm="100000">
                                          <p:val>
                                            <p:strVal val="#ppt_x"/>
                                          </p:val>
                                        </p:tav>
                                      </p:tavLst>
                                    </p:anim>
                                    <p:anim calcmode="lin" valueType="num">
                                      <p:cBhvr>
                                        <p:cTn id="66" dur="1000" fill="hold"/>
                                        <p:tgtEl>
                                          <p:spTgt spid="24"/>
                                        </p:tgtEl>
                                        <p:attrNameLst>
                                          <p:attrName>ppt_y</p:attrName>
                                        </p:attrNameLst>
                                      </p:cBhvr>
                                      <p:tavLst>
                                        <p:tav tm="0">
                                          <p:val>
                                            <p:strVal val="#ppt_y+.1"/>
                                          </p:val>
                                        </p:tav>
                                        <p:tav tm="100000">
                                          <p:val>
                                            <p:strVal val="#ppt_y"/>
                                          </p:val>
                                        </p:tav>
                                      </p:tavLst>
                                    </p:anim>
                                  </p:childTnLst>
                                </p:cTn>
                              </p:par>
                            </p:childTnLst>
                          </p:cTn>
                        </p:par>
                        <p:par>
                          <p:cTn id="67" fill="hold">
                            <p:stCondLst>
                              <p:cond delay="1000"/>
                            </p:stCondLst>
                            <p:childTnLst>
                              <p:par>
                                <p:cTn id="68" presetID="22" presetClass="entr" presetSubtype="1" fill="hold" grpId="0"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wipe(up)">
                                      <p:cBhvr>
                                        <p:cTn id="70" dur="500"/>
                                        <p:tgtEl>
                                          <p:spTgt spid="6"/>
                                        </p:tgtEl>
                                      </p:cBhvr>
                                    </p:animEffect>
                                  </p:childTnLst>
                                </p:cTn>
                              </p:par>
                              <p:par>
                                <p:cTn id="71" presetID="22" presetClass="entr" presetSubtype="1" fill="hold" nodeType="withEffect">
                                  <p:stCondLst>
                                    <p:cond delay="0"/>
                                  </p:stCondLst>
                                  <p:childTnLst>
                                    <p:set>
                                      <p:cBhvr>
                                        <p:cTn id="72" dur="1" fill="hold">
                                          <p:stCondLst>
                                            <p:cond delay="0"/>
                                          </p:stCondLst>
                                        </p:cTn>
                                        <p:tgtEl>
                                          <p:spTgt spid="8204"/>
                                        </p:tgtEl>
                                        <p:attrNameLst>
                                          <p:attrName>style.visibility</p:attrName>
                                        </p:attrNameLst>
                                      </p:cBhvr>
                                      <p:to>
                                        <p:strVal val="visible"/>
                                      </p:to>
                                    </p:set>
                                    <p:animEffect transition="in" filter="wipe(up)">
                                      <p:cBhvr>
                                        <p:cTn id="73" dur="500"/>
                                        <p:tgtEl>
                                          <p:spTgt spid="8204"/>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fade">
                                      <p:cBhvr>
                                        <p:cTn id="78" dur="1000"/>
                                        <p:tgtEl>
                                          <p:spTgt spid="46"/>
                                        </p:tgtEl>
                                      </p:cBhvr>
                                    </p:animEffect>
                                    <p:anim calcmode="lin" valueType="num">
                                      <p:cBhvr>
                                        <p:cTn id="79" dur="1000" fill="hold"/>
                                        <p:tgtEl>
                                          <p:spTgt spid="46"/>
                                        </p:tgtEl>
                                        <p:attrNameLst>
                                          <p:attrName>ppt_x</p:attrName>
                                        </p:attrNameLst>
                                      </p:cBhvr>
                                      <p:tavLst>
                                        <p:tav tm="0">
                                          <p:val>
                                            <p:strVal val="#ppt_x"/>
                                          </p:val>
                                        </p:tav>
                                        <p:tav tm="100000">
                                          <p:val>
                                            <p:strVal val="#ppt_x"/>
                                          </p:val>
                                        </p:tav>
                                      </p:tavLst>
                                    </p:anim>
                                    <p:anim calcmode="lin" valueType="num">
                                      <p:cBhvr>
                                        <p:cTn id="80" dur="1000" fill="hold"/>
                                        <p:tgtEl>
                                          <p:spTgt spid="46"/>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fade">
                                      <p:cBhvr>
                                        <p:cTn id="83" dur="1000"/>
                                        <p:tgtEl>
                                          <p:spTgt spid="50"/>
                                        </p:tgtEl>
                                      </p:cBhvr>
                                    </p:animEffect>
                                    <p:anim calcmode="lin" valueType="num">
                                      <p:cBhvr>
                                        <p:cTn id="84" dur="1000" fill="hold"/>
                                        <p:tgtEl>
                                          <p:spTgt spid="50"/>
                                        </p:tgtEl>
                                        <p:attrNameLst>
                                          <p:attrName>ppt_x</p:attrName>
                                        </p:attrNameLst>
                                      </p:cBhvr>
                                      <p:tavLst>
                                        <p:tav tm="0">
                                          <p:val>
                                            <p:strVal val="#ppt_x"/>
                                          </p:val>
                                        </p:tav>
                                        <p:tav tm="100000">
                                          <p:val>
                                            <p:strVal val="#ppt_x"/>
                                          </p:val>
                                        </p:tav>
                                      </p:tavLst>
                                    </p:anim>
                                    <p:anim calcmode="lin" valueType="num">
                                      <p:cBhvr>
                                        <p:cTn id="85" dur="1000" fill="hold"/>
                                        <p:tgtEl>
                                          <p:spTgt spid="50"/>
                                        </p:tgtEl>
                                        <p:attrNameLst>
                                          <p:attrName>ppt_y</p:attrName>
                                        </p:attrNameLst>
                                      </p:cBhvr>
                                      <p:tavLst>
                                        <p:tav tm="0">
                                          <p:val>
                                            <p:strVal val="#ppt_y+.1"/>
                                          </p:val>
                                        </p:tav>
                                        <p:tav tm="100000">
                                          <p:val>
                                            <p:strVal val="#ppt_y"/>
                                          </p:val>
                                        </p:tav>
                                      </p:tavLst>
                                    </p:anim>
                                  </p:childTnLst>
                                </p:cTn>
                              </p:par>
                            </p:childTnLst>
                          </p:cTn>
                        </p:par>
                        <p:par>
                          <p:cTn id="86" fill="hold">
                            <p:stCondLst>
                              <p:cond delay="1000"/>
                            </p:stCondLst>
                            <p:childTnLst>
                              <p:par>
                                <p:cTn id="87" presetID="22" presetClass="entr" presetSubtype="1" fill="hold" grpId="0" nodeType="after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wipe(up)">
                                      <p:cBhvr>
                                        <p:cTn id="89" dur="500"/>
                                        <p:tgtEl>
                                          <p:spTgt spid="29"/>
                                        </p:tgtEl>
                                      </p:cBhvr>
                                    </p:animEffect>
                                  </p:childTnLst>
                                </p:cTn>
                              </p:par>
                              <p:par>
                                <p:cTn id="90" presetID="22" presetClass="entr" presetSubtype="1" fill="hold" nodeType="with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wipe(up)">
                                      <p:cBhvr>
                                        <p:cTn id="92" dur="500"/>
                                        <p:tgtEl>
                                          <p:spTgt spid="52"/>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1000"/>
                                        <p:tgtEl>
                                          <p:spTgt spid="49"/>
                                        </p:tgtEl>
                                      </p:cBhvr>
                                    </p:animEffect>
                                    <p:anim calcmode="lin" valueType="num">
                                      <p:cBhvr>
                                        <p:cTn id="98" dur="1000" fill="hold"/>
                                        <p:tgtEl>
                                          <p:spTgt spid="49"/>
                                        </p:tgtEl>
                                        <p:attrNameLst>
                                          <p:attrName>ppt_x</p:attrName>
                                        </p:attrNameLst>
                                      </p:cBhvr>
                                      <p:tavLst>
                                        <p:tav tm="0">
                                          <p:val>
                                            <p:strVal val="#ppt_x"/>
                                          </p:val>
                                        </p:tav>
                                        <p:tav tm="100000">
                                          <p:val>
                                            <p:strVal val="#ppt_x"/>
                                          </p:val>
                                        </p:tav>
                                      </p:tavLst>
                                    </p:anim>
                                    <p:anim calcmode="lin" valueType="num">
                                      <p:cBhvr>
                                        <p:cTn id="99" dur="1000" fill="hold"/>
                                        <p:tgtEl>
                                          <p:spTgt spid="4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fade">
                                      <p:cBhvr>
                                        <p:cTn id="102" dur="1000"/>
                                        <p:tgtEl>
                                          <p:spTgt spid="51"/>
                                        </p:tgtEl>
                                      </p:cBhvr>
                                    </p:animEffect>
                                    <p:anim calcmode="lin" valueType="num">
                                      <p:cBhvr>
                                        <p:cTn id="103" dur="1000" fill="hold"/>
                                        <p:tgtEl>
                                          <p:spTgt spid="51"/>
                                        </p:tgtEl>
                                        <p:attrNameLst>
                                          <p:attrName>ppt_x</p:attrName>
                                        </p:attrNameLst>
                                      </p:cBhvr>
                                      <p:tavLst>
                                        <p:tav tm="0">
                                          <p:val>
                                            <p:strVal val="#ppt_x"/>
                                          </p:val>
                                        </p:tav>
                                        <p:tav tm="100000">
                                          <p:val>
                                            <p:strVal val="#ppt_x"/>
                                          </p:val>
                                        </p:tav>
                                      </p:tavLst>
                                    </p:anim>
                                    <p:anim calcmode="lin" valueType="num">
                                      <p:cBhvr>
                                        <p:cTn id="104" dur="1000" fill="hold"/>
                                        <p:tgtEl>
                                          <p:spTgt spid="51"/>
                                        </p:tgtEl>
                                        <p:attrNameLst>
                                          <p:attrName>ppt_y</p:attrName>
                                        </p:attrNameLst>
                                      </p:cBhvr>
                                      <p:tavLst>
                                        <p:tav tm="0">
                                          <p:val>
                                            <p:strVal val="#ppt_y+.1"/>
                                          </p:val>
                                        </p:tav>
                                        <p:tav tm="100000">
                                          <p:val>
                                            <p:strVal val="#ppt_y"/>
                                          </p:val>
                                        </p:tav>
                                      </p:tavLst>
                                    </p:anim>
                                  </p:childTnLst>
                                </p:cTn>
                              </p:par>
                            </p:childTnLst>
                          </p:cTn>
                        </p:par>
                        <p:par>
                          <p:cTn id="105" fill="hold">
                            <p:stCondLst>
                              <p:cond delay="1000"/>
                            </p:stCondLst>
                            <p:childTnLst>
                              <p:par>
                                <p:cTn id="106" presetID="22" presetClass="entr" presetSubtype="1" fill="hold" grpId="0" nodeType="afterEffect">
                                  <p:stCondLst>
                                    <p:cond delay="0"/>
                                  </p:stCondLst>
                                  <p:childTnLst>
                                    <p:set>
                                      <p:cBhvr>
                                        <p:cTn id="107" dur="1" fill="hold">
                                          <p:stCondLst>
                                            <p:cond delay="0"/>
                                          </p:stCondLst>
                                        </p:cTn>
                                        <p:tgtEl>
                                          <p:spTgt spid="48"/>
                                        </p:tgtEl>
                                        <p:attrNameLst>
                                          <p:attrName>style.visibility</p:attrName>
                                        </p:attrNameLst>
                                      </p:cBhvr>
                                      <p:to>
                                        <p:strVal val="visible"/>
                                      </p:to>
                                    </p:set>
                                    <p:animEffect transition="in" filter="wipe(up)">
                                      <p:cBhvr>
                                        <p:cTn id="108" dur="500"/>
                                        <p:tgtEl>
                                          <p:spTgt spid="48"/>
                                        </p:tgtEl>
                                      </p:cBhvr>
                                    </p:animEffect>
                                  </p:childTnLst>
                                </p:cTn>
                              </p:par>
                              <p:par>
                                <p:cTn id="109" presetID="22" presetClass="entr" presetSubtype="1" fill="hold" nodeType="withEffect">
                                  <p:stCondLst>
                                    <p:cond delay="0"/>
                                  </p:stCondLst>
                                  <p:childTnLst>
                                    <p:set>
                                      <p:cBhvr>
                                        <p:cTn id="110" dur="1" fill="hold">
                                          <p:stCondLst>
                                            <p:cond delay="0"/>
                                          </p:stCondLst>
                                        </p:cTn>
                                        <p:tgtEl>
                                          <p:spTgt spid="53"/>
                                        </p:tgtEl>
                                        <p:attrNameLst>
                                          <p:attrName>style.visibility</p:attrName>
                                        </p:attrNameLst>
                                      </p:cBhvr>
                                      <p:to>
                                        <p:strVal val="visible"/>
                                      </p:to>
                                    </p:set>
                                    <p:animEffect transition="in" filter="wipe(up)">
                                      <p:cBhvr>
                                        <p:cTn id="111" dur="500"/>
                                        <p:tgtEl>
                                          <p:spTgt spid="53"/>
                                        </p:tgtEl>
                                      </p:cBhvr>
                                    </p:animEffect>
                                  </p:childTnLst>
                                </p:cTn>
                              </p:par>
                            </p:childTnLst>
                          </p:cTn>
                        </p:par>
                        <p:par>
                          <p:cTn id="112" fill="hold">
                            <p:stCondLst>
                              <p:cond delay="1500"/>
                            </p:stCondLst>
                            <p:childTnLst>
                              <p:par>
                                <p:cTn id="113" presetID="16" presetClass="entr" presetSubtype="21" fill="hold" grpId="0" nodeType="afterEffect">
                                  <p:stCondLst>
                                    <p:cond delay="0"/>
                                  </p:stCondLst>
                                  <p:childTnLst>
                                    <p:set>
                                      <p:cBhvr>
                                        <p:cTn id="114" dur="1" fill="hold">
                                          <p:stCondLst>
                                            <p:cond delay="0"/>
                                          </p:stCondLst>
                                        </p:cTn>
                                        <p:tgtEl>
                                          <p:spTgt spid="45"/>
                                        </p:tgtEl>
                                        <p:attrNameLst>
                                          <p:attrName>style.visibility</p:attrName>
                                        </p:attrNameLst>
                                      </p:cBhvr>
                                      <p:to>
                                        <p:strVal val="visible"/>
                                      </p:to>
                                    </p:set>
                                    <p:animEffect transition="in" filter="barn(inVertical)">
                                      <p:cBhvr>
                                        <p:cTn id="115" dur="500"/>
                                        <p:tgtEl>
                                          <p:spTgt spid="45"/>
                                        </p:tgtEl>
                                      </p:cBhvr>
                                    </p:animEffect>
                                  </p:childTnLst>
                                </p:cTn>
                              </p:par>
                              <p:par>
                                <p:cTn id="116" presetID="16" presetClass="entr" presetSubtype="21" fill="hold" nodeType="with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barn(inVertical)">
                                      <p:cBhvr>
                                        <p:cTn id="118" dur="500"/>
                                        <p:tgtEl>
                                          <p:spTgt spid="13"/>
                                        </p:tgtEl>
                                      </p:cBhvr>
                                    </p:animEffect>
                                  </p:childTnLst>
                                </p:cTn>
                              </p:par>
                              <p:par>
                                <p:cTn id="119" presetID="16" presetClass="entr" presetSubtype="21" fill="hold" nodeType="with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barn(inVertical)">
                                      <p:cBhvr>
                                        <p:cTn id="121" dur="500"/>
                                        <p:tgtEl>
                                          <p:spTgt spid="10"/>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barn(inVertical)">
                                      <p:cBhvr>
                                        <p:cTn id="1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p:bldP spid="21" grpId="0"/>
      <p:bldP spid="22" grpId="0"/>
      <p:bldP spid="11" grpId="0"/>
      <p:bldP spid="45" grpId="0"/>
      <p:bldP spid="24" grpId="0"/>
      <p:bldP spid="50" grpId="0"/>
      <p:bldP spid="51" grpId="0"/>
      <p:bldP spid="25" grpId="0"/>
      <p:bldP spid="6" grpId="0" animBg="1"/>
      <p:bldP spid="29" grpId="0" animBg="1"/>
      <p:bldP spid="48" grpId="0" animBg="1"/>
      <p:bldP spid="15" grpId="0" animBg="1"/>
      <p:bldP spid="46" grpId="0" animBg="1"/>
      <p:bldP spid="49" grpId="0" animBg="1"/>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896816" y="2072085"/>
            <a:ext cx="3429000" cy="3845170"/>
          </a:xfrm>
          <a:prstGeom prst="rect">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2"/>
                </a:solidFill>
              </a:rPr>
              <a:t>canvas</a:t>
            </a:r>
            <a:endParaRPr lang="en-US">
              <a:solidFill>
                <a:schemeClr val="accent2"/>
              </a:solidFill>
            </a:endParaRPr>
          </a:p>
        </p:txBody>
      </p:sp>
      <p:pic>
        <p:nvPicPr>
          <p:cNvPr id="820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816" y="2072083"/>
            <a:ext cx="34290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7"/>
          <p:cNvSpPr>
            <a:spLocks noGrp="1"/>
          </p:cNvSpPr>
          <p:nvPr>
            <p:ph type="title"/>
          </p:nvPr>
        </p:nvSpPr>
        <p:spPr/>
        <p:txBody>
          <a:bodyPr/>
          <a:lstStyle/>
          <a:p>
            <a:r>
              <a:rPr lang="en-US" smtClean="0">
                <a:latin typeface="Segoe UI Light" panose="020B0502040204020203" pitchFamily="34" charset="0"/>
                <a:cs typeface="Segoe UI Light" panose="020B0502040204020203" pitchFamily="34" charset="0"/>
              </a:rPr>
              <a:t>Background và Ground</a:t>
            </a:r>
            <a:endParaRPr lang="en-US">
              <a:latin typeface="Segoe UI Light" panose="020B0502040204020203" pitchFamily="34" charset="0"/>
              <a:cs typeface="Segoe UI Light" panose="020B0502040204020203" pitchFamily="34" charset="0"/>
            </a:endParaRPr>
          </a:p>
        </p:txBody>
      </p:sp>
      <p:cxnSp>
        <p:nvCxnSpPr>
          <p:cNvPr id="19" name="Straight Arrow Connector 18"/>
          <p:cNvCxnSpPr/>
          <p:nvPr/>
        </p:nvCxnSpPr>
        <p:spPr>
          <a:xfrm>
            <a:off x="896816" y="1853256"/>
            <a:ext cx="3415323"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85801" y="2072085"/>
            <a:ext cx="0" cy="3782646"/>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353072" y="1499313"/>
            <a:ext cx="516488" cy="338554"/>
          </a:xfrm>
          <a:prstGeom prst="rect">
            <a:avLst/>
          </a:prstGeom>
          <a:noFill/>
        </p:spPr>
        <p:txBody>
          <a:bodyPr wrap="none" rtlCol="0">
            <a:spAutoFit/>
          </a:bodyPr>
          <a:lstStyle/>
          <a:p>
            <a:r>
              <a:rPr lang="en-US" sz="1600" smtClean="0"/>
              <a:t>530</a:t>
            </a:r>
            <a:endParaRPr lang="en-US" sz="1600"/>
          </a:p>
        </p:txBody>
      </p:sp>
      <p:sp>
        <p:nvSpPr>
          <p:cNvPr id="22" name="TextBox 21"/>
          <p:cNvSpPr txBox="1"/>
          <p:nvPr/>
        </p:nvSpPr>
        <p:spPr>
          <a:xfrm rot="16200000">
            <a:off x="254144" y="3794131"/>
            <a:ext cx="516488" cy="338554"/>
          </a:xfrm>
          <a:prstGeom prst="rect">
            <a:avLst/>
          </a:prstGeom>
          <a:noFill/>
        </p:spPr>
        <p:txBody>
          <a:bodyPr wrap="none" rtlCol="0">
            <a:spAutoFit/>
          </a:bodyPr>
          <a:lstStyle/>
          <a:p>
            <a:r>
              <a:rPr lang="en-US" sz="1600" smtClean="0"/>
              <a:t>710</a:t>
            </a:r>
            <a:endParaRPr lang="en-US" sz="160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816" y="5133028"/>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093" y="5136205"/>
            <a:ext cx="1258277"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370" y="5136205"/>
            <a:ext cx="92392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896816" y="5148658"/>
            <a:ext cx="1258277" cy="777873"/>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2"/>
                </a:solidFill>
              </a:rPr>
              <a:t>0</a:t>
            </a:r>
          </a:p>
        </p:txBody>
      </p:sp>
      <p:sp>
        <p:nvSpPr>
          <p:cNvPr id="31" name="Rectangle 30"/>
          <p:cNvSpPr/>
          <p:nvPr/>
        </p:nvSpPr>
        <p:spPr>
          <a:xfrm>
            <a:off x="2155093" y="5148658"/>
            <a:ext cx="1258277" cy="777873"/>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2"/>
                </a:solidFill>
              </a:rPr>
              <a:t>1</a:t>
            </a:r>
          </a:p>
        </p:txBody>
      </p:sp>
      <p:sp>
        <p:nvSpPr>
          <p:cNvPr id="32" name="Rectangle 31"/>
          <p:cNvSpPr/>
          <p:nvPr/>
        </p:nvSpPr>
        <p:spPr>
          <a:xfrm>
            <a:off x="3413371" y="5148658"/>
            <a:ext cx="1258277" cy="777873"/>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2"/>
                </a:solidFill>
              </a:rPr>
              <a:t>2</a:t>
            </a:r>
          </a:p>
        </p:txBody>
      </p:sp>
      <p:sp>
        <p:nvSpPr>
          <p:cNvPr id="33" name="Rectangle 32"/>
          <p:cNvSpPr/>
          <p:nvPr/>
        </p:nvSpPr>
        <p:spPr>
          <a:xfrm>
            <a:off x="4671648" y="5148658"/>
            <a:ext cx="1258277" cy="777873"/>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2"/>
                </a:solidFill>
              </a:rPr>
              <a:t>3</a:t>
            </a:r>
          </a:p>
        </p:txBody>
      </p:sp>
      <p:sp>
        <p:nvSpPr>
          <p:cNvPr id="55" name="Rectangle 54"/>
          <p:cNvSpPr/>
          <p:nvPr/>
        </p:nvSpPr>
        <p:spPr>
          <a:xfrm>
            <a:off x="4663833" y="3433452"/>
            <a:ext cx="1258277" cy="777873"/>
          </a:xfrm>
          <a:prstGeom prst="rect">
            <a:avLst/>
          </a:prstGeom>
          <a:noFill/>
          <a:ln w="127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accent2"/>
                </a:solidFill>
              </a:rPr>
              <a:t>4</a:t>
            </a:r>
            <a:endParaRPr lang="en-US" b="1">
              <a:solidFill>
                <a:schemeClr val="accent2"/>
              </a:solidFill>
            </a:endParaRPr>
          </a:p>
        </p:txBody>
      </p:sp>
      <p:sp>
        <p:nvSpPr>
          <p:cNvPr id="40" name="TextBox 39"/>
          <p:cNvSpPr txBox="1"/>
          <p:nvPr/>
        </p:nvSpPr>
        <p:spPr>
          <a:xfrm>
            <a:off x="869942" y="5965930"/>
            <a:ext cx="795411" cy="369332"/>
          </a:xfrm>
          <a:prstGeom prst="rect">
            <a:avLst/>
          </a:prstGeom>
          <a:noFill/>
        </p:spPr>
        <p:txBody>
          <a:bodyPr wrap="none" rtlCol="0">
            <a:spAutoFit/>
          </a:bodyPr>
          <a:lstStyle/>
          <a:p>
            <a:r>
              <a:rPr lang="en-US" b="1">
                <a:solidFill>
                  <a:schemeClr val="accent2"/>
                </a:solidFill>
              </a:rPr>
              <a:t>splice</a:t>
            </a:r>
          </a:p>
        </p:txBody>
      </p:sp>
      <p:sp>
        <p:nvSpPr>
          <p:cNvPr id="57" name="TextBox 56"/>
          <p:cNvSpPr txBox="1"/>
          <p:nvPr/>
        </p:nvSpPr>
        <p:spPr>
          <a:xfrm>
            <a:off x="4947162" y="5965930"/>
            <a:ext cx="707245" cy="369332"/>
          </a:xfrm>
          <a:prstGeom prst="rect">
            <a:avLst/>
          </a:prstGeom>
          <a:noFill/>
        </p:spPr>
        <p:txBody>
          <a:bodyPr wrap="none" rtlCol="0">
            <a:spAutoFit/>
          </a:bodyPr>
          <a:lstStyle/>
          <a:p>
            <a:r>
              <a:rPr lang="en-US" b="1" smtClean="0">
                <a:solidFill>
                  <a:schemeClr val="accent2"/>
                </a:solidFill>
              </a:rPr>
              <a:t>push</a:t>
            </a:r>
            <a:endParaRPr lang="en-US" b="1">
              <a:solidFill>
                <a:schemeClr val="accent2"/>
              </a:solidFill>
            </a:endParaRPr>
          </a:p>
        </p:txBody>
      </p:sp>
      <p:sp>
        <p:nvSpPr>
          <p:cNvPr id="42" name="TextBox 41"/>
          <p:cNvSpPr txBox="1"/>
          <p:nvPr/>
        </p:nvSpPr>
        <p:spPr>
          <a:xfrm>
            <a:off x="6220168" y="1887419"/>
            <a:ext cx="2212657"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class Ground</a:t>
            </a:r>
            <a:endParaRPr lang="en-US"/>
          </a:p>
        </p:txBody>
      </p:sp>
      <p:sp>
        <p:nvSpPr>
          <p:cNvPr id="59" name="TextBox 58"/>
          <p:cNvSpPr txBox="1"/>
          <p:nvPr/>
        </p:nvSpPr>
        <p:spPr>
          <a:xfrm>
            <a:off x="6220167" y="4108659"/>
            <a:ext cx="4145879"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mảng chứa các phần tử Ground.</a:t>
            </a:r>
            <a:endParaRPr lang="en-US"/>
          </a:p>
        </p:txBody>
      </p:sp>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0168" y="2256751"/>
            <a:ext cx="4540738" cy="1783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TextBox 60"/>
          <p:cNvSpPr txBox="1"/>
          <p:nvPr/>
        </p:nvSpPr>
        <p:spPr>
          <a:xfrm>
            <a:off x="6220167" y="4744953"/>
            <a:ext cx="4047903"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function update mảng Ground.</a:t>
            </a:r>
            <a:endParaRPr lang="en-US"/>
          </a:p>
        </p:txBody>
      </p:sp>
      <p:sp>
        <p:nvSpPr>
          <p:cNvPr id="62" name="TextBox 61"/>
          <p:cNvSpPr txBox="1"/>
          <p:nvPr/>
        </p:nvSpPr>
        <p:spPr>
          <a:xfrm>
            <a:off x="6220167" y="4422511"/>
            <a:ext cx="3831690" cy="369332"/>
          </a:xfrm>
          <a:prstGeom prst="rect">
            <a:avLst/>
          </a:prstGeom>
          <a:noFill/>
        </p:spPr>
        <p:txBody>
          <a:bodyPr wrap="none" rtlCol="0">
            <a:spAutoFit/>
          </a:bodyPr>
          <a:lstStyle/>
          <a:p>
            <a:pPr marL="285750" indent="-285750">
              <a:buFont typeface="Arial" panose="020B0604020202020204" pitchFamily="34" charset="0"/>
              <a:buChar char="•"/>
            </a:pPr>
            <a:r>
              <a:rPr lang="en-US" smtClean="0"/>
              <a:t>Tạo function draw mảng Ground.</a:t>
            </a:r>
            <a:endParaRPr lang="en-US"/>
          </a:p>
        </p:txBody>
      </p:sp>
      <p:pic>
        <p:nvPicPr>
          <p:cNvPr id="92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0168" y="5114285"/>
            <a:ext cx="3126153" cy="1126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4" name="Straight Arrow Connector 63"/>
          <p:cNvCxnSpPr/>
          <p:nvPr/>
        </p:nvCxnSpPr>
        <p:spPr>
          <a:xfrm flipH="1">
            <a:off x="2070847" y="6150596"/>
            <a:ext cx="1342524"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620627" y="6245615"/>
            <a:ext cx="2421881" cy="338554"/>
          </a:xfrm>
          <a:prstGeom prst="rect">
            <a:avLst/>
          </a:prstGeom>
          <a:noFill/>
        </p:spPr>
        <p:txBody>
          <a:bodyPr wrap="none" rtlCol="0">
            <a:spAutoFit/>
          </a:bodyPr>
          <a:lstStyle/>
          <a:p>
            <a:r>
              <a:rPr lang="en-US" sz="1600">
                <a:solidFill>
                  <a:schemeClr val="accent2"/>
                </a:solidFill>
              </a:rPr>
              <a:t>g</a:t>
            </a:r>
            <a:r>
              <a:rPr lang="en-US" sz="1600" smtClean="0">
                <a:solidFill>
                  <a:schemeClr val="accent2"/>
                </a:solidFill>
              </a:rPr>
              <a:t>round.cX += ground.dx</a:t>
            </a:r>
            <a:endParaRPr lang="en-US" sz="1600">
              <a:solidFill>
                <a:schemeClr val="accent2"/>
              </a:solidFill>
            </a:endParaRPr>
          </a:p>
        </p:txBody>
      </p:sp>
      <p:sp>
        <p:nvSpPr>
          <p:cNvPr id="27" name="TextBox 26"/>
          <p:cNvSpPr txBox="1"/>
          <p:nvPr/>
        </p:nvSpPr>
        <p:spPr>
          <a:xfrm>
            <a:off x="6228862" y="1499313"/>
            <a:ext cx="3082447" cy="369332"/>
          </a:xfrm>
          <a:prstGeom prst="rect">
            <a:avLst/>
          </a:prstGeom>
          <a:noFill/>
        </p:spPr>
        <p:txBody>
          <a:bodyPr wrap="none" rtlCol="0">
            <a:spAutoFit/>
          </a:bodyPr>
          <a:lstStyle/>
          <a:p>
            <a:r>
              <a:rPr lang="en-US" b="1"/>
              <a:t>B</a:t>
            </a:r>
            <a:r>
              <a:rPr lang="en-US" b="1" smtClean="0"/>
              <a:t>. Ground và array Ground</a:t>
            </a:r>
            <a:endParaRPr lang="en-US" b="1"/>
          </a:p>
        </p:txBody>
      </p:sp>
    </p:spTree>
    <p:extLst>
      <p:ext uri="{BB962C8B-B14F-4D97-AF65-F5344CB8AC3E}">
        <p14:creationId xmlns:p14="http://schemas.microsoft.com/office/powerpoint/2010/main" val="1850428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221"/>
                                        </p:tgtEl>
                                        <p:attrNameLst>
                                          <p:attrName>style.visibility</p:attrName>
                                        </p:attrNameLst>
                                      </p:cBhvr>
                                      <p:to>
                                        <p:strVal val="visible"/>
                                      </p:to>
                                    </p:set>
                                    <p:animEffect transition="in" filter="fade">
                                      <p:cBhvr>
                                        <p:cTn id="24" dur="1000"/>
                                        <p:tgtEl>
                                          <p:spTgt spid="9221"/>
                                        </p:tgtEl>
                                      </p:cBhvr>
                                    </p:animEffect>
                                    <p:anim calcmode="lin" valueType="num">
                                      <p:cBhvr>
                                        <p:cTn id="25" dur="1000" fill="hold"/>
                                        <p:tgtEl>
                                          <p:spTgt spid="9221"/>
                                        </p:tgtEl>
                                        <p:attrNameLst>
                                          <p:attrName>ppt_x</p:attrName>
                                        </p:attrNameLst>
                                      </p:cBhvr>
                                      <p:tavLst>
                                        <p:tav tm="0">
                                          <p:val>
                                            <p:strVal val="#ppt_x"/>
                                          </p:val>
                                        </p:tav>
                                        <p:tav tm="100000">
                                          <p:val>
                                            <p:strVal val="#ppt_x"/>
                                          </p:val>
                                        </p:tav>
                                      </p:tavLst>
                                    </p:anim>
                                    <p:anim calcmode="lin" valueType="num">
                                      <p:cBhvr>
                                        <p:cTn id="26" dur="1000" fill="hold"/>
                                        <p:tgtEl>
                                          <p:spTgt spid="922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1000"/>
                                        <p:tgtEl>
                                          <p:spTgt spid="59"/>
                                        </p:tgtEl>
                                      </p:cBhvr>
                                    </p:animEffect>
                                    <p:anim calcmode="lin" valueType="num">
                                      <p:cBhvr>
                                        <p:cTn id="32" dur="1000" fill="hold"/>
                                        <p:tgtEl>
                                          <p:spTgt spid="59"/>
                                        </p:tgtEl>
                                        <p:attrNameLst>
                                          <p:attrName>ppt_x</p:attrName>
                                        </p:attrNameLst>
                                      </p:cBhvr>
                                      <p:tavLst>
                                        <p:tav tm="0">
                                          <p:val>
                                            <p:strVal val="#ppt_x"/>
                                          </p:val>
                                        </p:tav>
                                        <p:tav tm="100000">
                                          <p:val>
                                            <p:strVal val="#ppt_x"/>
                                          </p:val>
                                        </p:tav>
                                      </p:tavLst>
                                    </p:anim>
                                    <p:anim calcmode="lin" valueType="num">
                                      <p:cBhvr>
                                        <p:cTn id="33" dur="1000" fill="hold"/>
                                        <p:tgtEl>
                                          <p:spTgt spid="59"/>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1000"/>
                                        <p:tgtEl>
                                          <p:spTgt spid="62"/>
                                        </p:tgtEl>
                                      </p:cBhvr>
                                    </p:animEffect>
                                    <p:anim calcmode="lin" valueType="num">
                                      <p:cBhvr>
                                        <p:cTn id="38" dur="1000" fill="hold"/>
                                        <p:tgtEl>
                                          <p:spTgt spid="62"/>
                                        </p:tgtEl>
                                        <p:attrNameLst>
                                          <p:attrName>ppt_x</p:attrName>
                                        </p:attrNameLst>
                                      </p:cBhvr>
                                      <p:tavLst>
                                        <p:tav tm="0">
                                          <p:val>
                                            <p:strVal val="#ppt_x"/>
                                          </p:val>
                                        </p:tav>
                                        <p:tav tm="100000">
                                          <p:val>
                                            <p:strVal val="#ppt_x"/>
                                          </p:val>
                                        </p:tav>
                                      </p:tavLst>
                                    </p:anim>
                                    <p:anim calcmode="lin" valueType="num">
                                      <p:cBhvr>
                                        <p:cTn id="39" dur="1000" fill="hold"/>
                                        <p:tgtEl>
                                          <p:spTgt spid="62"/>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42" presetClass="entr" presetSubtype="0" fill="hold" grpId="0"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1000"/>
                                        <p:tgtEl>
                                          <p:spTgt spid="61"/>
                                        </p:tgtEl>
                                      </p:cBhvr>
                                    </p:animEffect>
                                    <p:anim calcmode="lin" valueType="num">
                                      <p:cBhvr>
                                        <p:cTn id="44" dur="1000" fill="hold"/>
                                        <p:tgtEl>
                                          <p:spTgt spid="61"/>
                                        </p:tgtEl>
                                        <p:attrNameLst>
                                          <p:attrName>ppt_x</p:attrName>
                                        </p:attrNameLst>
                                      </p:cBhvr>
                                      <p:tavLst>
                                        <p:tav tm="0">
                                          <p:val>
                                            <p:strVal val="#ppt_x"/>
                                          </p:val>
                                        </p:tav>
                                        <p:tav tm="100000">
                                          <p:val>
                                            <p:strVal val="#ppt_x"/>
                                          </p:val>
                                        </p:tav>
                                      </p:tavLst>
                                    </p:anim>
                                    <p:anim calcmode="lin" valueType="num">
                                      <p:cBhvr>
                                        <p:cTn id="45" dur="1000" fill="hold"/>
                                        <p:tgtEl>
                                          <p:spTgt spid="61"/>
                                        </p:tgtEl>
                                        <p:attrNameLst>
                                          <p:attrName>ppt_y</p:attrName>
                                        </p:attrNameLst>
                                      </p:cBhvr>
                                      <p:tavLst>
                                        <p:tav tm="0">
                                          <p:val>
                                            <p:strVal val="#ppt_y+.1"/>
                                          </p:val>
                                        </p:tav>
                                        <p:tav tm="100000">
                                          <p:val>
                                            <p:strVal val="#ppt_y"/>
                                          </p:val>
                                        </p:tav>
                                      </p:tavLst>
                                    </p:anim>
                                  </p:childTnLst>
                                </p:cTn>
                              </p:par>
                            </p:childTnLst>
                          </p:cTn>
                        </p:par>
                        <p:par>
                          <p:cTn id="46" fill="hold">
                            <p:stCondLst>
                              <p:cond delay="3000"/>
                            </p:stCondLst>
                            <p:childTnLst>
                              <p:par>
                                <p:cTn id="47" presetID="42" presetClass="entr" presetSubtype="0" fill="hold" nodeType="afterEffect">
                                  <p:stCondLst>
                                    <p:cond delay="0"/>
                                  </p:stCondLst>
                                  <p:childTnLst>
                                    <p:set>
                                      <p:cBhvr>
                                        <p:cTn id="48" dur="1" fill="hold">
                                          <p:stCondLst>
                                            <p:cond delay="0"/>
                                          </p:stCondLst>
                                        </p:cTn>
                                        <p:tgtEl>
                                          <p:spTgt spid="9222"/>
                                        </p:tgtEl>
                                        <p:attrNameLst>
                                          <p:attrName>style.visibility</p:attrName>
                                        </p:attrNameLst>
                                      </p:cBhvr>
                                      <p:to>
                                        <p:strVal val="visible"/>
                                      </p:to>
                                    </p:set>
                                    <p:animEffect transition="in" filter="fade">
                                      <p:cBhvr>
                                        <p:cTn id="49" dur="1000"/>
                                        <p:tgtEl>
                                          <p:spTgt spid="9222"/>
                                        </p:tgtEl>
                                      </p:cBhvr>
                                    </p:animEffect>
                                    <p:anim calcmode="lin" valueType="num">
                                      <p:cBhvr>
                                        <p:cTn id="50" dur="1000" fill="hold"/>
                                        <p:tgtEl>
                                          <p:spTgt spid="9222"/>
                                        </p:tgtEl>
                                        <p:attrNameLst>
                                          <p:attrName>ppt_x</p:attrName>
                                        </p:attrNameLst>
                                      </p:cBhvr>
                                      <p:tavLst>
                                        <p:tav tm="0">
                                          <p:val>
                                            <p:strVal val="#ppt_x"/>
                                          </p:val>
                                        </p:tav>
                                        <p:tav tm="100000">
                                          <p:val>
                                            <p:strVal val="#ppt_x"/>
                                          </p:val>
                                        </p:tav>
                                      </p:tavLst>
                                    </p:anim>
                                    <p:anim calcmode="lin" valueType="num">
                                      <p:cBhvr>
                                        <p:cTn id="51" dur="1000" fill="hold"/>
                                        <p:tgtEl>
                                          <p:spTgt spid="922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5" presetClass="path" presetSubtype="0" accel="50000" decel="50000" fill="hold" grpId="0" nodeType="clickEffect">
                                  <p:stCondLst>
                                    <p:cond delay="0"/>
                                  </p:stCondLst>
                                  <p:childTnLst>
                                    <p:animMotion origin="layout" path="M -0.00065 -2.6932E-6 L -0.10391 -2.6932E-6 " pathEditMode="relative" rAng="0" ptsTypes="AA">
                                      <p:cBhvr>
                                        <p:cTn id="55" dur="2000" fill="hold"/>
                                        <p:tgtEl>
                                          <p:spTgt spid="32"/>
                                        </p:tgtEl>
                                        <p:attrNameLst>
                                          <p:attrName>ppt_x</p:attrName>
                                          <p:attrName>ppt_y</p:attrName>
                                        </p:attrNameLst>
                                      </p:cBhvr>
                                      <p:rCtr x="-5169" y="0"/>
                                    </p:animMotion>
                                  </p:childTnLst>
                                </p:cTn>
                              </p:par>
                              <p:par>
                                <p:cTn id="56" presetID="35" presetClass="path" presetSubtype="0" accel="50000" decel="50000" fill="hold" grpId="0" nodeType="withEffect">
                                  <p:stCondLst>
                                    <p:cond delay="0"/>
                                  </p:stCondLst>
                                  <p:childTnLst>
                                    <p:animMotion origin="layout" path="M -1.04167E-6 -4.06756E-6 L -0.10377 -4.06756E-6 " pathEditMode="relative" rAng="0" ptsTypes="AA">
                                      <p:cBhvr>
                                        <p:cTn id="57" dur="2000" fill="hold"/>
                                        <p:tgtEl>
                                          <p:spTgt spid="31"/>
                                        </p:tgtEl>
                                        <p:attrNameLst>
                                          <p:attrName>ppt_x</p:attrName>
                                          <p:attrName>ppt_y</p:attrName>
                                        </p:attrNameLst>
                                      </p:cBhvr>
                                      <p:rCtr x="-5195" y="0"/>
                                    </p:animMotion>
                                  </p:childTnLst>
                                </p:cTn>
                              </p:par>
                              <p:par>
                                <p:cTn id="58" presetID="35" presetClass="path" presetSubtype="0" accel="50000" decel="50000" fill="hold" grpId="0" nodeType="withEffect">
                                  <p:stCondLst>
                                    <p:cond delay="0"/>
                                  </p:stCondLst>
                                  <p:childTnLst>
                                    <p:animMotion origin="layout" path="M 4.79167E-6 -2.6932E-6 L -0.10378 -2.6932E-6 " pathEditMode="relative" rAng="0" ptsTypes="AA">
                                      <p:cBhvr>
                                        <p:cTn id="59" dur="2000" fill="hold"/>
                                        <p:tgtEl>
                                          <p:spTgt spid="2"/>
                                        </p:tgtEl>
                                        <p:attrNameLst>
                                          <p:attrName>ppt_x</p:attrName>
                                          <p:attrName>ppt_y</p:attrName>
                                        </p:attrNameLst>
                                      </p:cBhvr>
                                      <p:rCtr x="-5195" y="0"/>
                                    </p:animMotion>
                                  </p:childTnLst>
                                </p:cTn>
                              </p:par>
                              <p:par>
                                <p:cTn id="60" presetID="35" presetClass="path" presetSubtype="0" accel="50000" decel="50000" fill="hold" grpId="0" nodeType="withEffect">
                                  <p:stCondLst>
                                    <p:cond delay="0"/>
                                  </p:stCondLst>
                                  <p:childTnLst>
                                    <p:animMotion origin="layout" path="M -2.70833E-6 -2.6932E-6 L -0.10403 -2.6932E-6 " pathEditMode="relative" rAng="0" ptsTypes="AA">
                                      <p:cBhvr>
                                        <p:cTn id="61" dur="2000" fill="hold"/>
                                        <p:tgtEl>
                                          <p:spTgt spid="33"/>
                                        </p:tgtEl>
                                        <p:attrNameLst>
                                          <p:attrName>ppt_x</p:attrName>
                                          <p:attrName>ppt_y</p:attrName>
                                        </p:attrNameLst>
                                      </p:cBhvr>
                                      <p:rCtr x="-5208" y="0"/>
                                    </p:animMotion>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fade">
                                      <p:cBhvr>
                                        <p:cTn id="66" dur="1000"/>
                                        <p:tgtEl>
                                          <p:spTgt spid="40"/>
                                        </p:tgtEl>
                                      </p:cBhvr>
                                    </p:animEffect>
                                    <p:anim calcmode="lin" valueType="num">
                                      <p:cBhvr>
                                        <p:cTn id="67" dur="1000" fill="hold"/>
                                        <p:tgtEl>
                                          <p:spTgt spid="40"/>
                                        </p:tgtEl>
                                        <p:attrNameLst>
                                          <p:attrName>ppt_x</p:attrName>
                                        </p:attrNameLst>
                                      </p:cBhvr>
                                      <p:tavLst>
                                        <p:tav tm="0">
                                          <p:val>
                                            <p:strVal val="#ppt_x"/>
                                          </p:val>
                                        </p:tav>
                                        <p:tav tm="100000">
                                          <p:val>
                                            <p:strVal val="#ppt_x"/>
                                          </p:val>
                                        </p:tav>
                                      </p:tavLst>
                                    </p:anim>
                                    <p:anim calcmode="lin" valueType="num">
                                      <p:cBhvr>
                                        <p:cTn id="6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1" nodeType="clickEffect">
                                  <p:stCondLst>
                                    <p:cond delay="0"/>
                                  </p:stCondLst>
                                  <p:childTnLst>
                                    <p:animMotion origin="layout" path="M -0.10378 -2.6932E-6 L -0.10378 0.32624 " pathEditMode="relative" rAng="0" ptsTypes="AA">
                                      <p:cBhvr>
                                        <p:cTn id="72" dur="1500" fill="hold"/>
                                        <p:tgtEl>
                                          <p:spTgt spid="2"/>
                                        </p:tgtEl>
                                        <p:attrNameLst>
                                          <p:attrName>ppt_x</p:attrName>
                                          <p:attrName>ppt_y</p:attrName>
                                        </p:attrNameLst>
                                      </p:cBhvr>
                                      <p:rCtr x="0" y="16312"/>
                                    </p:animMotion>
                                  </p:childTnLst>
                                </p:cTn>
                              </p:par>
                            </p:childTnLst>
                          </p:cTn>
                        </p:par>
                        <p:par>
                          <p:cTn id="73" fill="hold">
                            <p:stCondLst>
                              <p:cond delay="1500"/>
                            </p:stCondLst>
                            <p:childTnLst>
                              <p:par>
                                <p:cTn id="74" presetID="10" presetClass="exit" presetSubtype="0" fill="hold" grpId="1" nodeType="afterEffect">
                                  <p:stCondLst>
                                    <p:cond delay="0"/>
                                  </p:stCondLst>
                                  <p:childTnLst>
                                    <p:animEffect transition="out" filter="fade">
                                      <p:cBhvr>
                                        <p:cTn id="75" dur="500"/>
                                        <p:tgtEl>
                                          <p:spTgt spid="40"/>
                                        </p:tgtEl>
                                      </p:cBhvr>
                                    </p:animEffect>
                                    <p:set>
                                      <p:cBhvr>
                                        <p:cTn id="76" dur="1" fill="hold">
                                          <p:stCondLst>
                                            <p:cond delay="499"/>
                                          </p:stCondLst>
                                        </p:cTn>
                                        <p:tgtEl>
                                          <p:spTgt spid="4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1" nodeType="click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barn(inVertical)">
                                      <p:cBhvr>
                                        <p:cTn id="81" dur="500"/>
                                        <p:tgtEl>
                                          <p:spTgt spid="55"/>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path" presetSubtype="0" accel="50000" decel="50000" fill="hold" grpId="0" nodeType="clickEffect">
                                  <p:stCondLst>
                                    <p:cond delay="0"/>
                                  </p:stCondLst>
                                  <p:childTnLst>
                                    <p:animMotion origin="layout" path="M 0 0 L 0 0.25 E" pathEditMode="relative" ptsTypes="">
                                      <p:cBhvr>
                                        <p:cTn id="85" dur="2000" fill="hold"/>
                                        <p:tgtEl>
                                          <p:spTgt spid="55"/>
                                        </p:tgtEl>
                                        <p:attrNameLst>
                                          <p:attrName>ppt_x</p:attrName>
                                          <p:attrName>ppt_y</p:attrName>
                                        </p:attrNameLst>
                                      </p:cBhvr>
                                    </p:animMotion>
                                  </p:childTnLst>
                                </p:cTn>
                              </p:par>
                            </p:childTnLst>
                          </p:cTn>
                        </p:par>
                        <p:par>
                          <p:cTn id="86" fill="hold">
                            <p:stCondLst>
                              <p:cond delay="2000"/>
                            </p:stCondLst>
                            <p:childTnLst>
                              <p:par>
                                <p:cTn id="87" presetID="16" presetClass="entr" presetSubtype="21" fill="hold" grpId="0" nodeType="afterEffect">
                                  <p:stCondLst>
                                    <p:cond delay="0"/>
                                  </p:stCondLst>
                                  <p:childTnLst>
                                    <p:set>
                                      <p:cBhvr>
                                        <p:cTn id="88" dur="1" fill="hold">
                                          <p:stCondLst>
                                            <p:cond delay="0"/>
                                          </p:stCondLst>
                                        </p:cTn>
                                        <p:tgtEl>
                                          <p:spTgt spid="57"/>
                                        </p:tgtEl>
                                        <p:attrNameLst>
                                          <p:attrName>style.visibility</p:attrName>
                                        </p:attrNameLst>
                                      </p:cBhvr>
                                      <p:to>
                                        <p:strVal val="visible"/>
                                      </p:to>
                                    </p:set>
                                    <p:animEffect transition="in" filter="barn(inVertical)">
                                      <p:cBhvr>
                                        <p:cTn id="8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P spid="2" grpId="1" animBg="1"/>
      <p:bldP spid="31" grpId="0" animBg="1"/>
      <p:bldP spid="32" grpId="0" animBg="1"/>
      <p:bldP spid="33" grpId="0" animBg="1"/>
      <p:bldP spid="55" grpId="0" animBg="1"/>
      <p:bldP spid="55" grpId="1" animBg="1"/>
      <p:bldP spid="40" grpId="0"/>
      <p:bldP spid="40" grpId="1"/>
      <p:bldP spid="57" grpId="0"/>
      <p:bldP spid="42" grpId="0"/>
      <p:bldP spid="59" grpId="0"/>
      <p:bldP spid="61" grpId="0"/>
      <p:bldP spid="62" grpId="0"/>
      <p:bldP spid="27" grpId="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purl.org/dc/elements/1.1/"/>
    <ds:schemaRef ds:uri="16c05727-aa75-4e4a-9b5f-8a80a1165891"/>
    <ds:schemaRef ds:uri="http://schemas.microsoft.com/office/2006/metadata/properties"/>
    <ds:schemaRef ds:uri="http://schemas.microsoft.com/office/2006/documentManagement/types"/>
    <ds:schemaRef ds:uri="http://purl.org/dc/terms/"/>
    <ds:schemaRef ds:uri="71af3243-3dd4-4a8d-8c0d-dd76da1f02a5"/>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1491</Words>
  <Application>Microsoft Office PowerPoint</Application>
  <PresentationFormat>Widescreen</PresentationFormat>
  <Paragraphs>204</Paragraphs>
  <Slides>19</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19</vt:i4>
      </vt:variant>
    </vt:vector>
  </HeadingPairs>
  <TitlesOfParts>
    <vt:vector size="28" baseType="lpstr">
      <vt:lpstr>Arial</vt:lpstr>
      <vt:lpstr>Calibri</vt:lpstr>
      <vt:lpstr>Cambria Math</vt:lpstr>
      <vt:lpstr>Segoe UI</vt:lpstr>
      <vt:lpstr>Segoe UI Light</vt:lpstr>
      <vt:lpstr>Symbol</vt:lpstr>
      <vt:lpstr>Times New Roman</vt:lpstr>
      <vt:lpstr>Wingdings</vt:lpstr>
      <vt:lpstr>WelcomeDoc</vt:lpstr>
      <vt:lpstr>Flappy Bird</vt:lpstr>
      <vt:lpstr>Nguyễn Hà Đông</vt:lpstr>
      <vt:lpstr>Game Flappy Bird</vt:lpstr>
      <vt:lpstr>Ý tưởng sơ lược về game</vt:lpstr>
      <vt:lpstr>Method drawImage( ) và spriters</vt:lpstr>
      <vt:lpstr>Method drawImage( ) và spriters</vt:lpstr>
      <vt:lpstr>Tạo canvas và setup</vt:lpstr>
      <vt:lpstr>Background và Ground</vt:lpstr>
      <vt:lpstr>Background và Ground</vt:lpstr>
      <vt:lpstr>Các trạng thái của game</vt:lpstr>
      <vt:lpstr>Đối tượng Bird</vt:lpstr>
      <vt:lpstr>Đối tượng Bird</vt:lpstr>
      <vt:lpstr>Đối tượng Bird</vt:lpstr>
      <vt:lpstr>Đối tượng Bird</vt:lpstr>
      <vt:lpstr>Đối tượng Bird</vt:lpstr>
      <vt:lpstr>Đối tượng Pipes</vt:lpstr>
      <vt:lpstr>Đối tượng Pipes</vt:lpstr>
      <vt:lpstr>Sự kiện va chạm </vt:lpstr>
      <vt:lpstr>Đối tượng Score và event tính điểm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2020-08-22T02:31:10Z</dcterms:created>
  <dcterms:modified xsi:type="dcterms:W3CDTF">2020-08-25T07:49:07Z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