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 Slab Regular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Regular-bold.fntdata"/><Relationship Id="rId14" Type="http://schemas.openxmlformats.org/officeDocument/2006/relationships/font" Target="fonts/RobotoSlab-bold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33edad9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33edad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99651ed4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99651e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33edad9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33edad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800"/>
              <a:buNone/>
              <a:defRPr b="1" sz="5800">
                <a:solidFill>
                  <a:srgbClr val="E0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CC0000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4400"/>
              <a:buNone/>
              <a:defRPr b="1" sz="4400">
                <a:solidFill>
                  <a:srgbClr val="E0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57655"/>
            <a:ext cx="1464573" cy="867970"/>
            <a:chOff x="3593400" y="1695992"/>
            <a:chExt cx="1957200" cy="1157293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695992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E0666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402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637724" y="1554550"/>
            <a:ext cx="6275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</a:rPr>
              <a:t>Predicting an Individual’s Risk of Heart Disease Using Various Machine Learning Models</a:t>
            </a:r>
            <a:endParaRPr sz="2600">
              <a:solidFill>
                <a:srgbClr val="CC0000"/>
              </a:solidFill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637725" y="3183050"/>
            <a:ext cx="5122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Phuong Vu, Yunwei Liang, Trinh Nguyen</a:t>
            </a:r>
            <a:endParaRPr sz="1600"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4351950" y="239223"/>
            <a:ext cx="432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</a:rPr>
              <a:t>Motivation &amp; Background</a:t>
            </a:r>
            <a:endParaRPr sz="2600">
              <a:solidFill>
                <a:srgbClr val="CC000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710725" y="1761550"/>
            <a:ext cx="30912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for common diagnosis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Alleviate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financial burdens from diagnosis tests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Help generate preventative care plans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		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550575" y="1380350"/>
            <a:ext cx="1411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Our </a:t>
            </a:r>
            <a:r>
              <a:rPr b="1" lang="en" sz="18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Why</a:t>
            </a:r>
            <a:endParaRPr b="1" sz="18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544950" y="1715350"/>
            <a:ext cx="2997000" cy="2861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62375" y="1380350"/>
            <a:ext cx="1940700" cy="1866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1326975" y="1823000"/>
            <a:ext cx="1411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Heart disease is the leading cause of death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worldwide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098325" y="2013400"/>
            <a:ext cx="19776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rom 2014 to 2015,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$219 billion</a:t>
            </a: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lost due to the cost of 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healthcare</a:t>
            </a: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services, medicines, and lost productivity due to death related to heart disease.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C0000"/>
                </a:solidFill>
              </a:rPr>
              <a:t>Research Questions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822650" y="1423800"/>
            <a:ext cx="68502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Part I</a:t>
            </a:r>
            <a:endParaRPr b="1" sz="16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Which machine learning algorithm can best predict the risk of heart disease?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Part II</a:t>
            </a:r>
            <a:endParaRPr b="1" sz="16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the correlation between each feature and the prediction of one’s risk for heart disease?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Which feature is determinant of an individual’s health risk?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C0000"/>
                </a:solidFill>
              </a:rPr>
              <a:t>Methodology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63700" y="1053100"/>
            <a:ext cx="73404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Part I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Prepare the dataset.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Fit the data set to each model (Decision Tree Classifier, Random Forest Classifier, Gaussian Naive Bayes Classifier) and test their performance with accuracy score.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the average accuracy score over 10 trials to find the most accurate model.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Part II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Using the most accurate model and the prepared dataset: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Find the correlation between each feature and the label.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Check  the correlation result with an ablation study.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lphaL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Remove one feature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attribute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from the data at a time and run the model to see how the accuracy score differ without that feature.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86150" y="234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C0000"/>
                </a:solidFill>
              </a:rPr>
              <a:t>Key Results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86150" y="979525"/>
            <a:ext cx="7906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Part I	</a:t>
            </a:r>
            <a:r>
              <a:rPr lang="en">
                <a:solidFill>
                  <a:srgbClr val="EA9999"/>
                </a:solidFill>
                <a:latin typeface="Roboto Slab"/>
                <a:ea typeface="Roboto Slab"/>
                <a:cs typeface="Roboto Slab"/>
                <a:sym typeface="Roboto Slab"/>
              </a:rPr>
              <a:t>Which machine learning algorithm can best predict the risk of heart disease?</a:t>
            </a:r>
            <a:endParaRPr b="1">
              <a:solidFill>
                <a:srgbClr val="EA999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Gaussian Naive Bayes Classifier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is the most accurate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Random Forest Classifier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Decision Tree Classifier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50" y="1379725"/>
            <a:ext cx="2965175" cy="22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786150" y="2450000"/>
            <a:ext cx="4873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Part II	</a:t>
            </a:r>
            <a:r>
              <a:rPr lang="en">
                <a:solidFill>
                  <a:srgbClr val="EA9999"/>
                </a:solidFill>
                <a:latin typeface="Roboto Slab"/>
                <a:ea typeface="Roboto Slab"/>
                <a:cs typeface="Roboto Slab"/>
                <a:sym typeface="Roboto Slab"/>
              </a:rPr>
              <a:t>What is the correlation of each feature?</a:t>
            </a:r>
            <a:endParaRPr b="1" sz="1600">
              <a:solidFill>
                <a:srgbClr val="EA999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80400" y="2609125"/>
            <a:ext cx="55788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strongest correlation was 0.527, between “thal” and “prediction”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only inverse correlation was -0.424, between “thalach” and “prediction”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C0000"/>
                </a:solidFill>
              </a:rPr>
              <a:t>Key Results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86150" y="1095925"/>
            <a:ext cx="700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  <a:latin typeface="Roboto Slab"/>
                <a:ea typeface="Roboto Slab"/>
                <a:cs typeface="Roboto Slab"/>
                <a:sym typeface="Roboto Slab"/>
              </a:rPr>
              <a:t>Part II	</a:t>
            </a:r>
            <a:r>
              <a:rPr lang="en">
                <a:solidFill>
                  <a:srgbClr val="EA9999"/>
                </a:solidFill>
                <a:latin typeface="Roboto Slab"/>
                <a:ea typeface="Roboto Slab"/>
                <a:cs typeface="Roboto Slab"/>
                <a:sym typeface="Roboto Slab"/>
              </a:rPr>
              <a:t>Which feature is determinant of an individual’s health risk?</a:t>
            </a:r>
            <a:endParaRPr>
              <a:solidFill>
                <a:srgbClr val="EA9999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1477" l="61691" r="0" t="0"/>
          <a:stretch/>
        </p:blipFill>
        <p:spPr>
          <a:xfrm>
            <a:off x="5844475" y="1515825"/>
            <a:ext cx="3228975" cy="28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317325" y="1162350"/>
            <a:ext cx="53574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From ablation study, there are no distinct feature that significantly impact the score.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the naive bayes model, there is a  highest difference of -0.0500 when “cp” was removed. Even then this is miniscule.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95280" t="0"/>
          <a:stretch/>
        </p:blipFill>
        <p:spPr>
          <a:xfrm>
            <a:off x="5595680" y="1515825"/>
            <a:ext cx="396369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57958" l="2349" r="6567" t="7259"/>
          <a:stretch/>
        </p:blipFill>
        <p:spPr>
          <a:xfrm>
            <a:off x="1332012" y="3122475"/>
            <a:ext cx="3785575" cy="1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4009725" y="162348"/>
            <a:ext cx="432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</a:rPr>
              <a:t>Future Work</a:t>
            </a:r>
            <a:endParaRPr sz="2600">
              <a:solidFill>
                <a:srgbClr val="CC0000"/>
              </a:solidFill>
            </a:endParaRPr>
          </a:p>
        </p:txBody>
      </p:sp>
      <p:sp>
        <p:nvSpPr>
          <p:cNvPr id="119" name="Google Shape;119;p1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630875" y="1569125"/>
            <a:ext cx="3084600" cy="2892900"/>
          </a:xfrm>
          <a:prstGeom prst="ellipse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831542" y="1774181"/>
            <a:ext cx="2683500" cy="24825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981725" y="2277576"/>
            <a:ext cx="23829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Determine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why the correlation found via the Pearson r coefficient does not match ablation study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043825" y="1136500"/>
            <a:ext cx="2110500" cy="2030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206175" y="1280825"/>
            <a:ext cx="1811100" cy="1742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 flipH="1" rot="10800000">
            <a:off x="4515050" y="2427975"/>
            <a:ext cx="724500" cy="477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/>
        </p:nvSpPr>
        <p:spPr>
          <a:xfrm>
            <a:off x="5287025" y="1684152"/>
            <a:ext cx="1624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Improve the models with ensemble techniques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508425" y="2155575"/>
            <a:ext cx="81270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Thank you for listening!</a:t>
            </a:r>
            <a:endParaRPr sz="4000">
              <a:solidFill>
                <a:srgbClr val="CC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Please email us your questions at </a:t>
            </a:r>
            <a:endParaRPr sz="2400">
              <a:solidFill>
                <a:srgbClr val="E0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nguyetri@uw.edu </a:t>
            </a:r>
            <a:endParaRPr sz="2400">
              <a:solidFill>
                <a:srgbClr val="EA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