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39"/>
  </p:notesMasterIdLst>
  <p:handoutMasterIdLst>
    <p:handoutMasterId r:id="rId40"/>
  </p:handoutMasterIdLst>
  <p:sldIdLst>
    <p:sldId id="256" r:id="rId2"/>
    <p:sldId id="459" r:id="rId3"/>
    <p:sldId id="460" r:id="rId4"/>
    <p:sldId id="492" r:id="rId5"/>
    <p:sldId id="493" r:id="rId6"/>
    <p:sldId id="494" r:id="rId7"/>
    <p:sldId id="495" r:id="rId8"/>
    <p:sldId id="496" r:id="rId9"/>
    <p:sldId id="517" r:id="rId10"/>
    <p:sldId id="518" r:id="rId11"/>
    <p:sldId id="497" r:id="rId12"/>
    <p:sldId id="498" r:id="rId13"/>
    <p:sldId id="499" r:id="rId14"/>
    <p:sldId id="500" r:id="rId15"/>
    <p:sldId id="501" r:id="rId16"/>
    <p:sldId id="502" r:id="rId17"/>
    <p:sldId id="506" r:id="rId18"/>
    <p:sldId id="505" r:id="rId19"/>
    <p:sldId id="503" r:id="rId20"/>
    <p:sldId id="504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9" r:id="rId32"/>
    <p:sldId id="520" r:id="rId33"/>
    <p:sldId id="521" r:id="rId34"/>
    <p:sldId id="522" r:id="rId35"/>
    <p:sldId id="523" r:id="rId36"/>
    <p:sldId id="524" r:id="rId37"/>
    <p:sldId id="525" r:id="rId3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19" autoAdjust="0"/>
    <p:restoredTop sz="94241" autoAdjust="0"/>
  </p:normalViewPr>
  <p:slideViewPr>
    <p:cSldViewPr>
      <p:cViewPr varScale="1">
        <p:scale>
          <a:sx n="90" d="100"/>
          <a:sy n="90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2BA44FE-7B85-43D5-AE63-0C17B3098B30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702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1E5A5A0-617D-497C-ABE4-338040C919A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251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45DB-4308-4D31-8986-49B2179901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1B5D-C583-49A4-BB48-8BFB0EE914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1F93-15A9-49B8-8A66-92005BA982F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6B73DB-64DA-4021-9E79-6D5FA54F99A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FAC6385-E1AF-4C1C-97A4-8637B2D460B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AB8D-3F76-49F2-A93D-717D0CF5353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2778-EF39-4F4B-AC23-AF85414C9DA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3DAC-9BB8-45D2-B4AC-60723BA3F75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ADC7-1EA8-4E32-A169-A8458046E2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C680-7754-4417-960D-DD18787A755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E7F-769E-4EF8-83A3-CED047E5F33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82F-80C0-4721-BEC6-A4EC8F3CC5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E86FA7-7AE7-4E8F-AC50-94444DF92F7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9/7/13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2F12FB-8D5F-43C4-BFEC-5786600BF0ED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42.wmf"/><Relationship Id="rId5" Type="http://schemas.openxmlformats.org/officeDocument/2006/relationships/image" Target="../media/image43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oleObject" Target="../embeddings/oleObject25.bin"/><Relationship Id="rId5" Type="http://schemas.openxmlformats.org/officeDocument/2006/relationships/image" Target="../media/image4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Single sigmoid output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&gt;2 softmax outputs</a:t>
            </a:r>
          </a:p>
          <a:p>
            <a:endParaRPr lang="tr-TR" dirty="0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</a:t>
            </a:r>
          </a:p>
        </p:txBody>
      </p:sp>
      <p:graphicFrame>
        <p:nvGraphicFramePr>
          <p:cNvPr id="435210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624013" y="2525713"/>
          <a:ext cx="49593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14" name="Equation" r:id="rId3" imgW="2666880" imgH="749160" progId="Equation.3">
                  <p:embed/>
                </p:oleObj>
              </mc:Choice>
              <mc:Fallback>
                <p:oleObj name="Equation" r:id="rId3" imgW="2666880" imgH="749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525713"/>
                        <a:ext cx="4959350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5DD5-5E2D-4BBE-B710-698D7CA6DC19}" type="slidenum">
              <a:rPr lang="tr-TR"/>
              <a:pPr/>
              <a:t>10</a:t>
            </a:fld>
            <a:endParaRPr lang="tr-TR"/>
          </a:p>
        </p:txBody>
      </p:sp>
      <p:graphicFrame>
        <p:nvGraphicFramePr>
          <p:cNvPr id="435212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14500" y="4745038"/>
          <a:ext cx="6338888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15" name="Equation" r:id="rId5" imgW="3149280" imgH="736560" progId="Equation.3">
                  <p:embed/>
                </p:oleObj>
              </mc:Choice>
              <mc:Fallback>
                <p:oleObj name="Equation" r:id="rId5" imgW="3149280" imgH="7365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745038"/>
                        <a:ext cx="6338888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Boolean AND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F08-6D04-4D6A-AC2F-1F5B3C1D77D2}" type="slidenum">
              <a:rPr lang="tr-TR"/>
              <a:pPr/>
              <a:t>11</a:t>
            </a:fld>
            <a:endParaRPr lang="tr-TR"/>
          </a:p>
        </p:txBody>
      </p:sp>
      <p:pic>
        <p:nvPicPr>
          <p:cNvPr id="405513" name="Picture 9" descr="Per2-and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205038"/>
            <a:ext cx="7618412" cy="3833812"/>
          </a:xfrm>
          <a:prstGeom prst="rect">
            <a:avLst/>
          </a:prstGeom>
          <a:noFill/>
        </p:spPr>
      </p:pic>
      <p:pic>
        <p:nvPicPr>
          <p:cNvPr id="405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9563" y="908050"/>
            <a:ext cx="2133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dirty="0"/>
              <a:t>XOR</a:t>
            </a:r>
          </a:p>
        </p:txBody>
      </p:sp>
      <p:sp>
        <p:nvSpPr>
          <p:cNvPr id="406534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No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satisfy:</a:t>
            </a:r>
          </a:p>
        </p:txBody>
      </p:sp>
      <p:graphicFrame>
        <p:nvGraphicFramePr>
          <p:cNvPr id="40653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4292600"/>
          <a:ext cx="28035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0" name="Equation" r:id="rId3" imgW="1384200" imgH="888840" progId="Equation.3">
                  <p:embed/>
                </p:oleObj>
              </mc:Choice>
              <mc:Fallback>
                <p:oleObj name="Equation" r:id="rId3" imgW="1384200" imgH="8888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280352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C5143-AE91-4249-953E-68279BCA7499}" type="slidenum">
              <a:rPr lang="tr-TR"/>
              <a:pPr/>
              <a:t>12</a:t>
            </a:fld>
            <a:endParaRPr lang="tr-TR"/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813" y="1557338"/>
            <a:ext cx="2181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6536" name="Picture 8" descr="Per-xor_co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196975"/>
            <a:ext cx="3024188" cy="2855913"/>
          </a:xfrm>
          <a:prstGeom prst="rect">
            <a:avLst/>
          </a:prstGeom>
          <a:noFill/>
        </p:spPr>
      </p:pic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4643438" y="4652963"/>
            <a:ext cx="3467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(Minsky and Papert, 1969)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78" name="Picture 26" descr="Mlp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412875"/>
            <a:ext cx="4073525" cy="4824413"/>
          </a:xfrm>
          <a:prstGeom prst="rect">
            <a:avLst/>
          </a:prstGeom>
          <a:noFill/>
        </p:spPr>
      </p:pic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Multilayer Perceptrons</a:t>
            </a:r>
          </a:p>
        </p:txBody>
      </p:sp>
      <p:graphicFrame>
        <p:nvGraphicFramePr>
          <p:cNvPr id="407580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4640263" y="1933575"/>
          <a:ext cx="3822700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2" name="Equation" r:id="rId4" imgW="1981080" imgH="1422360" progId="Equation.3">
                  <p:embed/>
                </p:oleObj>
              </mc:Choice>
              <mc:Fallback>
                <p:oleObj name="Equation" r:id="rId4" imgW="1981080" imgH="14223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1933575"/>
                        <a:ext cx="3822700" cy="274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A4F8-E2AC-49FE-842A-7F060937B573}" type="slidenum">
              <a:rPr lang="tr-TR"/>
              <a:pPr/>
              <a:t>13</a:t>
            </a:fld>
            <a:endParaRPr lang="tr-TR"/>
          </a:p>
        </p:txBody>
      </p:sp>
      <p:sp>
        <p:nvSpPr>
          <p:cNvPr id="407579" name="Rectangle 27"/>
          <p:cNvSpPr>
            <a:spLocks noChangeArrowheads="1"/>
          </p:cNvSpPr>
          <p:nvPr/>
        </p:nvSpPr>
        <p:spPr bwMode="auto">
          <a:xfrm>
            <a:off x="4932363" y="5661025"/>
            <a:ext cx="3143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(Rumelhart et al., 1986)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C490-73CE-4F5E-9840-A182E2F85A38}" type="slidenum">
              <a:rPr lang="tr-TR"/>
              <a:pPr/>
              <a:t>14</a:t>
            </a:fld>
            <a:endParaRPr lang="tr-TR"/>
          </a:p>
        </p:txBody>
      </p:sp>
      <p:pic>
        <p:nvPicPr>
          <p:cNvPr id="408585" name="Picture 9" descr="Mlp-xor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620713"/>
            <a:ext cx="5832475" cy="5434012"/>
          </a:xfrm>
          <a:prstGeom prst="rect">
            <a:avLst/>
          </a:prstGeom>
          <a:noFill/>
        </p:spPr>
      </p:pic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827088" y="6021388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XOR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= 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~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OR (~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705" name="Picture 9" descr="Mlp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412875"/>
            <a:ext cx="4073525" cy="4824413"/>
          </a:xfrm>
          <a:prstGeom prst="rect">
            <a:avLst/>
          </a:prstGeom>
          <a:noFill/>
        </p:spPr>
      </p:pic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Backpropagation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78D8-0F00-4566-9A92-C34AA1C3C919}" type="slidenum">
              <a:rPr lang="tr-TR"/>
              <a:pPr/>
              <a:t>15</a:t>
            </a:fld>
            <a:endParaRPr lang="tr-TR"/>
          </a:p>
        </p:txBody>
      </p: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4508501" y="1866900"/>
            <a:ext cx="4154487" cy="3432175"/>
            <a:chOff x="2840" y="1223"/>
            <a:chExt cx="2617" cy="2162"/>
          </a:xfrm>
        </p:grpSpPr>
        <p:graphicFrame>
          <p:nvGraphicFramePr>
            <p:cNvPr id="413707" name="Object 11"/>
            <p:cNvGraphicFramePr>
              <a:graphicFrameLocks noChangeAspect="1"/>
            </p:cNvGraphicFramePr>
            <p:nvPr/>
          </p:nvGraphicFramePr>
          <p:xfrm>
            <a:off x="2840" y="1223"/>
            <a:ext cx="2617" cy="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09" name="Equation" r:id="rId4" imgW="2286000" imgH="1866600" progId="Equation.3">
                    <p:embed/>
                  </p:oleObj>
                </mc:Choice>
                <mc:Fallback>
                  <p:oleObj name="Equation" r:id="rId4" imgW="2286000" imgH="18666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1223"/>
                          <a:ext cx="2617" cy="2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3152" y="2795"/>
              <a:ext cx="1724" cy="59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BF8D-2848-4E14-9B19-F6E8A37C5D0B}" type="slidenum">
              <a:rPr lang="tr-TR">
                <a:latin typeface="+mj-lt"/>
              </a:rPr>
              <a:pPr/>
              <a:t>16</a:t>
            </a:fld>
            <a:endParaRPr lang="tr-TR">
              <a:latin typeface="+mj-lt"/>
            </a:endParaRPr>
          </a:p>
        </p:txBody>
      </p:sp>
      <p:graphicFrame>
        <p:nvGraphicFramePr>
          <p:cNvPr id="415772" name="Object 2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79463" y="4227513"/>
          <a:ext cx="2174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3" name="Equation" r:id="rId3" imgW="1206360" imgH="228600" progId="Equation.3">
                  <p:embed/>
                </p:oleObj>
              </mc:Choice>
              <mc:Fallback>
                <p:oleObj name="Equation" r:id="rId3" imgW="120636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4227513"/>
                        <a:ext cx="2174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74" name="Object 3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73138" y="1928813"/>
          <a:ext cx="22891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4" name="Equation" r:id="rId5" imgW="1015920" imgH="431640" progId="Equation.3">
                  <p:embed/>
                </p:oleObj>
              </mc:Choice>
              <mc:Fallback>
                <p:oleObj name="Equation" r:id="rId5" imgW="1015920" imgH="4316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928813"/>
                        <a:ext cx="2289175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1" name="Object 37"/>
          <p:cNvGraphicFramePr>
            <a:graphicFrameLocks noChangeAspect="1"/>
          </p:cNvGraphicFramePr>
          <p:nvPr/>
        </p:nvGraphicFramePr>
        <p:xfrm>
          <a:off x="3914775" y="3236913"/>
          <a:ext cx="4192588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5" name="Equation" r:id="rId7" imgW="2184120" imgH="1625400" progId="Equation.3">
                  <p:embed/>
                </p:oleObj>
              </mc:Choice>
              <mc:Fallback>
                <p:oleObj name="Equation" r:id="rId7" imgW="2184120" imgH="16254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3236913"/>
                        <a:ext cx="4192588" cy="3119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tr-TR" sz="4000" dirty="0">
                <a:solidFill>
                  <a:schemeClr val="tx2"/>
                </a:solidFill>
                <a:latin typeface="+mj-lt"/>
              </a:rPr>
              <a:t>Regression</a:t>
            </a: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6786578" y="5000636"/>
            <a:ext cx="1000132" cy="4318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15762" name="Rectangle 18"/>
          <p:cNvSpPr>
            <a:spLocks noChangeArrowheads="1"/>
          </p:cNvSpPr>
          <p:nvPr/>
        </p:nvSpPr>
        <p:spPr bwMode="auto">
          <a:xfrm>
            <a:off x="1285851" y="4214818"/>
            <a:ext cx="1000133" cy="4318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15763" name="Line 19"/>
          <p:cNvSpPr>
            <a:spLocks noChangeShapeType="1"/>
          </p:cNvSpPr>
          <p:nvPr/>
        </p:nvSpPr>
        <p:spPr bwMode="auto">
          <a:xfrm flipV="1">
            <a:off x="1692275" y="4724400"/>
            <a:ext cx="0" cy="9366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4" name="Line 20"/>
          <p:cNvSpPr>
            <a:spLocks noChangeShapeType="1"/>
          </p:cNvSpPr>
          <p:nvPr/>
        </p:nvSpPr>
        <p:spPr bwMode="auto">
          <a:xfrm flipV="1">
            <a:off x="1692275" y="3068638"/>
            <a:ext cx="0" cy="9366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5" name="Line 21"/>
          <p:cNvSpPr>
            <a:spLocks noChangeShapeType="1"/>
          </p:cNvSpPr>
          <p:nvPr/>
        </p:nvSpPr>
        <p:spPr bwMode="auto">
          <a:xfrm flipV="1">
            <a:off x="2987675" y="1412875"/>
            <a:ext cx="1439863" cy="50323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6" name="Line 22"/>
          <p:cNvSpPr>
            <a:spLocks noChangeShapeType="1"/>
          </p:cNvSpPr>
          <p:nvPr/>
        </p:nvSpPr>
        <p:spPr bwMode="auto">
          <a:xfrm>
            <a:off x="7019925" y="1484313"/>
            <a:ext cx="0" cy="431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7" name="Line 23"/>
          <p:cNvSpPr>
            <a:spLocks noChangeShapeType="1"/>
          </p:cNvSpPr>
          <p:nvPr/>
        </p:nvSpPr>
        <p:spPr bwMode="auto">
          <a:xfrm>
            <a:off x="7019925" y="2852738"/>
            <a:ext cx="0" cy="2889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8" name="Text Box 24"/>
          <p:cNvSpPr txBox="1">
            <a:spLocks noChangeArrowheads="1"/>
          </p:cNvSpPr>
          <p:nvPr/>
        </p:nvSpPr>
        <p:spPr bwMode="auto">
          <a:xfrm>
            <a:off x="395288" y="3429000"/>
            <a:ext cx="966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solidFill>
                  <a:srgbClr val="3333FF"/>
                </a:solidFill>
                <a:latin typeface="+mj-lt"/>
              </a:rPr>
              <a:t>Forward</a:t>
            </a:r>
          </a:p>
        </p:txBody>
      </p:sp>
      <p:sp>
        <p:nvSpPr>
          <p:cNvPr id="415769" name="Text Box 25"/>
          <p:cNvSpPr txBox="1">
            <a:spLocks noChangeArrowheads="1"/>
          </p:cNvSpPr>
          <p:nvPr/>
        </p:nvSpPr>
        <p:spPr bwMode="auto">
          <a:xfrm>
            <a:off x="7380288" y="2852738"/>
            <a:ext cx="1109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solidFill>
                  <a:srgbClr val="FF0000"/>
                </a:solidFill>
                <a:latin typeface="+mj-lt"/>
              </a:rPr>
              <a:t>Backward</a:t>
            </a:r>
          </a:p>
        </p:txBody>
      </p:sp>
      <p:sp>
        <p:nvSpPr>
          <p:cNvPr id="415770" name="Text Box 26"/>
          <p:cNvSpPr txBox="1">
            <a:spLocks noChangeArrowheads="1"/>
          </p:cNvSpPr>
          <p:nvPr/>
        </p:nvSpPr>
        <p:spPr bwMode="auto">
          <a:xfrm>
            <a:off x="1476375" y="580548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b="1" i="1">
                <a:latin typeface="+mj-lt"/>
              </a:rPr>
              <a:t>x</a:t>
            </a:r>
          </a:p>
        </p:txBody>
      </p:sp>
      <p:graphicFrame>
        <p:nvGraphicFramePr>
          <p:cNvPr id="415779" name="Object 35"/>
          <p:cNvGraphicFramePr>
            <a:graphicFrameLocks noChangeAspect="1"/>
          </p:cNvGraphicFramePr>
          <p:nvPr/>
        </p:nvGraphicFramePr>
        <p:xfrm>
          <a:off x="4578350" y="692150"/>
          <a:ext cx="33686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6" name="Equation" r:id="rId9" imgW="1688760" imgH="419040" progId="Equation.3">
                  <p:embed/>
                </p:oleObj>
              </mc:Choice>
              <mc:Fallback>
                <p:oleObj name="Equation" r:id="rId9" imgW="1688760" imgH="4190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692150"/>
                        <a:ext cx="33686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0" name="Object 36"/>
          <p:cNvGraphicFramePr>
            <a:graphicFrameLocks noChangeAspect="1"/>
          </p:cNvGraphicFramePr>
          <p:nvPr/>
        </p:nvGraphicFramePr>
        <p:xfrm>
          <a:off x="5160963" y="1998663"/>
          <a:ext cx="24209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7" name="Equation" r:id="rId11" imgW="1168200" imgH="342720" progId="Equation.3">
                  <p:embed/>
                </p:oleObj>
              </mc:Choice>
              <mc:Fallback>
                <p:oleObj name="Equation" r:id="rId11" imgW="1168200" imgH="34272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1998663"/>
                        <a:ext cx="2420937" cy="709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Regression with Multiple Outputs</a:t>
            </a:r>
          </a:p>
        </p:txBody>
      </p:sp>
      <p:graphicFrame>
        <p:nvGraphicFramePr>
          <p:cNvPr id="419864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747713" y="2135188"/>
          <a:ext cx="5918200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6" name="Equation" r:id="rId3" imgW="2730240" imgH="1676160" progId="Equation.3">
                  <p:embed/>
                </p:oleObj>
              </mc:Choice>
              <mc:Fallback>
                <p:oleObj name="Equation" r:id="rId3" imgW="2730240" imgH="16761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2135188"/>
                        <a:ext cx="5918200" cy="363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7952-7333-421C-994C-C7885003BFFB}" type="slidenum">
              <a:rPr lang="tr-TR"/>
              <a:pPr/>
              <a:t>17</a:t>
            </a:fld>
            <a:endParaRPr lang="tr-TR"/>
          </a:p>
        </p:txBody>
      </p:sp>
      <p:sp>
        <p:nvSpPr>
          <p:cNvPr id="419848" name="Oval 8"/>
          <p:cNvSpPr>
            <a:spLocks noChangeArrowheads="1"/>
          </p:cNvSpPr>
          <p:nvPr/>
        </p:nvSpPr>
        <p:spPr bwMode="auto">
          <a:xfrm>
            <a:off x="7019925" y="3500438"/>
            <a:ext cx="431800" cy="431800"/>
          </a:xfrm>
          <a:prstGeom prst="ellipse">
            <a:avLst/>
          </a:prstGeom>
          <a:solidFill>
            <a:srgbClr val="FF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49" name="Oval 9"/>
          <p:cNvSpPr>
            <a:spLocks noChangeArrowheads="1"/>
          </p:cNvSpPr>
          <p:nvPr/>
        </p:nvSpPr>
        <p:spPr bwMode="auto">
          <a:xfrm>
            <a:off x="7019925" y="45085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0" name="Oval 10"/>
          <p:cNvSpPr>
            <a:spLocks noChangeArrowheads="1"/>
          </p:cNvSpPr>
          <p:nvPr/>
        </p:nvSpPr>
        <p:spPr bwMode="auto">
          <a:xfrm>
            <a:off x="8027988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1" name="Oval 11"/>
          <p:cNvSpPr>
            <a:spLocks noChangeArrowheads="1"/>
          </p:cNvSpPr>
          <p:nvPr/>
        </p:nvSpPr>
        <p:spPr bwMode="auto">
          <a:xfrm>
            <a:off x="6227763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2" name="Line 12"/>
          <p:cNvSpPr>
            <a:spLocks noChangeShapeType="1"/>
          </p:cNvSpPr>
          <p:nvPr/>
        </p:nvSpPr>
        <p:spPr bwMode="auto">
          <a:xfrm flipV="1">
            <a:off x="7235825" y="39338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3" name="Oval 13"/>
          <p:cNvSpPr>
            <a:spLocks noChangeArrowheads="1"/>
          </p:cNvSpPr>
          <p:nvPr/>
        </p:nvSpPr>
        <p:spPr bwMode="auto">
          <a:xfrm>
            <a:off x="6948488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4" name="Line 14"/>
          <p:cNvSpPr>
            <a:spLocks noChangeShapeType="1"/>
          </p:cNvSpPr>
          <p:nvPr/>
        </p:nvSpPr>
        <p:spPr bwMode="auto">
          <a:xfrm flipH="1" flipV="1">
            <a:off x="7164388" y="2565400"/>
            <a:ext cx="71437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5" name="Line 15"/>
          <p:cNvSpPr>
            <a:spLocks noChangeShapeType="1"/>
          </p:cNvSpPr>
          <p:nvPr/>
        </p:nvSpPr>
        <p:spPr bwMode="auto">
          <a:xfrm flipV="1">
            <a:off x="7308850" y="2565400"/>
            <a:ext cx="86360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7" name="Line 17"/>
          <p:cNvSpPr>
            <a:spLocks noChangeShapeType="1"/>
          </p:cNvSpPr>
          <p:nvPr/>
        </p:nvSpPr>
        <p:spPr bwMode="auto">
          <a:xfrm flipH="1" flipV="1">
            <a:off x="6443663" y="2565400"/>
            <a:ext cx="7207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7451725" y="3500438"/>
            <a:ext cx="47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z</a:t>
            </a:r>
            <a:r>
              <a:rPr lang="tr-TR" sz="2400" i="1" baseline="-25000">
                <a:latin typeface="Lucida Bright" pitchFamily="18" charset="0"/>
              </a:rPr>
              <a:t>h</a:t>
            </a:r>
          </a:p>
        </p:txBody>
      </p:sp>
      <p:sp>
        <p:nvSpPr>
          <p:cNvPr id="419860" name="Text Box 20"/>
          <p:cNvSpPr txBox="1">
            <a:spLocks noChangeArrowheads="1"/>
          </p:cNvSpPr>
          <p:nvPr/>
        </p:nvSpPr>
        <p:spPr bwMode="auto">
          <a:xfrm>
            <a:off x="7235825" y="2636838"/>
            <a:ext cx="54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v</a:t>
            </a:r>
            <a:r>
              <a:rPr lang="tr-TR" sz="2400" i="1" baseline="-25000">
                <a:latin typeface="Lucida Bright" pitchFamily="18" charset="0"/>
              </a:rPr>
              <a:t>ih</a:t>
            </a:r>
          </a:p>
        </p:txBody>
      </p:sp>
      <p:sp>
        <p:nvSpPr>
          <p:cNvPr id="419861" name="Text Box 21"/>
          <p:cNvSpPr txBox="1">
            <a:spLocks noChangeArrowheads="1"/>
          </p:cNvSpPr>
          <p:nvPr/>
        </p:nvSpPr>
        <p:spPr bwMode="auto">
          <a:xfrm>
            <a:off x="6804025" y="15573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y</a:t>
            </a:r>
            <a:r>
              <a:rPr lang="tr-TR" sz="2400" i="1" baseline="-25000">
                <a:latin typeface="Lucida Bright" pitchFamily="18" charset="0"/>
              </a:rPr>
              <a:t>i</a:t>
            </a:r>
          </a:p>
        </p:txBody>
      </p:sp>
      <p:sp>
        <p:nvSpPr>
          <p:cNvPr id="419862" name="Text Box 22"/>
          <p:cNvSpPr txBox="1">
            <a:spLocks noChangeArrowheads="1"/>
          </p:cNvSpPr>
          <p:nvPr/>
        </p:nvSpPr>
        <p:spPr bwMode="auto">
          <a:xfrm>
            <a:off x="7596188" y="4581525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i="1" baseline="-25000">
                <a:latin typeface="Lucida Bright" pitchFamily="18" charset="0"/>
              </a:rPr>
              <a:t>j</a:t>
            </a:r>
          </a:p>
        </p:txBody>
      </p: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6516688" y="3933825"/>
            <a:ext cx="62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w</a:t>
            </a:r>
            <a:r>
              <a:rPr lang="tr-TR" sz="2400" i="1" baseline="-25000">
                <a:latin typeface="Lucida Bright" pitchFamily="18" charset="0"/>
              </a:rPr>
              <a:t>hj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A77-43D9-4E59-8870-E489C6972DD4}" type="slidenum">
              <a:rPr lang="tr-TR"/>
              <a:pPr/>
              <a:t>18</a:t>
            </a:fld>
            <a:endParaRPr lang="tr-TR"/>
          </a:p>
        </p:txBody>
      </p:sp>
      <p:pic>
        <p:nvPicPr>
          <p:cNvPr id="418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309563"/>
            <a:ext cx="697230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A07E-712E-4C96-ADF0-8E4B02326F8F}" type="slidenum">
              <a:rPr lang="tr-TR"/>
              <a:pPr/>
              <a:t>19</a:t>
            </a:fld>
            <a:endParaRPr lang="tr-TR"/>
          </a:p>
        </p:txBody>
      </p:sp>
      <p:pic>
        <p:nvPicPr>
          <p:cNvPr id="4167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620713"/>
            <a:ext cx="45815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678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2349500"/>
            <a:ext cx="51816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/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11: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Multilayer Perceptrons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42-BD76-4FF8-B931-9E5852720B2E}" type="slidenum">
              <a:rPr lang="tr-TR"/>
              <a:pPr/>
              <a:t>20</a:t>
            </a:fld>
            <a:endParaRPr lang="tr-TR"/>
          </a:p>
        </p:txBody>
      </p:sp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509588"/>
            <a:ext cx="73628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63713" y="17018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w</a:t>
            </a:r>
            <a:r>
              <a:rPr lang="tr-TR" sz="1800" i="1" baseline="-25000">
                <a:latin typeface="Lucida Bright" pitchFamily="18" charset="0"/>
              </a:rPr>
              <a:t>h</a:t>
            </a:r>
            <a:r>
              <a:rPr lang="tr-TR" sz="1800" i="1">
                <a:latin typeface="Lucida Bright" pitchFamily="18" charset="0"/>
              </a:rPr>
              <a:t>x</a:t>
            </a:r>
            <a:r>
              <a:rPr lang="tr-TR" sz="1800">
                <a:latin typeface="Lucida Bright" pitchFamily="18" charset="0"/>
              </a:rPr>
              <a:t>+</a:t>
            </a:r>
            <a:r>
              <a:rPr lang="tr-TR" sz="1800" i="1">
                <a:latin typeface="Lucida Bright" pitchFamily="18" charset="0"/>
              </a:rPr>
              <a:t>w</a:t>
            </a:r>
            <a:r>
              <a:rPr lang="tr-TR" sz="1800" baseline="-25000">
                <a:latin typeface="Lucida Bright" pitchFamily="18" charset="0"/>
              </a:rPr>
              <a:t>0</a:t>
            </a:r>
            <a:endParaRPr lang="tr-TR" sz="1800" i="1" baseline="-25000">
              <a:latin typeface="Lucida Bright" pitchFamily="18" charset="0"/>
            </a:endParaRP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4067175" y="2205038"/>
            <a:ext cx="403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z</a:t>
            </a:r>
            <a:r>
              <a:rPr lang="tr-TR" sz="1800" i="1" baseline="-25000">
                <a:latin typeface="Lucida Bright" pitchFamily="18" charset="0"/>
              </a:rPr>
              <a:t>h</a:t>
            </a:r>
            <a:endParaRPr lang="tr-TR" sz="2400" i="1">
              <a:latin typeface="Lucida Bright" pitchFamily="18" charset="0"/>
            </a:endParaRP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6732588" y="1989138"/>
            <a:ext cx="62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v</a:t>
            </a:r>
            <a:r>
              <a:rPr lang="tr-TR" sz="1800" i="1" baseline="-25000">
                <a:latin typeface="Lucida Bright" pitchFamily="18" charset="0"/>
              </a:rPr>
              <a:t>h</a:t>
            </a:r>
            <a:r>
              <a:rPr lang="tr-TR" sz="1800" i="1">
                <a:latin typeface="Lucida Bright" pitchFamily="18" charset="0"/>
              </a:rPr>
              <a:t>z</a:t>
            </a:r>
            <a:r>
              <a:rPr lang="tr-TR" sz="1800" i="1" baseline="-25000">
                <a:latin typeface="Lucida Bright" pitchFamily="18" charset="0"/>
              </a:rPr>
              <a:t>h</a:t>
            </a:r>
            <a:endParaRPr lang="tr-TR" sz="2400" i="1">
              <a:latin typeface="Lucida Bright" pitchFamily="18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One sigmoid output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≡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1-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</a:p>
          <a:p>
            <a:endParaRPr lang="tr-TR" i="1" baseline="30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Two-Class Discrimination</a:t>
            </a:r>
          </a:p>
        </p:txBody>
      </p:sp>
      <p:graphicFrame>
        <p:nvGraphicFramePr>
          <p:cNvPr id="42087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698625" y="2668588"/>
          <a:ext cx="5529263" cy="300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5" name="Equation" r:id="rId3" imgW="2806560" imgH="1523880" progId="Equation.3">
                  <p:embed/>
                </p:oleObj>
              </mc:Choice>
              <mc:Fallback>
                <p:oleObj name="Equation" r:id="rId3" imgW="2806560" imgH="1523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668588"/>
                        <a:ext cx="5529263" cy="300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C4C4-96F5-4F19-AB7D-C0CE01D568D6}" type="slidenum">
              <a:rPr lang="tr-TR"/>
              <a:pPr/>
              <a:t>21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K</a:t>
            </a:r>
            <a:r>
              <a:rPr lang="tr-TR" dirty="0"/>
              <a:t>&gt;2 Classes</a:t>
            </a:r>
          </a:p>
        </p:txBody>
      </p:sp>
      <p:graphicFrame>
        <p:nvGraphicFramePr>
          <p:cNvPr id="421898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003300" y="2195513"/>
          <a:ext cx="6977063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0" name="Equation" r:id="rId3" imgW="3390840" imgH="1650960" progId="Equation.3">
                  <p:embed/>
                </p:oleObj>
              </mc:Choice>
              <mc:Fallback>
                <p:oleObj name="Equation" r:id="rId3" imgW="3390840" imgH="16509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195513"/>
                        <a:ext cx="6977063" cy="339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82A-A611-4FB0-A9C7-F17CA643D109}" type="slidenum">
              <a:rPr lang="tr-TR"/>
              <a:pPr/>
              <a:t>22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tr-TR" dirty="0">
                <a:latin typeface="+mj-lt"/>
              </a:rPr>
              <a:t>MLP with one hidden layer is a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universal approximator </a:t>
            </a:r>
            <a:r>
              <a:rPr lang="tr-TR" dirty="0">
                <a:latin typeface="+mj-lt"/>
              </a:rPr>
              <a:t>(Hornik et al., 1989), but using multiple layers may lead to simpler networks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Multiple Hidden Layers</a:t>
            </a:r>
          </a:p>
        </p:txBody>
      </p:sp>
      <p:graphicFrame>
        <p:nvGraphicFramePr>
          <p:cNvPr id="42291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111250" y="3276600"/>
          <a:ext cx="7064375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9" name="Equation" r:id="rId3" imgW="3759120" imgH="1422360" progId="Equation.3">
                  <p:embed/>
                </p:oleObj>
              </mc:Choice>
              <mc:Fallback>
                <p:oleObj name="Equation" r:id="rId3" imgW="3759120" imgH="1422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276600"/>
                        <a:ext cx="7064375" cy="267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B9C-704B-4659-A981-ED419319D293}" type="slidenum">
              <a:rPr lang="tr-TR"/>
              <a:pPr/>
              <a:t>23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Momentum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Adaptive learning rate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Improving Convergence</a:t>
            </a:r>
          </a:p>
        </p:txBody>
      </p:sp>
      <p:graphicFrame>
        <p:nvGraphicFramePr>
          <p:cNvPr id="42394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713038" y="2420938"/>
          <a:ext cx="29956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47" name="Equation" r:id="rId3" imgW="1447560" imgH="457200" progId="Equation.3">
                  <p:embed/>
                </p:oleObj>
              </mc:Choice>
              <mc:Fallback>
                <p:oleObj name="Equation" r:id="rId3" imgW="144756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2420938"/>
                        <a:ext cx="299561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A30-31FB-4475-A74E-645553E62A33}" type="slidenum">
              <a:rPr lang="tr-TR"/>
              <a:pPr/>
              <a:t>24</a:t>
            </a:fld>
            <a:endParaRPr lang="tr-TR"/>
          </a:p>
        </p:txBody>
      </p:sp>
      <p:graphicFrame>
        <p:nvGraphicFramePr>
          <p:cNvPr id="423945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73300" y="4508500"/>
          <a:ext cx="31940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48" name="Equation" r:id="rId5" imgW="1549080" imgH="482400" progId="Equation.3">
                  <p:embed/>
                </p:oleObj>
              </mc:Choice>
              <mc:Fallback>
                <p:oleObj name="Equation" r:id="rId5" imgW="154908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508500"/>
                        <a:ext cx="319405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Overfitting/Overtraining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D72-7150-4B26-B453-32DE50ACA0C9}" type="slidenum">
              <a:rPr lang="tr-TR"/>
              <a:pPr/>
              <a:t>25</a:t>
            </a:fld>
            <a:endParaRPr lang="tr-TR"/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684213" y="1484313"/>
            <a:ext cx="4643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Number of weights: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H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+1)+(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+1)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K</a:t>
            </a:r>
          </a:p>
        </p:txBody>
      </p:sp>
      <p:pic>
        <p:nvPicPr>
          <p:cNvPr id="4249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989138"/>
            <a:ext cx="57245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FD52-02EA-43EB-8A01-914FC7B336C9}" type="slidenum">
              <a:rPr lang="tr-TR"/>
              <a:pPr/>
              <a:t>26</a:t>
            </a:fld>
            <a:endParaRPr lang="tr-TR"/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836613"/>
            <a:ext cx="69151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Structured MLP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261D-29E3-4DC2-89A2-E3804A9D4E34}" type="slidenum">
              <a:rPr lang="tr-TR"/>
              <a:pPr/>
              <a:t>27</a:t>
            </a:fld>
            <a:endParaRPr lang="tr-TR"/>
          </a:p>
        </p:txBody>
      </p:sp>
      <p:pic>
        <p:nvPicPr>
          <p:cNvPr id="427017" name="Picture 9" descr="Mlp-struct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205038"/>
            <a:ext cx="6913562" cy="3236912"/>
          </a:xfrm>
          <a:prstGeom prst="rect">
            <a:avLst/>
          </a:prstGeom>
          <a:noFill/>
        </p:spPr>
      </p:pic>
      <p:sp>
        <p:nvSpPr>
          <p:cNvPr id="427018" name="Text Box 10"/>
          <p:cNvSpPr txBox="1">
            <a:spLocks noChangeArrowheads="1"/>
          </p:cNvSpPr>
          <p:nvPr/>
        </p:nvSpPr>
        <p:spPr bwMode="auto">
          <a:xfrm>
            <a:off x="611188" y="5661025"/>
            <a:ext cx="2589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(Le Cun et al, 1989)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Weight Sharing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9-799F-436E-91E3-67466A9CDE5A}" type="slidenum">
              <a:rPr lang="tr-TR"/>
              <a:pPr/>
              <a:t>28</a:t>
            </a:fld>
            <a:endParaRPr lang="tr-TR"/>
          </a:p>
        </p:txBody>
      </p:sp>
      <p:pic>
        <p:nvPicPr>
          <p:cNvPr id="428040" name="Picture 8" descr="Mlp-share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060575"/>
            <a:ext cx="5667375" cy="2838450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Hints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836-B253-4DCD-895A-325FB8D99E2F}" type="slidenum">
              <a:rPr lang="tr-TR"/>
              <a:pPr/>
              <a:t>29</a:t>
            </a:fld>
            <a:endParaRPr lang="tr-TR"/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643050"/>
            <a:ext cx="8229600" cy="38862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Invariance to translation, rotation, size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Virtual examples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Augmented error: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’=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+λ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h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x’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are the “same”: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|θ)-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’|θ)]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Approximation hint:</a:t>
            </a:r>
          </a:p>
        </p:txBody>
      </p:sp>
      <p:graphicFrame>
        <p:nvGraphicFramePr>
          <p:cNvPr id="429072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57554" y="4786322"/>
          <a:ext cx="4611688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74" name="Equation" r:id="rId3" imgW="2450880" imgH="711000" progId="Equation.3">
                  <p:embed/>
                </p:oleObj>
              </mc:Choice>
              <mc:Fallback>
                <p:oleObj name="Equation" r:id="rId3" imgW="2450880" imgH="711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786322"/>
                        <a:ext cx="4611688" cy="133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90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2000240"/>
            <a:ext cx="5410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9069" name="Text Box 13"/>
          <p:cNvSpPr txBox="1">
            <a:spLocks noChangeArrowheads="1"/>
          </p:cNvSpPr>
          <p:nvPr/>
        </p:nvSpPr>
        <p:spPr bwMode="auto">
          <a:xfrm>
            <a:off x="5286380" y="1071546"/>
            <a:ext cx="2756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(Abu-Mostafa, 1995)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Neural Networks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Networks of processing units (neurons) with connections (synapses) between them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Large number of neurons: 10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10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Large connectitivity: 10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5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Parallel processing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Distributed computation/memory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Robust to noise, failures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2A1-4610-4048-89E7-AE5986A707B0}" type="slidenum">
              <a:rPr lang="tr-TR"/>
              <a:pPr/>
              <a:t>3</a:t>
            </a:fld>
            <a:endParaRPr lang="tr-TR"/>
          </a:p>
        </p:txBody>
      </p:sp>
      <p:sp>
        <p:nvSpPr>
          <p:cNvPr id="362503" name="Oval 7"/>
          <p:cNvSpPr>
            <a:spLocks noChangeArrowheads="1"/>
          </p:cNvSpPr>
          <p:nvPr/>
        </p:nvSpPr>
        <p:spPr bwMode="auto">
          <a:xfrm>
            <a:off x="6011863" y="5013325"/>
            <a:ext cx="431800" cy="431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4" name="Oval 8"/>
          <p:cNvSpPr>
            <a:spLocks noChangeArrowheads="1"/>
          </p:cNvSpPr>
          <p:nvPr/>
        </p:nvSpPr>
        <p:spPr bwMode="auto">
          <a:xfrm>
            <a:off x="4572000" y="580548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5" name="Oval 9"/>
          <p:cNvSpPr>
            <a:spLocks noChangeArrowheads="1"/>
          </p:cNvSpPr>
          <p:nvPr/>
        </p:nvSpPr>
        <p:spPr bwMode="auto">
          <a:xfrm>
            <a:off x="7380288" y="53006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6" name="Oval 10"/>
          <p:cNvSpPr>
            <a:spLocks noChangeArrowheads="1"/>
          </p:cNvSpPr>
          <p:nvPr/>
        </p:nvSpPr>
        <p:spPr bwMode="auto">
          <a:xfrm>
            <a:off x="7164388" y="40052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7" name="Oval 11"/>
          <p:cNvSpPr>
            <a:spLocks noChangeArrowheads="1"/>
          </p:cNvSpPr>
          <p:nvPr/>
        </p:nvSpPr>
        <p:spPr bwMode="auto">
          <a:xfrm>
            <a:off x="6357950" y="6000768"/>
            <a:ext cx="431800" cy="431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8" name="Line 12"/>
          <p:cNvSpPr>
            <a:spLocks noChangeShapeType="1"/>
          </p:cNvSpPr>
          <p:nvPr/>
        </p:nvSpPr>
        <p:spPr bwMode="auto">
          <a:xfrm flipV="1">
            <a:off x="4932363" y="5300663"/>
            <a:ext cx="1079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09" name="Line 13"/>
          <p:cNvSpPr>
            <a:spLocks noChangeShapeType="1"/>
          </p:cNvSpPr>
          <p:nvPr/>
        </p:nvSpPr>
        <p:spPr bwMode="auto">
          <a:xfrm flipH="1" flipV="1">
            <a:off x="6227762" y="5445124"/>
            <a:ext cx="273063" cy="555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10" name="Line 14"/>
          <p:cNvSpPr>
            <a:spLocks noChangeShapeType="1"/>
          </p:cNvSpPr>
          <p:nvPr/>
        </p:nvSpPr>
        <p:spPr bwMode="auto">
          <a:xfrm flipV="1">
            <a:off x="6372225" y="4365625"/>
            <a:ext cx="8636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11" name="Line 15"/>
          <p:cNvSpPr>
            <a:spLocks noChangeShapeType="1"/>
          </p:cNvSpPr>
          <p:nvPr/>
        </p:nvSpPr>
        <p:spPr bwMode="auto">
          <a:xfrm flipH="1" flipV="1">
            <a:off x="7380288" y="4437063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12" name="Line 16"/>
          <p:cNvSpPr>
            <a:spLocks noChangeShapeType="1"/>
          </p:cNvSpPr>
          <p:nvPr/>
        </p:nvSpPr>
        <p:spPr bwMode="auto">
          <a:xfrm flipV="1">
            <a:off x="6572263" y="4437062"/>
            <a:ext cx="734999" cy="15637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Tuning the Network Size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Destructive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Weight decay: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2135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tr-TR" sz="2400">
                <a:solidFill>
                  <a:schemeClr val="tx2"/>
                </a:solidFill>
                <a:latin typeface="+mj-lt"/>
              </a:rPr>
              <a:t>Constructive</a:t>
            </a:r>
          </a:p>
          <a:p>
            <a:r>
              <a:rPr lang="tr-TR" sz="2400">
                <a:solidFill>
                  <a:schemeClr val="tx2"/>
                </a:solidFill>
                <a:latin typeface="+mj-lt"/>
              </a:rPr>
              <a:t>Growing networks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331-927C-45CA-8B23-BE9870724DD7}" type="slidenum">
              <a:rPr lang="tr-TR">
                <a:solidFill>
                  <a:schemeClr val="tx2"/>
                </a:solidFill>
                <a:latin typeface="+mj-lt"/>
              </a:rPr>
              <a:pPr/>
              <a:t>30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32134" name="Picture 6" descr="Mlp-inc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000372"/>
            <a:ext cx="5113337" cy="2668588"/>
          </a:xfrm>
          <a:prstGeom prst="rect">
            <a:avLst/>
          </a:prstGeom>
          <a:noFill/>
        </p:spPr>
      </p:pic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3708400" y="5734050"/>
            <a:ext cx="1249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>
                <a:solidFill>
                  <a:schemeClr val="tx2"/>
                </a:solidFill>
                <a:latin typeface="+mj-lt"/>
              </a:rPr>
              <a:t>(Ash, 1989)</a:t>
            </a:r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6000760" y="5715016"/>
            <a:ext cx="2862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dirty="0">
                <a:solidFill>
                  <a:schemeClr val="tx2"/>
                </a:solidFill>
                <a:latin typeface="+mj-lt"/>
              </a:rPr>
              <a:t>(Fahlman and Lebiere, 1989)</a:t>
            </a:r>
          </a:p>
        </p:txBody>
      </p:sp>
      <p:graphicFrame>
        <p:nvGraphicFramePr>
          <p:cNvPr id="432138" name="Object 10"/>
          <p:cNvGraphicFramePr>
            <a:graphicFrameLocks noChangeAspect="1"/>
          </p:cNvGraphicFramePr>
          <p:nvPr/>
        </p:nvGraphicFramePr>
        <p:xfrm>
          <a:off x="817563" y="3068638"/>
          <a:ext cx="261302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0" name="Equation" r:id="rId4" imgW="1244520" imgH="863280" progId="Equation.3">
                  <p:embed/>
                </p:oleObj>
              </mc:Choice>
              <mc:Fallback>
                <p:oleObj name="Equation" r:id="rId4" imgW="1244520" imgH="863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068638"/>
                        <a:ext cx="2613025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43275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Consider weights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as random vars, prior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Weight decay, ridge regression, regularization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cost=data-misfit + λ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complexity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	More about Bayesian methods in chapter 14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Bayesian Learning</a:t>
            </a:r>
          </a:p>
        </p:txBody>
      </p:sp>
      <p:graphicFrame>
        <p:nvGraphicFramePr>
          <p:cNvPr id="436235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571625" y="2409825"/>
          <a:ext cx="6030913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37" name="Equation" r:id="rId3" imgW="3416040" imgH="1422360" progId="Equation.3">
                  <p:embed/>
                </p:oleObj>
              </mc:Choice>
              <mc:Fallback>
                <p:oleObj name="Equation" r:id="rId3" imgW="3416040" imgH="1422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409825"/>
                        <a:ext cx="6030913" cy="251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2207-BAF5-4AD0-BFFC-A7C3393BD282}" type="slidenum">
              <a:rPr lang="tr-TR">
                <a:solidFill>
                  <a:schemeClr val="tx2"/>
                </a:solidFill>
                <a:latin typeface="+mj-lt"/>
              </a:rPr>
              <a:pPr/>
              <a:t>31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7935913" y="1851025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Dimensionality Reduction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197F-9D8C-4D1D-B4C4-5D24E157B330}" type="slidenum">
              <a:rPr lang="tr-TR"/>
              <a:pPr/>
              <a:t>32</a:t>
            </a:fld>
            <a:endParaRPr lang="tr-TR"/>
          </a:p>
        </p:txBody>
      </p:sp>
      <p:pic>
        <p:nvPicPr>
          <p:cNvPr id="437254" name="Picture 6" descr="Mlp-auto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8388350" cy="4305300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3A44-26CE-46BB-B44F-F8DE75CA70C4}" type="slidenum">
              <a:rPr lang="tr-TR"/>
              <a:pPr/>
              <a:t>33</a:t>
            </a:fld>
            <a:endParaRPr lang="tr-TR"/>
          </a:p>
        </p:txBody>
      </p:sp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2603"/>
            <a:ext cx="7704856" cy="64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Time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Applications: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Sequence recognition: Speech recognition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Sequence reproduction: Time-series prediction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Sequence association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Network architectures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Time-delay networks (Waibel et al., 1989)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Recurrent networks (Rumelhart et al., 1986)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4D20-F257-40A1-828B-A4AAEECFCC5E}" type="slidenum">
              <a:rPr lang="tr-TR"/>
              <a:pPr/>
              <a:t>34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/>
              <a:t>Time-Delay Neural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576A-AE84-4CE9-8C4B-464035B9EF9D}" type="slidenum">
              <a:rPr lang="tr-TR"/>
              <a:pPr/>
              <a:t>35</a:t>
            </a:fld>
            <a:endParaRPr lang="tr-TR"/>
          </a:p>
        </p:txBody>
      </p:sp>
      <p:pic>
        <p:nvPicPr>
          <p:cNvPr id="440324" name="Picture 4" descr="Mlp-tdnn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341438"/>
            <a:ext cx="5472113" cy="5027612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Recurrent Networks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7F12-5430-436F-9033-2DBDC0F13875}" type="slidenum">
              <a:rPr lang="tr-TR"/>
              <a:pPr/>
              <a:t>36</a:t>
            </a:fld>
            <a:endParaRPr lang="tr-TR"/>
          </a:p>
        </p:txBody>
      </p:sp>
      <p:pic>
        <p:nvPicPr>
          <p:cNvPr id="441349" name="Picture 5" descr="Mlp-rec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1678"/>
            <a:ext cx="8713787" cy="3173412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396" name="Picture 4" descr="Mlp-unfold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692150"/>
            <a:ext cx="7127875" cy="5489575"/>
          </a:xfrm>
          <a:prstGeom prst="rect">
            <a:avLst/>
          </a:prstGeom>
          <a:noFill/>
        </p:spPr>
      </p:pic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Unfolding in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EF5-BE9D-4336-B05A-9DCB70FC6F3A}" type="slidenum">
              <a:rPr lang="tr-TR"/>
              <a:pPr/>
              <a:t>37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Understanding the Brain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Levels of analysis (Marr, 1982)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Computational theory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Representation and algorithm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tr-TR" dirty="0">
                <a:solidFill>
                  <a:schemeClr val="tx2"/>
                </a:solidFill>
                <a:latin typeface="+mj-lt"/>
              </a:rPr>
              <a:t>Hardware implementation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Reverse engineering: From hardware to theory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Parallel processing: SIMD vs MIMD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Neural net: SIMD with modifiable local memory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Learning: Update by training/experience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7806-8D20-489C-A952-0FF0822F1713}" type="slidenum">
              <a:rPr lang="tr-TR"/>
              <a:pPr/>
              <a:t>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97" name="Picture 13" descr="Per1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565400"/>
            <a:ext cx="5137150" cy="3578225"/>
          </a:xfrm>
          <a:prstGeom prst="rect">
            <a:avLst/>
          </a:prstGeom>
          <a:noFill/>
        </p:spPr>
      </p:pic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Perceptron</a:t>
            </a:r>
          </a:p>
        </p:txBody>
      </p:sp>
      <p:graphicFrame>
        <p:nvGraphicFramePr>
          <p:cNvPr id="400402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4786313" y="1196975"/>
          <a:ext cx="338772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4" name="Equation" r:id="rId4" imgW="1460160" imgH="965160" progId="Equation.3">
                  <p:embed/>
                </p:oleObj>
              </mc:Choice>
              <mc:Fallback>
                <p:oleObj name="Equation" r:id="rId4" imgW="1460160" imgH="9651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196975"/>
                        <a:ext cx="3387725" cy="22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372C-7E53-4D9F-AAE1-C11CB37445F3}" type="slidenum">
              <a:rPr lang="tr-TR"/>
              <a:pPr/>
              <a:t>5</a:t>
            </a:fld>
            <a:endParaRPr lang="tr-TR"/>
          </a:p>
        </p:txBody>
      </p:sp>
      <p:sp>
        <p:nvSpPr>
          <p:cNvPr id="400398" name="Text Box 14"/>
          <p:cNvSpPr txBox="1">
            <a:spLocks noChangeArrowheads="1"/>
          </p:cNvSpPr>
          <p:nvPr/>
        </p:nvSpPr>
        <p:spPr bwMode="auto">
          <a:xfrm>
            <a:off x="5580063" y="4005263"/>
            <a:ext cx="2474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(Rosenblatt, 1962)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a Perceptron Does 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Regression: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wx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0</a:t>
            </a:r>
          </a:p>
        </p:txBody>
      </p:sp>
      <p:sp>
        <p:nvSpPr>
          <p:cNvPr id="401426" name="Rectangle 18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244975" cy="3886200"/>
          </a:xfrm>
        </p:spPr>
        <p:txBody>
          <a:bodyPr/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Classification: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=1(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wx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&gt;0</a:t>
            </a:r>
            <a:r>
              <a:rPr lang="tr-TR" sz="2000" dirty="0">
                <a:latin typeface="+mj-lt"/>
              </a:rPr>
              <a:t>)</a:t>
            </a:r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7678-640D-4EA5-9CE4-07B498351891}" type="slidenum">
              <a:rPr lang="tr-TR">
                <a:latin typeface="+mj-lt"/>
              </a:rPr>
              <a:pPr/>
              <a:t>6</a:t>
            </a:fld>
            <a:endParaRPr lang="tr-TR">
              <a:latin typeface="+mj-lt"/>
            </a:endParaRPr>
          </a:p>
        </p:txBody>
      </p:sp>
      <p:sp>
        <p:nvSpPr>
          <p:cNvPr id="401412" name="Line 4"/>
          <p:cNvSpPr>
            <a:spLocks noChangeShapeType="1"/>
          </p:cNvSpPr>
          <p:nvPr/>
        </p:nvSpPr>
        <p:spPr bwMode="auto">
          <a:xfrm>
            <a:off x="2987675" y="3860800"/>
            <a:ext cx="1439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14" name="Oval 6"/>
          <p:cNvSpPr>
            <a:spLocks noChangeArrowheads="1"/>
          </p:cNvSpPr>
          <p:nvPr/>
        </p:nvSpPr>
        <p:spPr bwMode="auto">
          <a:xfrm>
            <a:off x="1692275" y="2708275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99CCFF"/>
              </a:solidFill>
              <a:latin typeface="+mj-lt"/>
            </a:endParaRPr>
          </a:p>
        </p:txBody>
      </p:sp>
      <p:sp>
        <p:nvSpPr>
          <p:cNvPr id="401415" name="Oval 7"/>
          <p:cNvSpPr>
            <a:spLocks noChangeArrowheads="1"/>
          </p:cNvSpPr>
          <p:nvPr/>
        </p:nvSpPr>
        <p:spPr bwMode="auto">
          <a:xfrm>
            <a:off x="1692275" y="45085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 flipV="1">
            <a:off x="1908175" y="3141663"/>
            <a:ext cx="0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17" name="Line 9"/>
          <p:cNvSpPr>
            <a:spLocks noChangeShapeType="1"/>
          </p:cNvSpPr>
          <p:nvPr/>
        </p:nvSpPr>
        <p:spPr bwMode="auto">
          <a:xfrm flipV="1">
            <a:off x="755650" y="3068638"/>
            <a:ext cx="1008063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18" name="Oval 10"/>
          <p:cNvSpPr>
            <a:spLocks noChangeArrowheads="1"/>
          </p:cNvSpPr>
          <p:nvPr/>
        </p:nvSpPr>
        <p:spPr bwMode="auto">
          <a:xfrm>
            <a:off x="395288" y="45085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1979613" y="3284538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755650" y="3068638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  <a:r>
              <a:rPr lang="tr-TR" sz="2400" baseline="-25000">
                <a:latin typeface="+mj-lt"/>
              </a:rPr>
              <a:t>0</a:t>
            </a:r>
          </a:p>
        </p:txBody>
      </p:sp>
      <p:sp>
        <p:nvSpPr>
          <p:cNvPr id="401421" name="Text Box 13"/>
          <p:cNvSpPr txBox="1">
            <a:spLocks noChangeArrowheads="1"/>
          </p:cNvSpPr>
          <p:nvPr/>
        </p:nvSpPr>
        <p:spPr bwMode="auto">
          <a:xfrm>
            <a:off x="2195513" y="2492375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y</a:t>
            </a:r>
          </a:p>
        </p:txBody>
      </p:sp>
      <p:sp>
        <p:nvSpPr>
          <p:cNvPr id="401422" name="Text Box 14"/>
          <p:cNvSpPr txBox="1">
            <a:spLocks noChangeArrowheads="1"/>
          </p:cNvSpPr>
          <p:nvPr/>
        </p:nvSpPr>
        <p:spPr bwMode="auto">
          <a:xfrm>
            <a:off x="2124075" y="4437063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x</a:t>
            </a:r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395288" y="5013325"/>
            <a:ext cx="885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x</a:t>
            </a:r>
            <a:r>
              <a:rPr lang="tr-TR" sz="2400" baseline="-25000" dirty="0">
                <a:latin typeface="+mj-lt"/>
              </a:rPr>
              <a:t>0</a:t>
            </a:r>
            <a:r>
              <a:rPr lang="tr-TR" sz="2400" dirty="0">
                <a:latin typeface="+mj-lt"/>
              </a:rPr>
              <a:t>=+1</a:t>
            </a:r>
          </a:p>
        </p:txBody>
      </p:sp>
      <p:sp>
        <p:nvSpPr>
          <p:cNvPr id="401424" name="Line 16"/>
          <p:cNvSpPr>
            <a:spLocks noChangeShapeType="1"/>
          </p:cNvSpPr>
          <p:nvPr/>
        </p:nvSpPr>
        <p:spPr bwMode="auto">
          <a:xfrm flipV="1">
            <a:off x="3708400" y="2492375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25" name="Line 17"/>
          <p:cNvSpPr>
            <a:spLocks noChangeShapeType="1"/>
          </p:cNvSpPr>
          <p:nvPr/>
        </p:nvSpPr>
        <p:spPr bwMode="auto">
          <a:xfrm flipV="1">
            <a:off x="2700338" y="2708275"/>
            <a:ext cx="1943100" cy="16573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27" name="Line 19"/>
          <p:cNvSpPr>
            <a:spLocks noChangeShapeType="1"/>
          </p:cNvSpPr>
          <p:nvPr/>
        </p:nvSpPr>
        <p:spPr bwMode="auto">
          <a:xfrm>
            <a:off x="7092950" y="4005263"/>
            <a:ext cx="14398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28" name="Oval 20"/>
          <p:cNvSpPr>
            <a:spLocks noChangeArrowheads="1"/>
          </p:cNvSpPr>
          <p:nvPr/>
        </p:nvSpPr>
        <p:spPr bwMode="auto">
          <a:xfrm>
            <a:off x="5797550" y="2852738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99CCFF"/>
              </a:solidFill>
              <a:latin typeface="+mj-lt"/>
            </a:endParaRPr>
          </a:p>
        </p:txBody>
      </p:sp>
      <p:sp>
        <p:nvSpPr>
          <p:cNvPr id="401429" name="Oval 21"/>
          <p:cNvSpPr>
            <a:spLocks noChangeArrowheads="1"/>
          </p:cNvSpPr>
          <p:nvPr/>
        </p:nvSpPr>
        <p:spPr bwMode="auto">
          <a:xfrm>
            <a:off x="5797550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30" name="Line 22"/>
          <p:cNvSpPr>
            <a:spLocks noChangeShapeType="1"/>
          </p:cNvSpPr>
          <p:nvPr/>
        </p:nvSpPr>
        <p:spPr bwMode="auto">
          <a:xfrm flipV="1">
            <a:off x="6013450" y="3286125"/>
            <a:ext cx="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31" name="Line 23"/>
          <p:cNvSpPr>
            <a:spLocks noChangeShapeType="1"/>
          </p:cNvSpPr>
          <p:nvPr/>
        </p:nvSpPr>
        <p:spPr bwMode="auto">
          <a:xfrm flipV="1">
            <a:off x="4789488" y="3213100"/>
            <a:ext cx="1077912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32" name="Oval 24"/>
          <p:cNvSpPr>
            <a:spLocks noChangeArrowheads="1"/>
          </p:cNvSpPr>
          <p:nvPr/>
        </p:nvSpPr>
        <p:spPr bwMode="auto">
          <a:xfrm>
            <a:off x="4500563" y="46529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33" name="Text Box 25"/>
          <p:cNvSpPr txBox="1">
            <a:spLocks noChangeArrowheads="1"/>
          </p:cNvSpPr>
          <p:nvPr/>
        </p:nvSpPr>
        <p:spPr bwMode="auto">
          <a:xfrm>
            <a:off x="6084888" y="3429000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</a:p>
        </p:txBody>
      </p:sp>
      <p:sp>
        <p:nvSpPr>
          <p:cNvPr id="401434" name="Text Box 26"/>
          <p:cNvSpPr txBox="1">
            <a:spLocks noChangeArrowheads="1"/>
          </p:cNvSpPr>
          <p:nvPr/>
        </p:nvSpPr>
        <p:spPr bwMode="auto">
          <a:xfrm>
            <a:off x="4860925" y="32131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  <a:r>
              <a:rPr lang="tr-TR" sz="2400" baseline="-25000">
                <a:latin typeface="+mj-lt"/>
              </a:rPr>
              <a:t>0</a:t>
            </a:r>
          </a:p>
        </p:txBody>
      </p:sp>
      <p:sp>
        <p:nvSpPr>
          <p:cNvPr id="401435" name="Text Box 27"/>
          <p:cNvSpPr txBox="1">
            <a:spLocks noChangeArrowheads="1"/>
          </p:cNvSpPr>
          <p:nvPr/>
        </p:nvSpPr>
        <p:spPr bwMode="auto">
          <a:xfrm>
            <a:off x="6373813" y="2708275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y</a:t>
            </a:r>
          </a:p>
        </p:txBody>
      </p:sp>
      <p:sp>
        <p:nvSpPr>
          <p:cNvPr id="401436" name="Text Box 28"/>
          <p:cNvSpPr txBox="1">
            <a:spLocks noChangeArrowheads="1"/>
          </p:cNvSpPr>
          <p:nvPr/>
        </p:nvSpPr>
        <p:spPr bwMode="auto">
          <a:xfrm>
            <a:off x="6227763" y="4581525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x</a:t>
            </a:r>
          </a:p>
        </p:txBody>
      </p:sp>
      <p:sp>
        <p:nvSpPr>
          <p:cNvPr id="401437" name="Line 29"/>
          <p:cNvSpPr>
            <a:spLocks noChangeShapeType="1"/>
          </p:cNvSpPr>
          <p:nvPr/>
        </p:nvSpPr>
        <p:spPr bwMode="auto">
          <a:xfrm flipV="1">
            <a:off x="7812088" y="26368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38" name="Line 30"/>
          <p:cNvSpPr>
            <a:spLocks noChangeShapeType="1"/>
          </p:cNvSpPr>
          <p:nvPr/>
        </p:nvSpPr>
        <p:spPr bwMode="auto">
          <a:xfrm flipV="1">
            <a:off x="6948488" y="2781300"/>
            <a:ext cx="1225550" cy="172878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43" name="Text Box 35"/>
          <p:cNvSpPr txBox="1">
            <a:spLocks noChangeArrowheads="1"/>
          </p:cNvSpPr>
          <p:nvPr/>
        </p:nvSpPr>
        <p:spPr bwMode="auto">
          <a:xfrm>
            <a:off x="5867400" y="2781300"/>
            <a:ext cx="304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s</a:t>
            </a:r>
          </a:p>
        </p:txBody>
      </p:sp>
      <p:sp>
        <p:nvSpPr>
          <p:cNvPr id="401446" name="Line 38"/>
          <p:cNvSpPr>
            <a:spLocks noChangeShapeType="1"/>
          </p:cNvSpPr>
          <p:nvPr/>
        </p:nvSpPr>
        <p:spPr bwMode="auto">
          <a:xfrm>
            <a:off x="7215206" y="3571876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47" name="Line 39"/>
          <p:cNvSpPr>
            <a:spLocks noChangeShapeType="1"/>
          </p:cNvSpPr>
          <p:nvPr/>
        </p:nvSpPr>
        <p:spPr bwMode="auto">
          <a:xfrm>
            <a:off x="6372225" y="4005263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48" name="Text Box 40"/>
          <p:cNvSpPr txBox="1">
            <a:spLocks noChangeArrowheads="1"/>
          </p:cNvSpPr>
          <p:nvPr/>
        </p:nvSpPr>
        <p:spPr bwMode="auto">
          <a:xfrm>
            <a:off x="7740650" y="4005263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baseline="-25000" dirty="0">
                <a:latin typeface="+mj-lt"/>
              </a:rPr>
              <a:t>0</a:t>
            </a:r>
          </a:p>
        </p:txBody>
      </p:sp>
      <p:sp>
        <p:nvSpPr>
          <p:cNvPr id="401449" name="Text Box 41"/>
          <p:cNvSpPr txBox="1">
            <a:spLocks noChangeArrowheads="1"/>
          </p:cNvSpPr>
          <p:nvPr/>
        </p:nvSpPr>
        <p:spPr bwMode="auto">
          <a:xfrm>
            <a:off x="3779838" y="2420938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y</a:t>
            </a:r>
          </a:p>
        </p:txBody>
      </p:sp>
      <p:sp>
        <p:nvSpPr>
          <p:cNvPr id="401450" name="Text Box 42"/>
          <p:cNvSpPr txBox="1">
            <a:spLocks noChangeArrowheads="1"/>
          </p:cNvSpPr>
          <p:nvPr/>
        </p:nvSpPr>
        <p:spPr bwMode="auto">
          <a:xfrm>
            <a:off x="4067175" y="3789363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x</a:t>
            </a:r>
          </a:p>
        </p:txBody>
      </p:sp>
      <p:sp>
        <p:nvSpPr>
          <p:cNvPr id="401453" name="Oval 45"/>
          <p:cNvSpPr>
            <a:spLocks noChangeArrowheads="1"/>
          </p:cNvSpPr>
          <p:nvPr/>
        </p:nvSpPr>
        <p:spPr bwMode="auto">
          <a:xfrm>
            <a:off x="4067175" y="342900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4" name="Oval 46"/>
          <p:cNvSpPr>
            <a:spLocks noChangeArrowheads="1"/>
          </p:cNvSpPr>
          <p:nvPr/>
        </p:nvSpPr>
        <p:spPr bwMode="auto">
          <a:xfrm>
            <a:off x="3995738" y="29972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5" name="Oval 47"/>
          <p:cNvSpPr>
            <a:spLocks noChangeArrowheads="1"/>
          </p:cNvSpPr>
          <p:nvPr/>
        </p:nvSpPr>
        <p:spPr bwMode="auto">
          <a:xfrm>
            <a:off x="3419475" y="335756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6" name="Oval 48"/>
          <p:cNvSpPr>
            <a:spLocks noChangeArrowheads="1"/>
          </p:cNvSpPr>
          <p:nvPr/>
        </p:nvSpPr>
        <p:spPr bwMode="auto">
          <a:xfrm>
            <a:off x="3563938" y="37163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7" name="Oval 49"/>
          <p:cNvSpPr>
            <a:spLocks noChangeArrowheads="1"/>
          </p:cNvSpPr>
          <p:nvPr/>
        </p:nvSpPr>
        <p:spPr bwMode="auto">
          <a:xfrm>
            <a:off x="3059113" y="43656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8" name="Oval 50"/>
          <p:cNvSpPr>
            <a:spLocks noChangeArrowheads="1"/>
          </p:cNvSpPr>
          <p:nvPr/>
        </p:nvSpPr>
        <p:spPr bwMode="auto">
          <a:xfrm>
            <a:off x="2771775" y="342900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62" name="Oval 54"/>
          <p:cNvSpPr>
            <a:spLocks noChangeArrowheads="1"/>
          </p:cNvSpPr>
          <p:nvPr/>
        </p:nvSpPr>
        <p:spPr bwMode="auto">
          <a:xfrm>
            <a:off x="4714875" y="774858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63" name="Oval 55"/>
          <p:cNvSpPr>
            <a:spLocks noChangeArrowheads="1"/>
          </p:cNvSpPr>
          <p:nvPr/>
        </p:nvSpPr>
        <p:spPr bwMode="auto">
          <a:xfrm>
            <a:off x="4930775" y="796448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401466" name="Group 58"/>
          <p:cNvGrpSpPr>
            <a:grpSpLocks/>
          </p:cNvGrpSpPr>
          <p:nvPr/>
        </p:nvGrpSpPr>
        <p:grpSpPr bwMode="auto">
          <a:xfrm>
            <a:off x="7885113" y="3933825"/>
            <a:ext cx="144462" cy="142875"/>
            <a:chOff x="4150" y="3748"/>
            <a:chExt cx="91" cy="90"/>
          </a:xfrm>
        </p:grpSpPr>
        <p:sp>
          <p:nvSpPr>
            <p:cNvPr id="401464" name="Line 56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65" name="Line 57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67" name="Group 59"/>
          <p:cNvGrpSpPr>
            <a:grpSpLocks/>
          </p:cNvGrpSpPr>
          <p:nvPr/>
        </p:nvGrpSpPr>
        <p:grpSpPr bwMode="auto">
          <a:xfrm>
            <a:off x="7451725" y="3933825"/>
            <a:ext cx="144463" cy="142875"/>
            <a:chOff x="4150" y="3748"/>
            <a:chExt cx="91" cy="90"/>
          </a:xfrm>
        </p:grpSpPr>
        <p:sp>
          <p:nvSpPr>
            <p:cNvPr id="401468" name="Line 60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69" name="Line 61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0" name="Group 62"/>
          <p:cNvGrpSpPr>
            <a:grpSpLocks/>
          </p:cNvGrpSpPr>
          <p:nvPr/>
        </p:nvGrpSpPr>
        <p:grpSpPr bwMode="auto">
          <a:xfrm>
            <a:off x="7667625" y="3933825"/>
            <a:ext cx="144463" cy="142875"/>
            <a:chOff x="4150" y="3748"/>
            <a:chExt cx="91" cy="90"/>
          </a:xfrm>
        </p:grpSpPr>
        <p:sp>
          <p:nvSpPr>
            <p:cNvPr id="401471" name="Line 63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72" name="Line 64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3" name="Group 65"/>
          <p:cNvGrpSpPr>
            <a:grpSpLocks/>
          </p:cNvGrpSpPr>
          <p:nvPr/>
        </p:nvGrpSpPr>
        <p:grpSpPr bwMode="auto">
          <a:xfrm>
            <a:off x="7812088" y="3933825"/>
            <a:ext cx="144462" cy="142875"/>
            <a:chOff x="4150" y="3748"/>
            <a:chExt cx="91" cy="90"/>
          </a:xfrm>
        </p:grpSpPr>
        <p:sp>
          <p:nvSpPr>
            <p:cNvPr id="401474" name="Line 66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75" name="Line 67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6" name="Group 68"/>
          <p:cNvGrpSpPr>
            <a:grpSpLocks/>
          </p:cNvGrpSpPr>
          <p:nvPr/>
        </p:nvGrpSpPr>
        <p:grpSpPr bwMode="auto">
          <a:xfrm>
            <a:off x="6950075" y="3933825"/>
            <a:ext cx="144463" cy="142875"/>
            <a:chOff x="4150" y="3748"/>
            <a:chExt cx="91" cy="90"/>
          </a:xfrm>
        </p:grpSpPr>
        <p:sp>
          <p:nvSpPr>
            <p:cNvPr id="401477" name="Line 69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78" name="Line 70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9" name="Group 71"/>
          <p:cNvGrpSpPr>
            <a:grpSpLocks/>
          </p:cNvGrpSpPr>
          <p:nvPr/>
        </p:nvGrpSpPr>
        <p:grpSpPr bwMode="auto">
          <a:xfrm>
            <a:off x="6516688" y="3933825"/>
            <a:ext cx="144462" cy="142875"/>
            <a:chOff x="4150" y="3748"/>
            <a:chExt cx="91" cy="90"/>
          </a:xfrm>
        </p:grpSpPr>
        <p:sp>
          <p:nvSpPr>
            <p:cNvPr id="401480" name="Line 72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81" name="Line 73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82" name="Group 74"/>
          <p:cNvGrpSpPr>
            <a:grpSpLocks/>
          </p:cNvGrpSpPr>
          <p:nvPr/>
        </p:nvGrpSpPr>
        <p:grpSpPr bwMode="auto">
          <a:xfrm>
            <a:off x="6732588" y="3933825"/>
            <a:ext cx="144462" cy="142875"/>
            <a:chOff x="4150" y="3748"/>
            <a:chExt cx="91" cy="90"/>
          </a:xfrm>
        </p:grpSpPr>
        <p:sp>
          <p:nvSpPr>
            <p:cNvPr id="401483" name="Line 75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84" name="Line 76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85" name="Group 77"/>
          <p:cNvGrpSpPr>
            <a:grpSpLocks/>
          </p:cNvGrpSpPr>
          <p:nvPr/>
        </p:nvGrpSpPr>
        <p:grpSpPr bwMode="auto">
          <a:xfrm>
            <a:off x="6877050" y="3933825"/>
            <a:ext cx="144463" cy="142875"/>
            <a:chOff x="4150" y="3748"/>
            <a:chExt cx="91" cy="90"/>
          </a:xfrm>
        </p:grpSpPr>
        <p:sp>
          <p:nvSpPr>
            <p:cNvPr id="401486" name="Line 78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87" name="Line 79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aphicFrame>
        <p:nvGraphicFramePr>
          <p:cNvPr id="401490" name="Object 82"/>
          <p:cNvGraphicFramePr>
            <a:graphicFrameLocks noChangeAspect="1"/>
          </p:cNvGraphicFramePr>
          <p:nvPr/>
        </p:nvGraphicFramePr>
        <p:xfrm>
          <a:off x="4708525" y="5262563"/>
          <a:ext cx="36528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2" name="Equation" r:id="rId3" imgW="2019240" imgH="419040" progId="Equation.3">
                  <p:embed/>
                </p:oleObj>
              </mc:Choice>
              <mc:Fallback>
                <p:oleObj name="Equation" r:id="rId3" imgW="2019240" imgH="41904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5262563"/>
                        <a:ext cx="365283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Freeform 78"/>
          <p:cNvSpPr/>
          <p:nvPr/>
        </p:nvSpPr>
        <p:spPr>
          <a:xfrm>
            <a:off x="6357950" y="3500438"/>
            <a:ext cx="1740694" cy="495300"/>
          </a:xfrm>
          <a:custGeom>
            <a:avLst/>
            <a:gdLst>
              <a:gd name="connsiteX0" fmla="*/ 1740694 w 1740694"/>
              <a:gd name="connsiteY0" fmla="*/ 53975 h 495300"/>
              <a:gd name="connsiteX1" fmla="*/ 1216819 w 1740694"/>
              <a:gd name="connsiteY1" fmla="*/ 58738 h 495300"/>
              <a:gd name="connsiteX2" fmla="*/ 654844 w 1740694"/>
              <a:gd name="connsiteY2" fmla="*/ 406400 h 495300"/>
              <a:gd name="connsiteX3" fmla="*/ 92869 w 1740694"/>
              <a:gd name="connsiteY3" fmla="*/ 482600 h 495300"/>
              <a:gd name="connsiteX4" fmla="*/ 97632 w 1740694"/>
              <a:gd name="connsiteY4" fmla="*/ 482600 h 495300"/>
              <a:gd name="connsiteX5" fmla="*/ 97632 w 1740694"/>
              <a:gd name="connsiteY5" fmla="*/ 4826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94" h="495300">
                <a:moveTo>
                  <a:pt x="1740694" y="53975"/>
                </a:moveTo>
                <a:cubicBezTo>
                  <a:pt x="1569244" y="26987"/>
                  <a:pt x="1397794" y="0"/>
                  <a:pt x="1216819" y="58738"/>
                </a:cubicBezTo>
                <a:cubicBezTo>
                  <a:pt x="1035844" y="117476"/>
                  <a:pt x="842169" y="335756"/>
                  <a:pt x="654844" y="406400"/>
                </a:cubicBezTo>
                <a:cubicBezTo>
                  <a:pt x="467519" y="477044"/>
                  <a:pt x="185738" y="469900"/>
                  <a:pt x="92869" y="482600"/>
                </a:cubicBezTo>
                <a:cubicBezTo>
                  <a:pt x="0" y="495300"/>
                  <a:pt x="97632" y="482600"/>
                  <a:pt x="97632" y="482600"/>
                </a:cubicBezTo>
                <a:lnTo>
                  <a:pt x="97632" y="4826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79" name="Picture 23" descr="perK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285992"/>
            <a:ext cx="5545138" cy="3979863"/>
          </a:xfrm>
          <a:prstGeom prst="rect">
            <a:avLst/>
          </a:prstGeom>
          <a:noFill/>
        </p:spPr>
      </p:pic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 Outputs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B6D0-1DD0-429D-9167-91FCC494C97F}" type="slidenum">
              <a:rPr lang="tr-TR">
                <a:latin typeface="+mj-lt"/>
              </a:rPr>
              <a:pPr/>
              <a:t>7</a:t>
            </a:fld>
            <a:endParaRPr lang="tr-TR">
              <a:latin typeface="+mj-lt"/>
            </a:endParaRPr>
          </a:p>
        </p:txBody>
      </p:sp>
      <p:graphicFrame>
        <p:nvGraphicFramePr>
          <p:cNvPr id="403483" name="Object 2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1225" y="3392488"/>
          <a:ext cx="1944688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6" name="Equation" r:id="rId4" imgW="939600" imgH="1218960" progId="Equation.3">
                  <p:embed/>
                </p:oleObj>
              </mc:Choice>
              <mc:Fallback>
                <p:oleObj name="Equation" r:id="rId4" imgW="939600" imgH="1218960" progId="Equation.3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392488"/>
                        <a:ext cx="1944688" cy="252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4" name="Object 2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86182" y="928670"/>
          <a:ext cx="347662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7" name="Equation" r:id="rId6" imgW="1498320" imgH="660240" progId="Equation.3">
                  <p:embed/>
                </p:oleObj>
              </mc:Choice>
              <mc:Fallback>
                <p:oleObj name="Equation" r:id="rId6" imgW="1498320" imgH="6602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928670"/>
                        <a:ext cx="3476625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714348" y="2714620"/>
            <a:ext cx="19216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Classification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3492500" y="404813"/>
            <a:ext cx="16467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Regression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</a:t>
            </a:r>
          </a:p>
        </p:txBody>
      </p:sp>
      <p:graphicFrame>
        <p:nvGraphicFramePr>
          <p:cNvPr id="40448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500166" y="5143512"/>
          <a:ext cx="627856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8" name="Equation" r:id="rId3" imgW="2361960" imgH="482400" progId="Equation.3">
                  <p:embed/>
                </p:oleObj>
              </mc:Choice>
              <mc:Fallback>
                <p:oleObj name="Equation" r:id="rId3" imgW="236196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143512"/>
                        <a:ext cx="6278563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FC-D17A-4D3C-95B2-308211AD1079}" type="slidenum">
              <a:rPr lang="tr-TR"/>
              <a:pPr/>
              <a:t>8</a:t>
            </a:fld>
            <a:endParaRPr lang="tr-TR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Online (instances seen one by one) vs batch (whole sample) learning: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No need to store the whole sample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Problem may change in time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Wear and degradation in system components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Stochastic gradient-descent: Update after a single pattern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Generic update rule (LMS rule):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Training a Perceptron: Regression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Regression (Linear output):</a:t>
            </a:r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pPr>
              <a:buFont typeface="Wingdings" pitchFamily="2" charset="2"/>
              <a:buNone/>
            </a:pPr>
            <a:endParaRPr lang="tr-TR" sz="2000" dirty="0"/>
          </a:p>
          <a:p>
            <a:endParaRPr lang="tr-TR" sz="2000" dirty="0"/>
          </a:p>
        </p:txBody>
      </p:sp>
      <p:graphicFrame>
        <p:nvGraphicFramePr>
          <p:cNvPr id="434187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806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9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8067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92238" y="2565400"/>
          <a:ext cx="5853112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92" name="Equation" r:id="rId5" imgW="2565360" imgH="660240" progId="Equation.3">
                  <p:embed/>
                </p:oleObj>
              </mc:Choice>
              <mc:Fallback>
                <p:oleObj name="Equation" r:id="rId5" imgW="2565360" imgH="6602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2565400"/>
                        <a:ext cx="5853112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594A5C-29AE-4AB3-B177-16652E634720}" type="slidenum">
              <a:rPr lang="tr-TR"/>
              <a:pPr/>
              <a:t>9</a:t>
            </a:fld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4487</TotalTime>
  <Words>1206</Words>
  <Application>Microsoft Macintosh PowerPoint</Application>
  <PresentationFormat>On-screen Show (4:3)</PresentationFormat>
  <Paragraphs>218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Flow</vt:lpstr>
      <vt:lpstr>Equation</vt:lpstr>
      <vt:lpstr>INTRODUCTION TO  Machine Learning 2nd Edition</vt:lpstr>
      <vt:lpstr>CHAPTER 11:  Multilayer Perceptrons</vt:lpstr>
      <vt:lpstr>Neural Networks</vt:lpstr>
      <vt:lpstr>Understanding the Brain</vt:lpstr>
      <vt:lpstr>Perceptron</vt:lpstr>
      <vt:lpstr>What a Perceptron Does </vt:lpstr>
      <vt:lpstr>K Outputs</vt:lpstr>
      <vt:lpstr>Training</vt:lpstr>
      <vt:lpstr>Training a Perceptron: Regression</vt:lpstr>
      <vt:lpstr>Classification</vt:lpstr>
      <vt:lpstr>Learning Boolean AND</vt:lpstr>
      <vt:lpstr>XOR</vt:lpstr>
      <vt:lpstr>Multilayer Perceptrons</vt:lpstr>
      <vt:lpstr>PowerPoint Presentation</vt:lpstr>
      <vt:lpstr>Backpropagation</vt:lpstr>
      <vt:lpstr>PowerPoint Presentation</vt:lpstr>
      <vt:lpstr>Regression with Multiple Outputs</vt:lpstr>
      <vt:lpstr>PowerPoint Presentation</vt:lpstr>
      <vt:lpstr>PowerPoint Presentation</vt:lpstr>
      <vt:lpstr>PowerPoint Presentation</vt:lpstr>
      <vt:lpstr>Two-Class Discrimination</vt:lpstr>
      <vt:lpstr>K&gt;2 Classes</vt:lpstr>
      <vt:lpstr>Multiple Hidden Layers</vt:lpstr>
      <vt:lpstr>Improving Convergence</vt:lpstr>
      <vt:lpstr>Overfitting/Overtraining</vt:lpstr>
      <vt:lpstr>PowerPoint Presentation</vt:lpstr>
      <vt:lpstr>Structured MLP</vt:lpstr>
      <vt:lpstr>Weight Sharing</vt:lpstr>
      <vt:lpstr>Hints</vt:lpstr>
      <vt:lpstr>Tuning the Network Size</vt:lpstr>
      <vt:lpstr>Bayesian Learning</vt:lpstr>
      <vt:lpstr>Dimensionality Reduction</vt:lpstr>
      <vt:lpstr>PowerPoint Presentation</vt:lpstr>
      <vt:lpstr>Learning Time</vt:lpstr>
      <vt:lpstr>Time-Delay Neural Networks</vt:lpstr>
      <vt:lpstr>Recurrent Networks</vt:lpstr>
      <vt:lpstr>Unfolding in Time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252</cp:revision>
  <dcterms:created xsi:type="dcterms:W3CDTF">2005-01-24T14:46:28Z</dcterms:created>
  <dcterms:modified xsi:type="dcterms:W3CDTF">2013-09-07T19:14:19Z</dcterms:modified>
</cp:coreProperties>
</file>