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9" r:id="rId3"/>
    <p:sldId id="460" r:id="rId4"/>
    <p:sldId id="461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03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061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D0A9A8-A331-499B-BD71-1EAA1B35F31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7200" y="457200"/>
            <a:ext cx="8229600" cy="791497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Gaussian Processes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96528" y="1440425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Assume Gaussian prior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)~N(0,1/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Xw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where E[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]=0 and Cov(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with 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ij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 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endParaRPr lang="tr-TR" sz="2000" b="1" i="1" baseline="30000" dirty="0" smtClean="0">
              <a:solidFill>
                <a:schemeClr val="tx2"/>
              </a:solidFill>
              <a:latin typeface="+mj-lt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the </a:t>
            </a:r>
            <a:r>
              <a:rPr lang="tr-TR" sz="2000" dirty="0" smtClean="0">
                <a:solidFill>
                  <a:schemeClr val="accent1"/>
                </a:solidFill>
                <a:latin typeface="+mj-lt"/>
              </a:rPr>
              <a:t>covariance function,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here linear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With basis function 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ij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 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))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~N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,C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 where C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 (1/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With new 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 added as 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~N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(0,C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N+1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= [K(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]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=K(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’)+1/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	p(r’|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)~N(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N-1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N-1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761431" y="3770978"/>
          <a:ext cx="17462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0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31" y="3770978"/>
                        <a:ext cx="17462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563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56" y="114300"/>
            <a:ext cx="7765344" cy="65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14: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Bayesian Estimation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Rationale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Bayes’ Rule: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Generative model: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D65-957B-47A6-9644-8225360B7EC1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532481" name="Object 1"/>
          <p:cNvGraphicFramePr>
            <a:graphicFrameLocks noChangeAspect="1"/>
          </p:cNvGraphicFramePr>
          <p:nvPr/>
        </p:nvGraphicFramePr>
        <p:xfrm>
          <a:off x="2986651" y="2366553"/>
          <a:ext cx="27035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83" name="Equation" r:id="rId3" imgW="1371600" imgH="419040" progId="Equation.3">
                  <p:embed/>
                </p:oleObj>
              </mc:Choice>
              <mc:Fallback>
                <p:oleObj name="Equation" r:id="rId3" imgW="137160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51" y="2366553"/>
                        <a:ext cx="27035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9032" y="3755463"/>
            <a:ext cx="2647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Estimating the Parameters of a Distribution: Discrete case</a:t>
            </a:r>
            <a:endParaRPr lang="tr-TR" dirty="0"/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981199"/>
            <a:ext cx="7654413" cy="4547420"/>
          </a:xfrm>
        </p:spPr>
        <p:txBody>
          <a:bodyPr>
            <a:normAutofit/>
          </a:bodyPr>
          <a:lstStyle/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=1 if in instance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in state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probability of state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q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 </a:t>
            </a:r>
            <a:endParaRPr lang="tr-TR" sz="2000" dirty="0" smtClean="0">
              <a:solidFill>
                <a:schemeClr val="tx2"/>
              </a:solidFill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Dirichlet prior, </a:t>
            </a:r>
            <a:r>
              <a:rPr lang="tr-TR" sz="2000" i="1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are hyperparameters</a:t>
            </a:r>
          </a:p>
          <a:p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Sample likelihood</a:t>
            </a:r>
          </a:p>
          <a:p>
            <a:pPr>
              <a:buNone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Posterior</a:t>
            </a:r>
          </a:p>
          <a:p>
            <a:pPr>
              <a:buNone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Dirichlet is a conjugate prior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With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=2, Dirichlet reduced to Beta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147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17134" y="3287202"/>
          <a:ext cx="2405472" cy="9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77" name="Equation" r:id="rId3" imgW="1218960" imgH="482400" progId="Equation.3">
                  <p:embed/>
                </p:oleObj>
              </mc:Choice>
              <mc:Fallback>
                <p:oleObj name="Equation" r:id="rId3" imgW="1218960" imgH="482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134" y="3287202"/>
                        <a:ext cx="2405472" cy="95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616F6-572F-4025-BFE7-097400631EEE}" type="slidenum">
              <a:rPr lang="tr-TR"/>
              <a:pPr/>
              <a:t>4</a:t>
            </a:fld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531474" name="Object 18"/>
          <p:cNvGraphicFramePr>
            <a:graphicFrameLocks noChangeAspect="1"/>
          </p:cNvGraphicFramePr>
          <p:nvPr/>
        </p:nvGraphicFramePr>
        <p:xfrm>
          <a:off x="3199275" y="2581737"/>
          <a:ext cx="3948778" cy="81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78" name="Equation" r:id="rId5" imgW="2082600" imgH="431640" progId="Equation.3">
                  <p:embed/>
                </p:oleObj>
              </mc:Choice>
              <mc:Fallback>
                <p:oleObj name="Equation" r:id="rId5" imgW="2082600" imgH="431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75" y="2581737"/>
                        <a:ext cx="3948778" cy="819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5" name="Object 19"/>
          <p:cNvGraphicFramePr>
            <a:graphicFrameLocks noChangeAspect="1"/>
          </p:cNvGraphicFramePr>
          <p:nvPr/>
        </p:nvGraphicFramePr>
        <p:xfrm>
          <a:off x="2253534" y="4400295"/>
          <a:ext cx="3973513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79" name="Equation" r:id="rId7" imgW="2095200" imgH="660240" progId="Equation.3">
                  <p:embed/>
                </p:oleObj>
              </mc:Choice>
              <mc:Fallback>
                <p:oleObj name="Equation" r:id="rId7" imgW="2095200" imgH="6602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534" y="4400295"/>
                        <a:ext cx="3973513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Estimating the Parameters of a Distribution: Continuous case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457199" y="1981199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kumimoji="0" lang="tr-TR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m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s</a:t>
            </a:r>
            <a:r>
              <a:rPr kumimoji="0" lang="tr-TR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Gaussian prior for 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)~ N(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000" baseline="-25000" dirty="0" smtClean="0">
                <a:solidFill>
                  <a:schemeClr val="tx2"/>
                </a:solidFill>
                <a:latin typeface="Symbol" pitchFamily="18" charset="2"/>
              </a:rPr>
              <a:t>0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 s</a:t>
            </a:r>
            <a:r>
              <a:rPr lang="tr-TR" sz="2000" baseline="-25000" dirty="0" smtClean="0">
                <a:solidFill>
                  <a:schemeClr val="tx2"/>
                </a:solidFill>
                <a:latin typeface="Symbol" pitchFamily="18" charset="2"/>
              </a:rPr>
              <a:t>0</a:t>
            </a:r>
            <a:r>
              <a:rPr lang="tr-TR" sz="20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Posterior is also Gaussian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m|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X)~ N</a:t>
            </a:r>
            <a:r>
              <a:rPr lang="tr-TR" sz="2000" dirty="0" smtClean="0">
                <a:solidFill>
                  <a:schemeClr val="tx2"/>
                </a:solidFill>
              </a:rPr>
              <a:t>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</a:rPr>
              <a:t>,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 s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baseline="30000" dirty="0" smtClean="0">
                <a:solidFill>
                  <a:schemeClr val="tx2"/>
                </a:solidFill>
              </a:rPr>
              <a:t>2</a:t>
            </a:r>
            <a:r>
              <a:rPr lang="tr-TR" sz="2000" dirty="0" smtClean="0">
                <a:solidFill>
                  <a:schemeClr val="tx2"/>
                </a:solidFill>
              </a:rPr>
              <a:t>)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919316" y="3244289"/>
          <a:ext cx="3534698" cy="151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5" name="Equation" r:id="rId3" imgW="2133360" imgH="914400" progId="Equation.3">
                  <p:embed/>
                </p:oleObj>
              </mc:Choice>
              <mc:Fallback>
                <p:oleObj name="Equation" r:id="rId3" imgW="213336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16" y="3244289"/>
                        <a:ext cx="3534698" cy="151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706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9760" y="3324378"/>
            <a:ext cx="3810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Estimating the Parameters of a Function: Regression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199" y="1981199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r=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 e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sz="2000" dirty="0" smtClean="0">
                <a:solidFill>
                  <a:schemeClr val="tx2"/>
                </a:solidFill>
              </a:rPr>
              <a:t>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kumimoji="0" lang="tr-TR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,1/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</a:rPr>
              <a:t>b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and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 b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000" dirty="0" smtClean="0">
                <a:solidFill>
                  <a:schemeClr val="tx2"/>
                </a:solidFill>
              </a:rPr>
              <a:t>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~ N(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sz="2000" dirty="0" smtClean="0">
                <a:solidFill>
                  <a:schemeClr val="tx2"/>
                </a:solidFill>
              </a:rPr>
              <a:t>1/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Log likelihood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ML solution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Gaussian conjugate prior: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)~N(0,1/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Posterior: p(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|</a:t>
            </a: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)~N(</a:t>
            </a:r>
            <a:r>
              <a:rPr lang="tr-TR" sz="2000" b="1" dirty="0" smtClean="0">
                <a:solidFill>
                  <a:schemeClr val="tx2"/>
                </a:solidFill>
                <a:latin typeface="Symbol" pitchFamily="18" charset="2"/>
              </a:rPr>
              <a:t>m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,S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)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where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2321490" y="2641702"/>
          <a:ext cx="3971156" cy="114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6" name="Equation" r:id="rId3" imgW="2730240" imgH="787320" progId="Equation.3">
                  <p:embed/>
                </p:oleObj>
              </mc:Choice>
              <mc:Fallback>
                <p:oleObj name="Equation" r:id="rId3" imgW="273024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490" y="2641702"/>
                        <a:ext cx="3971156" cy="1145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3" name="Object 3"/>
          <p:cNvGraphicFramePr>
            <a:graphicFrameLocks noChangeAspect="1"/>
          </p:cNvGraphicFramePr>
          <p:nvPr/>
        </p:nvGraphicFramePr>
        <p:xfrm>
          <a:off x="2248875" y="3821266"/>
          <a:ext cx="2008494" cy="39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7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875" y="3821266"/>
                        <a:ext cx="2008494" cy="39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2679751" y="5058390"/>
          <a:ext cx="20304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8" name="Equation" r:id="rId7" imgW="1180800" imgH="482400" progId="Equation.3">
                  <p:embed/>
                </p:oleObj>
              </mc:Choice>
              <mc:Fallback>
                <p:oleObj name="Equation" r:id="rId7" imgW="11808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51" y="5058390"/>
                        <a:ext cx="2030412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59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111" y="-20550"/>
            <a:ext cx="7422445" cy="674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7AEFC-8878-4C77-930F-FCF5A84E1795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457200"/>
            <a:ext cx="8229600" cy="791497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Basis/Kernel Functions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96528" y="1440425"/>
            <a:ext cx="7654413" cy="4547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For new </a:t>
            </a:r>
            <a:r>
              <a:rPr lang="tr-TR" sz="20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’, the estimate r’ is calculated as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Linear kernel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tr-TR" sz="2000" dirty="0" smtClean="0">
              <a:solidFill>
                <a:schemeClr val="tx2"/>
              </a:solidFill>
              <a:latin typeface="+mj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For any other 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), we can write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’,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’)</a:t>
            </a:r>
            <a:r>
              <a:rPr lang="tr-TR" sz="2000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dirty="0" smtClean="0">
                <a:solidFill>
                  <a:schemeClr val="tx2"/>
                </a:solidFill>
                <a:latin typeface="Symbol" pitchFamily="18" charset="2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2674272" y="1789830"/>
          <a:ext cx="213836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6" name="Equation" r:id="rId3" imgW="1244520" imgH="850680" progId="Equation.3">
                  <p:embed/>
                </p:oleObj>
              </mc:Choice>
              <mc:Fallback>
                <p:oleObj name="Equation" r:id="rId3" imgW="1244520" imgH="850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272" y="1789830"/>
                        <a:ext cx="2138363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2439" y="2664542"/>
            <a:ext cx="205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dirty="0" smtClean="0">
                <a:solidFill>
                  <a:schemeClr val="tx2"/>
                </a:solidFill>
                <a:latin typeface="+mj-lt"/>
              </a:rPr>
              <a:t>Dual representation</a:t>
            </a:r>
            <a:endParaRPr lang="tr-TR" sz="1800" dirty="0">
              <a:solidFill>
                <a:schemeClr val="tx2"/>
              </a:solidFill>
            </a:endParaRPr>
          </a:p>
        </p:txBody>
      </p:sp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2611591" y="3602191"/>
          <a:ext cx="3621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7" name="Equation" r:id="rId5" imgW="2108160" imgH="342720" progId="Equation.3">
                  <p:embed/>
                </p:oleObj>
              </mc:Choice>
              <mc:Fallback>
                <p:oleObj name="Equation" r:id="rId5" imgW="210816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91" y="3602191"/>
                        <a:ext cx="36210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088"/>
            <a:ext cx="8229600" cy="60360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Kernel Functions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030" y="902278"/>
            <a:ext cx="6808526" cy="564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5110</TotalTime>
  <Words>544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Equation</vt:lpstr>
      <vt:lpstr>INTRODUCTION TO  Machine Learning 2nd Edition</vt:lpstr>
      <vt:lpstr>CHAPTER 14:  Bayesian Estimation</vt:lpstr>
      <vt:lpstr>Rationale</vt:lpstr>
      <vt:lpstr>Estimating the Parameters of a Distribution: Discrete case</vt:lpstr>
      <vt:lpstr>PowerPoint Presentation</vt:lpstr>
      <vt:lpstr>PowerPoint Presentation</vt:lpstr>
      <vt:lpstr>PowerPoint Presentation</vt:lpstr>
      <vt:lpstr>PowerPoint Presentation</vt:lpstr>
      <vt:lpstr>Kernel Functions</vt:lpstr>
      <vt:lpstr>PowerPoint Presentation</vt:lpstr>
      <vt:lpstr>PowerPoint Presentation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292</cp:revision>
  <dcterms:created xsi:type="dcterms:W3CDTF">2005-01-24T14:46:28Z</dcterms:created>
  <dcterms:modified xsi:type="dcterms:W3CDTF">2013-09-07T19:17:50Z</dcterms:modified>
</cp:coreProperties>
</file>