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7" r:id="rId10"/>
    <p:sldId id="466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97" d="100"/>
          <a:sy n="97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32078E-B24B-40A3-AB3C-490CE1D26C8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A9B4AD14-0D25-4AB2-8158-23B25938313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22D0-EB64-4EDD-8511-57C466A2D8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13B-3AF0-4CCF-8DB3-3A52682EBC5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8D8B-72F4-4EF5-9978-12179848B3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F532CC-C877-46C9-91AC-28D492B15BD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EDB0-0586-4F83-8702-2DA2E8761D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89C-8D1B-41C1-93A1-8B540D15F4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7426-DAD2-4593-84F5-B1D73C56B56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EA3C-78C9-4A18-A236-08A268BA932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3AE2-5D5E-4D3F-9E54-D2299541DE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779B-67C0-435A-A0EB-F78B89ACA3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ADF-5D30-4888-BA66-4C8695D1D1D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B25B5D-0E50-414B-B1C4-94443F8F8F3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45FDBB-A83E-4DBE-852E-2C5CDE3A11CE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Elements of an HMM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states</a:t>
            </a:r>
          </a:p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observation symbols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 transition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(m)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observation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1 initial state probability vector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parameter set of HMM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934-69E4-4DB5-8A41-7BB8D77372B3}" type="slidenum">
              <a:rPr lang="tr-TR"/>
              <a:pPr/>
              <a:t>10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Basic Problems of HMMs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Evaluation: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State sequence: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marL="457200" indent="-457200">
              <a:buFont typeface="Wingdings" pitchFamily="2" charset="2"/>
              <a:buAutoNum type="arabicPeriod" startAt="3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Learning: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X={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2D63-0AED-439E-87AD-A48A2FD828E3}" type="slidenum">
              <a:rPr lang="tr-TR"/>
              <a:pPr/>
              <a:t>11</a:t>
            </a:fld>
            <a:endParaRPr lang="tr-TR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00100" y="4572008"/>
            <a:ext cx="2081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(Rabiner, 1989)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913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Forward variable:</a:t>
            </a:r>
          </a:p>
          <a:p>
            <a:endParaRPr lang="tr-TR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Evaluation</a:t>
            </a:r>
          </a:p>
        </p:txBody>
      </p:sp>
      <p:graphicFrame>
        <p:nvGraphicFramePr>
          <p:cNvPr id="496654" name="Object 14"/>
          <p:cNvGraphicFramePr>
            <a:graphicFrameLocks noChangeAspect="1"/>
          </p:cNvGraphicFramePr>
          <p:nvPr>
            <p:ph idx="1"/>
          </p:nvPr>
        </p:nvGraphicFramePr>
        <p:xfrm>
          <a:off x="1143000" y="2774950"/>
          <a:ext cx="3716338" cy="3198813"/>
        </p:xfrm>
        <a:graphic>
          <a:graphicData uri="http://schemas.openxmlformats.org/presentationml/2006/ole">
            <p:oleObj spid="_x0000_s496654" name="Equation" r:id="rId3" imgW="2095200" imgH="18032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2353-8FAD-4249-B3B5-10C33CD8C875}" type="slidenum">
              <a:rPr lang="tr-TR"/>
              <a:pPr/>
              <a:t>12</a:t>
            </a:fld>
            <a:endParaRPr lang="tr-TR"/>
          </a:p>
        </p:txBody>
      </p:sp>
      <p:pic>
        <p:nvPicPr>
          <p:cNvPr id="496653" name="Picture 13" descr="Hmm-forw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916113"/>
            <a:ext cx="2747963" cy="338455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500042"/>
            <a:ext cx="8229600" cy="5903913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Backward variable: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97675" name="Object 11"/>
          <p:cNvGraphicFramePr>
            <a:graphicFrameLocks noChangeAspect="1"/>
          </p:cNvGraphicFramePr>
          <p:nvPr>
            <p:ph idx="1"/>
          </p:nvPr>
        </p:nvGraphicFramePr>
        <p:xfrm>
          <a:off x="857250" y="1416050"/>
          <a:ext cx="3508375" cy="2889250"/>
        </p:xfrm>
        <a:graphic>
          <a:graphicData uri="http://schemas.openxmlformats.org/presentationml/2006/ole">
            <p:oleObj spid="_x0000_s497675" name="Equation" r:id="rId3" imgW="1942920" imgH="16002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9DC4-27FD-4638-AFC8-D69EB0C31948}" type="slidenum">
              <a:rPr lang="tr-TR"/>
              <a:pPr/>
              <a:t>13</a:t>
            </a:fld>
            <a:endParaRPr lang="tr-TR"/>
          </a:p>
        </p:txBody>
      </p:sp>
      <p:pic>
        <p:nvPicPr>
          <p:cNvPr id="497668" name="Picture 4" descr="Hmm-bckw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1484313"/>
            <a:ext cx="3846512" cy="4754562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Finding the State Sequence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6771-9CCA-4EEF-AF26-64879EF49C76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499725" name="Object 13"/>
          <p:cNvGraphicFramePr>
            <a:graphicFrameLocks noChangeAspect="1"/>
          </p:cNvGraphicFramePr>
          <p:nvPr>
            <p:ph idx="4294967295"/>
          </p:nvPr>
        </p:nvGraphicFramePr>
        <p:xfrm>
          <a:off x="996950" y="1714500"/>
          <a:ext cx="3678238" cy="1957388"/>
        </p:xfrm>
        <a:graphic>
          <a:graphicData uri="http://schemas.openxmlformats.org/presentationml/2006/ole">
            <p:oleObj spid="_x0000_s499725" name="Equation" r:id="rId3" imgW="1384200" imgH="736560" progId="Equation.3">
              <p:embed/>
            </p:oleObj>
          </a:graphicData>
        </a:graphic>
      </p:graphicFrame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3000364" y="5429264"/>
            <a:ext cx="66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Lucida Bright" pitchFamily="18" charset="0"/>
              </a:rPr>
              <a:t>No!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611188" y="4076700"/>
            <a:ext cx="636885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Choose the state that has the highest probability, 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for each time step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arg max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γ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99724" name="Picture 12" descr="Hmm-arc2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557338"/>
            <a:ext cx="1649413" cy="2447925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tr-TR" dirty="0"/>
              <a:t>Viterbi’s Algorithm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max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2∙∙∙ 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qt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u="sng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Initialization: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δ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0</a:t>
            </a: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Recursion: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Termination: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30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Path backtracking: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-2, ..., 1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7F2-24F2-488E-A80D-38737CF95B78}" type="slidenum">
              <a:rPr lang="tr-TR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5" name="Picture 5" descr="Hmm-ar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571480"/>
            <a:ext cx="3311525" cy="2420938"/>
          </a:xfrm>
          <a:prstGeom prst="rect">
            <a:avLst/>
          </a:prstGeom>
          <a:noFill/>
        </p:spPr>
      </p:pic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1346-A6A0-4258-9E13-DC7D1D16F810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501771" name="Object 11"/>
          <p:cNvGraphicFramePr>
            <a:graphicFrameLocks noChangeAspect="1"/>
          </p:cNvGraphicFramePr>
          <p:nvPr>
            <p:ph idx="4294967295"/>
          </p:nvPr>
        </p:nvGraphicFramePr>
        <p:xfrm>
          <a:off x="1277938" y="2635250"/>
          <a:ext cx="6794500" cy="3463925"/>
        </p:xfrm>
        <a:graphic>
          <a:graphicData uri="http://schemas.openxmlformats.org/presentationml/2006/ole">
            <p:oleObj spid="_x0000_s501771" name="Equation" r:id="rId4" imgW="3238200" imgH="165096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098"/>
          </a:xfrm>
        </p:spPr>
        <p:txBody>
          <a:bodyPr/>
          <a:lstStyle/>
          <a:p>
            <a:r>
              <a:rPr lang="tr-TR" dirty="0"/>
              <a:t>Baum-Welch (EM)</a:t>
            </a:r>
          </a:p>
        </p:txBody>
      </p:sp>
      <p:graphicFrame>
        <p:nvGraphicFramePr>
          <p:cNvPr id="50279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774825" y="1643063"/>
          <a:ext cx="6075363" cy="4283075"/>
        </p:xfrm>
        <a:graphic>
          <a:graphicData uri="http://schemas.openxmlformats.org/presentationml/2006/ole">
            <p:oleObj spid="_x0000_s502791" name="Equation" r:id="rId3" imgW="2755800" imgH="1942920" progId="Equation.3">
              <p:embed/>
            </p:oleObj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970F8-EE92-4048-82C5-C73CE123366C}" type="slidenum">
              <a:rPr lang="tr-TR"/>
              <a:pPr/>
              <a:t>17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Continuous Observations</a:t>
            </a:r>
          </a:p>
        </p:txBody>
      </p:sp>
      <p:graphicFrame>
        <p:nvGraphicFramePr>
          <p:cNvPr id="503824" name="Object 16"/>
          <p:cNvGraphicFramePr>
            <a:graphicFrameLocks noChangeAspect="1"/>
          </p:cNvGraphicFramePr>
          <p:nvPr>
            <p:ph idx="1"/>
          </p:nvPr>
        </p:nvGraphicFramePr>
        <p:xfrm>
          <a:off x="1947863" y="5072063"/>
          <a:ext cx="3789362" cy="549275"/>
        </p:xfrm>
        <a:graphic>
          <a:graphicData uri="http://schemas.openxmlformats.org/presentationml/2006/ole">
            <p:oleObj spid="_x0000_s503824" name="Equation" r:id="rId3" imgW="1752480" imgH="253800" progId="Equation.3">
              <p:embed/>
            </p:oleObj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FFF4-62C4-41D1-AB0A-5E00A919AB9C}" type="slidenum">
              <a:rPr lang="tr-TR"/>
              <a:pPr/>
              <a:t>18</a:t>
            </a:fld>
            <a:endParaRPr lang="tr-TR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Gaussian mixture (Discretize using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-means):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Continuous:</a:t>
            </a:r>
          </a:p>
        </p:txBody>
      </p:sp>
      <p:graphicFrame>
        <p:nvGraphicFramePr>
          <p:cNvPr id="503820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2747963" y="2216150"/>
          <a:ext cx="5949950" cy="928688"/>
        </p:xfrm>
        <a:graphic>
          <a:graphicData uri="http://schemas.openxmlformats.org/presentationml/2006/ole">
            <p:oleObj spid="_x0000_s503820" name="Equation" r:id="rId4" imgW="3174840" imgH="495000" progId="Equation.3">
              <p:embed/>
            </p:oleObj>
          </a:graphicData>
        </a:graphic>
      </p:graphicFrame>
      <p:graphicFrame>
        <p:nvGraphicFramePr>
          <p:cNvPr id="503822" name="Object 14"/>
          <p:cNvGraphicFramePr>
            <a:graphicFrameLocks noChangeAspect="1"/>
          </p:cNvGraphicFramePr>
          <p:nvPr>
            <p:ph sz="half" idx="4294967295"/>
          </p:nvPr>
        </p:nvGraphicFramePr>
        <p:xfrm>
          <a:off x="1793875" y="3786188"/>
          <a:ext cx="5391150" cy="1285875"/>
        </p:xfrm>
        <a:graphic>
          <a:graphicData uri="http://schemas.openxmlformats.org/presentationml/2006/ole">
            <p:oleObj spid="_x0000_s503822" name="Equation" r:id="rId5" imgW="2768400" imgH="660240" progId="Equation.3">
              <p:embed/>
            </p:oleObj>
          </a:graphicData>
        </a:graphic>
      </p:graphicFrame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611188" y="5734050"/>
            <a:ext cx="4426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Use EM to learn parameters, e.g., </a:t>
            </a:r>
          </a:p>
        </p:txBody>
      </p:sp>
      <p:graphicFrame>
        <p:nvGraphicFramePr>
          <p:cNvPr id="503828" name="Object 20"/>
          <p:cNvGraphicFramePr>
            <a:graphicFrameLocks noChangeAspect="1"/>
          </p:cNvGraphicFramePr>
          <p:nvPr/>
        </p:nvGraphicFramePr>
        <p:xfrm>
          <a:off x="5880100" y="5445125"/>
          <a:ext cx="2136775" cy="1125538"/>
        </p:xfrm>
        <a:graphic>
          <a:graphicData uri="http://schemas.openxmlformats.org/presentationml/2006/ole">
            <p:oleObj spid="_x0000_s503828" name="Equation" r:id="rId6" imgW="965160" imgH="507960" progId="Equation.3">
              <p:embed/>
            </p:oleObj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observations: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transitions (Meila and Jordan, 1996; Bengio and Frasconi, 1996):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Time-delay input: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HMM with Input</a:t>
            </a:r>
          </a:p>
        </p:txBody>
      </p:sp>
      <p:graphicFrame>
        <p:nvGraphicFramePr>
          <p:cNvPr id="504842" name="Object 10"/>
          <p:cNvGraphicFramePr>
            <a:graphicFrameLocks noChangeAspect="1"/>
          </p:cNvGraphicFramePr>
          <p:nvPr>
            <p:ph idx="1"/>
          </p:nvPr>
        </p:nvGraphicFramePr>
        <p:xfrm>
          <a:off x="3006725" y="4357688"/>
          <a:ext cx="2936875" cy="554037"/>
        </p:xfrm>
        <a:graphic>
          <a:graphicData uri="http://schemas.openxmlformats.org/presentationml/2006/ole">
            <p:oleObj spid="_x0000_s504842" name="Equation" r:id="rId3" imgW="1346040" imgH="25380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A6E-22A7-469F-8B9B-5071ADF69040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50484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946275" y="2571750"/>
          <a:ext cx="5081588" cy="549275"/>
        </p:xfrm>
        <a:graphic>
          <a:graphicData uri="http://schemas.openxmlformats.org/presentationml/2006/ole">
            <p:oleObj spid="_x0000_s504840" name="Equation" r:id="rId4" imgW="2349360" imgH="253800" progId="Equation.3">
              <p:embed/>
            </p:oleObj>
          </a:graphicData>
        </a:graphic>
      </p:graphicFrame>
      <p:graphicFrame>
        <p:nvGraphicFramePr>
          <p:cNvPr id="504844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352800" y="5572125"/>
          <a:ext cx="2524125" cy="527050"/>
        </p:xfrm>
        <a:graphic>
          <a:graphicData uri="http://schemas.openxmlformats.org/presentationml/2006/ole">
            <p:oleObj spid="_x0000_s504844" name="Equation" r:id="rId5" imgW="1155600" imgH="2412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15: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Hidden Markov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Left-to-right HMMs: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 classification, for each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by a separate HMM and use Bayes’ rule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 in HMM</a:t>
            </a:r>
          </a:p>
        </p:txBody>
      </p:sp>
      <p:graphicFrame>
        <p:nvGraphicFramePr>
          <p:cNvPr id="505864" name="Object 8"/>
          <p:cNvGraphicFramePr>
            <a:graphicFrameLocks noChangeAspect="1"/>
          </p:cNvGraphicFramePr>
          <p:nvPr>
            <p:ph idx="1"/>
          </p:nvPr>
        </p:nvGraphicFramePr>
        <p:xfrm>
          <a:off x="906463" y="2492375"/>
          <a:ext cx="2720975" cy="1566863"/>
        </p:xfrm>
        <a:graphic>
          <a:graphicData uri="http://schemas.openxmlformats.org/presentationml/2006/ole">
            <p:oleObj spid="_x0000_s505864" name="Equation" r:id="rId3" imgW="1587240" imgH="91440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EE16-7EC7-4460-9BB2-188D802C63FE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505866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2825750" y="5214938"/>
          <a:ext cx="3529013" cy="989012"/>
        </p:xfrm>
        <a:graphic>
          <a:graphicData uri="http://schemas.openxmlformats.org/presentationml/2006/ole">
            <p:oleObj spid="_x0000_s505866" name="Equation" r:id="rId4" imgW="1676160" imgH="469800" progId="Equation.3">
              <p:embed/>
            </p:oleObj>
          </a:graphicData>
        </a:graphic>
      </p:graphicFrame>
      <p:pic>
        <p:nvPicPr>
          <p:cNvPr id="505860" name="Picture 4" descr="Hmm-lr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2349500"/>
            <a:ext cx="4248150" cy="142875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Modeling dependencies in input; no longer iid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Sequences: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Temporal: In speech; phonemes in a word (dictionary), words in a sentence (syntax, semantics of the language).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In handwriting, pen movements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Spatial: In a DNA sequence; base pairs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4726-EF7B-4DC4-830A-2A3D1C0A3352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Markov Process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State at “time”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First-order Markov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Transition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≥ 0 and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 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AEE9-F646-4377-B00E-8DEF6DE6FD35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Stochastic Automaton</a:t>
            </a:r>
          </a:p>
        </p:txBody>
      </p:sp>
      <p:graphicFrame>
        <p:nvGraphicFramePr>
          <p:cNvPr id="487432" name="Object 8"/>
          <p:cNvGraphicFramePr>
            <a:graphicFrameLocks noChangeAspect="1"/>
          </p:cNvGraphicFramePr>
          <p:nvPr>
            <p:ph idx="1"/>
          </p:nvPr>
        </p:nvGraphicFramePr>
        <p:xfrm>
          <a:off x="2736850" y="3913188"/>
          <a:ext cx="3670300" cy="431800"/>
        </p:xfrm>
        <a:graphic>
          <a:graphicData uri="http://schemas.openxmlformats.org/presentationml/2006/ole">
            <p:oleObj spid="_x0000_s487432" name="Equation" r:id="rId3" imgW="3670200" imgH="4316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2133-E68B-42AE-AF37-DBE0567E3EA5}" type="slidenum">
              <a:rPr lang="tr-TR"/>
              <a:pPr/>
              <a:t>5</a:t>
            </a:fld>
            <a:endParaRPr lang="tr-TR"/>
          </a:p>
        </p:txBody>
      </p:sp>
      <p:pic>
        <p:nvPicPr>
          <p:cNvPr id="487431" name="Picture 7" descr="Hmm-sa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214554"/>
            <a:ext cx="5329238" cy="3400425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Three urns each full of balls of one color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red,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blue,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green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Balls and Urns</a:t>
            </a:r>
          </a:p>
        </p:txBody>
      </p:sp>
      <p:graphicFrame>
        <p:nvGraphicFramePr>
          <p:cNvPr id="489481" name="Object 9"/>
          <p:cNvGraphicFramePr>
            <a:graphicFrameLocks noChangeAspect="1"/>
          </p:cNvGraphicFramePr>
          <p:nvPr>
            <p:ph idx="1"/>
          </p:nvPr>
        </p:nvGraphicFramePr>
        <p:xfrm>
          <a:off x="1455738" y="2536825"/>
          <a:ext cx="6300787" cy="3484563"/>
        </p:xfrm>
        <a:graphic>
          <a:graphicData uri="http://schemas.openxmlformats.org/presentationml/2006/ole">
            <p:oleObj spid="_x0000_s489481" name="Equation" r:id="rId3" imgW="2869920" imgH="15872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5196-338E-4FA9-B49E-A06404B55F95}" type="slidenum">
              <a:rPr lang="tr-TR"/>
              <a:pPr/>
              <a:t>6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example sequences of length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Balls and Urns: Learning</a:t>
            </a:r>
          </a:p>
        </p:txBody>
      </p:sp>
      <p:graphicFrame>
        <p:nvGraphicFramePr>
          <p:cNvPr id="490503" name="Object 7"/>
          <p:cNvGraphicFramePr>
            <a:graphicFrameLocks noChangeAspect="1"/>
          </p:cNvGraphicFramePr>
          <p:nvPr>
            <p:ph idx="1"/>
          </p:nvPr>
        </p:nvGraphicFramePr>
        <p:xfrm>
          <a:off x="1370013" y="2744788"/>
          <a:ext cx="6402387" cy="2903537"/>
        </p:xfrm>
        <a:graphic>
          <a:graphicData uri="http://schemas.openxmlformats.org/presentationml/2006/ole">
            <p:oleObj spid="_x0000_s490503" name="Equation" r:id="rId3" imgW="3276360" imgH="148572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32F0-BED8-479F-9018-AA89ACE02AC0}" type="slidenum">
              <a:rPr lang="tr-TR"/>
              <a:pPr/>
              <a:t>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Hidden Markov Models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States are not observable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 observations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 are recorded; a probabilistic function of the state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Emission probabilities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In each urn, there are balls of different colors, but with different probabilities.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For each observation sequence, there are multiple state sequences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5740-D58C-4DAC-BCA0-56B79D1027B9}" type="slidenum">
              <a:rPr lang="tr-TR"/>
              <a:pPr/>
              <a:t>8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HMM Unfolded in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1797-C45E-410C-8DEE-C81A9DAFCB88}" type="slidenum">
              <a:rPr lang="tr-TR"/>
              <a:pPr/>
              <a:t>9</a:t>
            </a:fld>
            <a:endParaRPr lang="tr-TR"/>
          </a:p>
        </p:txBody>
      </p:sp>
      <p:pic>
        <p:nvPicPr>
          <p:cNvPr id="493574" name="Picture 6" descr="Hmm-s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73238"/>
            <a:ext cx="7681913" cy="4329112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4536</TotalTime>
  <Words>665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Flow</vt:lpstr>
      <vt:lpstr>Equation</vt:lpstr>
      <vt:lpstr>Microsoft Equation 3.0</vt:lpstr>
      <vt:lpstr>INTRODUCTION TO  Machine Learning 2nd Edition</vt:lpstr>
      <vt:lpstr>CHAPTER 15:  Hidden Markov Models</vt:lpstr>
      <vt:lpstr>Introduction</vt:lpstr>
      <vt:lpstr>Discrete Markov Process</vt:lpstr>
      <vt:lpstr>Stochastic Automaton</vt:lpstr>
      <vt:lpstr>Example: Balls and Urns</vt:lpstr>
      <vt:lpstr>Balls and Urns: Learning</vt:lpstr>
      <vt:lpstr>Hidden Markov Models</vt:lpstr>
      <vt:lpstr>HMM Unfolded in Time</vt:lpstr>
      <vt:lpstr>Elements of an HMM</vt:lpstr>
      <vt:lpstr>Three Basic Problems of HMMs</vt:lpstr>
      <vt:lpstr>Evaluation</vt:lpstr>
      <vt:lpstr>Slide 13</vt:lpstr>
      <vt:lpstr>Finding the State Sequence</vt:lpstr>
      <vt:lpstr>Viterbi’s Algorithm</vt:lpstr>
      <vt:lpstr>Learning</vt:lpstr>
      <vt:lpstr>Baum-Welch (EM)</vt:lpstr>
      <vt:lpstr>Continuous Observations</vt:lpstr>
      <vt:lpstr>HMM with Input</vt:lpstr>
      <vt:lpstr>Model Selection in HMM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253</cp:revision>
  <dcterms:created xsi:type="dcterms:W3CDTF">2005-01-24T14:46:28Z</dcterms:created>
  <dcterms:modified xsi:type="dcterms:W3CDTF">2010-03-03T10:12:54Z</dcterms:modified>
</cp:coreProperties>
</file>