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5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 snapToGrid="0">
      <p:cViewPr varScale="1">
        <p:scale>
          <a:sx n="97" d="100"/>
          <a:sy n="97" d="100"/>
        </p:scale>
        <p:origin x="-19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A8EFECF-824A-427C-BD9E-EC132FB23798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D75549F-A778-44F3-A391-FFB9A460E41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5268A-8994-4891-9D53-54E4D903202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C1FA-BB52-47EA-90AA-1EE20F213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824-E746-4B32-884D-54867AF6131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F99F-CF4D-4266-85A7-0DFDFB224A6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890-761A-4B15-97AB-244F19996E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AAA8-1DBC-4AB3-B3F9-692435421E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FD7C-DEB0-42EC-93A1-A0CA306ECB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0AE-CD17-43C3-A236-1C105ED6932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D468E4-4F68-4A18-A60C-00BCBD77476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3/3/2010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8CC858-BD9F-4EA9-AF4E-73C9EE317012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48" y="407194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2010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http://www.cmpe.boun.edu.tr/~ethem/i2ml2e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Bnf3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12875"/>
            <a:ext cx="4792662" cy="494982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Causes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48263" y="1844675"/>
            <a:ext cx="351763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Causal inference: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+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	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+ 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	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+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sz="2000" i="1" dirty="0">
              <a:solidFill>
                <a:schemeClr val="tx2"/>
              </a:solidFill>
              <a:latin typeface="+mj-lt"/>
            </a:endParaRP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and use the fact that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  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Diagnostic: 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= ?</a:t>
            </a:r>
            <a:endParaRPr lang="en-GB" sz="20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Exploiting</a:t>
            </a:r>
            <a:r>
              <a:rPr kumimoji="0" lang="tr-TR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</a:t>
            </a: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 Structure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1331913" y="5421117"/>
          <a:ext cx="6480175" cy="415925"/>
        </p:xfrm>
        <a:graphic>
          <a:graphicData uri="http://schemas.openxmlformats.org/presentationml/2006/ole">
            <p:oleObj spid="_x0000_s576514" name="Equation" r:id="rId3" imgW="3174840" imgH="203040" progId="Equation.3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35688" y="2222500"/>
            <a:ext cx="16129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= ?</a:t>
            </a:r>
            <a:endParaRPr lang="en-GB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10" descr="Bnf4-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1341438"/>
            <a:ext cx="4716462" cy="3956050"/>
          </a:xfrm>
          <a:prstGeom prst="rect">
            <a:avLst/>
          </a:prstGeom>
          <a:noFill/>
        </p:spPr>
      </p:pic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1897626" y="5785823"/>
          <a:ext cx="4476750" cy="703467"/>
        </p:xfrm>
        <a:graphic>
          <a:graphicData uri="http://schemas.openxmlformats.org/presentationml/2006/ole">
            <p:oleObj spid="_x0000_s576515" name="Equation" r:id="rId5" imgW="2222280" imgH="431640" progId="Equation.3">
              <p:embed/>
            </p:oleObj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12</a:t>
            </a:fld>
            <a:endParaRPr lang="tr-TR"/>
          </a:p>
        </p:txBody>
      </p:sp>
      <p:pic>
        <p:nvPicPr>
          <p:cNvPr id="6" name="Picture 23" descr="Bnconc-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1844675"/>
            <a:ext cx="2017713" cy="3413125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Classification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79388" y="2781300"/>
            <a:ext cx="16716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diagnostic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  <a:endParaRPr lang="en-GB" sz="24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95738" y="2492375"/>
            <a:ext cx="3477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Bayes’ rule inverts the arc:</a:t>
            </a:r>
            <a:endParaRPr lang="en-GB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H="1">
            <a:off x="1908175" y="2997200"/>
            <a:ext cx="290513" cy="1152525"/>
          </a:xfrm>
          <a:custGeom>
            <a:avLst/>
            <a:gdLst/>
            <a:ahLst/>
            <a:cxnLst>
              <a:cxn ang="0">
                <a:pos x="31" y="846"/>
              </a:cxn>
              <a:cxn ang="0">
                <a:pos x="485" y="483"/>
              </a:cxn>
              <a:cxn ang="0">
                <a:pos x="76" y="75"/>
              </a:cxn>
              <a:cxn ang="0">
                <a:pos x="31" y="30"/>
              </a:cxn>
            </a:cxnLst>
            <a:rect l="0" t="0" r="r" b="b"/>
            <a:pathLst>
              <a:path w="492" h="846">
                <a:moveTo>
                  <a:pt x="31" y="846"/>
                </a:moveTo>
                <a:cubicBezTo>
                  <a:pt x="254" y="728"/>
                  <a:pt x="478" y="611"/>
                  <a:pt x="485" y="483"/>
                </a:cubicBezTo>
                <a:cubicBezTo>
                  <a:pt x="492" y="355"/>
                  <a:pt x="152" y="150"/>
                  <a:pt x="76" y="75"/>
                </a:cubicBezTo>
                <a:cubicBezTo>
                  <a:pt x="0" y="0"/>
                  <a:pt x="15" y="15"/>
                  <a:pt x="31" y="3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1" name="Object 24"/>
          <p:cNvGraphicFramePr>
            <a:graphicFrameLocks noChangeAspect="1"/>
          </p:cNvGraphicFramePr>
          <p:nvPr/>
        </p:nvGraphicFramePr>
        <p:xfrm>
          <a:off x="4660900" y="3141663"/>
          <a:ext cx="2700338" cy="857250"/>
        </p:xfrm>
        <a:graphic>
          <a:graphicData uri="http://schemas.openxmlformats.org/presentationml/2006/ole">
            <p:oleObj spid="_x0000_s577538" name="Equation" r:id="rId4" imgW="1320480" imgH="419040" progId="Equation.3">
              <p:embed/>
            </p:oleObj>
          </a:graphicData>
        </a:graphic>
      </p:graphicFrame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Naive Bayes’ Classifier</a:t>
            </a:r>
            <a:endParaRPr kumimoji="0" lang="en-GB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1913" y="4784725"/>
            <a:ext cx="53376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are independent:</a:t>
            </a:r>
          </a:p>
          <a:p>
            <a:endParaRPr lang="tr-TR" sz="2400" dirty="0">
              <a:latin typeface="Lucida Bright" pitchFamily="18" charset="0"/>
            </a:endParaRPr>
          </a:p>
          <a:p>
            <a:r>
              <a:rPr lang="tr-TR" sz="2400" i="1" dirty="0">
                <a:latin typeface="Lucida Bright" pitchFamily="18" charset="0"/>
              </a:rPr>
              <a:t>	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...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</a:t>
            </a:r>
            <a:endParaRPr lang="en-GB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8" descr="Bnconc2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628775"/>
            <a:ext cx="5256212" cy="3067050"/>
          </a:xfrm>
          <a:prstGeom prst="rect">
            <a:avLst/>
          </a:prstGeom>
          <a:noFill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Hidden Markov Model as a Graphical Model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26" y="2239810"/>
            <a:ext cx="74199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579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381000"/>
            <a:ext cx="61341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9610" y="1077303"/>
            <a:ext cx="44672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0611" name="Object 3"/>
          <p:cNvGraphicFramePr>
            <a:graphicFrameLocks noChangeAspect="1"/>
          </p:cNvGraphicFramePr>
          <p:nvPr/>
        </p:nvGraphicFramePr>
        <p:xfrm>
          <a:off x="494387" y="3792211"/>
          <a:ext cx="4829175" cy="2260600"/>
        </p:xfrm>
        <a:graphic>
          <a:graphicData uri="http://schemas.openxmlformats.org/presentationml/2006/ole">
            <p:oleObj spid="_x0000_s580611" name="Equation" r:id="rId4" imgW="2361960" imgH="1104840" progId="Equation.3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Linear Regression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16</a:t>
            </a:fld>
            <a:endParaRPr lang="tr-TR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5515897" y="1936955"/>
            <a:ext cx="530942" cy="3932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77265" y="3834581"/>
            <a:ext cx="1209367" cy="4817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6985820" y="1951702"/>
            <a:ext cx="575187" cy="280219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62981" y="3839497"/>
            <a:ext cx="1209367" cy="4817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d-Separation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5974" cy="4389120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A path from node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to node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is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blocked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if</a:t>
            </a:r>
          </a:p>
          <a:p>
            <a:pPr marL="850392" lvl="1" indent="-457200">
              <a:buFont typeface="+mj-lt"/>
              <a:buAutoNum type="alphaLcParenR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The directions of edges on the path meet head-to-tail (case 1) or tail-to-tail (case 2) and the node is in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or</a:t>
            </a:r>
          </a:p>
          <a:p>
            <a:pPr marL="850392" lvl="1" indent="-457200">
              <a:buFont typeface="+mj-lt"/>
              <a:buAutoNum type="alphaLcParenR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The directions of edges meet head-to-head (case 3) and neither that node nor any of its descendants is in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484632" indent="-457200"/>
            <a:r>
              <a:rPr lang="tr-TR" dirty="0" smtClean="0">
                <a:solidFill>
                  <a:schemeClr val="tx2"/>
                </a:solidFill>
                <a:latin typeface="+mj-lt"/>
              </a:rPr>
              <a:t>If all paths are blocked,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are d-separated (conditionally independent) given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.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17</a:t>
            </a:fld>
            <a:endParaRPr lang="tr-TR"/>
          </a:p>
        </p:txBody>
      </p:sp>
      <p:pic>
        <p:nvPicPr>
          <p:cNvPr id="602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4432" y="800714"/>
            <a:ext cx="24860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71768" y="4906297"/>
            <a:ext cx="35795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BCDF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is blocked given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. </a:t>
            </a:r>
          </a:p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BEFG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is blocked by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F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BEFD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is blocked unless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F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(or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G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 is</a:t>
            </a: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given.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Belief Propagation (Pearl, 1988)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Chain: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603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557" y="2431948"/>
            <a:ext cx="62388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3139" name="Object 3"/>
          <p:cNvGraphicFramePr>
            <a:graphicFrameLocks noChangeAspect="1"/>
          </p:cNvGraphicFramePr>
          <p:nvPr/>
        </p:nvGraphicFramePr>
        <p:xfrm>
          <a:off x="561771" y="3929269"/>
          <a:ext cx="4732540" cy="1557132"/>
        </p:xfrm>
        <a:graphic>
          <a:graphicData uri="http://schemas.openxmlformats.org/presentationml/2006/ole">
            <p:oleObj spid="_x0000_s603139" name="Equation" r:id="rId4" imgW="2705040" imgH="888840" progId="Equation.3">
              <p:embed/>
            </p:oleObj>
          </a:graphicData>
        </a:graphic>
      </p:graphicFrame>
      <p:graphicFrame>
        <p:nvGraphicFramePr>
          <p:cNvPr id="603140" name="Object 4"/>
          <p:cNvGraphicFramePr>
            <a:graphicFrameLocks noChangeAspect="1"/>
          </p:cNvGraphicFramePr>
          <p:nvPr/>
        </p:nvGraphicFramePr>
        <p:xfrm>
          <a:off x="5944881" y="4018319"/>
          <a:ext cx="2422371" cy="1245751"/>
        </p:xfrm>
        <a:graphic>
          <a:graphicData uri="http://schemas.openxmlformats.org/presentationml/2006/ole">
            <p:oleObj spid="_x0000_s603140" name="Equation" r:id="rId5" imgW="1333440" imgH="68580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Trees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19</a:t>
            </a:fld>
            <a:endParaRPr lang="tr-TR"/>
          </a:p>
        </p:txBody>
      </p:sp>
      <p:pic>
        <p:nvPicPr>
          <p:cNvPr id="604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8112" y="1102903"/>
            <a:ext cx="37909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4163" name="Object 3"/>
          <p:cNvGraphicFramePr>
            <a:graphicFrameLocks noChangeAspect="1"/>
          </p:cNvGraphicFramePr>
          <p:nvPr/>
        </p:nvGraphicFramePr>
        <p:xfrm>
          <a:off x="896630" y="2193361"/>
          <a:ext cx="3276600" cy="1062037"/>
        </p:xfrm>
        <a:graphic>
          <a:graphicData uri="http://schemas.openxmlformats.org/presentationml/2006/ole">
            <p:oleObj spid="_x0000_s604163" name="Equation" r:id="rId4" imgW="1803240" imgH="583920" progId="Equation.3">
              <p:embed/>
            </p:oleObj>
          </a:graphicData>
        </a:graphic>
      </p:graphicFrame>
      <p:graphicFrame>
        <p:nvGraphicFramePr>
          <p:cNvPr id="604164" name="Object 4"/>
          <p:cNvGraphicFramePr>
            <a:graphicFrameLocks noChangeAspect="1"/>
          </p:cNvGraphicFramePr>
          <p:nvPr/>
        </p:nvGraphicFramePr>
        <p:xfrm>
          <a:off x="1181561" y="3923685"/>
          <a:ext cx="3829050" cy="1062038"/>
        </p:xfrm>
        <a:graphic>
          <a:graphicData uri="http://schemas.openxmlformats.org/presentationml/2006/ole">
            <p:oleObj spid="_x0000_s604164" name="Equation" r:id="rId5" imgW="2108160" imgH="58392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16: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Graphical Models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Polytrees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605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3061" y="936676"/>
            <a:ext cx="32289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5187" name="Object 3"/>
          <p:cNvGraphicFramePr>
            <a:graphicFrameLocks noChangeAspect="1"/>
          </p:cNvGraphicFramePr>
          <p:nvPr/>
        </p:nvGraphicFramePr>
        <p:xfrm>
          <a:off x="284828" y="1973672"/>
          <a:ext cx="6070845" cy="1447953"/>
        </p:xfrm>
        <a:graphic>
          <a:graphicData uri="http://schemas.openxmlformats.org/presentationml/2006/ole">
            <p:oleObj spid="_x0000_s605187" name="Equation" r:id="rId4" imgW="3517560" imgH="838080" progId="Equation.3">
              <p:embed/>
            </p:oleObj>
          </a:graphicData>
        </a:graphic>
      </p:graphicFrame>
      <p:graphicFrame>
        <p:nvGraphicFramePr>
          <p:cNvPr id="605188" name="Object 4"/>
          <p:cNvGraphicFramePr>
            <a:graphicFrameLocks noChangeAspect="1"/>
          </p:cNvGraphicFramePr>
          <p:nvPr/>
        </p:nvGraphicFramePr>
        <p:xfrm>
          <a:off x="369888" y="4451760"/>
          <a:ext cx="5375276" cy="1522413"/>
        </p:xfrm>
        <a:graphic>
          <a:graphicData uri="http://schemas.openxmlformats.org/presentationml/2006/ole">
            <p:oleObj spid="_x0000_s605188" name="Equation" r:id="rId5" imgW="2958840" imgH="8380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80619" y="5722373"/>
            <a:ext cx="5007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How can we model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U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U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,...,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U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 cheaply?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Junction Trees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If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does not separate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E</a:t>
            </a:r>
            <a:r>
              <a:rPr lang="tr-TR" baseline="30000" dirty="0" smtClean="0">
                <a:solidFill>
                  <a:schemeClr val="tx2"/>
                </a:solidFill>
                <a:latin typeface="+mj-lt"/>
              </a:rPr>
              <a:t>+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E</a:t>
            </a:r>
            <a:r>
              <a:rPr lang="tr-TR" baseline="30000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we convert it into a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junction tree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and then apply the polytree algorithm</a:t>
            </a:r>
            <a:endParaRPr lang="tr-TR" baseline="30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21</a:t>
            </a:fld>
            <a:endParaRPr lang="tr-TR"/>
          </a:p>
        </p:txBody>
      </p:sp>
      <p:pic>
        <p:nvPicPr>
          <p:cNvPr id="606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508" y="3112525"/>
            <a:ext cx="38290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61472" y="4080387"/>
            <a:ext cx="2053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Tree of moralized,</a:t>
            </a: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clique nodes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Undirected Graphs: Markov Random Fields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In a Markov random field, dependencies are symmetric, for example, pixels in an image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In an undirected graph,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are independent if removing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makes them unconnected.</a:t>
            </a:r>
          </a:p>
          <a:p>
            <a:r>
              <a:rPr lang="tr-TR" dirty="0" smtClean="0">
                <a:solidFill>
                  <a:schemeClr val="accent1"/>
                </a:solidFill>
                <a:latin typeface="+mj-lt"/>
              </a:rPr>
              <a:t>Potential function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y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shows how favorable is the particular configuration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over the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clique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The joint is defined in terms of the clique potentials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22</a:t>
            </a:fld>
            <a:endParaRPr lang="tr-TR"/>
          </a:p>
        </p:txBody>
      </p:sp>
      <p:graphicFrame>
        <p:nvGraphicFramePr>
          <p:cNvPr id="607234" name="Object 2"/>
          <p:cNvGraphicFramePr>
            <a:graphicFrameLocks noChangeAspect="1"/>
          </p:cNvGraphicFramePr>
          <p:nvPr/>
        </p:nvGraphicFramePr>
        <p:xfrm>
          <a:off x="1387475" y="5191125"/>
          <a:ext cx="6253163" cy="1200150"/>
        </p:xfrm>
        <a:graphic>
          <a:graphicData uri="http://schemas.openxmlformats.org/presentationml/2006/ole">
            <p:oleObj spid="_x0000_s607234" name="Equation" r:id="rId3" imgW="3441600" imgH="660240" progId="Equation.3">
              <p:embed/>
            </p:oleObj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Factor Graphs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Define new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factor nodes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and write the joint in terms of them 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23</a:t>
            </a:fld>
            <a:endParaRPr lang="tr-TR"/>
          </a:p>
        </p:txBody>
      </p:sp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6174759" y="3657293"/>
          <a:ext cx="2122488" cy="1200150"/>
        </p:xfrm>
        <a:graphic>
          <a:graphicData uri="http://schemas.openxmlformats.org/presentationml/2006/ole">
            <p:oleObj spid="_x0000_s608258" name="Equation" r:id="rId3" imgW="1168200" imgH="660240" progId="Equation.3">
              <p:embed/>
            </p:oleObj>
          </a:graphicData>
        </a:graphic>
      </p:graphicFrame>
      <p:pic>
        <p:nvPicPr>
          <p:cNvPr id="6082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2803" y="2760406"/>
            <a:ext cx="45529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Learning a Graphical Model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Learning the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conditional probabilities,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either as tables (for discrete case with small number of parents), or as parametric functions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Learning the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structure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of the graph: Doing a state-space search over a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score function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that uses both goodness of fit to data and some measure of complexity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Influence Diagrams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FD7C-DEB0-42EC-93A1-A0CA306ECB52}" type="slidenum">
              <a:rPr lang="tr-TR" smtClean="0">
                <a:solidFill>
                  <a:schemeClr val="tx2"/>
                </a:solidFill>
                <a:latin typeface="+mj-lt"/>
              </a:rPr>
              <a:pPr/>
              <a:t>25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9" descr="Bnuti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6828" y="2654300"/>
            <a:ext cx="5724525" cy="2820988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2629" y="3812458"/>
            <a:ext cx="1755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chance node</a:t>
            </a:r>
            <a:endParaRPr lang="en-GB" sz="24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79938" y="2070817"/>
            <a:ext cx="18902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decision node</a:t>
            </a:r>
            <a:endParaRPr lang="en-GB" sz="24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739398" y="3682028"/>
            <a:ext cx="161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utility node</a:t>
            </a:r>
            <a:endParaRPr lang="en-GB" sz="24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Graphical Models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Aka Bayesian networks, probabilistic networks</a:t>
            </a:r>
          </a:p>
          <a:p>
            <a:pPr>
              <a:lnSpc>
                <a:spcPct val="80000"/>
              </a:lnSpc>
            </a:pPr>
            <a:r>
              <a:rPr lang="tr-TR" dirty="0" smtClean="0">
                <a:solidFill>
                  <a:schemeClr val="accent1"/>
                </a:solidFill>
                <a:latin typeface="+mj-lt"/>
              </a:rPr>
              <a:t>Nodes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are hypotheses (random vars) and the probabilities corresponds to our belief in the truth of the hypothesis</a:t>
            </a:r>
          </a:p>
          <a:p>
            <a:pPr>
              <a:lnSpc>
                <a:spcPct val="80000"/>
              </a:lnSpc>
            </a:pPr>
            <a:r>
              <a:rPr lang="tr-TR" dirty="0" smtClean="0">
                <a:solidFill>
                  <a:schemeClr val="accent1"/>
                </a:solidFill>
                <a:latin typeface="+mj-lt"/>
              </a:rPr>
              <a:t>Arcs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are direct influences between hypotheses</a:t>
            </a:r>
          </a:p>
          <a:p>
            <a:pPr>
              <a:lnSpc>
                <a:spcPct val="80000"/>
              </a:lnSpc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structure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is represented as a directed acyclic graph (DAG)</a:t>
            </a:r>
          </a:p>
          <a:p>
            <a:pPr>
              <a:lnSpc>
                <a:spcPct val="80000"/>
              </a:lnSpc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The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parameters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are the conditional probabilities in the arcs	(Pearl, 1988, 2000; Jensen, 1996; Lauritzen, 1996)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 descr="Bnf1-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84313"/>
            <a:ext cx="2952750" cy="293687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Causes and Bayes’ Rule</a:t>
            </a:r>
            <a:endParaRPr kumimoji="0" lang="tr-TR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067175" y="2133600"/>
            <a:ext cx="37497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Diagnostic inference: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Knowing that the grass is wet, 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what is the probability that rain is 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the cause?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68313" y="220503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79388" y="3068638"/>
            <a:ext cx="843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causal</a:t>
            </a:r>
            <a:endParaRPr lang="en-GB" sz="20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2195513" y="22764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339975" y="2420938"/>
            <a:ext cx="12509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diagnostic</a:t>
            </a:r>
            <a:endParaRPr lang="en-GB" sz="2000" i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4300538" y="3667125"/>
          <a:ext cx="4249737" cy="2133600"/>
        </p:xfrm>
        <a:graphic>
          <a:graphicData uri="http://schemas.openxmlformats.org/presentationml/2006/ole">
            <p:oleObj spid="_x0000_s572418" name="Equation" r:id="rId4" imgW="2501640" imgH="1257120" progId="Equation.3">
              <p:embed/>
            </p:oleObj>
          </a:graphicData>
        </a:graphic>
      </p:graphicFrame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Conditional Independence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are independent if 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			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are conditionally independent given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if 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			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   	or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			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Three canonical cases: Head-to-tail, Tail-to-tail, head-to-head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8630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Case 1: Head-to-Head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)+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|~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(~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573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788" y="2542393"/>
            <a:ext cx="51625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3640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Case 2: Tail-to-Tail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574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586" y="2656823"/>
            <a:ext cx="61341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8630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Case 3: Head-to-Head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575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189" y="2430506"/>
            <a:ext cx="61626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Causal vs Diagnostic Inference</a:t>
            </a:r>
            <a:endParaRPr kumimoji="0" lang="tr-TR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716463" y="1665288"/>
            <a:ext cx="3591304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accent1"/>
                </a:solidFill>
                <a:latin typeface="+mj-lt"/>
              </a:rPr>
              <a:t>Causal inference:</a:t>
            </a:r>
            <a:r>
              <a:rPr lang="tr-TR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If the 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sprinkler is on, what is the 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probability that the grass is wet?</a:t>
            </a:r>
          </a:p>
          <a:p>
            <a:endParaRPr lang="tr-TR" sz="2000" i="1" dirty="0">
              <a:solidFill>
                <a:schemeClr val="tx2"/>
              </a:solidFill>
              <a:latin typeface="+mj-lt"/>
            </a:endParaRP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+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+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(~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 = 0.95 0.4 + 0.9 0.6 = 0.92</a:t>
            </a:r>
            <a:r>
              <a:rPr lang="tr-TR" sz="2400" dirty="0">
                <a:latin typeface="Lucida Bright" pitchFamily="18" charset="0"/>
              </a:rPr>
              <a:t>	</a:t>
            </a:r>
          </a:p>
          <a:p>
            <a:endParaRPr lang="en-GB" sz="2400" dirty="0">
              <a:latin typeface="Lucida Bright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73100" y="4978400"/>
            <a:ext cx="667977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accent1"/>
                </a:solidFill>
                <a:latin typeface="+mj-lt"/>
              </a:rPr>
              <a:t>Diagnostic inference: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If the grass is wet, what is the probability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that the sprinkler is on?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= 0.35 &gt; 0.2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= 0.21	</a:t>
            </a:r>
            <a:r>
              <a:rPr lang="tr-TR" sz="2000" i="1" dirty="0">
                <a:solidFill>
                  <a:schemeClr val="accent1"/>
                </a:solidFill>
                <a:latin typeface="+mj-lt"/>
              </a:rPr>
              <a:t>Explaining away: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Knowing that it has rained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	decreases the probability that the sprinkler is on.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endParaRPr lang="en-GB" sz="2000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11" descr="Bnf2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7338"/>
            <a:ext cx="4176712" cy="3351212"/>
          </a:xfrm>
          <a:prstGeom prst="rect">
            <a:avLst/>
          </a:prstGeom>
          <a:noFill/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5237</TotalTime>
  <Words>1002</Words>
  <Application>Microsoft Office PowerPoint</Application>
  <PresentationFormat>On-screen Show (4:3)</PresentationFormat>
  <Paragraphs>159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Flow</vt:lpstr>
      <vt:lpstr>Equation</vt:lpstr>
      <vt:lpstr>Microsoft Equation 3.0</vt:lpstr>
      <vt:lpstr>INTRODUCTION TO  Machine Learning 2nd Edition</vt:lpstr>
      <vt:lpstr>CHAPTER 16:  Graphical Models</vt:lpstr>
      <vt:lpstr>Graphical Models</vt:lpstr>
      <vt:lpstr>Slide 4</vt:lpstr>
      <vt:lpstr>Conditional Independence</vt:lpstr>
      <vt:lpstr>Case 1: Head-to-Head</vt:lpstr>
      <vt:lpstr>Case 2: Tail-to-Tail </vt:lpstr>
      <vt:lpstr>Case 3: Head-to-Head</vt:lpstr>
      <vt:lpstr>Slide 9</vt:lpstr>
      <vt:lpstr>Slide 10</vt:lpstr>
      <vt:lpstr>Slide 11</vt:lpstr>
      <vt:lpstr>Slide 12</vt:lpstr>
      <vt:lpstr>Slide 13</vt:lpstr>
      <vt:lpstr>Hidden Markov Model as a Graphical Model</vt:lpstr>
      <vt:lpstr>Slide 15</vt:lpstr>
      <vt:lpstr>Linear Regression</vt:lpstr>
      <vt:lpstr>d-Separation</vt:lpstr>
      <vt:lpstr>Belief Propagation (Pearl, 1988)</vt:lpstr>
      <vt:lpstr>Trees</vt:lpstr>
      <vt:lpstr>Polytrees</vt:lpstr>
      <vt:lpstr>Junction Trees</vt:lpstr>
      <vt:lpstr>Undirected Graphs: Markov Random Fields</vt:lpstr>
      <vt:lpstr>Factor Graphs</vt:lpstr>
      <vt:lpstr>Learning a Graphical Model</vt:lpstr>
      <vt:lpstr>Influence Diagrams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308</cp:revision>
  <dcterms:created xsi:type="dcterms:W3CDTF">2005-01-24T14:46:28Z</dcterms:created>
  <dcterms:modified xsi:type="dcterms:W3CDTF">2010-03-03T10:23:45Z</dcterms:modified>
</cp:coreProperties>
</file>