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59" r:id="rId3"/>
    <p:sldId id="460" r:id="rId4"/>
    <p:sldId id="461" r:id="rId5"/>
    <p:sldId id="462" r:id="rId6"/>
    <p:sldId id="470" r:id="rId7"/>
    <p:sldId id="463" r:id="rId8"/>
    <p:sldId id="464" r:id="rId9"/>
    <p:sldId id="465" r:id="rId10"/>
    <p:sldId id="466" r:id="rId11"/>
    <p:sldId id="467" r:id="rId12"/>
    <p:sldId id="468" r:id="rId13"/>
    <p:sldId id="471" r:id="rId14"/>
    <p:sldId id="469" r:id="rId15"/>
    <p:sldId id="472" r:id="rId1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 snapToGrid="0">
      <p:cViewPr varScale="1">
        <p:scale>
          <a:sx n="76" d="100"/>
          <a:sy n="76" d="100"/>
        </p:scale>
        <p:origin x="-8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A8EFECF-824A-427C-BD9E-EC132FB2379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D75549F-A778-44F3-A391-FFB9A460E41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5268A-8994-4891-9D53-54E4D903202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C1FA-BB52-47EA-90AA-1EE20F2130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2824-E746-4B32-884D-54867AF6131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D0A9A8-A331-499B-BD71-1EAA1B35F31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F99F-CF4D-4266-85A7-0DFDFB224A6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41890-761A-4B15-97AB-244F19996EE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AAA8-1DBC-4AB3-B3F9-692435421EB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FD7C-DEB0-42EC-93A1-A0CA306ECB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EFC-8878-4C77-930F-FCF5A84E179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40AE-CD17-43C3-A236-1C105ED6932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D468E4-4F68-4A18-A60C-00BCBD77476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2/24/2010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8CC858-BD9F-4EA9-AF4E-73C9EE317012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14348" y="407194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2010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45720" lvl="0" indent="0" algn="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http://www.cmpe.boun.edu.tr/~ethem/i2ml2e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25538"/>
            <a:ext cx="2314575" cy="5238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tr-TR" sz="3600"/>
              <a:t>AdaBoost</a:t>
            </a:r>
          </a:p>
        </p:txBody>
      </p:sp>
      <p:sp>
        <p:nvSpPr>
          <p:cNvPr id="539655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68313" y="2060575"/>
            <a:ext cx="1882775" cy="3895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Generate a </a:t>
            </a:r>
            <a:r>
              <a:rPr lang="tr-TR" sz="2000" dirty="0">
                <a:solidFill>
                  <a:schemeClr val="accent1"/>
                </a:solidFill>
                <a:latin typeface="+mj-lt"/>
              </a:rPr>
              <a:t>sequence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of base-learners each focusing on previous one’s errors</a:t>
            </a:r>
          </a:p>
          <a:p>
            <a:pPr marL="0" indent="0"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(Freund and Schapire, 1996)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GB" sz="200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33-0A74-43FE-AED5-36A52E4AC10F}" type="slidenum">
              <a:rPr lang="tr-TR"/>
              <a:pPr/>
              <a:t>10</a:t>
            </a:fld>
            <a:endParaRPr lang="tr-TR"/>
          </a:p>
        </p:txBody>
      </p:sp>
      <p:pic>
        <p:nvPicPr>
          <p:cNvPr id="539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638175"/>
            <a:ext cx="64389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9659" name="Rectangle 11"/>
          <p:cNvSpPr>
            <a:spLocks noChangeArrowheads="1"/>
          </p:cNvSpPr>
          <p:nvPr/>
        </p:nvSpPr>
        <p:spPr bwMode="auto">
          <a:xfrm>
            <a:off x="3403600" y="3500438"/>
            <a:ext cx="5329238" cy="6492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671" y="1680576"/>
            <a:ext cx="82296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Voting where weights are input-dependent (gating)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(Jacobs et al., 1991)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Experts or gating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can be nonlinear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1561"/>
          </a:xfrm>
        </p:spPr>
        <p:txBody>
          <a:bodyPr/>
          <a:lstStyle/>
          <a:p>
            <a:r>
              <a:rPr lang="tr-TR" dirty="0"/>
              <a:t>Mixture of Experts</a:t>
            </a:r>
          </a:p>
        </p:txBody>
      </p:sp>
      <p:graphicFrame>
        <p:nvGraphicFramePr>
          <p:cNvPr id="541702" name="Object 6"/>
          <p:cNvGraphicFramePr>
            <a:graphicFrameLocks noChangeAspect="1"/>
          </p:cNvGraphicFramePr>
          <p:nvPr>
            <p:ph idx="1"/>
          </p:nvPr>
        </p:nvGraphicFramePr>
        <p:xfrm>
          <a:off x="1536700" y="2355850"/>
          <a:ext cx="1525588" cy="936625"/>
        </p:xfrm>
        <a:graphic>
          <a:graphicData uri="http://schemas.openxmlformats.org/presentationml/2006/ole">
            <p:oleObj spid="_x0000_s541702" name="Equation" r:id="rId3" imgW="723600" imgH="44424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D2D-2C6F-4913-8C04-F72D6C77BB47}" type="slidenum">
              <a:rPr lang="tr-TR"/>
              <a:pPr/>
              <a:t>11</a:t>
            </a:fld>
            <a:endParaRPr lang="tr-TR"/>
          </a:p>
        </p:txBody>
      </p:sp>
      <p:pic>
        <p:nvPicPr>
          <p:cNvPr id="541700" name="Picture 4" descr="Comb-moe_c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75" y="1484313"/>
            <a:ext cx="5092700" cy="4343400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Stacking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3394075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Combiner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() is another learner (Wolpert, 1992)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43BA-DBB3-4F52-A406-0BB331350D0A}" type="slidenum">
              <a:rPr lang="tr-TR"/>
              <a:pPr/>
              <a:t>12</a:t>
            </a:fld>
            <a:endParaRPr lang="tr-TR"/>
          </a:p>
        </p:txBody>
      </p:sp>
      <p:pic>
        <p:nvPicPr>
          <p:cNvPr id="542724" name="Picture 4" descr="Comb-sg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0213" y="874713"/>
            <a:ext cx="4341812" cy="4392612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Fine-Tuning an Ensemble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Given an ensemble of dependent classifiers, do not use it as is, try to get 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Subset selection: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Forward (growing)/Backward (pruning) approaches to improve accuracy/diversity/independence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solidFill>
                  <a:schemeClr val="accent1"/>
                </a:solidFill>
                <a:latin typeface="+mj-lt"/>
              </a:rPr>
              <a:t>Train metaclassifiers: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From the output of correlated classifiers, extract new combinations that are uncorrelated. Using PCA, we get “eigenlearners.”</a:t>
            </a:r>
          </a:p>
          <a:p>
            <a:pPr marL="514350" indent="-514350"/>
            <a:r>
              <a:rPr lang="tr-TR" dirty="0" smtClean="0">
                <a:solidFill>
                  <a:schemeClr val="tx2"/>
                </a:solidFill>
                <a:latin typeface="+mj-lt"/>
              </a:rPr>
              <a:t>Similar to feature selection vs feature extraction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Cascading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3149600" cy="3886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Use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only if preceding ones are not confident</a:t>
            </a:r>
          </a:p>
          <a:p>
            <a:pPr marL="0" indent="0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Cascade learners in order of complexity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3B78-AAF8-42D9-BE6E-F27BB1A6B6D1}" type="slidenum">
              <a:rPr lang="tr-TR"/>
              <a:pPr/>
              <a:t>14</a:t>
            </a:fld>
            <a:endParaRPr lang="tr-TR"/>
          </a:p>
        </p:txBody>
      </p:sp>
      <p:pic>
        <p:nvPicPr>
          <p:cNvPr id="543748" name="Picture 4" descr="Comb-casc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5120" y="740688"/>
            <a:ext cx="5381625" cy="5326063"/>
          </a:xfrm>
          <a:prstGeom prst="rect">
            <a:avLst/>
          </a:prstGeom>
          <a:noFill/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Combining Multiple Sources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Early integration: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Concat all features and train a single learner</a:t>
            </a:r>
          </a:p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Late integration: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With each feature set, train one learner, then either use a fixed rule or stacking to combine decisions</a:t>
            </a:r>
          </a:p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Intermediate integration: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With each feature set, calculate a kernel, then use a single SVM with multiple kernels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Combining features vs decisions vs kernels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CHAPTER </a:t>
            </a:r>
            <a:r>
              <a:rPr lang="tr-TR" sz="2000" i="0" dirty="0" smtClean="0"/>
              <a:t>17:</a:t>
            </a:r>
            <a:r>
              <a:rPr lang="tr-TR" sz="2800" dirty="0" smtClean="0"/>
              <a:t>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dirty="0" smtClean="0"/>
              <a:t>Combining Multiple Learners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Rationale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56088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No Free Lunch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Theorem: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There is no algorithm that is always the most accurate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Generate a group of base-learners which when combined has higher accuracy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Different learners use different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Algorithms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Hyperparameters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Representations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/Modalities/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Views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Training sets</a:t>
            </a:r>
          </a:p>
          <a:p>
            <a:pPr lvl="1"/>
            <a:r>
              <a:rPr lang="tr-TR" sz="2400" dirty="0" smtClean="0">
                <a:solidFill>
                  <a:schemeClr val="tx2"/>
                </a:solidFill>
                <a:latin typeface="+mj-lt"/>
              </a:rPr>
              <a:t>Subproblems</a:t>
            </a:r>
          </a:p>
          <a:p>
            <a:r>
              <a:rPr lang="tr-TR" sz="2600" dirty="0" smtClean="0">
                <a:solidFill>
                  <a:schemeClr val="tx2"/>
                </a:solidFill>
                <a:latin typeface="+mj-lt"/>
              </a:rPr>
              <a:t>Diversity vs accuracy</a:t>
            </a:r>
            <a:endParaRPr lang="tr-TR" sz="26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D65-957B-47A6-9644-8225360B7EC1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Voting</a:t>
            </a:r>
          </a:p>
        </p:txBody>
      </p:sp>
      <p:sp>
        <p:nvSpPr>
          <p:cNvPr id="531462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Linear combination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Classification</a:t>
            </a:r>
          </a:p>
        </p:txBody>
      </p:sp>
      <p:graphicFrame>
        <p:nvGraphicFramePr>
          <p:cNvPr id="531470" name="Object 14"/>
          <p:cNvGraphicFramePr>
            <a:graphicFrameLocks noChangeAspect="1"/>
          </p:cNvGraphicFramePr>
          <p:nvPr>
            <p:ph sz="quarter" idx="2"/>
          </p:nvPr>
        </p:nvGraphicFramePr>
        <p:xfrm>
          <a:off x="1103313" y="4772025"/>
          <a:ext cx="1633537" cy="922338"/>
        </p:xfrm>
        <a:graphic>
          <a:graphicData uri="http://schemas.openxmlformats.org/presentationml/2006/ole">
            <p:oleObj spid="_x0000_s531470" name="Equation" r:id="rId3" imgW="787320" imgH="444240" progId="Equation.3">
              <p:embed/>
            </p:oleObj>
          </a:graphicData>
        </a:graphic>
      </p:graphicFrame>
      <p:graphicFrame>
        <p:nvGraphicFramePr>
          <p:cNvPr id="531472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1163638" y="2400300"/>
          <a:ext cx="2552700" cy="1801813"/>
        </p:xfrm>
        <a:graphic>
          <a:graphicData uri="http://schemas.openxmlformats.org/presentationml/2006/ole">
            <p:oleObj spid="_x0000_s531472" name="Equation" r:id="rId4" imgW="1295280" imgH="914400" progId="Equation.3">
              <p:embed/>
            </p:oleObj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8616F6-572F-4025-BFE7-097400631EEE}" type="slidenum">
              <a:rPr lang="tr-TR"/>
              <a:pPr/>
              <a:t>4</a:t>
            </a:fld>
            <a:endParaRPr lang="tr-TR"/>
          </a:p>
        </p:txBody>
      </p:sp>
      <p:pic>
        <p:nvPicPr>
          <p:cNvPr id="531469" name="Picture 13" descr="Comb-vote_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3088" y="1284288"/>
            <a:ext cx="4295775" cy="4464050"/>
          </a:xfrm>
          <a:prstGeom prst="rect">
            <a:avLst/>
          </a:prstGeom>
          <a:noFill/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8723" y="645090"/>
            <a:ext cx="8229600" cy="562768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Bayesian perspective: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iid 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Bias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does not change, variance decreases by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L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If dependent, error increase with positive correlation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534534" name="Object 6"/>
          <p:cNvGraphicFramePr>
            <a:graphicFrameLocks noChangeAspect="1"/>
          </p:cNvGraphicFramePr>
          <p:nvPr>
            <p:ph idx="1"/>
          </p:nvPr>
        </p:nvGraphicFramePr>
        <p:xfrm>
          <a:off x="1506538" y="1136650"/>
          <a:ext cx="4787900" cy="865188"/>
        </p:xfrm>
        <a:graphic>
          <a:graphicData uri="http://schemas.openxmlformats.org/presentationml/2006/ole">
            <p:oleObj spid="_x0000_s534534" name="Equation" r:id="rId3" imgW="2108160" imgH="38088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4922-1A74-419B-B8FB-2F7CB55FA426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534537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935054" y="2288719"/>
          <a:ext cx="6932613" cy="1790700"/>
        </p:xfrm>
        <a:graphic>
          <a:graphicData uri="http://schemas.openxmlformats.org/presentationml/2006/ole">
            <p:oleObj spid="_x0000_s534537" name="Equation" r:id="rId4" imgW="3835080" imgH="990360" progId="Equation.3">
              <p:embed/>
            </p:oleObj>
          </a:graphicData>
        </a:graphic>
      </p:graphicFrame>
      <p:graphicFrame>
        <p:nvGraphicFramePr>
          <p:cNvPr id="534542" name="Object 14"/>
          <p:cNvGraphicFramePr>
            <a:graphicFrameLocks noChangeAspect="1"/>
          </p:cNvGraphicFramePr>
          <p:nvPr/>
        </p:nvGraphicFramePr>
        <p:xfrm>
          <a:off x="1443668" y="4980510"/>
          <a:ext cx="6519863" cy="873125"/>
        </p:xfrm>
        <a:graphic>
          <a:graphicData uri="http://schemas.openxmlformats.org/presentationml/2006/ole">
            <p:oleObj spid="_x0000_s534542" name="Equation" r:id="rId5" imgW="3606480" imgH="4824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Fixed Combination Rules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9BCF-8DA5-4300-A545-59BC69122664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82" y="2026998"/>
            <a:ext cx="5295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488" y="3426260"/>
            <a:ext cx="34766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3879"/>
          </a:xfrm>
        </p:spPr>
        <p:txBody>
          <a:bodyPr>
            <a:normAutofit fontScale="90000"/>
          </a:bodyPr>
          <a:lstStyle/>
          <a:p>
            <a:r>
              <a:rPr lang="tr-TR" dirty="0"/>
              <a:t>Error-Correcting Output Codes</a:t>
            </a:r>
          </a:p>
        </p:txBody>
      </p:sp>
      <p:graphicFrame>
        <p:nvGraphicFramePr>
          <p:cNvPr id="535591" name="Object 39"/>
          <p:cNvGraphicFramePr>
            <a:graphicFrameLocks noChangeAspect="1"/>
          </p:cNvGraphicFramePr>
          <p:nvPr>
            <p:ph idx="1"/>
          </p:nvPr>
        </p:nvGraphicFramePr>
        <p:xfrm>
          <a:off x="2808854" y="4335223"/>
          <a:ext cx="4456112" cy="1898650"/>
        </p:xfrm>
        <a:graphic>
          <a:graphicData uri="http://schemas.openxmlformats.org/presentationml/2006/ole">
            <p:oleObj spid="_x0000_s535591" name="Equation" r:id="rId3" imgW="2145960" imgH="914400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A31D-DADE-4E2C-BCB7-0049C5B1FB72}" type="slidenum">
              <a:rPr lang="tr-TR">
                <a:latin typeface="+mj-lt"/>
              </a:rPr>
              <a:pPr/>
              <a:t>7</a:t>
            </a:fld>
            <a:endParaRPr lang="tr-TR" dirty="0">
              <a:latin typeface="+mj-lt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515" y="1580367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classes;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problems (Dietterich and Bakiri, 1995)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Code matrix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codes classes in terms of learners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One per class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Pairwise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-1)/2</a:t>
            </a:r>
          </a:p>
        </p:txBody>
      </p:sp>
      <p:graphicFrame>
        <p:nvGraphicFramePr>
          <p:cNvPr id="535588" name="Object 3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46475" y="2532063"/>
          <a:ext cx="2884488" cy="1716087"/>
        </p:xfrm>
        <a:graphic>
          <a:graphicData uri="http://schemas.openxmlformats.org/presentationml/2006/ole">
            <p:oleObj spid="_x0000_s535588" name="Equation" r:id="rId4" imgW="1536480" imgH="914400" progId="Equation.3">
              <p:embed/>
            </p:oleObj>
          </a:graphicData>
        </a:graphic>
      </p:graphicFrame>
      <p:sp>
        <p:nvSpPr>
          <p:cNvPr id="535586" name="Rectangle 34"/>
          <p:cNvSpPr>
            <a:spLocks noChangeArrowheads="1"/>
          </p:cNvSpPr>
          <p:nvPr/>
        </p:nvSpPr>
        <p:spPr bwMode="auto">
          <a:xfrm>
            <a:off x="3260595" y="4855576"/>
            <a:ext cx="4321175" cy="36036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535587" name="Rectangle 35"/>
          <p:cNvSpPr>
            <a:spLocks noChangeArrowheads="1"/>
          </p:cNvSpPr>
          <p:nvPr/>
        </p:nvSpPr>
        <p:spPr bwMode="auto">
          <a:xfrm>
            <a:off x="4628845" y="4398724"/>
            <a:ext cx="792163" cy="17287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582" name="Object 6"/>
          <p:cNvGraphicFramePr>
            <a:graphicFrameLocks noChangeAspect="1"/>
          </p:cNvGraphicFramePr>
          <p:nvPr>
            <p:ph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p:oleObj spid="_x0000_s536582" name="Equation" r:id="rId3" imgW="114120" imgH="21564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3BE7-0668-46FF-A684-624B55172F94}" type="slidenum">
              <a:rPr lang="tr-TR"/>
              <a:pPr/>
              <a:t>8</a:t>
            </a:fld>
            <a:endParaRPr lang="tr-TR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671" y="519830"/>
            <a:ext cx="8229600" cy="54260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Full code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=2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-1)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-1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With reasonable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find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the Hamming distance btw rows and columns are maximized.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Voting scheme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Subproblems may be more difficult than one-per-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087563" y="984250"/>
          <a:ext cx="4451350" cy="1660525"/>
        </p:xfrm>
        <a:graphic>
          <a:graphicData uri="http://schemas.openxmlformats.org/presentationml/2006/ole">
            <p:oleObj spid="_x0000_s536585" name="Equation" r:id="rId4" imgW="2450880" imgH="914400" progId="Equation.3">
              <p:embed/>
            </p:oleObj>
          </a:graphicData>
        </a:graphic>
      </p:graphicFrame>
      <p:graphicFrame>
        <p:nvGraphicFramePr>
          <p:cNvPr id="536589" name="Object 13"/>
          <p:cNvGraphicFramePr>
            <a:graphicFrameLocks noChangeAspect="1"/>
          </p:cNvGraphicFramePr>
          <p:nvPr>
            <p:ph sz="half" idx="4294967295"/>
          </p:nvPr>
        </p:nvGraphicFramePr>
        <p:xfrm>
          <a:off x="3595688" y="4060825"/>
          <a:ext cx="1727200" cy="974725"/>
        </p:xfrm>
        <a:graphic>
          <a:graphicData uri="http://schemas.openxmlformats.org/presentationml/2006/ole">
            <p:oleObj spid="_x0000_s536589" name="Equation" r:id="rId5" imgW="787320" imgH="44424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Bagging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Use bootstrapping to generate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training sets and train one base-learner with each (Breiman, 1996)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voting (Average or median with regression)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Unstable algorithms profit from bagging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3D61A-C925-4361-8415-C75013F51D2B}" type="slidenum">
              <a:rPr lang="tr-TR"/>
              <a:pPr/>
              <a:t>9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5002</TotalTime>
  <Words>619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Lucida Bright</vt:lpstr>
      <vt:lpstr>Times New Roman</vt:lpstr>
      <vt:lpstr>Wingdings</vt:lpstr>
      <vt:lpstr>Palatino Linotype</vt:lpstr>
      <vt:lpstr>Flow</vt:lpstr>
      <vt:lpstr>Microsoft Equation 3.0</vt:lpstr>
      <vt:lpstr>INTRODUCTION TO  Machine Learning 2nd Edition</vt:lpstr>
      <vt:lpstr>CHAPTER 17:  Combining Multiple Learners</vt:lpstr>
      <vt:lpstr>Rationale</vt:lpstr>
      <vt:lpstr>Voting</vt:lpstr>
      <vt:lpstr>Slide 5</vt:lpstr>
      <vt:lpstr>Fixed Combination Rules</vt:lpstr>
      <vt:lpstr>Error-Correcting Output Codes</vt:lpstr>
      <vt:lpstr>Slide 8</vt:lpstr>
      <vt:lpstr>Bagging </vt:lpstr>
      <vt:lpstr>AdaBoost</vt:lpstr>
      <vt:lpstr>Mixture of Experts</vt:lpstr>
      <vt:lpstr>Stacking</vt:lpstr>
      <vt:lpstr>Fine-Tuning an Ensemble</vt:lpstr>
      <vt:lpstr>Cascading</vt:lpstr>
      <vt:lpstr>Combining Multiple Sources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276</cp:revision>
  <dcterms:created xsi:type="dcterms:W3CDTF">2005-01-24T14:46:28Z</dcterms:created>
  <dcterms:modified xsi:type="dcterms:W3CDTF">2010-02-24T21:29:01Z</dcterms:modified>
</cp:coreProperties>
</file>