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45"/>
  </p:notesMasterIdLst>
  <p:handoutMasterIdLst>
    <p:handoutMasterId r:id="rId46"/>
  </p:handoutMasterIdLst>
  <p:sldIdLst>
    <p:sldId id="256" r:id="rId2"/>
    <p:sldId id="459" r:id="rId3"/>
    <p:sldId id="460" r:id="rId4"/>
    <p:sldId id="489" r:id="rId5"/>
    <p:sldId id="461" r:id="rId6"/>
    <p:sldId id="482" r:id="rId7"/>
    <p:sldId id="490" r:id="rId8"/>
    <p:sldId id="483" r:id="rId9"/>
    <p:sldId id="491" r:id="rId10"/>
    <p:sldId id="484" r:id="rId11"/>
    <p:sldId id="495" r:id="rId12"/>
    <p:sldId id="462" r:id="rId13"/>
    <p:sldId id="463" r:id="rId14"/>
    <p:sldId id="493" r:id="rId15"/>
    <p:sldId id="464" r:id="rId16"/>
    <p:sldId id="496" r:id="rId17"/>
    <p:sldId id="465" r:id="rId18"/>
    <p:sldId id="466" r:id="rId19"/>
    <p:sldId id="485" r:id="rId20"/>
    <p:sldId id="492" r:id="rId21"/>
    <p:sldId id="486" r:id="rId22"/>
    <p:sldId id="494" r:id="rId23"/>
    <p:sldId id="467" r:id="rId24"/>
    <p:sldId id="468" r:id="rId25"/>
    <p:sldId id="469" r:id="rId26"/>
    <p:sldId id="470" r:id="rId27"/>
    <p:sldId id="499" r:id="rId28"/>
    <p:sldId id="500" r:id="rId29"/>
    <p:sldId id="471" r:id="rId30"/>
    <p:sldId id="472" r:id="rId31"/>
    <p:sldId id="473" r:id="rId32"/>
    <p:sldId id="474" r:id="rId33"/>
    <p:sldId id="475" r:id="rId34"/>
    <p:sldId id="501" r:id="rId35"/>
    <p:sldId id="502" r:id="rId36"/>
    <p:sldId id="476" r:id="rId37"/>
    <p:sldId id="477" r:id="rId38"/>
    <p:sldId id="478" r:id="rId39"/>
    <p:sldId id="479" r:id="rId40"/>
    <p:sldId id="480" r:id="rId41"/>
    <p:sldId id="487" r:id="rId42"/>
    <p:sldId id="488" r:id="rId43"/>
    <p:sldId id="498" r:id="rId4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909" autoAdjust="0"/>
  </p:normalViewPr>
  <p:slideViewPr>
    <p:cSldViewPr>
      <p:cViewPr>
        <p:scale>
          <a:sx n="99" d="100"/>
          <a:sy n="99" d="100"/>
        </p:scale>
        <p:origin x="-23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32.emf"/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5.wmf"/><Relationship Id="rId2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4FFBF68-DA03-4C09-9618-413D73C2D12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E537CCC-6679-4811-906E-2F9C39AAAFF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2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not use training set alone: more complex</a:t>
            </a:r>
            <a:r>
              <a:rPr lang="en-US" baseline="0" dirty="0" smtClean="0"/>
              <a:t> algorithm will always have less error</a:t>
            </a:r>
          </a:p>
          <a:p>
            <a:r>
              <a:rPr lang="en-US" baseline="0" dirty="0" smtClean="0"/>
              <a:t>Can not use a single validation set: by chance the performance on validation set might be good. Need to understand the </a:t>
            </a:r>
            <a:r>
              <a:rPr lang="en-US" baseline="0" dirty="0" err="1" smtClean="0"/>
              <a:t>errorbars</a:t>
            </a:r>
            <a:r>
              <a:rPr lang="en-US" baseline="0" dirty="0" smtClean="0"/>
              <a:t> on the validation error because of randomness due to dataset partitioning or algorithm specifics (such as this or that local minimum in  a MLP)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CCC-6679-4811-906E-2F9C39AAAFF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07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Diettrich</a:t>
            </a:r>
            <a:r>
              <a:rPr lang="en-US" dirty="0" smtClean="0"/>
              <a:t>: You could do more</a:t>
            </a:r>
            <a:r>
              <a:rPr lang="en-US" baseline="0" dirty="0" smtClean="0"/>
              <a:t> than 5 folds, but errors become more dependent and do not add new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CCC-6679-4811-906E-2F9C39AAAFF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24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CCC-6679-4811-906E-2F9C39AAAFFA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48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D24A-C9D1-42E6-8DAC-810D173BC3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7CF4-5D18-437E-8935-BC42CF52F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8F8-B35E-478F-A52E-5FC9ECD850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C798-5F6C-4EE3-AE8F-8C3BAD6CEE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D94-D1A5-4F2E-A55E-7D1A9FD380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19AA-1FCA-42B3-A83A-6BD911DFFB4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089-26E7-4B4B-A0AD-6CFD8728EA6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6A8C-BEA1-401C-AF2A-EBF96C8DF5C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E3D8F4-BF62-458F-8B41-664F738793F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08/10/14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077F33-DDA2-4903-9D9D-880FA9564956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mpe.boun.edu.tr/~ethem/i2ml2e" TargetMode="Externa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1.wmf"/><Relationship Id="rId7" Type="http://schemas.openxmlformats.org/officeDocument/2006/relationships/image" Target="../media/image2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8.w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3.wmf"/><Relationship Id="rId5" Type="http://schemas.openxmlformats.org/officeDocument/2006/relationships/image" Target="../media/image34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4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5.wmf"/><Relationship Id="rId5" Type="http://schemas.openxmlformats.org/officeDocument/2006/relationships/image" Target="../media/image46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mlpkdd2009.net/wp-content/uploads/2009/08/evaluation-in-machine-learning.pdf" TargetMode="External"/><Relationship Id="rId3" Type="http://schemas.openxmlformats.org/officeDocument/2006/relationships/hyperlink" Target="https://docs.google.com/file/d/0B8ya4ynGkqSxdXRoVmJFNmJEQTQ/ed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3429000"/>
            <a:ext cx="7854696" cy="266429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2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tr-TR" sz="2000" i="1" dirty="0">
              <a:latin typeface="+mj-lt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Edited</a:t>
            </a:r>
            <a:r>
              <a:rPr kumimoji="0" lang="tr-T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tr-TR" sz="2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by</a:t>
            </a:r>
            <a:r>
              <a:rPr kumimoji="0" lang="tr-T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Zehra Çataltepe,  ITU BLG527E Machine </a:t>
            </a:r>
            <a:r>
              <a:rPr kumimoji="0" lang="tr-TR" sz="2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Learnin</a:t>
            </a:r>
            <a:r>
              <a:rPr lang="tr-TR" sz="2000" i="1" dirty="0" smtClean="0">
                <a:latin typeface="+mj-lt"/>
              </a:rPr>
              <a:t>g 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tr-TR" sz="2000" i="1" dirty="0" err="1" smtClean="0">
                <a:latin typeface="+mj-lt"/>
              </a:rPr>
              <a:t>Sep</a:t>
            </a:r>
            <a:r>
              <a:rPr lang="tr-TR" sz="2000" i="1" dirty="0" smtClean="0">
                <a:latin typeface="+mj-lt"/>
              </a:rPr>
              <a:t> 25, 2013</a:t>
            </a:r>
            <a:endParaRPr kumimoji="0" lang="tr-T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Guidelines for ML experiments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Aim of the study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Selection of the response variable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Choice of factors and levels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Choice of experimental design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Performing the experiment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Statistical Analysis of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Data</a:t>
            </a:r>
          </a:p>
          <a:p>
            <a:pPr marL="880110" lvl="1" indent="-514350"/>
            <a:r>
              <a:rPr lang="tr-TR" dirty="0" smtClean="0">
                <a:solidFill>
                  <a:srgbClr val="FF0000"/>
                </a:solidFill>
                <a:latin typeface="+mj-lt"/>
              </a:rPr>
              <a:t>Is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Algorithm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A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more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accurate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than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Algorithm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B on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this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dataset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Conclusions and Recommendations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>
                <a:latin typeface="+mj-lt"/>
              </a:rPr>
              <a:pPr/>
              <a:t>10</a:t>
            </a:fld>
            <a:endParaRPr lang="tr-TR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Design: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0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643966" cy="4741128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The need for multiple training/validation sets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{X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Training/validation sets of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-fold cross-validation: Divide X into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share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-2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parts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Report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validation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error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on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each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Vi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Report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average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std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validation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error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See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also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hypothesis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testing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part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below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Resampling and </a:t>
            </a:r>
            <a:br>
              <a:rPr lang="tr-TR"/>
            </a:br>
            <a:r>
              <a:rPr lang="tr-TR"/>
              <a:t>K-Fold Cross-Validation</a:t>
            </a:r>
          </a:p>
        </p:txBody>
      </p:sp>
      <p:graphicFrame>
        <p:nvGraphicFramePr>
          <p:cNvPr id="50893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36290"/>
              </p:ext>
            </p:extLst>
          </p:nvPr>
        </p:nvGraphicFramePr>
        <p:xfrm>
          <a:off x="1475656" y="3068960"/>
          <a:ext cx="4608512" cy="198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69" name="Equation" r:id="rId3" imgW="2234880" imgH="965160" progId="Equation.3">
                  <p:embed/>
                </p:oleObj>
              </mc:Choice>
              <mc:Fallback>
                <p:oleObj name="Equation" r:id="rId3" imgW="2234880" imgH="965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68960"/>
                        <a:ext cx="4608512" cy="1989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CA06-1271-4CCF-A0FD-BE098DC5E775}" type="slidenum">
              <a:rPr lang="tr-TR">
                <a:solidFill>
                  <a:schemeClr val="tx2"/>
                </a:solidFill>
                <a:latin typeface="+mj-lt"/>
              </a:rPr>
              <a:pPr/>
              <a:t>12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5×2 Cross-Validation</a:t>
            </a:r>
          </a:p>
        </p:txBody>
      </p:sp>
      <p:graphicFrame>
        <p:nvGraphicFramePr>
          <p:cNvPr id="50996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643174" y="2143116"/>
          <a:ext cx="3465512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5" name="Equation" r:id="rId4" imgW="1511280" imgH="1726920" progId="Equation.3">
                  <p:embed/>
                </p:oleObj>
              </mc:Choice>
              <mc:Fallback>
                <p:oleObj name="Equation" r:id="rId4" imgW="1511280" imgH="17269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143116"/>
                        <a:ext cx="3465512" cy="396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92AD-EDB0-4090-81BC-A9F359D7831E}" type="slidenum">
              <a:rPr lang="tr-TR">
                <a:solidFill>
                  <a:schemeClr val="tx2"/>
                </a:solidFill>
                <a:latin typeface="+mj-lt"/>
              </a:rPr>
              <a:pPr/>
              <a:t>13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57161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5 times 2 fold cross-validation (Dietterich, 1998)</a:t>
            </a: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2357422" y="2071678"/>
            <a:ext cx="3671887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2357422" y="3286124"/>
            <a:ext cx="3671887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2428860" y="4929198"/>
            <a:ext cx="3671887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7067128" cy="365125"/>
          </a:xfrm>
        </p:spPr>
        <p:txBody>
          <a:bodyPr/>
          <a:lstStyle/>
          <a:p>
            <a:pPr>
              <a:defRPr/>
            </a:pPr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E Alpaydın 2004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Machine Learning © </a:t>
            </a:r>
            <a:r>
              <a:rPr lang="tr-TR" dirty="0" err="1"/>
              <a:t>The</a:t>
            </a:r>
            <a:r>
              <a:rPr lang="tr-TR" dirty="0"/>
              <a:t> MIT </a:t>
            </a:r>
            <a:r>
              <a:rPr lang="tr-TR" dirty="0" err="1"/>
              <a:t>Press</a:t>
            </a:r>
            <a:r>
              <a:rPr lang="tr-TR" dirty="0"/>
              <a:t> (V1.1)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2EA2AD-F2F6-EE4C-BBA1-E1256EB550D6}" type="slidenum">
              <a:rPr lang="tr-TR"/>
              <a:pPr>
                <a:defRPr/>
              </a:pPr>
              <a:t>14</a:t>
            </a:fld>
            <a:endParaRPr lang="tr-TR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>
                <a:cs typeface="+mj-cs"/>
              </a:rPr>
              <a:t>Leave-One-Out Cross Validation</a:t>
            </a:r>
            <a:endParaRPr lang="en-GB" smtClean="0">
              <a:cs typeface="+mj-cs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err="1" smtClean="0">
                <a:cs typeface="+mn-cs"/>
              </a:rPr>
              <a:t>Leave-One-Out</a:t>
            </a:r>
            <a:r>
              <a:rPr lang="tr-TR" dirty="0" smtClean="0">
                <a:cs typeface="+mn-cs"/>
              </a:rPr>
              <a:t> : </a:t>
            </a:r>
            <a:r>
              <a:rPr lang="tr-TR" dirty="0" err="1" smtClean="0">
                <a:cs typeface="+mn-cs"/>
              </a:rPr>
              <a:t>Sometimes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also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called</a:t>
            </a:r>
            <a:r>
              <a:rPr lang="tr-TR" dirty="0" smtClean="0">
                <a:cs typeface="+mn-cs"/>
              </a:rPr>
              <a:t> LOO</a:t>
            </a:r>
          </a:p>
          <a:p>
            <a:pPr eaLnBrk="1" hangingPunct="1">
              <a:defRPr/>
            </a:pPr>
            <a:r>
              <a:rPr lang="tr-TR" dirty="0" err="1" smtClean="0">
                <a:cs typeface="+mn-cs"/>
              </a:rPr>
              <a:t>Use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especially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if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there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are</a:t>
            </a:r>
            <a:r>
              <a:rPr lang="tr-TR" dirty="0" smtClean="0">
                <a:cs typeface="+mn-cs"/>
              </a:rPr>
              <a:t> not </a:t>
            </a:r>
            <a:r>
              <a:rPr lang="tr-TR" dirty="0" err="1" smtClean="0">
                <a:cs typeface="+mn-cs"/>
              </a:rPr>
              <a:t>many</a:t>
            </a:r>
            <a:r>
              <a:rPr lang="tr-TR" dirty="0" smtClean="0">
                <a:cs typeface="+mn-cs"/>
              </a:rPr>
              <a:t> data </a:t>
            </a:r>
            <a:r>
              <a:rPr lang="tr-TR" dirty="0" err="1" smtClean="0">
                <a:cs typeface="+mn-cs"/>
              </a:rPr>
              <a:t>samples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and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hence</a:t>
            </a:r>
            <a:r>
              <a:rPr lang="tr-TR" dirty="0" smtClean="0">
                <a:cs typeface="+mn-cs"/>
              </a:rPr>
              <a:t> can not </a:t>
            </a:r>
            <a:r>
              <a:rPr lang="tr-TR" dirty="0" err="1" smtClean="0">
                <a:cs typeface="+mn-cs"/>
              </a:rPr>
              <a:t>afford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to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leave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out</a:t>
            </a:r>
            <a:r>
              <a:rPr lang="tr-TR" dirty="0" smtClean="0">
                <a:cs typeface="+mn-cs"/>
              </a:rPr>
              <a:t> a lot of </a:t>
            </a:r>
            <a:r>
              <a:rPr lang="tr-TR" dirty="0" err="1" smtClean="0">
                <a:cs typeface="+mn-cs"/>
              </a:rPr>
              <a:t>examples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for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validation</a:t>
            </a:r>
            <a:r>
              <a:rPr lang="tr-TR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tr-TR" dirty="0" smtClean="0">
                <a:cs typeface="+mn-cs"/>
              </a:rPr>
              <a:t>Do N (</a:t>
            </a:r>
            <a:r>
              <a:rPr lang="tr-TR" dirty="0" err="1" smtClean="0">
                <a:cs typeface="+mn-cs"/>
              </a:rPr>
              <a:t>no</a:t>
            </a:r>
            <a:r>
              <a:rPr lang="tr-TR" dirty="0" smtClean="0">
                <a:cs typeface="+mn-cs"/>
              </a:rPr>
              <a:t> of data </a:t>
            </a:r>
            <a:r>
              <a:rPr lang="tr-TR" dirty="0" err="1" smtClean="0">
                <a:cs typeface="+mn-cs"/>
              </a:rPr>
              <a:t>samples</a:t>
            </a:r>
            <a:r>
              <a:rPr lang="tr-TR" dirty="0" smtClean="0">
                <a:cs typeface="+mn-cs"/>
              </a:rPr>
              <a:t>) </a:t>
            </a:r>
            <a:r>
              <a:rPr lang="tr-TR" dirty="0" err="1" smtClean="0">
                <a:cs typeface="+mn-cs"/>
              </a:rPr>
              <a:t>folds</a:t>
            </a:r>
            <a:r>
              <a:rPr lang="tr-TR" dirty="0" smtClean="0"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tr-TR" dirty="0" smtClean="0">
                <a:cs typeface="+mn-cs"/>
              </a:rPr>
              <a:t>At </a:t>
            </a:r>
            <a:r>
              <a:rPr lang="tr-TR" dirty="0" err="1" smtClean="0">
                <a:cs typeface="+mn-cs"/>
              </a:rPr>
              <a:t>fold</a:t>
            </a:r>
            <a:r>
              <a:rPr lang="tr-TR" dirty="0" smtClean="0">
                <a:cs typeface="+mn-cs"/>
              </a:rPr>
              <a:t> i (i=1..N), </a:t>
            </a:r>
            <a:r>
              <a:rPr lang="tr-TR" dirty="0" err="1" smtClean="0">
                <a:cs typeface="+mn-cs"/>
              </a:rPr>
              <a:t>use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the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ith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sample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for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validation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and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all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the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remaining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samples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for</a:t>
            </a:r>
            <a:r>
              <a:rPr lang="tr-TR" dirty="0" smtClean="0">
                <a:cs typeface="+mn-cs"/>
              </a:rPr>
              <a:t> </a:t>
            </a:r>
            <a:r>
              <a:rPr lang="tr-TR" dirty="0" err="1" smtClean="0">
                <a:cs typeface="+mn-cs"/>
              </a:rPr>
              <a:t>training</a:t>
            </a:r>
            <a:r>
              <a:rPr lang="tr-TR" dirty="0" smtClean="0">
                <a:cs typeface="+mn-cs"/>
              </a:rPr>
              <a:t>.</a:t>
            </a: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87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73" y="191683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Draw instances from a dataset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with replacement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Prob that we do not pick an instance after N draws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that is, only 36.8% is new!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Bootstrapping</a:t>
            </a:r>
          </a:p>
        </p:txBody>
      </p:sp>
      <p:graphicFrame>
        <p:nvGraphicFramePr>
          <p:cNvPr id="51098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428860" y="3071810"/>
          <a:ext cx="29559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16" name="Equation" r:id="rId3" imgW="1384200" imgH="457200" progId="Equation.3">
                  <p:embed/>
                </p:oleObj>
              </mc:Choice>
              <mc:Fallback>
                <p:oleObj name="Equation" r:id="rId3" imgW="13842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071810"/>
                        <a:ext cx="29559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5CF9-1683-4B01-8BB5-DA23AE9ED5A8}" type="slidenum">
              <a:rPr lang="tr-TR">
                <a:solidFill>
                  <a:schemeClr val="tx2"/>
                </a:solidFill>
                <a:latin typeface="+mj-lt"/>
              </a:rPr>
              <a:pPr/>
              <a:t>15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-3550"/>
            <a:ext cx="1506893" cy="1772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0"/>
            <a:ext cx="2502024" cy="19112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0032" y="1700808"/>
            <a:ext cx="3737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Images: </a:t>
            </a:r>
            <a:r>
              <a:rPr lang="en-US" sz="1400" dirty="0" err="1" smtClean="0">
                <a:latin typeface="Arial"/>
                <a:cs typeface="Arial"/>
              </a:rPr>
              <a:t>rudebaguette.com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lanternlegal.com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Variable: </a:t>
            </a:r>
            <a:br>
              <a:rPr lang="en-US" dirty="0" smtClean="0"/>
            </a:br>
            <a:r>
              <a:rPr lang="en-US" dirty="0" smtClean="0"/>
              <a:t>Measuring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5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tr-TR" dirty="0"/>
              <a:t>Measuring Error</a:t>
            </a:r>
          </a:p>
        </p:txBody>
      </p:sp>
      <p:sp>
        <p:nvSpPr>
          <p:cNvPr id="512003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Error rate 	= # of errors / # of instances = (FN+FP) / 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Recall 	= # of found positives / # of positives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	= TP / (TP+FN) = sensitivity = hit rate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Precision 	= # of found positives / # of found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	= TP / (TP+FP)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Specificity 	= TN / (TN+FP)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False alarm rate = FP / (FP+TN) = 1 - Specificity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F595-8B7C-4EC2-B2CC-0159E5625AA0}" type="slidenum">
              <a:rPr lang="tr-TR">
                <a:solidFill>
                  <a:schemeClr val="tx2"/>
                </a:solidFill>
                <a:latin typeface="+mj-lt"/>
              </a:rPr>
              <a:pPr/>
              <a:t>17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57338"/>
            <a:ext cx="7915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ROC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DA25-319A-4653-AA25-AB8FA4E29678}" type="slidenum">
              <a:rPr lang="tr-TR">
                <a:latin typeface="+mj-lt"/>
              </a:rPr>
              <a:pPr/>
              <a:t>18</a:t>
            </a:fld>
            <a:endParaRPr lang="tr-TR">
              <a:latin typeface="+mj-lt"/>
            </a:endParaRPr>
          </a:p>
        </p:txBody>
      </p:sp>
      <p:pic>
        <p:nvPicPr>
          <p:cNvPr id="513030" name="Picture 6" descr="Ro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546738" cy="4320480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>
                <a:latin typeface="+mj-lt"/>
              </a:rPr>
              <a:pPr/>
              <a:t>19</a:t>
            </a:fld>
            <a:endParaRPr lang="tr-TR">
              <a:latin typeface="+mj-lt"/>
            </a:endParaRPr>
          </a:p>
        </p:txBody>
      </p:sp>
      <p:pic>
        <p:nvPicPr>
          <p:cNvPr id="567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894010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1472" y="250030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19: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Design and Analysis of Machine Learning Experiments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923112" cy="365125"/>
          </a:xfrm>
        </p:spPr>
        <p:txBody>
          <a:bodyPr/>
          <a:lstStyle/>
          <a:p>
            <a:pPr>
              <a:defRPr/>
            </a:pPr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E Alpaydın 2004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Machine Learning © </a:t>
            </a:r>
            <a:r>
              <a:rPr lang="tr-TR" dirty="0" err="1"/>
              <a:t>The</a:t>
            </a:r>
            <a:r>
              <a:rPr lang="tr-TR" dirty="0"/>
              <a:t> MIT </a:t>
            </a:r>
            <a:r>
              <a:rPr lang="tr-TR" dirty="0" err="1"/>
              <a:t>Press</a:t>
            </a:r>
            <a:r>
              <a:rPr lang="tr-TR" dirty="0"/>
              <a:t> (V1.1)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DF3360-4117-8148-99BF-4719ADB4167E}" type="slidenum">
              <a:rPr lang="tr-TR"/>
              <a:pPr>
                <a:defRPr/>
              </a:pPr>
              <a:t>20</a:t>
            </a:fld>
            <a:endParaRPr lang="tr-TR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mtClean="0">
                <a:cs typeface="+mj-cs"/>
              </a:rPr>
              <a:t>AUC: Area Under the ROC Curve	</a:t>
            </a:r>
            <a:endParaRPr lang="en-GB" smtClean="0">
              <a:cs typeface="+mj-cs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tr-TR" smtClean="0">
                <a:cs typeface="+mn-cs"/>
              </a:rPr>
              <a:t>Used to compare classifiers based on all possible operating points (i.e. thresholds decided for positive or negative class).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tr-TR" smtClean="0">
                <a:cs typeface="+mn-cs"/>
              </a:rPr>
              <a:t>Computed by taking the area under the ROC curve.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tr-TR" smtClean="0">
                <a:cs typeface="+mn-cs"/>
              </a:rPr>
              <a:t>Maximum possible is 1.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tr-TR" smtClean="0">
                <a:cs typeface="+mn-cs"/>
              </a:rPr>
              <a:t>The higher the AUC the better the classifier.</a:t>
            </a:r>
            <a:endParaRPr lang="en-GB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9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6912768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474"/>
            <a:ext cx="8305800" cy="7960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Precision and Recall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>
                <a:latin typeface="+mj-lt"/>
              </a:rPr>
              <a:pPr/>
              <a:t>21</a:t>
            </a:fld>
            <a:endParaRPr lang="tr-TR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9144000" cy="5040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Assessing a Classification Algorithm’s Performance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4" y="692696"/>
            <a:ext cx="9036496" cy="576064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dirty="0" err="1" smtClean="0">
                <a:solidFill>
                  <a:srgbClr val="0000FF"/>
                </a:solidFill>
                <a:latin typeface="+mj-lt"/>
              </a:rPr>
              <a:t>For</a:t>
            </a:r>
            <a:r>
              <a:rPr lang="tr-TR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+mj-lt"/>
              </a:rPr>
              <a:t>classification</a:t>
            </a:r>
            <a:r>
              <a:rPr lang="tr-TR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+mj-lt"/>
              </a:rPr>
              <a:t>error</a:t>
            </a:r>
            <a:r>
              <a:rPr lang="tr-TR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tr-TR" sz="2000" i="1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tr-TR" sz="2000" i="1" dirty="0" err="1" smtClean="0">
                <a:latin typeface="+mj-lt"/>
              </a:rPr>
              <a:t>same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methodolgy</a:t>
            </a:r>
            <a:r>
              <a:rPr lang="tr-TR" sz="2000" i="1" dirty="0" smtClean="0">
                <a:latin typeface="+mj-lt"/>
              </a:rPr>
              <a:t> can be </a:t>
            </a:r>
            <a:r>
              <a:rPr lang="tr-TR" sz="2000" i="1" dirty="0" err="1" smtClean="0">
                <a:latin typeface="+mj-lt"/>
              </a:rPr>
              <a:t>applied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to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regression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also</a:t>
            </a:r>
            <a:r>
              <a:rPr lang="tr-TR" sz="2000" i="1" dirty="0" smtClean="0">
                <a:latin typeface="+mj-lt"/>
              </a:rPr>
              <a:t>, </a:t>
            </a:r>
            <a:r>
              <a:rPr lang="tr-TR" sz="2000" i="1" dirty="0" err="1" smtClean="0">
                <a:latin typeface="+mj-lt"/>
              </a:rPr>
              <a:t>if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the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appropriate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parametric</a:t>
            </a:r>
            <a:r>
              <a:rPr lang="tr-TR" sz="2000" i="1" dirty="0" smtClean="0">
                <a:latin typeface="+mj-lt"/>
              </a:rPr>
              <a:t> form </a:t>
            </a:r>
            <a:r>
              <a:rPr lang="tr-TR" sz="2000" i="1" dirty="0" err="1" smtClean="0">
                <a:latin typeface="+mj-lt"/>
              </a:rPr>
              <a:t>for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sampling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distribution</a:t>
            </a:r>
            <a:r>
              <a:rPr lang="tr-TR" sz="2000" i="1" dirty="0" smtClean="0">
                <a:latin typeface="+mj-lt"/>
              </a:rPr>
              <a:t> can be </a:t>
            </a:r>
            <a:r>
              <a:rPr lang="tr-TR" sz="2000" i="1" dirty="0" err="1" smtClean="0">
                <a:latin typeface="+mj-lt"/>
              </a:rPr>
              <a:t>obtained</a:t>
            </a:r>
            <a:r>
              <a:rPr lang="tr-TR" sz="2000" i="1" dirty="0" smtClean="0">
                <a:latin typeface="+mj-lt"/>
              </a:rPr>
              <a:t>)</a:t>
            </a:r>
            <a:endParaRPr lang="tr-TR" sz="2000" i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chemeClr val="tx2"/>
                </a:solidFill>
              </a:rPr>
              <a:t>Same</a:t>
            </a:r>
            <a:r>
              <a:rPr lang="tr-TR" sz="2400" dirty="0" smtClean="0">
                <a:solidFill>
                  <a:schemeClr val="tx2"/>
                </a:solidFill>
              </a:rPr>
              <a:t> Data Set (</a:t>
            </a:r>
            <a:r>
              <a:rPr lang="tr-TR" sz="2400" dirty="0" err="1" smtClean="0">
                <a:solidFill>
                  <a:schemeClr val="tx2"/>
                </a:solidFill>
              </a:rPr>
              <a:t>Assume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r>
              <a:rPr lang="tr-TR" sz="2400" dirty="0" err="1" smtClean="0">
                <a:solidFill>
                  <a:schemeClr val="tx2"/>
                </a:solidFill>
              </a:rPr>
              <a:t>distribution</a:t>
            </a:r>
            <a:r>
              <a:rPr lang="tr-TR" sz="2400" dirty="0" smtClean="0">
                <a:solidFill>
                  <a:schemeClr val="tx2"/>
                </a:solidFill>
              </a:rPr>
              <a:t> on </a:t>
            </a:r>
            <a:r>
              <a:rPr lang="tr-TR" sz="2400" dirty="0" err="1" smtClean="0">
                <a:solidFill>
                  <a:schemeClr val="tx2"/>
                </a:solidFill>
              </a:rPr>
              <a:t>computed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r>
              <a:rPr lang="tr-TR" sz="2400" dirty="0" err="1" smtClean="0">
                <a:solidFill>
                  <a:schemeClr val="tx2"/>
                </a:solidFill>
              </a:rPr>
              <a:t>errors</a:t>
            </a:r>
            <a:r>
              <a:rPr lang="tr-TR" sz="2400" dirty="0" smtClean="0">
                <a:solidFill>
                  <a:schemeClr val="tx2"/>
                </a:solidFill>
                <a:sym typeface="Wingdings"/>
              </a:rPr>
              <a:t>)</a:t>
            </a:r>
            <a:endParaRPr lang="tr-TR" sz="24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200" dirty="0" err="1" smtClean="0">
                <a:solidFill>
                  <a:schemeClr val="tx2"/>
                </a:solidFill>
              </a:rPr>
              <a:t>Single</a:t>
            </a:r>
            <a:r>
              <a:rPr lang="tr-TR" sz="2200" dirty="0" smtClean="0">
                <a:solidFill>
                  <a:schemeClr val="tx2"/>
                </a:solidFill>
              </a:rPr>
              <a:t> </a:t>
            </a:r>
            <a:r>
              <a:rPr lang="tr-TR" sz="2200" dirty="0" err="1" smtClean="0">
                <a:solidFill>
                  <a:schemeClr val="tx2"/>
                </a:solidFill>
              </a:rPr>
              <a:t>Algorithm</a:t>
            </a:r>
            <a:endParaRPr lang="tr-TR" sz="2200" dirty="0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Single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Train-</a:t>
            </a:r>
            <a:r>
              <a:rPr lang="tr-TR" dirty="0" err="1">
                <a:solidFill>
                  <a:schemeClr val="tx2"/>
                </a:solidFill>
              </a:rPr>
              <a:t>Validation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Set</a:t>
            </a:r>
          </a:p>
          <a:p>
            <a:pPr lvl="3">
              <a:lnSpc>
                <a:spcPct val="90000"/>
              </a:lnSpc>
            </a:pPr>
            <a:r>
              <a:rPr lang="tr-TR" sz="2000" dirty="0" err="1" smtClean="0">
                <a:solidFill>
                  <a:schemeClr val="tx2"/>
                </a:solidFill>
              </a:rPr>
              <a:t>Binomial</a:t>
            </a:r>
            <a:r>
              <a:rPr lang="tr-TR" sz="2000" dirty="0" smtClean="0">
                <a:solidFill>
                  <a:schemeClr val="tx2"/>
                </a:solidFill>
              </a:rPr>
              <a:t> Test</a:t>
            </a:r>
          </a:p>
          <a:p>
            <a:pPr lvl="3">
              <a:lnSpc>
                <a:spcPct val="90000"/>
              </a:lnSpc>
            </a:pPr>
            <a:r>
              <a:rPr lang="tr-TR" dirty="0" err="1">
                <a:solidFill>
                  <a:schemeClr val="tx2"/>
                </a:solidFill>
              </a:rPr>
              <a:t>Approximate</a:t>
            </a:r>
            <a:r>
              <a:rPr lang="tr-TR" dirty="0">
                <a:solidFill>
                  <a:schemeClr val="tx2"/>
                </a:solidFill>
              </a:rPr>
              <a:t> Normal Test (</a:t>
            </a:r>
            <a:r>
              <a:rPr lang="tr-TR" dirty="0" err="1">
                <a:solidFill>
                  <a:schemeClr val="tx2"/>
                </a:solidFill>
              </a:rPr>
              <a:t>need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large</a:t>
            </a:r>
            <a:r>
              <a:rPr lang="tr-TR" dirty="0">
                <a:solidFill>
                  <a:schemeClr val="tx2"/>
                </a:solidFill>
              </a:rPr>
              <a:t> N)</a:t>
            </a:r>
          </a:p>
          <a:p>
            <a:pPr lvl="2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K Train </a:t>
            </a:r>
            <a:r>
              <a:rPr lang="tr-TR" dirty="0" err="1">
                <a:solidFill>
                  <a:schemeClr val="tx2"/>
                </a:solidFill>
              </a:rPr>
              <a:t>Validation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Sets</a:t>
            </a:r>
            <a:endParaRPr lang="tr-TR" dirty="0">
              <a:solidFill>
                <a:schemeClr val="tx2"/>
              </a:solidFill>
            </a:endParaRPr>
          </a:p>
          <a:p>
            <a:pPr lvl="3">
              <a:lnSpc>
                <a:spcPct val="90000"/>
              </a:lnSpc>
            </a:pPr>
            <a:r>
              <a:rPr lang="tr-TR" sz="2300" dirty="0">
                <a:solidFill>
                  <a:srgbClr val="FF0000"/>
                </a:solidFill>
              </a:rPr>
              <a:t>t test</a:t>
            </a:r>
          </a:p>
          <a:p>
            <a:pPr lvl="1">
              <a:lnSpc>
                <a:spcPct val="90000"/>
              </a:lnSpc>
            </a:pPr>
            <a:r>
              <a:rPr lang="tr-TR" sz="2200" dirty="0" err="1">
                <a:solidFill>
                  <a:schemeClr val="tx2"/>
                </a:solidFill>
              </a:rPr>
              <a:t>Two</a:t>
            </a:r>
            <a:r>
              <a:rPr lang="tr-TR" sz="2200" dirty="0">
                <a:solidFill>
                  <a:schemeClr val="tx2"/>
                </a:solidFill>
              </a:rPr>
              <a:t> Learning </a:t>
            </a:r>
            <a:r>
              <a:rPr lang="tr-TR" sz="2200" dirty="0" err="1">
                <a:solidFill>
                  <a:schemeClr val="tx2"/>
                </a:solidFill>
              </a:rPr>
              <a:t>Algorithms</a:t>
            </a:r>
            <a:endParaRPr lang="tr-TR" sz="2200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 err="1">
                <a:solidFill>
                  <a:schemeClr val="tx2"/>
                </a:solidFill>
              </a:rPr>
              <a:t>McNemar’s</a:t>
            </a:r>
            <a:r>
              <a:rPr lang="tr-TR" dirty="0">
                <a:solidFill>
                  <a:schemeClr val="tx2"/>
                </a:solidFill>
              </a:rPr>
              <a:t> Test</a:t>
            </a:r>
          </a:p>
          <a:p>
            <a:pPr lvl="2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K-</a:t>
            </a:r>
            <a:r>
              <a:rPr lang="tr-TR" dirty="0" err="1">
                <a:solidFill>
                  <a:schemeClr val="tx2"/>
                </a:solidFill>
              </a:rPr>
              <a:t>Fold</a:t>
            </a:r>
            <a:r>
              <a:rPr lang="tr-TR" dirty="0">
                <a:solidFill>
                  <a:schemeClr val="tx2"/>
                </a:solidFill>
              </a:rPr>
              <a:t> Cross-</a:t>
            </a:r>
            <a:r>
              <a:rPr lang="tr-TR" dirty="0" err="1">
                <a:solidFill>
                  <a:schemeClr val="tx2"/>
                </a:solidFill>
              </a:rPr>
              <a:t>Validated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Paired</a:t>
            </a:r>
            <a:r>
              <a:rPr lang="tr-TR" dirty="0">
                <a:solidFill>
                  <a:schemeClr val="tx2"/>
                </a:solidFill>
              </a:rPr>
              <a:t> t </a:t>
            </a:r>
            <a:r>
              <a:rPr lang="tr-TR" dirty="0" smtClean="0">
                <a:solidFill>
                  <a:schemeClr val="tx2"/>
                </a:solidFill>
              </a:rPr>
              <a:t>Test</a:t>
            </a:r>
          </a:p>
          <a:p>
            <a:pPr lvl="2">
              <a:lnSpc>
                <a:spcPct val="90000"/>
              </a:lnSpc>
            </a:pPr>
            <a:r>
              <a:rPr lang="tr-TR" dirty="0" smtClean="0">
                <a:solidFill>
                  <a:schemeClr val="tx2"/>
                </a:solidFill>
              </a:rPr>
              <a:t>5x2 cv </a:t>
            </a:r>
            <a:r>
              <a:rPr lang="tr-TR" dirty="0" err="1" smtClean="0">
                <a:solidFill>
                  <a:schemeClr val="tx2"/>
                </a:solidFill>
              </a:rPr>
              <a:t>Paired</a:t>
            </a:r>
            <a:r>
              <a:rPr lang="tr-TR" dirty="0" smtClean="0">
                <a:solidFill>
                  <a:schemeClr val="tx2"/>
                </a:solidFill>
              </a:rPr>
              <a:t> t test</a:t>
            </a:r>
          </a:p>
          <a:p>
            <a:pPr lvl="2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5x2 cv </a:t>
            </a:r>
            <a:r>
              <a:rPr lang="tr-TR" dirty="0" err="1">
                <a:solidFill>
                  <a:schemeClr val="tx2"/>
                </a:solidFill>
              </a:rPr>
              <a:t>Paired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F test</a:t>
            </a:r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Multiple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Algorithms</a:t>
            </a:r>
            <a:endParaRPr lang="tr-TR" dirty="0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 smtClean="0">
                <a:solidFill>
                  <a:schemeClr val="tx2"/>
                </a:solidFill>
              </a:rPr>
              <a:t>Analysis of </a:t>
            </a:r>
            <a:r>
              <a:rPr lang="tr-TR" dirty="0" err="1" smtClean="0">
                <a:solidFill>
                  <a:schemeClr val="tx2"/>
                </a:solidFill>
              </a:rPr>
              <a:t>Variance</a:t>
            </a:r>
            <a:r>
              <a:rPr lang="tr-TR" dirty="0" smtClean="0">
                <a:solidFill>
                  <a:schemeClr val="tx2"/>
                </a:solidFill>
              </a:rPr>
              <a:t> (</a:t>
            </a:r>
            <a:r>
              <a:rPr lang="tr-TR" dirty="0" smtClean="0">
                <a:solidFill>
                  <a:srgbClr val="FF0000"/>
                </a:solidFill>
              </a:rPr>
              <a:t>ANOVA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Multiple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Datasets</a:t>
            </a:r>
            <a:r>
              <a:rPr lang="tr-TR" dirty="0" smtClean="0">
                <a:solidFill>
                  <a:schemeClr val="tx2"/>
                </a:solidFill>
              </a:rPr>
              <a:t> (Can not </a:t>
            </a:r>
            <a:r>
              <a:rPr lang="tr-TR" dirty="0" err="1" smtClean="0">
                <a:solidFill>
                  <a:schemeClr val="tx2"/>
                </a:solidFill>
              </a:rPr>
              <a:t>assume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the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same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distribution</a:t>
            </a:r>
            <a:r>
              <a:rPr lang="tr-TR" dirty="0" smtClean="0">
                <a:solidFill>
                  <a:schemeClr val="tx2"/>
                </a:solidFill>
              </a:rPr>
              <a:t>, </a:t>
            </a:r>
            <a:r>
              <a:rPr lang="tr-TR" dirty="0" err="1" smtClean="0">
                <a:solidFill>
                  <a:schemeClr val="tx2"/>
                </a:solidFill>
              </a:rPr>
              <a:t>non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parametric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Two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Algorithms</a:t>
            </a:r>
            <a:endParaRPr lang="tr-TR" dirty="0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Sign</a:t>
            </a:r>
            <a:r>
              <a:rPr lang="tr-TR" dirty="0" smtClean="0">
                <a:solidFill>
                  <a:schemeClr val="tx2"/>
                </a:solidFill>
              </a:rPr>
              <a:t> Test</a:t>
            </a:r>
          </a:p>
          <a:p>
            <a:pPr lvl="2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Wilcoxon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Signed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Rank</a:t>
            </a:r>
            <a:r>
              <a:rPr lang="tr-TR" dirty="0" smtClean="0">
                <a:solidFill>
                  <a:schemeClr val="tx2"/>
                </a:solidFill>
              </a:rPr>
              <a:t> Test </a:t>
            </a:r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</a:rPr>
              <a:t>Multiple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Algorithms</a:t>
            </a:r>
            <a:endParaRPr lang="tr-TR" dirty="0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 err="1" smtClean="0">
                <a:solidFill>
                  <a:srgbClr val="FF0000"/>
                </a:solidFill>
              </a:rPr>
              <a:t>Kruskal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tr-TR" dirty="0" smtClean="0">
                <a:solidFill>
                  <a:srgbClr val="FF0000"/>
                </a:solidFill>
              </a:rPr>
              <a:t>Wallis </a:t>
            </a:r>
            <a:r>
              <a:rPr lang="tr-TR" dirty="0" smtClean="0">
                <a:solidFill>
                  <a:schemeClr val="tx2"/>
                </a:solidFill>
              </a:rPr>
              <a:t>(</a:t>
            </a:r>
            <a:r>
              <a:rPr lang="tr-TR" dirty="0" err="1" smtClean="0">
                <a:solidFill>
                  <a:schemeClr val="tx2"/>
                </a:solidFill>
              </a:rPr>
              <a:t>nonparametric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version</a:t>
            </a:r>
            <a:r>
              <a:rPr lang="tr-TR" dirty="0" smtClean="0">
                <a:solidFill>
                  <a:schemeClr val="tx2"/>
                </a:solidFill>
              </a:rPr>
              <a:t> of ANOVA)</a:t>
            </a:r>
          </a:p>
          <a:p>
            <a:pPr lvl="2">
              <a:lnSpc>
                <a:spcPct val="90000"/>
              </a:lnSpc>
            </a:pPr>
            <a:r>
              <a:rPr lang="tr-TR" dirty="0" err="1" smtClean="0">
                <a:solidFill>
                  <a:srgbClr val="FF0000"/>
                </a:solidFill>
              </a:rPr>
              <a:t>Tukey’s</a:t>
            </a:r>
            <a:r>
              <a:rPr lang="tr-TR" dirty="0" smtClean="0">
                <a:solidFill>
                  <a:srgbClr val="FF0000"/>
                </a:solidFill>
              </a:rPr>
              <a:t> Test </a:t>
            </a:r>
            <a:r>
              <a:rPr lang="tr-TR" dirty="0" smtClean="0">
                <a:solidFill>
                  <a:schemeClr val="tx2"/>
                </a:solidFill>
              </a:rPr>
              <a:t>(</a:t>
            </a:r>
            <a:r>
              <a:rPr lang="tr-TR" dirty="0" err="1" smtClean="0">
                <a:solidFill>
                  <a:schemeClr val="tx2"/>
                </a:solidFill>
              </a:rPr>
              <a:t>pairwise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comparison</a:t>
            </a:r>
            <a:r>
              <a:rPr lang="tr-TR" dirty="0" smtClean="0">
                <a:solidFill>
                  <a:schemeClr val="tx2"/>
                </a:solidFill>
              </a:rPr>
              <a:t> of </a:t>
            </a:r>
            <a:r>
              <a:rPr lang="tr-TR" dirty="0" err="1" smtClean="0">
                <a:solidFill>
                  <a:schemeClr val="tx2"/>
                </a:solidFill>
              </a:rPr>
              <a:t>ranks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</a:p>
          <a:p>
            <a:pPr lvl="2">
              <a:lnSpc>
                <a:spcPct val="90000"/>
              </a:lnSpc>
            </a:pPr>
            <a:endParaRPr lang="tr-TR" dirty="0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endParaRPr lang="tr-TR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tr-TR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tr-TR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70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Interval</a:t>
            </a:r>
            <a:r>
              <a:rPr lang="tr-TR" dirty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 (</a:t>
            </a:r>
            <a:r>
              <a:rPr lang="tr-TR" dirty="0" err="1" smtClean="0"/>
              <a:t>Review</a:t>
            </a:r>
            <a:r>
              <a:rPr lang="tr-TR" dirty="0" smtClean="0"/>
              <a:t>)</a:t>
            </a:r>
            <a:endParaRPr lang="tr-TR" dirty="0"/>
          </a:p>
        </p:txBody>
      </p:sp>
      <p:graphicFrame>
        <p:nvGraphicFramePr>
          <p:cNvPr id="514060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714348" y="2928934"/>
          <a:ext cx="4764088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6" name="Equation" r:id="rId3" imgW="2603160" imgH="1726920" progId="Equation.3">
                  <p:embed/>
                </p:oleObj>
              </mc:Choice>
              <mc:Fallback>
                <p:oleObj name="Equation" r:id="rId3" imgW="2603160" imgH="17269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928934"/>
                        <a:ext cx="4764088" cy="316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DD45-D382-420E-9CC8-0FBAEDCB2421}" type="slidenum">
              <a:rPr lang="tr-TR">
                <a:solidFill>
                  <a:schemeClr val="tx2"/>
                </a:solidFill>
                <a:latin typeface="+mj-lt"/>
              </a:rPr>
              <a:pPr/>
              <a:t>23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57161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N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(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N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(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/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6084168" y="5445224"/>
            <a:ext cx="288032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100(1-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dirty="0" err="1">
                <a:solidFill>
                  <a:schemeClr val="tx2"/>
                </a:solidFill>
                <a:latin typeface="+mj-lt"/>
              </a:rPr>
              <a:t>percent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two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sided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confidence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İnterval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for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μ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14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725" y="1341438"/>
            <a:ext cx="34956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2996952"/>
            <a:ext cx="143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Unit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0B6F-DFC4-4304-B4C7-A373F20BC2FF}" type="slidenum">
              <a:rPr lang="tr-TR">
                <a:solidFill>
                  <a:schemeClr val="tx2"/>
                </a:solidFill>
                <a:latin typeface="+mj-lt"/>
              </a:rPr>
              <a:pPr/>
              <a:t>24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519113" y="3651250"/>
            <a:ext cx="3136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>
                <a:solidFill>
                  <a:schemeClr val="tx2"/>
                </a:solidFill>
                <a:latin typeface="+mj-lt"/>
              </a:rPr>
              <a:t>σ</a:t>
            </a:r>
            <a:r>
              <a:rPr lang="tr-TR" baseline="30000">
                <a:solidFill>
                  <a:schemeClr val="tx2"/>
                </a:solidFill>
                <a:latin typeface="+mj-lt"/>
              </a:rPr>
              <a:t>2</a:t>
            </a:r>
            <a:r>
              <a:rPr lang="tr-TR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is not known:</a:t>
            </a:r>
          </a:p>
        </p:txBody>
      </p:sp>
      <p:pic>
        <p:nvPicPr>
          <p:cNvPr id="5150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125538"/>
            <a:ext cx="35147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5084" name="Object 12"/>
          <p:cNvGraphicFramePr>
            <a:graphicFrameLocks noChangeAspect="1"/>
          </p:cNvGraphicFramePr>
          <p:nvPr/>
        </p:nvGraphicFramePr>
        <p:xfrm>
          <a:off x="796925" y="674688"/>
          <a:ext cx="380365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9" name="Equation" r:id="rId4" imgW="1777680" imgH="1333440" progId="Equation.3">
                  <p:embed/>
                </p:oleObj>
              </mc:Choice>
              <mc:Fallback>
                <p:oleObj name="Equation" r:id="rId4" imgW="1777680" imgH="1333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674688"/>
                        <a:ext cx="3803650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5" name="Object 13"/>
          <p:cNvGraphicFramePr>
            <a:graphicFrameLocks noChangeAspect="1"/>
          </p:cNvGraphicFramePr>
          <p:nvPr/>
        </p:nvGraphicFramePr>
        <p:xfrm>
          <a:off x="1139825" y="4221163"/>
          <a:ext cx="63595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50" name="Equation" r:id="rId6" imgW="2920680" imgH="914400" progId="Equation.3">
                  <p:embed/>
                </p:oleObj>
              </mc:Choice>
              <mc:Fallback>
                <p:oleObj name="Equation" r:id="rId6" imgW="292068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21163"/>
                        <a:ext cx="63595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0"/>
            <a:ext cx="4158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100(1-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 err="1">
                <a:solidFill>
                  <a:schemeClr val="tx2"/>
                </a:solidFill>
                <a:latin typeface="+mj-lt"/>
              </a:rPr>
              <a:t>percent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dirty="0" err="1" smtClean="0">
                <a:solidFill>
                  <a:schemeClr val="tx2"/>
                </a:solidFill>
                <a:latin typeface="+mj-lt"/>
              </a:rPr>
              <a:t>one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+mj-lt"/>
              </a:rPr>
              <a:t>sided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 err="1" smtClean="0">
                <a:solidFill>
                  <a:schemeClr val="tx2"/>
                </a:solidFill>
                <a:latin typeface="+mj-lt"/>
              </a:rPr>
              <a:t>confidence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2"/>
                </a:solidFill>
                <a:latin typeface="+mj-lt"/>
              </a:rPr>
              <a:t>interval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Reject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null hypothesis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if not supported by the sample with enough confidence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N 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vs.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≠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Accept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with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level of significance </a:t>
            </a:r>
            <a:r>
              <a:rPr lang="tr-TR" sz="2800" i="1" dirty="0">
                <a:solidFill>
                  <a:schemeClr val="accent1"/>
                </a:solidFill>
                <a:latin typeface="+mj-lt"/>
              </a:rPr>
              <a:t>α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in the 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	100(1-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confidence interval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Two-sided test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Hypothesis Testing</a:t>
            </a:r>
          </a:p>
        </p:txBody>
      </p:sp>
      <p:graphicFrame>
        <p:nvGraphicFramePr>
          <p:cNvPr id="5161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43175" y="4437063"/>
          <a:ext cx="29749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6" name="Equation" r:id="rId3" imgW="1663560" imgH="419040" progId="Equation.3">
                  <p:embed/>
                </p:oleObj>
              </mc:Choice>
              <mc:Fallback>
                <p:oleObj name="Equation" r:id="rId3" imgW="16635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437063"/>
                        <a:ext cx="29749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DE66-CCD2-42A9-9532-1C80992FDB6F}" type="slidenum">
              <a:rPr lang="tr-TR">
                <a:solidFill>
                  <a:schemeClr val="tx2"/>
                </a:solidFill>
                <a:latin typeface="+mj-lt"/>
              </a:rPr>
              <a:pPr/>
              <a:t>25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500042"/>
            <a:ext cx="8229600" cy="5391150"/>
          </a:xfrm>
        </p:spPr>
        <p:txBody>
          <a:bodyPr/>
          <a:lstStyle/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One-sided test: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≤ 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vs.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&gt;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Accept if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Variance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unknown: Use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instead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Accept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</a:p>
        </p:txBody>
      </p:sp>
      <p:graphicFrame>
        <p:nvGraphicFramePr>
          <p:cNvPr id="51713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851150" y="3429000"/>
          <a:ext cx="28654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5" name="Equation" r:id="rId3" imgW="1434960" imgH="419040" progId="Equation.3">
                  <p:embed/>
                </p:oleObj>
              </mc:Choice>
              <mc:Fallback>
                <p:oleObj name="Equation" r:id="rId3" imgW="143496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29000"/>
                        <a:ext cx="2865438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C1EE-D34D-4477-81D5-936B4B7E6598}" type="slidenum">
              <a:rPr lang="tr-TR">
                <a:solidFill>
                  <a:schemeClr val="tx2"/>
                </a:solidFill>
                <a:latin typeface="+mj-lt"/>
              </a:rPr>
              <a:pPr/>
              <a:t>26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17133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7620" y="5000636"/>
          <a:ext cx="42243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6" name="Equation" r:id="rId5" imgW="1981080" imgH="419040" progId="Equation.3">
                  <p:embed/>
                </p:oleObj>
              </mc:Choice>
              <mc:Fallback>
                <p:oleObj name="Equation" r:id="rId5" imgW="198108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000636"/>
                        <a:ext cx="422433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7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80" y="500042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9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3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1400"/>
            <a:ext cx="4283968" cy="16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4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tr-TR" sz="4000" dirty="0"/>
              <a:t>Assessing Error: </a:t>
            </a:r>
            <a:r>
              <a:rPr lang="tr-TR" sz="4000" dirty="0" smtClean="0"/>
              <a:t>H</a:t>
            </a:r>
            <a:r>
              <a:rPr lang="tr-TR" sz="4000" i="0" baseline="-25000" dirty="0" smtClean="0"/>
              <a:t>0</a:t>
            </a:r>
            <a:r>
              <a:rPr lang="tr-TR" sz="4000" dirty="0"/>
              <a:t>: </a:t>
            </a:r>
            <a:r>
              <a:rPr lang="tr-TR" sz="4000" i="1" dirty="0"/>
              <a:t>p</a:t>
            </a:r>
            <a:r>
              <a:rPr lang="tr-TR" sz="4000" dirty="0"/>
              <a:t> ≤  </a:t>
            </a:r>
            <a:r>
              <a:rPr lang="tr-TR" sz="4000" i="1" dirty="0"/>
              <a:t>p</a:t>
            </a:r>
            <a:r>
              <a:rPr lang="tr-TR" sz="4000" baseline="-25000" dirty="0"/>
              <a:t>0</a:t>
            </a:r>
            <a:r>
              <a:rPr lang="tr-TR" sz="4000" dirty="0"/>
              <a:t> vs. H</a:t>
            </a:r>
            <a:r>
              <a:rPr lang="tr-TR" sz="4000" i="0" baseline="-25000" dirty="0"/>
              <a:t>1</a:t>
            </a:r>
            <a:r>
              <a:rPr lang="tr-TR" sz="4000" dirty="0"/>
              <a:t>: </a:t>
            </a:r>
            <a:r>
              <a:rPr lang="tr-TR" sz="4000" i="1" dirty="0"/>
              <a:t>p</a:t>
            </a:r>
            <a:r>
              <a:rPr lang="tr-TR" sz="4000" dirty="0"/>
              <a:t> &gt; </a:t>
            </a:r>
            <a:r>
              <a:rPr lang="tr-TR" sz="4000" i="1" dirty="0"/>
              <a:t>p</a:t>
            </a:r>
            <a:r>
              <a:rPr lang="tr-TR" sz="4000" baseline="-25000" dirty="0"/>
              <a:t>0</a:t>
            </a:r>
            <a:r>
              <a:rPr lang="tr-TR" sz="4000" dirty="0"/>
              <a:t> 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D3F6-04E7-4356-8ADA-6CCA8575AB80}" type="slidenum">
              <a:rPr lang="tr-TR">
                <a:solidFill>
                  <a:schemeClr val="tx2"/>
                </a:solidFill>
                <a:latin typeface="+mj-lt"/>
              </a:rPr>
              <a:pPr/>
              <a:t>29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Single training/validation set: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Binomial Test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If error prob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prob that there are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errors or less 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validation trials is	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	</a:t>
            </a:r>
            <a:endParaRPr lang="tr-TR" sz="28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1918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357563"/>
            <a:ext cx="3533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9175" name="Line 7"/>
          <p:cNvSpPr>
            <a:spLocks noChangeShapeType="1"/>
          </p:cNvSpPr>
          <p:nvPr/>
        </p:nvSpPr>
        <p:spPr bwMode="auto">
          <a:xfrm>
            <a:off x="1692275" y="5300663"/>
            <a:ext cx="0" cy="1081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9176" name="Line 8"/>
          <p:cNvSpPr>
            <a:spLocks noChangeShapeType="1"/>
          </p:cNvSpPr>
          <p:nvPr/>
        </p:nvSpPr>
        <p:spPr bwMode="auto">
          <a:xfrm>
            <a:off x="1331913" y="62372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9178" name="Text Box 10"/>
          <p:cNvSpPr txBox="1">
            <a:spLocks noChangeArrowheads="1"/>
          </p:cNvSpPr>
          <p:nvPr/>
        </p:nvSpPr>
        <p:spPr bwMode="auto">
          <a:xfrm>
            <a:off x="971550" y="5445125"/>
            <a:ext cx="69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1-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α</a:t>
            </a:r>
          </a:p>
        </p:txBody>
      </p:sp>
      <p:sp>
        <p:nvSpPr>
          <p:cNvPr id="519181" name="Text Box 13"/>
          <p:cNvSpPr txBox="1">
            <a:spLocks noChangeArrowheads="1"/>
          </p:cNvSpPr>
          <p:nvPr/>
        </p:nvSpPr>
        <p:spPr bwMode="auto">
          <a:xfrm>
            <a:off x="4500562" y="4357694"/>
            <a:ext cx="445198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Accept if this prob is less than 1-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285984" y="5214950"/>
            <a:ext cx="137088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1800" dirty="0">
                <a:solidFill>
                  <a:schemeClr val="tx2"/>
                </a:solidFill>
                <a:latin typeface="+mj-lt"/>
              </a:rPr>
              <a:t>=100, </a:t>
            </a:r>
            <a:r>
              <a:rPr lang="tr-TR" sz="18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1800" dirty="0">
                <a:solidFill>
                  <a:schemeClr val="tx2"/>
                </a:solidFill>
                <a:latin typeface="+mj-lt"/>
              </a:rPr>
              <a:t>=20</a:t>
            </a:r>
            <a:endParaRPr lang="tr-TR" sz="1800" i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1918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214810" y="3214686"/>
          <a:ext cx="4210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18" name="Equation" r:id="rId4" imgW="1879560" imgH="457200" progId="Equation.3">
                  <p:embed/>
                </p:oleObj>
              </mc:Choice>
              <mc:Fallback>
                <p:oleObj name="Equation" r:id="rId4" imgW="187956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214686"/>
                        <a:ext cx="4210050" cy="1023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Questions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1"/>
            <a:r>
              <a:rPr lang="tr-TR" sz="2400" dirty="0" err="1">
                <a:solidFill>
                  <a:srgbClr val="FF0000"/>
                </a:solidFill>
                <a:latin typeface="+mj-lt"/>
              </a:rPr>
              <a:t>Assessment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expected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error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of a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learning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algorithm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: 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lvl="2"/>
            <a:r>
              <a:rPr lang="tr-TR" sz="2100" dirty="0" smtClean="0">
                <a:solidFill>
                  <a:schemeClr val="tx2"/>
                </a:solidFill>
                <a:latin typeface="+mj-lt"/>
              </a:rPr>
              <a:t>Is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error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rate of 1-NN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less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than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2%?</a:t>
            </a:r>
          </a:p>
          <a:p>
            <a:pPr lvl="1"/>
            <a:r>
              <a:rPr lang="tr-TR" sz="2400" dirty="0" err="1">
                <a:solidFill>
                  <a:srgbClr val="FF0000"/>
                </a:solidFill>
                <a:latin typeface="+mj-lt"/>
              </a:rPr>
              <a:t>Comparing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expected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errors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two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+mj-lt"/>
              </a:rPr>
              <a:t>algorithms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: 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lvl="2"/>
            <a:r>
              <a:rPr lang="tr-TR" sz="2100" dirty="0" smtClean="0">
                <a:solidFill>
                  <a:schemeClr val="tx2"/>
                </a:solidFill>
                <a:latin typeface="+mj-lt"/>
              </a:rPr>
              <a:t>Is </a:t>
            </a:r>
            <a:r>
              <a:rPr lang="tr-TR" sz="21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-NN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more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accurate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100" dirty="0" err="1">
                <a:solidFill>
                  <a:schemeClr val="tx2"/>
                </a:solidFill>
                <a:latin typeface="+mj-lt"/>
              </a:rPr>
              <a:t>than</a:t>
            </a:r>
            <a:r>
              <a:rPr lang="tr-TR" sz="2100" dirty="0">
                <a:solidFill>
                  <a:schemeClr val="tx2"/>
                </a:solidFill>
                <a:latin typeface="+mj-lt"/>
              </a:rPr>
              <a:t> MLP </a:t>
            </a:r>
            <a:r>
              <a:rPr lang="tr-TR" sz="2100" dirty="0" smtClean="0">
                <a:solidFill>
                  <a:schemeClr val="tx2"/>
                </a:solidFill>
                <a:latin typeface="+mj-lt"/>
              </a:rPr>
              <a:t>? </a:t>
            </a:r>
          </a:p>
          <a:p>
            <a:pPr lvl="2"/>
            <a:r>
              <a:rPr lang="tr-TR" sz="2100" dirty="0" err="1" smtClean="0">
                <a:solidFill>
                  <a:schemeClr val="tx2"/>
                </a:solidFill>
                <a:latin typeface="+mj-lt"/>
              </a:rPr>
              <a:t>Should</a:t>
            </a:r>
            <a:r>
              <a:rPr lang="tr-TR" sz="2100" dirty="0" smtClean="0">
                <a:solidFill>
                  <a:schemeClr val="tx2"/>
                </a:solidFill>
                <a:latin typeface="+mj-lt"/>
              </a:rPr>
              <a:t> k be 1 </a:t>
            </a:r>
            <a:r>
              <a:rPr lang="tr-TR" sz="2100" dirty="0" err="1" smtClean="0">
                <a:solidFill>
                  <a:schemeClr val="tx2"/>
                </a:solidFill>
                <a:latin typeface="+mj-lt"/>
              </a:rPr>
              <a:t>or</a:t>
            </a:r>
            <a:r>
              <a:rPr lang="tr-TR" sz="2100" dirty="0" smtClean="0">
                <a:solidFill>
                  <a:schemeClr val="tx2"/>
                </a:solidFill>
                <a:latin typeface="+mj-lt"/>
              </a:rPr>
              <a:t> 3 in </a:t>
            </a:r>
            <a:r>
              <a:rPr lang="tr-TR" sz="2100" dirty="0" err="1" smtClean="0">
                <a:solidFill>
                  <a:schemeClr val="tx2"/>
                </a:solidFill>
                <a:latin typeface="+mj-lt"/>
              </a:rPr>
              <a:t>kNN</a:t>
            </a:r>
            <a:r>
              <a:rPr lang="tr-TR" sz="2100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2100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Training/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validation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/test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sets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Resampling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fold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cross-validation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0D52-A8B3-417E-9F3E-F502E61FE14F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Number of errors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approx N with mean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Np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var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Np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(1-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Normal Approximation to the Binomial</a:t>
            </a:r>
          </a:p>
        </p:txBody>
      </p:sp>
      <p:graphicFrame>
        <p:nvGraphicFramePr>
          <p:cNvPr id="520202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189538" y="2852738"/>
          <a:ext cx="207803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37" name="Equation" r:id="rId3" imgW="1079280" imgH="444240" progId="Equation.3">
                  <p:embed/>
                </p:oleObj>
              </mc:Choice>
              <mc:Fallback>
                <p:oleObj name="Equation" r:id="rId3" imgW="1079280" imgH="444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852738"/>
                        <a:ext cx="2078037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4AF1-1CCD-4A3C-A97F-1E12BD3BC2EE}" type="slidenum">
              <a:rPr lang="tr-TR">
                <a:solidFill>
                  <a:schemeClr val="tx2"/>
                </a:solidFill>
                <a:latin typeface="+mj-lt"/>
              </a:rPr>
              <a:pPr/>
              <a:t>30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2997200"/>
            <a:ext cx="35814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4714876" y="3929066"/>
            <a:ext cx="3878049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Accept if this prob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less than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1-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α</a:t>
            </a:r>
          </a:p>
        </p:txBody>
      </p:sp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1979613" y="5157788"/>
            <a:ext cx="0" cy="108108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1619250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1187450" y="5805488"/>
            <a:ext cx="69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1-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α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Multiple training/validation sets</a:t>
            </a:r>
          </a:p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1 if instance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misclassified on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Error rate of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With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average and var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we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accept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less error if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is less than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α,K</a:t>
            </a:r>
            <a:r>
              <a:rPr lang="tr-TR" sz="2800" baseline="-25000" dirty="0">
                <a:solidFill>
                  <a:schemeClr val="tx2"/>
                </a:solidFill>
                <a:latin typeface="+mj-lt"/>
              </a:rPr>
              <a:t>-1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smtClean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Test</a:t>
            </a:r>
          </a:p>
        </p:txBody>
      </p:sp>
      <p:graphicFrame>
        <p:nvGraphicFramePr>
          <p:cNvPr id="52122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20287"/>
              </p:ext>
            </p:extLst>
          </p:nvPr>
        </p:nvGraphicFramePr>
        <p:xfrm>
          <a:off x="3765550" y="2714625"/>
          <a:ext cx="14017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9" name="Equation" r:id="rId3" imgW="749300" imgH="495300" progId="Equation.3">
                  <p:embed/>
                </p:oleObj>
              </mc:Choice>
              <mc:Fallback>
                <p:oleObj name="Equation" r:id="rId3" imgW="749300" imgH="495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714625"/>
                        <a:ext cx="14017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1C2E-840B-467F-BF96-54B681D42C6F}" type="slidenum">
              <a:rPr lang="tr-TR">
                <a:solidFill>
                  <a:schemeClr val="tx2"/>
                </a:solidFill>
                <a:latin typeface="+mj-lt"/>
              </a:rPr>
              <a:pPr/>
              <a:t>31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21225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6600" y="4429125"/>
          <a:ext cx="22542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10" name="Equation" r:id="rId5" imgW="1091880" imgH="419040" progId="Equation.3">
                  <p:embed/>
                </p:oleObj>
              </mc:Choice>
              <mc:Fallback>
                <p:oleObj name="Equation" r:id="rId5" imgW="10918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29125"/>
                        <a:ext cx="22542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8470"/>
              </p:ext>
            </p:extLst>
          </p:nvPr>
        </p:nvGraphicFramePr>
        <p:xfrm>
          <a:off x="5724128" y="188640"/>
          <a:ext cx="3168352" cy="136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11" name="Equation" r:id="rId7" imgW="2234880" imgH="965160" progId="Equation.3">
                  <p:embed/>
                </p:oleObj>
              </mc:Choice>
              <mc:Fallback>
                <p:oleObj name="Equation" r:id="rId7" imgW="2234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88640"/>
                        <a:ext cx="3168352" cy="13679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56644"/>
              </p:ext>
            </p:extLst>
          </p:nvPr>
        </p:nvGraphicFramePr>
        <p:xfrm>
          <a:off x="5076056" y="188640"/>
          <a:ext cx="25615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12" name="Equation" r:id="rId9" imgW="203200" imgH="1117600" progId="Equation.3">
                  <p:embed/>
                </p:oleObj>
              </mc:Choice>
              <mc:Fallback>
                <p:oleObj name="Equation" r:id="rId9" imgW="2032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6056" y="188640"/>
                        <a:ext cx="256158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Comparing Classifiers: </a:t>
            </a:r>
            <a:br>
              <a:rPr lang="tr-TR" dirty="0"/>
            </a:br>
            <a:r>
              <a:rPr lang="tr-TR" dirty="0"/>
              <a:t> H</a:t>
            </a:r>
            <a:r>
              <a:rPr lang="tr-TR" i="0" baseline="-25000" dirty="0"/>
              <a:t>0</a:t>
            </a:r>
            <a:r>
              <a:rPr lang="tr-TR" dirty="0"/>
              <a:t>: μ</a:t>
            </a:r>
            <a:r>
              <a:rPr lang="tr-TR" i="0" baseline="-25000" dirty="0"/>
              <a:t>0</a:t>
            </a:r>
            <a:r>
              <a:rPr lang="tr-TR" dirty="0"/>
              <a:t> </a:t>
            </a:r>
            <a:r>
              <a:rPr lang="tr-TR" i="0" dirty="0"/>
              <a:t>=</a:t>
            </a:r>
            <a:r>
              <a:rPr lang="tr-TR" dirty="0"/>
              <a:t>  μ</a:t>
            </a:r>
            <a:r>
              <a:rPr lang="tr-TR" i="0" baseline="-25000" dirty="0"/>
              <a:t>1</a:t>
            </a:r>
            <a:r>
              <a:rPr lang="tr-TR" dirty="0"/>
              <a:t> vs.</a:t>
            </a:r>
            <a:r>
              <a:rPr lang="tr-TR" sz="4400" dirty="0"/>
              <a:t> </a:t>
            </a:r>
            <a:r>
              <a:rPr lang="tr-TR" dirty="0"/>
              <a:t>H</a:t>
            </a:r>
            <a:r>
              <a:rPr lang="tr-TR" baseline="-25000" dirty="0"/>
              <a:t>1</a:t>
            </a:r>
            <a:r>
              <a:rPr lang="tr-TR" dirty="0"/>
              <a:t>: μ</a:t>
            </a:r>
            <a:r>
              <a:rPr lang="tr-TR" i="0" baseline="-25000" dirty="0"/>
              <a:t>0</a:t>
            </a:r>
            <a:r>
              <a:rPr lang="tr-TR" dirty="0"/>
              <a:t> ≠ μ</a:t>
            </a:r>
            <a:r>
              <a:rPr lang="tr-TR" i="0" baseline="-25000" dirty="0"/>
              <a:t>1</a:t>
            </a:r>
            <a:r>
              <a:rPr lang="tr-TR" dirty="0"/>
              <a:t> </a:t>
            </a:r>
          </a:p>
        </p:txBody>
      </p:sp>
      <p:graphicFrame>
        <p:nvGraphicFramePr>
          <p:cNvPr id="52224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3571868" y="4857760"/>
          <a:ext cx="24606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6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4857760"/>
                        <a:ext cx="246062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D04-B304-48BC-8D0F-DC2E7529224D}" type="slidenum">
              <a:rPr lang="tr-TR">
                <a:solidFill>
                  <a:schemeClr val="tx2"/>
                </a:solidFill>
                <a:latin typeface="+mj-lt"/>
              </a:rPr>
              <a:pPr/>
              <a:t>32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Single training/validation set: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McNemar’s Test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Under 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we expect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)/2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1042988" y="5697538"/>
            <a:ext cx="21934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Accept if &lt; X</a:t>
            </a:r>
            <a:r>
              <a:rPr lang="tr-TR" sz="2400" baseline="30000">
                <a:solidFill>
                  <a:schemeClr val="tx2"/>
                </a:solidFill>
                <a:latin typeface="+mj-lt"/>
              </a:rPr>
              <a:t>2</a:t>
            </a:r>
            <a:r>
              <a:rPr lang="tr-TR" baseline="-25000">
                <a:solidFill>
                  <a:schemeClr val="tx2"/>
                </a:solidFill>
                <a:latin typeface="+mj-lt"/>
              </a:rPr>
              <a:t>α,1</a:t>
            </a:r>
          </a:p>
          <a:p>
            <a:r>
              <a:rPr lang="tr-TR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pic>
        <p:nvPicPr>
          <p:cNvPr id="52224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2492375"/>
            <a:ext cx="71437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8184" y="4869160"/>
            <a:ext cx="2376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Because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we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are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summing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squares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normals</a:t>
            </a: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Includes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Edward’s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Correction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for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continuity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FF0000"/>
                </a:solidFill>
              </a:rPr>
              <a:t>K</a:t>
            </a:r>
            <a:r>
              <a:rPr lang="tr-TR" dirty="0">
                <a:solidFill>
                  <a:srgbClr val="FF0000"/>
                </a:solidFill>
              </a:rPr>
              <a:t>-Fold CV Paired </a:t>
            </a:r>
            <a:r>
              <a:rPr lang="tr-TR" i="1" dirty="0">
                <a:solidFill>
                  <a:srgbClr val="FF0000"/>
                </a:solidFill>
              </a:rPr>
              <a:t>t</a:t>
            </a:r>
            <a:r>
              <a:rPr lang="tr-TR" dirty="0">
                <a:solidFill>
                  <a:srgbClr val="FF0000"/>
                </a:solidFill>
              </a:rPr>
              <a:t> Test</a:t>
            </a:r>
          </a:p>
        </p:txBody>
      </p:sp>
      <p:graphicFrame>
        <p:nvGraphicFramePr>
          <p:cNvPr id="523279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525588" y="3940175"/>
          <a:ext cx="64516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6" name="Equation" r:id="rId3" imgW="3441600" imgH="1130040" progId="Equation.3">
                  <p:embed/>
                </p:oleObj>
              </mc:Choice>
              <mc:Fallback>
                <p:oleObj name="Equation" r:id="rId3" imgW="3441600" imgH="1130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940175"/>
                        <a:ext cx="6451600" cy="211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2EE2-FF16-4487-94A2-4E3AC274264C}" type="slidenum">
              <a:rPr lang="tr-TR">
                <a:solidFill>
                  <a:schemeClr val="tx2"/>
                </a:solidFill>
                <a:latin typeface="+mj-lt"/>
              </a:rPr>
              <a:pPr/>
              <a:t>33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857364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Use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-fold cv to get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training/validation folds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Errors of classifiers 1 and 2 on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Paired difference on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 null hypothesis is whether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has mean 0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16557"/>
              </p:ext>
            </p:extLst>
          </p:nvPr>
        </p:nvGraphicFramePr>
        <p:xfrm>
          <a:off x="6732240" y="188640"/>
          <a:ext cx="2520280" cy="136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7" name="Equation" r:id="rId5" imgW="2234880" imgH="965160" progId="Equation.3">
                  <p:embed/>
                </p:oleObj>
              </mc:Choice>
              <mc:Fallback>
                <p:oleObj name="Equation" r:id="rId5" imgW="2234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88640"/>
                        <a:ext cx="2520280" cy="13679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11671"/>
              </p:ext>
            </p:extLst>
          </p:nvPr>
        </p:nvGraphicFramePr>
        <p:xfrm>
          <a:off x="6228184" y="188640"/>
          <a:ext cx="2555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8" name="Equation" r:id="rId7" imgW="203200" imgH="1193800" progId="Equation.3">
                  <p:embed/>
                </p:oleObj>
              </mc:Choice>
              <mc:Fallback>
                <p:oleObj name="Equation" r:id="rId7" imgW="2032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188640"/>
                        <a:ext cx="255588" cy="146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29653"/>
              </p:ext>
            </p:extLst>
          </p:nvPr>
        </p:nvGraphicFramePr>
        <p:xfrm>
          <a:off x="5796136" y="188640"/>
          <a:ext cx="2555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9" name="Equation" r:id="rId9" imgW="203200" imgH="1193800" progId="Equation.3">
                  <p:embed/>
                </p:oleObj>
              </mc:Choice>
              <mc:Fallback>
                <p:oleObj name="Equation" r:id="rId9" imgW="2032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136" y="188640"/>
                        <a:ext cx="255588" cy="146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34</a:t>
            </a:fld>
            <a:endParaRPr 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75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5×2 cv Paired </a:t>
            </a:r>
            <a:r>
              <a:rPr lang="tr-TR" i="1" dirty="0">
                <a:solidFill>
                  <a:srgbClr val="FF0000"/>
                </a:solidFill>
              </a:rPr>
              <a:t>t</a:t>
            </a:r>
            <a:r>
              <a:rPr lang="tr-TR" dirty="0">
                <a:solidFill>
                  <a:srgbClr val="FF0000"/>
                </a:solidFill>
              </a:rPr>
              <a:t> Test</a:t>
            </a:r>
          </a:p>
        </p:txBody>
      </p:sp>
      <p:graphicFrame>
        <p:nvGraphicFramePr>
          <p:cNvPr id="524302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1489075" y="3573463"/>
          <a:ext cx="6226197" cy="174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7" name="Equation" r:id="rId3" imgW="2895480" imgH="812520" progId="Equation.3">
                  <p:embed/>
                </p:oleObj>
              </mc:Choice>
              <mc:Fallback>
                <p:oleObj name="Equation" r:id="rId3" imgW="2895480" imgH="8125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573463"/>
                        <a:ext cx="6226197" cy="1747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11DE-30E2-470F-ACA4-A84CF9DD1A3C}" type="slidenum">
              <a:rPr lang="tr-TR">
                <a:solidFill>
                  <a:schemeClr val="tx2"/>
                </a:solidFill>
                <a:latin typeface="+mj-lt"/>
              </a:rPr>
              <a:pPr/>
              <a:t>36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857364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Use 5×2 cv to get 2 folds of 5 tra/val replications (Dietterich, 1998) </a:t>
            </a: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 difference btw errors of 1 and 2 on fold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 2 of replication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=1,...,5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755650" y="5373688"/>
            <a:ext cx="7993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Two-sided test: Accept H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0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0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  μ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 if in (-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α/2,5</a:t>
            </a:r>
            <a:r>
              <a:rPr lang="tr-TR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α/2,5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) 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755650" y="5734050"/>
            <a:ext cx="756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One-sided test:  Accept H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0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0  </a:t>
            </a:r>
            <a:r>
              <a:rPr lang="tr-TR" i="1">
                <a:solidFill>
                  <a:schemeClr val="tx2"/>
                </a:solidFill>
                <a:latin typeface="+mj-lt"/>
              </a:rPr>
              <a:t>≤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 μ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 if &lt;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baseline="-25000">
                <a:solidFill>
                  <a:schemeClr val="tx2"/>
                </a:solidFill>
                <a:latin typeface="+mj-lt"/>
              </a:rPr>
              <a:t>α,5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201" y="4581128"/>
            <a:ext cx="3158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err="1" smtClean="0">
                <a:solidFill>
                  <a:schemeClr val="tx2"/>
                </a:solidFill>
                <a:latin typeface="+mj-lt"/>
              </a:rPr>
              <a:t>Could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tx2"/>
                </a:solidFill>
                <a:latin typeface="+mj-lt"/>
              </a:rPr>
              <a:t>use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 here </a:t>
            </a:r>
            <a:r>
              <a:rPr lang="tr-TR" sz="2000" i="1" dirty="0" err="1" smtClean="0">
                <a:solidFill>
                  <a:schemeClr val="tx2"/>
                </a:solidFill>
                <a:latin typeface="+mj-lt"/>
              </a:rPr>
              <a:t>any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tx2"/>
                </a:solidFill>
                <a:latin typeface="+mj-lt"/>
              </a:rPr>
              <a:t>other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 p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5×2 cv Paired </a:t>
            </a:r>
            <a:r>
              <a:rPr lang="tr-TR" i="1" dirty="0">
                <a:solidFill>
                  <a:srgbClr val="FF0000"/>
                </a:solidFill>
              </a:rPr>
              <a:t>F</a:t>
            </a:r>
            <a:r>
              <a:rPr lang="tr-TR" dirty="0">
                <a:solidFill>
                  <a:srgbClr val="FF0000"/>
                </a:solidFill>
              </a:rPr>
              <a:t> Test</a:t>
            </a:r>
          </a:p>
        </p:txBody>
      </p:sp>
      <p:graphicFrame>
        <p:nvGraphicFramePr>
          <p:cNvPr id="52532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295525" y="2214563"/>
          <a:ext cx="31511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5" name="Equation" r:id="rId4" imgW="1358640" imgH="571320" progId="Equation.3">
                  <p:embed/>
                </p:oleObj>
              </mc:Choice>
              <mc:Fallback>
                <p:oleObj name="Equation" r:id="rId4" imgW="1358640" imgH="571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214563"/>
                        <a:ext cx="3151188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0001-039F-43E2-8E70-C328E8DE709B}" type="slidenum">
              <a:rPr lang="tr-TR">
                <a:solidFill>
                  <a:schemeClr val="tx2"/>
                </a:solidFill>
                <a:latin typeface="+mj-lt"/>
              </a:rPr>
              <a:pPr/>
              <a:t>37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857224" y="3786190"/>
            <a:ext cx="565356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400" dirty="0" err="1" smtClean="0">
                <a:solidFill>
                  <a:schemeClr val="tx2"/>
                </a:solidFill>
                <a:latin typeface="+mj-lt"/>
              </a:rPr>
              <a:t>Two</a:t>
            </a:r>
            <a:r>
              <a:rPr lang="tr-TR" sz="2400" dirty="0" err="1">
                <a:solidFill>
                  <a:schemeClr val="tx2"/>
                </a:solidFill>
                <a:latin typeface="+mj-lt"/>
              </a:rPr>
              <a:t>-sided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test: Accept H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 μ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if &lt;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α,10,5</a:t>
            </a:r>
          </a:p>
          <a:p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764704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err="1" smtClean="0">
                <a:solidFill>
                  <a:schemeClr val="tx2"/>
                </a:solidFill>
                <a:latin typeface="+mj-lt"/>
              </a:rPr>
              <a:t>Compare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i="1" dirty="0" err="1" smtClean="0">
                <a:solidFill>
                  <a:schemeClr val="tx2"/>
                </a:solidFill>
                <a:latin typeface="+mj-lt"/>
              </a:rPr>
              <a:t>all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i="1" dirty="0" err="1" smtClean="0">
                <a:solidFill>
                  <a:schemeClr val="tx2"/>
                </a:solidFill>
                <a:latin typeface="+mj-lt"/>
              </a:rPr>
              <a:t>values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of p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00192" y="2348880"/>
            <a:ext cx="2448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chemeClr val="tx2"/>
                </a:solidFill>
                <a:latin typeface="+mj-lt"/>
              </a:rPr>
              <a:t>Because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>
                <a:solidFill>
                  <a:schemeClr val="tx2"/>
                </a:solidFill>
                <a:latin typeface="+mj-lt"/>
              </a:rPr>
              <a:t>we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>
                <a:solidFill>
                  <a:schemeClr val="tx2"/>
                </a:solidFill>
                <a:latin typeface="+mj-lt"/>
              </a:rPr>
              <a:t>are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taking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ratios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two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r.v.s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Comparing </a:t>
            </a:r>
            <a:r>
              <a:rPr lang="tr-TR" i="1" dirty="0"/>
              <a:t>L</a:t>
            </a:r>
            <a:r>
              <a:rPr lang="tr-TR" dirty="0"/>
              <a:t>&gt;2 Algorithms: Analysis of Variance (</a:t>
            </a:r>
            <a:r>
              <a:rPr lang="tr-TR" dirty="0">
                <a:solidFill>
                  <a:srgbClr val="FF0000"/>
                </a:solidFill>
              </a:rPr>
              <a:t>Anova</a:t>
            </a:r>
            <a:r>
              <a:rPr lang="tr-TR" dirty="0"/>
              <a:t>)</a:t>
            </a:r>
          </a:p>
        </p:txBody>
      </p:sp>
      <p:graphicFrame>
        <p:nvGraphicFramePr>
          <p:cNvPr id="52634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536825" y="1916113"/>
          <a:ext cx="2989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1" name="Equation" r:id="rId3" imgW="1282680" imgH="215640" progId="Equation.3">
                  <p:embed/>
                </p:oleObj>
              </mc:Choice>
              <mc:Fallback>
                <p:oleObj name="Equation" r:id="rId3" imgW="12826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916113"/>
                        <a:ext cx="29892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6014-8B4C-4CCB-80A5-8228EACA6954}" type="slidenum">
              <a:rPr lang="tr-TR">
                <a:solidFill>
                  <a:schemeClr val="tx2"/>
                </a:solidFill>
                <a:latin typeface="+mj-lt"/>
              </a:rPr>
              <a:pPr/>
              <a:t>38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Errors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algorithms 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folds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We construct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two estimators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to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.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One is valid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true, the other is always valid.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We reject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if the two estimators disagree. </a:t>
            </a:r>
          </a:p>
        </p:txBody>
      </p:sp>
      <p:graphicFrame>
        <p:nvGraphicFramePr>
          <p:cNvPr id="526349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17688" y="2928938"/>
          <a:ext cx="4044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2" name="Equation" r:id="rId5" imgW="2171520" imgH="253800" progId="Equation.3">
                  <p:embed/>
                </p:oleObj>
              </mc:Choice>
              <mc:Fallback>
                <p:oleObj name="Equation" r:id="rId5" imgW="217152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928938"/>
                        <a:ext cx="40449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FE72-271A-433E-A9E8-3A92A9EE3C88}" type="slidenum">
              <a:rPr lang="tr-TR">
                <a:latin typeface="+mj-lt"/>
              </a:rPr>
              <a:pPr/>
              <a:t>39</a:t>
            </a:fld>
            <a:endParaRPr lang="tr-TR">
              <a:latin typeface="+mj-lt"/>
            </a:endParaRPr>
          </a:p>
        </p:txBody>
      </p:sp>
      <p:graphicFrame>
        <p:nvGraphicFramePr>
          <p:cNvPr id="527373" name="Object 13"/>
          <p:cNvGraphicFramePr>
            <a:graphicFrameLocks noChangeAspect="1"/>
          </p:cNvGraphicFramePr>
          <p:nvPr/>
        </p:nvGraphicFramePr>
        <p:xfrm>
          <a:off x="882650" y="525463"/>
          <a:ext cx="5260975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8" name="Equation" r:id="rId3" imgW="2705040" imgH="3022560" progId="Equation.3">
                  <p:embed/>
                </p:oleObj>
              </mc:Choice>
              <mc:Fallback>
                <p:oleObj name="Equation" r:id="rId3" imgW="2705040" imgH="3022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25463"/>
                        <a:ext cx="5260975" cy="587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our experiments we only show that a particular algorithm is better than others for this specific dataset. No algorithm can be the best on all possible datasets </a:t>
            </a:r>
            <a:r>
              <a:rPr lang="en-US" i="1" dirty="0" smtClean="0"/>
              <a:t>(see NFL (No Free Lunch) Theorems, </a:t>
            </a:r>
            <a:r>
              <a:rPr lang="en-US" i="1" dirty="0" err="1" smtClean="0"/>
              <a:t>Wolpert</a:t>
            </a:r>
            <a:r>
              <a:rPr lang="en-US" i="1" dirty="0" smtClean="0"/>
              <a:t> 1995)</a:t>
            </a:r>
          </a:p>
          <a:p>
            <a:r>
              <a:rPr lang="en-US" dirty="0" smtClean="0"/>
              <a:t>Once you decide on learning algorithm, parameter setting using the training-validation partitioned data, use ALL (</a:t>
            </a:r>
            <a:r>
              <a:rPr lang="en-US" dirty="0" err="1" smtClean="0"/>
              <a:t>training+validation</a:t>
            </a:r>
            <a:r>
              <a:rPr lang="en-US" dirty="0" smtClean="0"/>
              <a:t>) data to train your final model. </a:t>
            </a:r>
          </a:p>
          <a:p>
            <a:r>
              <a:rPr lang="en-US" dirty="0" smtClean="0"/>
              <a:t>Use a separate test set (not used for validation) to report the expected test error, not the validation error. </a:t>
            </a:r>
            <a:r>
              <a:rPr lang="en-US" i="1" dirty="0" smtClean="0"/>
              <a:t>(In papers, people do report validation error though.)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64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32-0A13-4D6D-B8C0-0BF4255A3F09}" type="slidenum">
              <a:rPr lang="tr-TR">
                <a:solidFill>
                  <a:schemeClr val="tx2"/>
                </a:solidFill>
                <a:latin typeface="+mj-lt"/>
              </a:rPr>
              <a:pPr/>
              <a:t>40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28400" name="Object 16"/>
          <p:cNvGraphicFramePr>
            <a:graphicFrameLocks noChangeAspect="1"/>
          </p:cNvGraphicFramePr>
          <p:nvPr/>
        </p:nvGraphicFramePr>
        <p:xfrm>
          <a:off x="858838" y="590550"/>
          <a:ext cx="7356475" cy="561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6" name="Equation" r:id="rId3" imgW="3377880" imgH="2577960" progId="Equation.3">
                  <p:embed/>
                </p:oleObj>
              </mc:Choice>
              <mc:Fallback>
                <p:oleObj name="Equation" r:id="rId3" imgW="3377880" imgH="25779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90550"/>
                        <a:ext cx="7356475" cy="561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632" y="2564904"/>
            <a:ext cx="3312368" cy="2484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5321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ANOVA table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A089-26E7-4B4B-A0AD-6CFD8728EA66}" type="slidenum">
              <a:rPr lang="tr-TR" smtClean="0">
                <a:latin typeface="+mj-lt"/>
              </a:rPr>
              <a:pPr/>
              <a:t>41</a:t>
            </a:fld>
            <a:endParaRPr lang="tr-TR" dirty="0">
              <a:latin typeface="+mj-lt"/>
            </a:endParaRPr>
          </a:p>
        </p:txBody>
      </p:sp>
      <p:pic>
        <p:nvPicPr>
          <p:cNvPr id="569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428736"/>
            <a:ext cx="70008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4643446"/>
            <a:ext cx="600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If ANOVA rejects, we do pairwise </a:t>
            </a:r>
            <a:r>
              <a:rPr lang="tr-TR" sz="2400" dirty="0" smtClean="0">
                <a:solidFill>
                  <a:srgbClr val="FF0000"/>
                </a:solidFill>
                <a:latin typeface="+mj-lt"/>
              </a:rPr>
              <a:t>posthoc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tests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9347" name="Object 3"/>
          <p:cNvGraphicFramePr>
            <a:graphicFrameLocks noChangeAspect="1"/>
          </p:cNvGraphicFramePr>
          <p:nvPr/>
        </p:nvGraphicFramePr>
        <p:xfrm>
          <a:off x="2857488" y="5072074"/>
          <a:ext cx="2500330" cy="111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83" name="Equation" r:id="rId4" imgW="1536480" imgH="685800" progId="Equation.3">
                  <p:embed/>
                </p:oleObj>
              </mc:Choice>
              <mc:Fallback>
                <p:oleObj name="Equation" r:id="rId4" imgW="153648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5072074"/>
                        <a:ext cx="2500330" cy="1116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5589240"/>
            <a:ext cx="3419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</a:t>
            </a:r>
            <a:r>
              <a:rPr lang="en-US" sz="2000" dirty="0" err="1"/>
              <a:t>m</a:t>
            </a:r>
            <a:r>
              <a:rPr lang="en-US" sz="2000" dirty="0" err="1" smtClean="0"/>
              <a:t>i~N</a:t>
            </a:r>
            <a:r>
              <a:rPr lang="en-US" sz="2000" dirty="0" smtClean="0"/>
              <a:t>(μi,σ</a:t>
            </a:r>
            <a:r>
              <a:rPr lang="en-US" sz="2000" baseline="-25000" dirty="0" smtClean="0"/>
              <a:t>w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=</a:t>
            </a:r>
            <a:r>
              <a:rPr lang="en-US" sz="2000" dirty="0" err="1" smtClean="0"/>
              <a:t>MS</a:t>
            </a:r>
            <a:r>
              <a:rPr lang="en-US" sz="2000" baseline="-25000" dirty="0" err="1" smtClean="0"/>
              <a:t>w</a:t>
            </a:r>
            <a:r>
              <a:rPr lang="en-US" sz="2000" dirty="0" smtClean="0"/>
              <a:t>/K)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Comparison over Multiple Datasets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Comparing two algorithms: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Sign test: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Count how many times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beats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over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datasets, and check if this could have been by chance if A and B did have the same error rate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Comparing multiple algorithms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Kruskal-Wallis test: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Calculate the average rank of all algorithms on N datasets, and check if these could have been by chance if they all had equal error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If KW rejects, we do pairwise posthoc tests to find which ones have significant rank difference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>
                <a:latin typeface="+mj-lt"/>
              </a:rPr>
              <a:pPr/>
              <a:t>42</a:t>
            </a:fld>
            <a:endParaRPr lang="tr-TR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Tutorial by </a:t>
            </a:r>
            <a:r>
              <a:rPr lang="en-US" dirty="0" err="1" smtClean="0"/>
              <a:t>Padraic</a:t>
            </a:r>
            <a:r>
              <a:rPr lang="en-US" dirty="0" smtClean="0"/>
              <a:t> Cunningham at</a:t>
            </a:r>
          </a:p>
          <a:p>
            <a:r>
              <a:rPr lang="en-US" dirty="0">
                <a:hlinkClick r:id="rId2"/>
              </a:rPr>
              <a:t>http://www.ecmlpkdd2009.net/wp-content/uploads/2009/08/evaluation-in-machine-</a:t>
            </a:r>
            <a:r>
              <a:rPr lang="en-US" dirty="0" smtClean="0">
                <a:hlinkClick r:id="rId2"/>
              </a:rPr>
              <a:t>learning.pdf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Peter Flach</a:t>
            </a:r>
            <a:r>
              <a:rPr lang="en-US" dirty="0"/>
              <a:t> Machine Learning </a:t>
            </a:r>
            <a:r>
              <a:rPr lang="en-US" dirty="0" smtClean="0"/>
              <a:t>slides, </a:t>
            </a:r>
            <a:r>
              <a:rPr lang="en-US" dirty="0" err="1" smtClean="0"/>
              <a:t>Ch</a:t>
            </a:r>
            <a:r>
              <a:rPr lang="en-US" dirty="0" smtClean="0"/>
              <a:t> 12.: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://docs.google.com/file/d/0B8ya4ynGkqSxdXRoVmJFNmJEQTQ/</a:t>
            </a:r>
            <a:r>
              <a:rPr lang="en-US" dirty="0" smtClean="0">
                <a:hlinkClick r:id="rId3"/>
              </a:rPr>
              <a:t>edit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FD9-01D0-4CB9-8039-975FB7426B57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71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Algorithm Preference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372576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Criteria (Application-dependent):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Misclassification error, or risk (loss functions)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Training time/space complexity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Testing time/space complexity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Interpretability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Easy programmability</a:t>
            </a:r>
          </a:p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Cost-sensitive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learning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Elkan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2001)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1-B6C4-405A-863B-9AE208AB51E4}" type="slidenum">
              <a:rPr lang="tr-TR">
                <a:solidFill>
                  <a:schemeClr val="tx2"/>
                </a:solidFill>
                <a:latin typeface="+mj-lt"/>
              </a:rPr>
              <a:pPr/>
              <a:t>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5157192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Elkan</a:t>
            </a:r>
            <a:r>
              <a:rPr lang="en-US" sz="1400" i="1" dirty="0">
                <a:latin typeface="Arial"/>
                <a:cs typeface="Arial"/>
              </a:rPr>
              <a:t>, C. (2001, August). The foundations of cost-sensitive learning. In International joint conference on artificial intelligence (Vol. 17, No. 1, pp. 973-978). LAWRENCE ERLBAUM ASSOCIATES LTD.</a:t>
            </a:r>
          </a:p>
          <a:p>
            <a:endParaRPr lang="en-US" sz="1400" i="1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determine </a:t>
            </a:r>
            <a:r>
              <a:rPr lang="en-US" sz="1400" dirty="0">
                <a:latin typeface="Arial"/>
                <a:cs typeface="Arial"/>
              </a:rPr>
              <a:t>the classifier decision when each class may have a different </a:t>
            </a:r>
            <a:r>
              <a:rPr lang="en-US" sz="1400" dirty="0" smtClean="0">
                <a:latin typeface="Arial"/>
                <a:cs typeface="Arial"/>
              </a:rPr>
              <a:t>cost. Resampling</a:t>
            </a:r>
            <a:r>
              <a:rPr lang="en-US" sz="1400" dirty="0">
                <a:latin typeface="Arial"/>
                <a:cs typeface="Arial"/>
              </a:rPr>
              <a:t>/reweighting of instances is proposed to achieve the optimal decision boundaries </a:t>
            </a:r>
            <a:r>
              <a:rPr lang="en-US" sz="1400" dirty="0" smtClean="0">
                <a:latin typeface="Arial"/>
                <a:cs typeface="Arial"/>
              </a:rPr>
              <a:t>based on </a:t>
            </a:r>
            <a:r>
              <a:rPr lang="en-US" sz="1400" dirty="0">
                <a:latin typeface="Arial"/>
                <a:cs typeface="Arial"/>
              </a:rPr>
              <a:t>a specific cost matrix.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05800" cy="1143000"/>
          </a:xfrm>
        </p:spPr>
        <p:txBody>
          <a:bodyPr/>
          <a:lstStyle/>
          <a:p>
            <a:r>
              <a:rPr lang="tr-TR" dirty="0" smtClean="0"/>
              <a:t>Factors and Response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65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4608512" cy="459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1268760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Learning algorithm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Hyperparameters</a:t>
            </a:r>
            <a:r>
              <a:rPr lang="en-US" sz="1400" dirty="0" smtClean="0">
                <a:latin typeface="Arial"/>
                <a:cs typeface="Arial"/>
              </a:rPr>
              <a:t> of the algorithm 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(i.e. no of hidden layers/unit in a MLP)</a:t>
            </a:r>
          </a:p>
          <a:p>
            <a:r>
              <a:rPr lang="en-US" sz="1400" dirty="0" smtClean="0">
                <a:latin typeface="Arial"/>
                <a:cs typeface="Arial"/>
              </a:rPr>
              <a:t>Dataset used</a:t>
            </a:r>
          </a:p>
          <a:p>
            <a:r>
              <a:rPr lang="en-US" sz="1400" dirty="0" smtClean="0">
                <a:latin typeface="Arial"/>
                <a:cs typeface="Arial"/>
              </a:rPr>
              <a:t>Input representation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3600" y="4797152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Data noise</a:t>
            </a:r>
          </a:p>
          <a:p>
            <a:r>
              <a:rPr lang="en-US" sz="1400" dirty="0" smtClean="0">
                <a:latin typeface="Arial"/>
                <a:cs typeface="Arial"/>
              </a:rPr>
              <a:t>Particular resampled training set</a:t>
            </a:r>
          </a:p>
          <a:p>
            <a:r>
              <a:rPr lang="en-US" sz="1400" dirty="0" smtClean="0">
                <a:latin typeface="Arial"/>
                <a:cs typeface="Arial"/>
              </a:rPr>
              <a:t>Randomness in optimization process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3284984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used to generate the response variable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- classification error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- expected risk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- precision, recall</a:t>
            </a:r>
          </a:p>
          <a:p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- </a:t>
            </a:r>
            <a:r>
              <a:rPr lang="en-US" sz="1400" dirty="0" err="1" smtClean="0">
                <a:latin typeface="Arial"/>
                <a:cs typeface="Arial"/>
              </a:rPr>
              <a:t>auc</a:t>
            </a:r>
            <a:endParaRPr lang="en-US" sz="1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and Response: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>
                <a:solidFill>
                  <a:srgbClr val="000000"/>
                </a:solidFill>
                <a:latin typeface="+mj-lt"/>
              </a:rPr>
              <a:t>Controllable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Factors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latin typeface="+mj-lt"/>
              </a:rPr>
              <a:t>PCA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to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reduce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dimension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to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1"/>
            <a:r>
              <a:rPr lang="tr-TR" dirty="0" err="1" smtClean="0">
                <a:solidFill>
                  <a:srgbClr val="000000"/>
                </a:solidFill>
                <a:latin typeface="+mj-lt"/>
              </a:rPr>
              <a:t>Knn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classifier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+mj-lt"/>
              </a:rPr>
              <a:t>with</a:t>
            </a:r>
            <a:r>
              <a:rPr lang="tr-TR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k</a:t>
            </a:r>
          </a:p>
          <a:p>
            <a:r>
              <a:rPr lang="tr-TR" dirty="0" err="1" smtClean="0">
                <a:latin typeface="+mj-lt"/>
              </a:rPr>
              <a:t>Response</a:t>
            </a:r>
            <a:r>
              <a:rPr lang="tr-TR" dirty="0" smtClean="0">
                <a:latin typeface="+mj-lt"/>
              </a:rPr>
              <a:t>:</a:t>
            </a:r>
          </a:p>
          <a:p>
            <a:pPr lvl="1"/>
            <a:r>
              <a:rPr lang="tr-TR" dirty="0" err="1" smtClean="0">
                <a:latin typeface="+mj-lt"/>
              </a:rPr>
              <a:t>Classification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error</a:t>
            </a:r>
            <a:r>
              <a:rPr lang="tr-TR" dirty="0" smtClean="0">
                <a:latin typeface="+mj-lt"/>
              </a:rPr>
              <a:t> on </a:t>
            </a:r>
            <a:r>
              <a:rPr lang="tr-TR" dirty="0" err="1" smtClean="0">
                <a:latin typeface="+mj-lt"/>
              </a:rPr>
              <a:t>validation</a:t>
            </a:r>
            <a:r>
              <a:rPr lang="tr-TR" dirty="0" smtClean="0">
                <a:latin typeface="+mj-lt"/>
              </a:rPr>
              <a:t> set</a:t>
            </a:r>
          </a:p>
          <a:p>
            <a:r>
              <a:rPr lang="tr-TR" dirty="0" err="1" smtClean="0">
                <a:latin typeface="+mj-lt"/>
              </a:rPr>
              <a:t>Find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the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setting</a:t>
            </a:r>
            <a:r>
              <a:rPr lang="tr-TR" dirty="0" smtClean="0">
                <a:latin typeface="+mj-lt"/>
              </a:rPr>
              <a:t> of k </a:t>
            </a:r>
            <a:r>
              <a:rPr lang="tr-TR" dirty="0" err="1" smtClean="0">
                <a:latin typeface="+mj-lt"/>
              </a:rPr>
              <a:t>and</a:t>
            </a:r>
            <a:r>
              <a:rPr lang="tr-TR" dirty="0" smtClean="0">
                <a:latin typeface="+mj-lt"/>
              </a:rPr>
              <a:t> d </a:t>
            </a:r>
            <a:r>
              <a:rPr lang="tr-TR" dirty="0" err="1" smtClean="0">
                <a:latin typeface="+mj-lt"/>
              </a:rPr>
              <a:t>for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the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best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response</a:t>
            </a:r>
            <a:endParaRPr lang="tr-TR" dirty="0" smtClean="0">
              <a:latin typeface="+mj-lt"/>
            </a:endParaRPr>
          </a:p>
          <a:p>
            <a:pPr marL="393192" lvl="1" indent="0">
              <a:buNone/>
            </a:pPr>
            <a:r>
              <a:rPr lang="tr-TR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77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143000"/>
          </a:xfrm>
        </p:spPr>
        <p:txBody>
          <a:bodyPr/>
          <a:lstStyle/>
          <a:p>
            <a:r>
              <a:rPr lang="tr-TR" dirty="0" smtClean="0"/>
              <a:t>Strategies of Experimentation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>
                <a:latin typeface="+mj-lt"/>
              </a:rPr>
              <a:pPr/>
              <a:t>8</a:t>
            </a:fld>
            <a:endParaRPr lang="tr-TR">
              <a:latin typeface="+mj-lt"/>
            </a:endParaRPr>
          </a:p>
        </p:txBody>
      </p:sp>
      <p:pic>
        <p:nvPicPr>
          <p:cNvPr id="566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1" y="1340768"/>
            <a:ext cx="875812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5661248"/>
            <a:ext cx="6452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accent1"/>
                </a:solidFill>
                <a:latin typeface="+mj-lt"/>
              </a:rPr>
              <a:t>Response surface design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for approximating  and maximizing 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the response function in terms of the controllable factors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4581128"/>
            <a:ext cx="24965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cs typeface="Arial"/>
              </a:rPr>
              <a:t>Grid search</a:t>
            </a:r>
          </a:p>
          <a:p>
            <a:r>
              <a:rPr lang="en-US" sz="1600" dirty="0" smtClean="0">
                <a:latin typeface="+mj-lt"/>
                <a:cs typeface="Arial"/>
              </a:rPr>
              <a:t>Best approach</a:t>
            </a:r>
          </a:p>
          <a:p>
            <a:r>
              <a:rPr lang="en-US" sz="1600" dirty="0" smtClean="0">
                <a:latin typeface="+mj-lt"/>
                <a:cs typeface="Arial"/>
              </a:rPr>
              <a:t>F Factors with L levels each:</a:t>
            </a:r>
          </a:p>
          <a:p>
            <a:r>
              <a:rPr lang="en-US" sz="1600" dirty="0">
                <a:latin typeface="+mj-lt"/>
                <a:cs typeface="Arial"/>
              </a:rPr>
              <a:t> </a:t>
            </a:r>
            <a:r>
              <a:rPr lang="en-US" sz="1600" dirty="0" smtClean="0">
                <a:latin typeface="+mj-lt"/>
                <a:cs typeface="Arial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/>
              </a:rPr>
              <a:t> Cost: O(L</a:t>
            </a:r>
            <a:r>
              <a:rPr lang="en-US" sz="1600" baseline="30000" dirty="0" smtClean="0">
                <a:solidFill>
                  <a:srgbClr val="FF0000"/>
                </a:solidFill>
                <a:latin typeface="+mj-lt"/>
                <a:cs typeface="Arial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/>
              </a:rPr>
              <a:t>)      </a:t>
            </a:r>
            <a:r>
              <a:rPr lang="en-US" sz="1600" dirty="0" smtClean="0">
                <a:latin typeface="+mj-lt"/>
                <a:cs typeface="Arial"/>
              </a:rPr>
              <a:t>(</a:t>
            </a:r>
            <a:r>
              <a:rPr lang="en-US" sz="1600" dirty="0" smtClean="0">
                <a:latin typeface="+mj-lt"/>
                <a:cs typeface="Arial"/>
                <a:sym typeface="Wingdings"/>
              </a:rPr>
              <a:t> </a:t>
            </a:r>
            <a:r>
              <a:rPr lang="en-US" sz="1600" dirty="0" smtClean="0">
                <a:latin typeface="+mj-lt"/>
                <a:cs typeface="Arial"/>
              </a:rPr>
              <a:t>!</a:t>
            </a:r>
            <a:r>
              <a:rPr lang="en-US" sz="1600" dirty="0" smtClean="0">
                <a:latin typeface="+mj-lt"/>
              </a:rPr>
              <a:t>!!)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856" y="5013176"/>
            <a:ext cx="25202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Arial"/>
              </a:rPr>
              <a:t>F Factors with L levels each:</a:t>
            </a:r>
          </a:p>
          <a:p>
            <a:r>
              <a:rPr lang="en-US" sz="1600" dirty="0">
                <a:latin typeface="+mj-lt"/>
                <a:cs typeface="Arial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Arial"/>
              </a:rPr>
              <a:t> Cost: O(LF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/>
              </a:rPr>
              <a:t>)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213F-244A-4A95-8418-76B091467504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Randomization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880110" lvl="1" indent="-514350"/>
            <a:r>
              <a:rPr lang="tr-TR" dirty="0" err="1" smtClean="0">
                <a:solidFill>
                  <a:schemeClr val="tx2"/>
                </a:solidFill>
                <a:latin typeface="+mj-lt"/>
              </a:rPr>
              <a:t>independent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order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experiments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Replication</a:t>
            </a:r>
          </a:p>
          <a:p>
            <a:pPr marL="708660" lvl="1" indent="-342900"/>
            <a:r>
              <a:rPr lang="tr-TR" dirty="0" err="1" smtClean="0">
                <a:solidFill>
                  <a:schemeClr val="tx2"/>
                </a:solidFill>
                <a:latin typeface="+mj-lt"/>
              </a:rPr>
              <a:t>For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same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configuration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run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experiment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number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times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  <a:sym typeface="Wingdings"/>
              </a:rPr>
              <a:t> </a:t>
            </a:r>
            <a:r>
              <a:rPr lang="tr-TR" i="1" dirty="0" err="1" smtClean="0">
                <a:solidFill>
                  <a:schemeClr val="tx2"/>
                </a:solidFill>
                <a:latin typeface="+mj-lt"/>
                <a:sym typeface="Wingdings"/>
              </a:rPr>
              <a:t>see</a:t>
            </a:r>
            <a:r>
              <a:rPr lang="tr-TR" i="1" dirty="0" smtClean="0">
                <a:solidFill>
                  <a:schemeClr val="tx2"/>
                </a:solidFill>
                <a:latin typeface="+mj-lt"/>
                <a:sym typeface="Wingdings"/>
              </a:rPr>
              <a:t> </a:t>
            </a:r>
            <a:r>
              <a:rPr lang="tr-TR" i="1" dirty="0" smtClean="0">
                <a:solidFill>
                  <a:srgbClr val="0000FF"/>
                </a:solidFill>
                <a:latin typeface="+mj-lt"/>
                <a:sym typeface="Wingdings"/>
              </a:rPr>
              <a:t>Cross </a:t>
            </a:r>
            <a:r>
              <a:rPr lang="tr-TR" i="1" dirty="0" err="1" smtClean="0">
                <a:solidFill>
                  <a:srgbClr val="0000FF"/>
                </a:solidFill>
                <a:latin typeface="+mj-lt"/>
                <a:sym typeface="Wingdings"/>
              </a:rPr>
              <a:t>Validation</a:t>
            </a:r>
            <a:endParaRPr lang="tr-TR" i="1" dirty="0" smtClean="0">
              <a:solidFill>
                <a:srgbClr val="0000FF"/>
              </a:solidFill>
              <a:latin typeface="+mj-lt"/>
            </a:endParaRP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Blocking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880110" lvl="1" indent="-514350"/>
            <a:r>
              <a:rPr lang="tr-TR" dirty="0" err="1" smtClean="0">
                <a:solidFill>
                  <a:schemeClr val="tx2"/>
                </a:solidFill>
                <a:latin typeface="+mj-lt"/>
              </a:rPr>
              <a:t>Reduce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variability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due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to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nuisance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factors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880110" lvl="1" indent="-514350"/>
            <a:r>
              <a:rPr lang="tr-TR" i="1" dirty="0" err="1" smtClean="0">
                <a:solidFill>
                  <a:srgbClr val="0000FF"/>
                </a:solidFill>
                <a:latin typeface="+mj-lt"/>
              </a:rPr>
              <a:t>Pairing</a:t>
            </a:r>
            <a:r>
              <a:rPr lang="tr-TR" i="1" dirty="0" smtClean="0">
                <a:solidFill>
                  <a:srgbClr val="0000FF"/>
                </a:solidFill>
                <a:latin typeface="+mj-lt"/>
              </a:rPr>
              <a:t>, </a:t>
            </a:r>
            <a:r>
              <a:rPr lang="tr-TR" i="1" dirty="0" err="1" smtClean="0">
                <a:solidFill>
                  <a:srgbClr val="0000FF"/>
                </a:solidFill>
                <a:latin typeface="+mj-lt"/>
              </a:rPr>
              <a:t>paired</a:t>
            </a:r>
            <a:r>
              <a:rPr lang="tr-TR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tr-TR" i="1" dirty="0" err="1" smtClean="0">
                <a:solidFill>
                  <a:srgbClr val="0000FF"/>
                </a:solidFill>
                <a:latin typeface="+mj-lt"/>
              </a:rPr>
              <a:t>testing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compare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algorithms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trained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on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same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resampled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training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subsets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77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5963</TotalTime>
  <Words>2361</Words>
  <Application>Microsoft Macintosh PowerPoint</Application>
  <PresentationFormat>On-screen Show (4:3)</PresentationFormat>
  <Paragraphs>350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Flow</vt:lpstr>
      <vt:lpstr>Equation</vt:lpstr>
      <vt:lpstr>INTRODUCTION TO  Machine Learning 2nd Edition</vt:lpstr>
      <vt:lpstr>CHAPTER 19:  Design and Analysis of Machine Learning Experiments</vt:lpstr>
      <vt:lpstr>Introduction</vt:lpstr>
      <vt:lpstr>Important Notes</vt:lpstr>
      <vt:lpstr>Algorithm Preference</vt:lpstr>
      <vt:lpstr>Factors and Response</vt:lpstr>
      <vt:lpstr>Factors and Response: Example</vt:lpstr>
      <vt:lpstr>Strategies of Experimentation</vt:lpstr>
      <vt:lpstr>Experimental Design</vt:lpstr>
      <vt:lpstr>Guidelines for ML experiments</vt:lpstr>
      <vt:lpstr>Experimental Design: Replication</vt:lpstr>
      <vt:lpstr>Resampling and  K-Fold Cross-Validation</vt:lpstr>
      <vt:lpstr>5×2 Cross-Validation</vt:lpstr>
      <vt:lpstr>Leave-One-Out Cross Validation</vt:lpstr>
      <vt:lpstr>Bootstrapping</vt:lpstr>
      <vt:lpstr>Response Variable:  Measuring Classifier Performance</vt:lpstr>
      <vt:lpstr>Measuring Error</vt:lpstr>
      <vt:lpstr>ROC Curve</vt:lpstr>
      <vt:lpstr>PowerPoint Presentation</vt:lpstr>
      <vt:lpstr>AUC: Area Under the ROC Curve </vt:lpstr>
      <vt:lpstr>Precision and Recall</vt:lpstr>
      <vt:lpstr>Assessing a Classification Algorithm’s Performance</vt:lpstr>
      <vt:lpstr>Interval Estimation (Review)</vt:lpstr>
      <vt:lpstr>PowerPoint Presentation</vt:lpstr>
      <vt:lpstr>Hypothesis Testing</vt:lpstr>
      <vt:lpstr>PowerPoint Presentation</vt:lpstr>
      <vt:lpstr>PowerPoint Presentation</vt:lpstr>
      <vt:lpstr>PowerPoint Presentation</vt:lpstr>
      <vt:lpstr>Assessing Error: H0: p ≤  p0 vs. H1: p &gt; p0 </vt:lpstr>
      <vt:lpstr>Normal Approximation to the Binomial</vt:lpstr>
      <vt:lpstr>t Test</vt:lpstr>
      <vt:lpstr>Comparing Classifiers:   H0: μ0 =  μ1 vs. H1: μ0 ≠ μ1 </vt:lpstr>
      <vt:lpstr>K-Fold CV Paired t Test</vt:lpstr>
      <vt:lpstr>PowerPoint Presentation</vt:lpstr>
      <vt:lpstr>PowerPoint Presentation</vt:lpstr>
      <vt:lpstr>5×2 cv Paired t Test</vt:lpstr>
      <vt:lpstr>5×2 cv Paired F Test</vt:lpstr>
      <vt:lpstr>Comparing L&gt;2 Algorithms: Analysis of Variance (Anova)</vt:lpstr>
      <vt:lpstr>PowerPoint Presentation</vt:lpstr>
      <vt:lpstr>PowerPoint Presentation</vt:lpstr>
      <vt:lpstr>ANOVA table</vt:lpstr>
      <vt:lpstr>Comparison over Multiple Datasets</vt:lpstr>
      <vt:lpstr>PowerPoint Presentation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320</cp:revision>
  <dcterms:created xsi:type="dcterms:W3CDTF">2005-01-24T14:46:28Z</dcterms:created>
  <dcterms:modified xsi:type="dcterms:W3CDTF">2014-10-08T07:38:54Z</dcterms:modified>
</cp:coreProperties>
</file>