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9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8" r:id="rId3"/>
    <p:sldId id="261" r:id="rId4"/>
    <p:sldId id="287" r:id="rId5"/>
    <p:sldId id="289" r:id="rId6"/>
    <p:sldId id="288" r:id="rId7"/>
    <p:sldId id="290" r:id="rId8"/>
    <p:sldId id="301" r:id="rId9"/>
    <p:sldId id="312" r:id="rId10"/>
    <p:sldId id="292" r:id="rId11"/>
    <p:sldId id="305" r:id="rId12"/>
    <p:sldId id="306" r:id="rId13"/>
    <p:sldId id="307" r:id="rId14"/>
    <p:sldId id="308" r:id="rId15"/>
    <p:sldId id="309" r:id="rId16"/>
    <p:sldId id="310" r:id="rId17"/>
    <p:sldId id="303" r:id="rId18"/>
    <p:sldId id="304" r:id="rId19"/>
    <p:sldId id="293" r:id="rId20"/>
    <p:sldId id="294" r:id="rId21"/>
    <p:sldId id="295" r:id="rId22"/>
    <p:sldId id="296" r:id="rId23"/>
    <p:sldId id="311" r:id="rId24"/>
    <p:sldId id="297" r:id="rId25"/>
    <p:sldId id="298" r:id="rId26"/>
    <p:sldId id="299" r:id="rId27"/>
    <p:sldId id="302" r:id="rId28"/>
    <p:sldId id="300" r:id="rId2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90" d="100"/>
          <a:sy n="90" d="100"/>
        </p:scale>
        <p:origin x="-1160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NULL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733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912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FA15F2-3066-4D47-93D6-F2A3BFC8B20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4832350"/>
            <a:ext cx="1266825" cy="2746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C95324-1134-EA46-B2E0-37A13F92559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4849813"/>
            <a:ext cx="1266825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8BDF2D-712E-3942-AEC8-884FF82A1F8B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4849813"/>
            <a:ext cx="1266825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3ADC54-22BB-284D-8C23-3C35668EEC14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4849813"/>
            <a:ext cx="1266825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1A95832-B8AB-C245-A978-BA3F7B1F726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4849813"/>
            <a:ext cx="1266825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E74245-9B6F-6B4E-B20B-50CBF149DD28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4849813"/>
            <a:ext cx="1266825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2548EE-6670-2B43-B96C-F61D72D3397E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4832350"/>
            <a:ext cx="1266825" cy="2746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532488-C0D8-FD40-AFBB-223A8BF08AA3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4849813"/>
            <a:ext cx="1266825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D3F2CB-0FBE-5C4E-83DF-3FCB24626736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4849813"/>
            <a:ext cx="1266825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dirty="0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8.emf"/><Relationship Id="rId6" Type="http://schemas.openxmlformats.org/officeDocument/2006/relationships/image" Target="../media/image1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4.wmf"/><Relationship Id="rId10" Type="http://schemas.openxmlformats.org/officeDocument/2006/relationships/image" Target="../media/image2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w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Relationship Id="rId3" Type="http://schemas.openxmlformats.org/officeDocument/2006/relationships/image" Target="../media/image32.png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9.wmf"/><Relationship Id="rId10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36" y="4357694"/>
            <a:ext cx="6019800" cy="176053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+mj-lt"/>
              </a:rPr>
              <a:t>Lecture Slides for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tr-TR" dirty="0"/>
              <a:t>VC Dimension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389120"/>
          </a:xfrm>
        </p:spPr>
        <p:txBody>
          <a:bodyPr>
            <a:normAutofit/>
          </a:bodyPr>
          <a:lstStyle/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endParaRPr lang="tr-TR" dirty="0" smtClean="0">
              <a:latin typeface="Lucida Calligraphy" pitchFamily="66" charset="0"/>
            </a:endParaRPr>
          </a:p>
          <a:p>
            <a:endParaRPr lang="tr-TR" dirty="0">
              <a:latin typeface="Lucida Calligraphy" pitchFamily="66" charset="0"/>
            </a:endParaRPr>
          </a:p>
          <a:p>
            <a:endParaRPr lang="tr-TR" dirty="0" smtClean="0">
              <a:latin typeface="Lucida Calligraphy" pitchFamily="66" charset="0"/>
            </a:endParaRPr>
          </a:p>
          <a:p>
            <a:endParaRPr lang="tr-TR" dirty="0">
              <a:latin typeface="Lucida Calligraphy" pitchFamily="66" charset="0"/>
            </a:endParaRPr>
          </a:p>
          <a:p>
            <a:pPr marL="0" indent="0">
              <a:buNone/>
            </a:pPr>
            <a:r>
              <a:rPr lang="tr-TR" dirty="0" smtClean="0">
                <a:latin typeface="Lucida Calligraphy" pitchFamily="66" charset="0"/>
              </a:rPr>
              <a:t>H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shatters</a:t>
            </a:r>
            <a:r>
              <a:rPr lang="tr-TR" dirty="0" smtClean="0"/>
              <a:t> </a:t>
            </a:r>
            <a:r>
              <a:rPr lang="tr-TR" i="1" dirty="0" smtClean="0"/>
              <a:t>N</a:t>
            </a:r>
            <a:r>
              <a:rPr lang="tr-TR" dirty="0" smtClean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exists</a:t>
            </a:r>
            <a:r>
              <a:rPr lang="tr-TR" dirty="0" smtClean="0"/>
              <a:t> </a:t>
            </a:r>
            <a:r>
              <a:rPr lang="tr-TR" i="1" dirty="0"/>
              <a:t>h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consistent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for </a:t>
            </a:r>
            <a:r>
              <a:rPr lang="tr-TR" dirty="0">
                <a:solidFill>
                  <a:srgbClr val="FF0000"/>
                </a:solidFill>
              </a:rPr>
              <a:t>any</a:t>
            </a:r>
            <a:r>
              <a:rPr lang="tr-TR" dirty="0"/>
              <a:t> of these: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tr-TR" i="1" dirty="0"/>
              <a:t>N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2E8B-B100-44E8-A6FB-3C1D87C241FA}" type="slidenum">
              <a:rPr lang="tr-TR"/>
              <a:pPr/>
              <a:t>10</a:t>
            </a:fld>
            <a:endParaRPr lang="tr-TR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275825" cy="381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3528" y="5517232"/>
            <a:ext cx="60113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rectangle shatters 4 points </a:t>
            </a:r>
            <a:r>
              <a:rPr lang="tr-TR" sz="2000" i="1" dirty="0" err="1">
                <a:solidFill>
                  <a:schemeClr val="accent1"/>
                </a:solidFill>
                <a:latin typeface="+mj-lt"/>
              </a:rPr>
              <a:t>only</a:t>
            </a:r>
            <a:r>
              <a:rPr lang="tr-TR" sz="2000" i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!</a:t>
            </a:r>
          </a:p>
          <a:p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Choose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points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in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such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a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way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that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they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can be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shattered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. </a:t>
            </a:r>
          </a:p>
          <a:p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e.g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. Do not put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all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of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them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at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the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000" i="1" dirty="0" err="1" smtClean="0">
                <a:solidFill>
                  <a:schemeClr val="accent1"/>
                </a:solidFill>
                <a:latin typeface="+mj-lt"/>
              </a:rPr>
              <a:t>same</a:t>
            </a:r>
            <a:r>
              <a:rPr lang="tr-TR" sz="2000" i="1" dirty="0" smtClean="0">
                <a:solidFill>
                  <a:schemeClr val="accent1"/>
                </a:solidFill>
                <a:latin typeface="+mj-lt"/>
              </a:rPr>
              <a:t> spot. </a:t>
            </a:r>
            <a:endParaRPr lang="tr-TR" sz="20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E Alpaydın 2010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Machine Learning 2e © </a:t>
            </a:r>
            <a:r>
              <a:rPr lang="tr-TR" dirty="0" err="1" smtClean="0"/>
              <a:t>The</a:t>
            </a:r>
            <a:r>
              <a:rPr lang="tr-TR" dirty="0" smtClean="0"/>
              <a:t> MIT </a:t>
            </a:r>
            <a:r>
              <a:rPr lang="tr-TR" dirty="0" err="1" smtClean="0"/>
              <a:t>Press</a:t>
            </a:r>
            <a:r>
              <a:rPr lang="tr-TR" dirty="0" smtClean="0"/>
              <a:t> (V1.0)</a:t>
            </a:r>
            <a:endParaRPr lang="tr-T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35013"/>
              </p:ext>
            </p:extLst>
          </p:nvPr>
        </p:nvGraphicFramePr>
        <p:xfrm>
          <a:off x="611560" y="1844824"/>
          <a:ext cx="2952324" cy="1512168"/>
        </p:xfrm>
        <a:graphic>
          <a:graphicData uri="http://schemas.openxmlformats.org/drawingml/2006/table">
            <a:tbl>
              <a:tblPr/>
              <a:tblGrid>
                <a:gridCol w="328036"/>
                <a:gridCol w="328036"/>
                <a:gridCol w="328036"/>
                <a:gridCol w="328036"/>
                <a:gridCol w="328036"/>
                <a:gridCol w="328036"/>
                <a:gridCol w="328036"/>
                <a:gridCol w="328036"/>
                <a:gridCol w="328036"/>
              </a:tblGrid>
              <a:tr h="37804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1484784"/>
            <a:ext cx="199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N=3 for this table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VC Dimension Examples</a:t>
            </a:r>
          </a:p>
        </p:txBody>
      </p:sp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0" y="1300118"/>
            <a:ext cx="92520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>
                <a:latin typeface="Arial" charset="0"/>
              </a:rPr>
              <a:t>Question: Can the following </a:t>
            </a:r>
            <a:r>
              <a:rPr lang="en-US" dirty="0" smtClean="0">
                <a:latin typeface="Arial" charset="0"/>
              </a:rPr>
              <a:t>g (line passing through origin) </a:t>
            </a:r>
            <a:r>
              <a:rPr lang="en-US" dirty="0">
                <a:latin typeface="Arial" charset="0"/>
              </a:rPr>
              <a:t>shatter the following points?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3581400" y="2590800"/>
            <a:ext cx="54550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dirty="0">
                <a:latin typeface="Arial" charset="0"/>
              </a:rPr>
              <a:t>g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>
                <a:latin typeface="Arial" charset="0"/>
              </a:rPr>
              <a:t>x,</a:t>
            </a:r>
            <a:r>
              <a:rPr lang="en-US" dirty="0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dirty="0">
                <a:latin typeface="Arial" charset="0"/>
              </a:rPr>
              <a:t>) = sign(x. </a:t>
            </a:r>
            <a:r>
              <a:rPr lang="en-US" dirty="0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dirty="0" smtClean="0">
                <a:latin typeface="Arial" charset="0"/>
              </a:rPr>
              <a:t>)=</a:t>
            </a:r>
            <a:r>
              <a:rPr lang="en-US" dirty="0">
                <a:latin typeface="Arial" charset="0"/>
              </a:rPr>
              <a:t>sign(</a:t>
            </a:r>
            <a:r>
              <a:rPr lang="en-US" dirty="0" smtClean="0">
                <a:latin typeface="Arial" charset="0"/>
              </a:rPr>
              <a:t>x</a:t>
            </a:r>
            <a:r>
              <a:rPr lang="en-US" baseline="-25000" dirty="0" smtClean="0">
                <a:latin typeface="Arial" charset="0"/>
              </a:rPr>
              <a:t>1</a:t>
            </a:r>
            <a:r>
              <a:rPr lang="en-US" dirty="0" smtClean="0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baseline="-25000" dirty="0" smtClean="0">
                <a:solidFill>
                  <a:srgbClr val="00CC00"/>
                </a:solidFill>
                <a:latin typeface="Arial" charset="0"/>
                <a:sym typeface="Symbol" charset="0"/>
              </a:rPr>
              <a:t>1</a:t>
            </a:r>
            <a:r>
              <a:rPr lang="en-US" dirty="0" smtClean="0">
                <a:solidFill>
                  <a:srgbClr val="00CC00"/>
                </a:solidFill>
                <a:latin typeface="Arial" charset="0"/>
                <a:sym typeface="Symbol" charset="0"/>
              </a:rPr>
              <a:t>+</a:t>
            </a:r>
            <a:r>
              <a:rPr lang="en-US" dirty="0" smtClean="0">
                <a:latin typeface="Arial" charset="0"/>
                <a:sym typeface="Symbol" charset="0"/>
              </a:rPr>
              <a:t>x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 smtClean="0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baseline="-25000" dirty="0" smtClean="0">
                <a:solidFill>
                  <a:srgbClr val="00CC00"/>
                </a:solidFill>
                <a:latin typeface="Arial" charset="0"/>
                <a:sym typeface="Symbol" charset="0"/>
              </a:rPr>
              <a:t>2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1752600" y="2209800"/>
            <a:ext cx="1447800" cy="1219200"/>
            <a:chOff x="912" y="1776"/>
            <a:chExt cx="912" cy="768"/>
          </a:xfrm>
        </p:grpSpPr>
        <p:sp>
          <p:nvSpPr>
            <p:cNvPr id="43038" name="Line 7"/>
            <p:cNvSpPr>
              <a:spLocks noChangeShapeType="1"/>
            </p:cNvSpPr>
            <p:nvPr/>
          </p:nvSpPr>
          <p:spPr bwMode="auto">
            <a:xfrm>
              <a:off x="1392" y="1776"/>
              <a:ext cx="0" cy="76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39" name="Line 8"/>
            <p:cNvSpPr>
              <a:spLocks noChangeShapeType="1"/>
            </p:cNvSpPr>
            <p:nvPr/>
          </p:nvSpPr>
          <p:spPr bwMode="auto">
            <a:xfrm>
              <a:off x="912" y="2160"/>
              <a:ext cx="9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040" name="Oval 9"/>
            <p:cNvSpPr>
              <a:spLocks noChangeAspect="1" noChangeArrowheads="1"/>
            </p:cNvSpPr>
            <p:nvPr/>
          </p:nvSpPr>
          <p:spPr bwMode="auto">
            <a:xfrm>
              <a:off x="1574" y="205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Oval 10"/>
            <p:cNvSpPr>
              <a:spLocks noChangeAspect="1" noChangeArrowheads="1"/>
            </p:cNvSpPr>
            <p:nvPr/>
          </p:nvSpPr>
          <p:spPr bwMode="auto">
            <a:xfrm rot="-1118274">
              <a:off x="1488" y="187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11"/>
            <p:cNvSpPr>
              <a:spLocks noChangeShapeType="1"/>
            </p:cNvSpPr>
            <p:nvPr/>
          </p:nvSpPr>
          <p:spPr bwMode="auto">
            <a:xfrm flipV="1">
              <a:off x="1104" y="1776"/>
              <a:ext cx="576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013" name="Line 12"/>
          <p:cNvSpPr>
            <a:spLocks noChangeShapeType="1"/>
          </p:cNvSpPr>
          <p:nvPr/>
        </p:nvSpPr>
        <p:spPr bwMode="auto">
          <a:xfrm>
            <a:off x="7162800" y="45720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4" name="Line 13"/>
          <p:cNvSpPr>
            <a:spLocks noChangeShapeType="1"/>
          </p:cNvSpPr>
          <p:nvPr/>
        </p:nvSpPr>
        <p:spPr bwMode="auto">
          <a:xfrm>
            <a:off x="6400800" y="5181600"/>
            <a:ext cx="1447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5" name="Oval 14"/>
          <p:cNvSpPr>
            <a:spLocks noChangeAspect="1" noChangeArrowheads="1"/>
          </p:cNvSpPr>
          <p:nvPr/>
        </p:nvSpPr>
        <p:spPr bwMode="auto">
          <a:xfrm>
            <a:off x="7451725" y="50069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15"/>
          <p:cNvSpPr>
            <a:spLocks noChangeAspect="1" noChangeArrowheads="1"/>
          </p:cNvSpPr>
          <p:nvPr/>
        </p:nvSpPr>
        <p:spPr bwMode="auto">
          <a:xfrm rot="-1118274">
            <a:off x="7315200" y="47244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6"/>
          <p:cNvSpPr>
            <a:spLocks noChangeShapeType="1"/>
          </p:cNvSpPr>
          <p:nvPr/>
        </p:nvSpPr>
        <p:spPr bwMode="auto">
          <a:xfrm flipV="1">
            <a:off x="6172200" y="51816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8" name="Line 17"/>
          <p:cNvSpPr>
            <a:spLocks noChangeShapeType="1"/>
          </p:cNvSpPr>
          <p:nvPr/>
        </p:nvSpPr>
        <p:spPr bwMode="auto">
          <a:xfrm>
            <a:off x="5410200" y="45720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9" name="Line 18"/>
          <p:cNvSpPr>
            <a:spLocks noChangeShapeType="1"/>
          </p:cNvSpPr>
          <p:nvPr/>
        </p:nvSpPr>
        <p:spPr bwMode="auto">
          <a:xfrm>
            <a:off x="4648200" y="5181600"/>
            <a:ext cx="1447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0" name="Oval 19"/>
          <p:cNvSpPr>
            <a:spLocks noChangeAspect="1" noChangeArrowheads="1"/>
          </p:cNvSpPr>
          <p:nvPr/>
        </p:nvSpPr>
        <p:spPr bwMode="auto">
          <a:xfrm>
            <a:off x="5699125" y="5006975"/>
            <a:ext cx="60325" cy="47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Oval 20"/>
          <p:cNvSpPr>
            <a:spLocks noChangeAspect="1" noChangeArrowheads="1"/>
          </p:cNvSpPr>
          <p:nvPr/>
        </p:nvSpPr>
        <p:spPr bwMode="auto">
          <a:xfrm rot="-1118274">
            <a:off x="5562600" y="47244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21"/>
          <p:cNvSpPr>
            <a:spLocks noChangeShapeType="1"/>
          </p:cNvSpPr>
          <p:nvPr/>
        </p:nvSpPr>
        <p:spPr bwMode="auto">
          <a:xfrm flipV="1">
            <a:off x="4953000" y="4572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3" name="Line 22"/>
          <p:cNvSpPr>
            <a:spLocks noChangeShapeType="1"/>
          </p:cNvSpPr>
          <p:nvPr/>
        </p:nvSpPr>
        <p:spPr bwMode="auto">
          <a:xfrm>
            <a:off x="3505200" y="45720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4" name="Line 23"/>
          <p:cNvSpPr>
            <a:spLocks noChangeShapeType="1"/>
          </p:cNvSpPr>
          <p:nvPr/>
        </p:nvSpPr>
        <p:spPr bwMode="auto">
          <a:xfrm>
            <a:off x="2743200" y="5181600"/>
            <a:ext cx="1447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5" name="Oval 24"/>
          <p:cNvSpPr>
            <a:spLocks noChangeAspect="1" noChangeArrowheads="1"/>
          </p:cNvSpPr>
          <p:nvPr/>
        </p:nvSpPr>
        <p:spPr bwMode="auto">
          <a:xfrm>
            <a:off x="3794125" y="50069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25"/>
          <p:cNvSpPr>
            <a:spLocks noChangeAspect="1" noChangeArrowheads="1"/>
          </p:cNvSpPr>
          <p:nvPr/>
        </p:nvSpPr>
        <p:spPr bwMode="auto">
          <a:xfrm rot="-1118274">
            <a:off x="3657600" y="4724400"/>
            <a:ext cx="60325" cy="50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6"/>
          <p:cNvSpPr>
            <a:spLocks noChangeShapeType="1"/>
          </p:cNvSpPr>
          <p:nvPr/>
        </p:nvSpPr>
        <p:spPr bwMode="auto">
          <a:xfrm flipV="1">
            <a:off x="3048000" y="4572000"/>
            <a:ext cx="914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8" name="Line 27"/>
          <p:cNvSpPr>
            <a:spLocks noChangeShapeType="1"/>
          </p:cNvSpPr>
          <p:nvPr/>
        </p:nvSpPr>
        <p:spPr bwMode="auto">
          <a:xfrm>
            <a:off x="1600200" y="4572000"/>
            <a:ext cx="0" cy="1219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9" name="Line 28"/>
          <p:cNvSpPr>
            <a:spLocks noChangeShapeType="1"/>
          </p:cNvSpPr>
          <p:nvPr/>
        </p:nvSpPr>
        <p:spPr bwMode="auto">
          <a:xfrm>
            <a:off x="838200" y="5181600"/>
            <a:ext cx="1447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30" name="Oval 29"/>
          <p:cNvSpPr>
            <a:spLocks noChangeAspect="1" noChangeArrowheads="1"/>
          </p:cNvSpPr>
          <p:nvPr/>
        </p:nvSpPr>
        <p:spPr bwMode="auto">
          <a:xfrm>
            <a:off x="1889125" y="5006975"/>
            <a:ext cx="60325" cy="47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Oval 30"/>
          <p:cNvSpPr>
            <a:spLocks noChangeAspect="1" noChangeArrowheads="1"/>
          </p:cNvSpPr>
          <p:nvPr/>
        </p:nvSpPr>
        <p:spPr bwMode="auto">
          <a:xfrm rot="-1118274">
            <a:off x="1752600" y="4724400"/>
            <a:ext cx="60325" cy="50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31"/>
          <p:cNvSpPr>
            <a:spLocks noChangeShapeType="1"/>
          </p:cNvSpPr>
          <p:nvPr/>
        </p:nvSpPr>
        <p:spPr bwMode="auto">
          <a:xfrm flipV="1">
            <a:off x="685800" y="51816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33" name="Text Box 32"/>
          <p:cNvSpPr txBox="1">
            <a:spLocks noChangeArrowheads="1"/>
          </p:cNvSpPr>
          <p:nvPr/>
        </p:nvSpPr>
        <p:spPr bwMode="auto">
          <a:xfrm>
            <a:off x="990600" y="5791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>
                <a:latin typeface="Arial" charset="0"/>
              </a:rPr>
              <a:t>=(0,1)</a:t>
            </a:r>
          </a:p>
        </p:txBody>
      </p:sp>
      <p:sp>
        <p:nvSpPr>
          <p:cNvPr id="43034" name="Text Box 33"/>
          <p:cNvSpPr txBox="1">
            <a:spLocks noChangeArrowheads="1"/>
          </p:cNvSpPr>
          <p:nvPr/>
        </p:nvSpPr>
        <p:spPr bwMode="auto">
          <a:xfrm>
            <a:off x="6553200" y="57912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>
                <a:latin typeface="Arial" charset="0"/>
              </a:rPr>
              <a:t> =(0,-1)</a:t>
            </a:r>
          </a:p>
        </p:txBody>
      </p:sp>
      <p:sp>
        <p:nvSpPr>
          <p:cNvPr id="43035" name="Text Box 34"/>
          <p:cNvSpPr txBox="1">
            <a:spLocks noChangeArrowheads="1"/>
          </p:cNvSpPr>
          <p:nvPr/>
        </p:nvSpPr>
        <p:spPr bwMode="auto">
          <a:xfrm>
            <a:off x="4800600" y="5791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>
                <a:latin typeface="Arial" charset="0"/>
              </a:rPr>
              <a:t> =(2,-3)</a:t>
            </a:r>
          </a:p>
        </p:txBody>
      </p:sp>
      <p:sp>
        <p:nvSpPr>
          <p:cNvPr id="43036" name="Text Box 35"/>
          <p:cNvSpPr txBox="1">
            <a:spLocks noChangeArrowheads="1"/>
          </p:cNvSpPr>
          <p:nvPr/>
        </p:nvSpPr>
        <p:spPr bwMode="auto">
          <a:xfrm>
            <a:off x="2895600" y="5791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>
                <a:latin typeface="Arial" charset="0"/>
              </a:rPr>
              <a:t> =(-2,3)</a:t>
            </a:r>
          </a:p>
        </p:txBody>
      </p:sp>
      <p:sp>
        <p:nvSpPr>
          <p:cNvPr id="43037" name="Rectangle 36"/>
          <p:cNvSpPr>
            <a:spLocks noChangeArrowheads="1"/>
          </p:cNvSpPr>
          <p:nvPr/>
        </p:nvSpPr>
        <p:spPr bwMode="auto">
          <a:xfrm>
            <a:off x="569912" y="3356992"/>
            <a:ext cx="8574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Answer: No problem. There are four training sets to </a:t>
            </a:r>
            <a:r>
              <a:rPr lang="en-US" dirty="0" smtClean="0"/>
              <a:t>consider            +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092280" y="6381328"/>
            <a:ext cx="192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by Andrew Moore</a:t>
            </a:r>
            <a:endParaRPr lang="en-US" sz="1800" i="1" dirty="0"/>
          </a:p>
        </p:txBody>
      </p:sp>
      <p:sp>
        <p:nvSpPr>
          <p:cNvPr id="39" name="Oval 29"/>
          <p:cNvSpPr>
            <a:spLocks noChangeAspect="1" noChangeArrowheads="1"/>
          </p:cNvSpPr>
          <p:nvPr/>
        </p:nvSpPr>
        <p:spPr bwMode="auto">
          <a:xfrm flipV="1">
            <a:off x="4716016" y="4149080"/>
            <a:ext cx="82203" cy="6489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251032" y="1052736"/>
            <a:ext cx="489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We use g to denote hypothesis (like h)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56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VC dim of line machine</a:t>
            </a:r>
          </a:p>
        </p:txBody>
      </p:sp>
      <p:sp>
        <p:nvSpPr>
          <p:cNvPr id="53250" name="Oval 4"/>
          <p:cNvSpPr>
            <a:spLocks noChangeArrowheads="1"/>
          </p:cNvSpPr>
          <p:nvPr/>
        </p:nvSpPr>
        <p:spPr bwMode="auto">
          <a:xfrm>
            <a:off x="1371600" y="4114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1" name="Oval 5"/>
          <p:cNvSpPr>
            <a:spLocks noChangeArrowheads="1"/>
          </p:cNvSpPr>
          <p:nvPr/>
        </p:nvSpPr>
        <p:spPr bwMode="auto">
          <a:xfrm>
            <a:off x="1828800" y="4038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2" name="Oval 6"/>
          <p:cNvSpPr>
            <a:spLocks noChangeArrowheads="1"/>
          </p:cNvSpPr>
          <p:nvPr/>
        </p:nvSpPr>
        <p:spPr bwMode="auto">
          <a:xfrm>
            <a:off x="1676400" y="4419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2843808" y="3933056"/>
            <a:ext cx="4267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dirty="0">
                <a:latin typeface="Arial" charset="0"/>
              </a:rPr>
              <a:t>Yes, of course.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dirty="0">
                <a:latin typeface="Arial" charset="0"/>
              </a:rPr>
              <a:t>All -</a:t>
            </a:r>
            <a:r>
              <a:rPr lang="en-US" dirty="0" err="1">
                <a:latin typeface="Arial" charset="0"/>
              </a:rPr>
              <a:t>ve</a:t>
            </a:r>
            <a:r>
              <a:rPr lang="en-US" dirty="0">
                <a:latin typeface="Arial" charset="0"/>
              </a:rPr>
              <a:t> or all +</a:t>
            </a:r>
            <a:r>
              <a:rPr lang="en-US" dirty="0" err="1">
                <a:latin typeface="Arial" charset="0"/>
              </a:rPr>
              <a:t>ve</a:t>
            </a:r>
            <a:r>
              <a:rPr lang="en-US" dirty="0">
                <a:latin typeface="Arial" charset="0"/>
              </a:rPr>
              <a:t> is trivial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dirty="0">
                <a:latin typeface="Arial" charset="0"/>
              </a:rPr>
              <a:t>One +</a:t>
            </a:r>
            <a:r>
              <a:rPr lang="en-US" dirty="0" err="1">
                <a:latin typeface="Arial" charset="0"/>
              </a:rPr>
              <a:t>ve</a:t>
            </a:r>
            <a:r>
              <a:rPr lang="en-US" dirty="0">
                <a:latin typeface="Arial" charset="0"/>
              </a:rPr>
              <a:t> can be picked off by a line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dirty="0">
                <a:latin typeface="Arial" charset="0"/>
              </a:rPr>
              <a:t>One -</a:t>
            </a:r>
            <a:r>
              <a:rPr lang="en-US" dirty="0" err="1">
                <a:latin typeface="Arial" charset="0"/>
              </a:rPr>
              <a:t>ve</a:t>
            </a:r>
            <a:r>
              <a:rPr lang="en-US" dirty="0">
                <a:latin typeface="Arial" charset="0"/>
              </a:rPr>
              <a:t> can be picked off too. </a:t>
            </a:r>
          </a:p>
        </p:txBody>
      </p:sp>
      <p:sp>
        <p:nvSpPr>
          <p:cNvPr id="53254" name="Rectangle 10"/>
          <p:cNvSpPr>
            <a:spLocks noChangeArrowheads="1"/>
          </p:cNvSpPr>
          <p:nvPr/>
        </p:nvSpPr>
        <p:spPr bwMode="auto">
          <a:xfrm>
            <a:off x="228600" y="1371600"/>
            <a:ext cx="85740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Given machine </a:t>
            </a:r>
            <a:r>
              <a:rPr lang="en-US" dirty="0" smtClean="0"/>
              <a:t>g, </a:t>
            </a:r>
            <a:r>
              <a:rPr lang="en-US" dirty="0"/>
              <a:t>the VC-dimension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  <a:p>
            <a:pPr marL="625475" lvl="1" algn="l">
              <a:spcBef>
                <a:spcPct val="20000"/>
              </a:spcBef>
              <a:buClr>
                <a:schemeClr val="tx1"/>
              </a:buClr>
            </a:pPr>
            <a:r>
              <a:rPr lang="en-US" dirty="0"/>
              <a:t>The maximum number of points that can be arranged so that </a:t>
            </a:r>
            <a:r>
              <a:rPr lang="en-US" b="1" i="1" dirty="0" smtClean="0"/>
              <a:t>g</a:t>
            </a:r>
            <a:r>
              <a:rPr lang="en-US" dirty="0" smtClean="0"/>
              <a:t>  </a:t>
            </a:r>
            <a:r>
              <a:rPr lang="en-US" dirty="0"/>
              <a:t>shatter them. 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rgbClr val="FF0000"/>
                </a:solidFill>
              </a:rPr>
              <a:t>Example: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For 2-d inputs, what</a:t>
            </a:r>
            <a:r>
              <a:rPr lang="ja-JP" altLang="en-US" sz="1800" dirty="0"/>
              <a:t>’</a:t>
            </a:r>
            <a:r>
              <a:rPr lang="en-US" altLang="ja-JP" sz="1800" dirty="0"/>
              <a:t>s VC-dim of</a:t>
            </a:r>
            <a:r>
              <a:rPr lang="en-US" altLang="ja-JP" sz="1800" dirty="0">
                <a:solidFill>
                  <a:schemeClr val="hlink"/>
                </a:solidFill>
              </a:rPr>
              <a:t> </a:t>
            </a:r>
            <a:r>
              <a:rPr lang="en-US" altLang="ja-JP" sz="1800" dirty="0" smtClean="0"/>
              <a:t>g(</a:t>
            </a:r>
            <a:r>
              <a:rPr lang="en-US" altLang="ja-JP" sz="1800" dirty="0" err="1"/>
              <a:t>x,</a:t>
            </a:r>
            <a:r>
              <a:rPr lang="en-US" altLang="ja-JP" sz="1800" b="1" dirty="0" err="1">
                <a:solidFill>
                  <a:srgbClr val="00CC00"/>
                </a:solidFill>
                <a:sym typeface="Symbol" charset="0"/>
              </a:rPr>
              <a:t></a:t>
            </a:r>
            <a:r>
              <a:rPr lang="en-US" altLang="ja-JP" sz="1800" dirty="0" err="1">
                <a:solidFill>
                  <a:srgbClr val="00CC00"/>
                </a:solidFill>
              </a:rPr>
              <a:t>,b</a:t>
            </a:r>
            <a:r>
              <a:rPr lang="en-US" altLang="ja-JP" sz="1800" dirty="0"/>
              <a:t>) = sign(</a:t>
            </a:r>
            <a:r>
              <a:rPr lang="en-US" altLang="ja-JP" sz="1800" b="1" dirty="0">
                <a:solidFill>
                  <a:srgbClr val="00CC00"/>
                </a:solidFill>
                <a:sym typeface="Symbol" charset="0"/>
              </a:rPr>
              <a:t></a:t>
            </a:r>
            <a:r>
              <a:rPr lang="en-US" altLang="ja-JP" sz="1800" dirty="0"/>
              <a:t>.</a:t>
            </a:r>
            <a:r>
              <a:rPr lang="en-US" altLang="ja-JP" sz="1800" dirty="0" err="1"/>
              <a:t>x+b</a:t>
            </a:r>
            <a:r>
              <a:rPr lang="en-US" altLang="ja-JP" sz="1800" dirty="0"/>
              <a:t>)?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</a:pPr>
            <a:r>
              <a:rPr lang="en-US" sz="1800" dirty="0"/>
              <a:t>Well, can </a:t>
            </a:r>
            <a:r>
              <a:rPr lang="en-US" sz="1800" dirty="0" smtClean="0"/>
              <a:t>g </a:t>
            </a:r>
            <a:r>
              <a:rPr lang="en-US" sz="1800" dirty="0"/>
              <a:t>shatter these three points?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280" y="6381328"/>
            <a:ext cx="192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by Andrew Moore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5773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VC dim of line machine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2246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Given machine </a:t>
            </a:r>
            <a:r>
              <a:rPr lang="en-US" sz="2400" b="1" i="1" dirty="0" smtClean="0">
                <a:latin typeface="Tahoma" charset="0"/>
              </a:rPr>
              <a:t>g</a:t>
            </a:r>
            <a:r>
              <a:rPr lang="en-US" sz="2400" dirty="0" smtClean="0">
                <a:latin typeface="Tahoma" charset="0"/>
              </a:rPr>
              <a:t>, </a:t>
            </a:r>
            <a:r>
              <a:rPr lang="en-US" sz="2400" dirty="0">
                <a:latin typeface="Tahoma" charset="0"/>
              </a:rPr>
              <a:t>the VC-dimension </a:t>
            </a:r>
            <a:r>
              <a:rPr lang="en-US" sz="2400" i="1" dirty="0" smtClean="0">
                <a:latin typeface="Tahoma" charset="0"/>
              </a:rPr>
              <a:t>v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</a:p>
          <a:p>
            <a:pPr marL="625475" lvl="1" indent="0" eaLnBrk="1" hangingPunct="1">
              <a:buFontTx/>
              <a:buNone/>
            </a:pPr>
            <a:r>
              <a:rPr lang="en-US" sz="2400" dirty="0">
                <a:latin typeface="Tahoma" charset="0"/>
              </a:rPr>
              <a:t>The maximum number of points that can be arranged so that </a:t>
            </a:r>
            <a:r>
              <a:rPr lang="en-US" sz="2400" b="1" i="1" dirty="0" smtClean="0">
                <a:latin typeface="Tahoma" charset="0"/>
              </a:rPr>
              <a:t>g</a:t>
            </a:r>
            <a:r>
              <a:rPr lang="en-US" sz="2400" dirty="0" smtClean="0">
                <a:latin typeface="Tahoma" charset="0"/>
              </a:rPr>
              <a:t> shatter </a:t>
            </a:r>
            <a:r>
              <a:rPr lang="en-US" sz="2400" dirty="0">
                <a:latin typeface="Tahoma" charset="0"/>
              </a:rPr>
              <a:t>them. 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chemeClr val="hlink"/>
                </a:solidFill>
                <a:latin typeface="Tahoma" charset="0"/>
              </a:rPr>
              <a:t>Example: </a:t>
            </a:r>
            <a:r>
              <a:rPr lang="en-US" sz="2000" dirty="0">
                <a:latin typeface="Tahoma" charset="0"/>
              </a:rPr>
              <a:t>For 2-d inputs, what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VC-dim of</a:t>
            </a:r>
            <a:r>
              <a:rPr lang="en-US" altLang="ja-JP" sz="2000" dirty="0">
                <a:solidFill>
                  <a:schemeClr val="hlink"/>
                </a:solidFill>
                <a:latin typeface="Tahoma" charset="0"/>
              </a:rPr>
              <a:t> </a:t>
            </a:r>
            <a:r>
              <a:rPr lang="en-US" altLang="ja-JP" sz="2000" dirty="0" smtClean="0">
                <a:latin typeface="Tahoma" charset="0"/>
              </a:rPr>
              <a:t>g(</a:t>
            </a:r>
            <a:r>
              <a:rPr lang="en-US" altLang="ja-JP" sz="2000" dirty="0" err="1">
                <a:latin typeface="Tahoma" charset="0"/>
              </a:rPr>
              <a:t>x,</a:t>
            </a:r>
            <a:r>
              <a:rPr lang="en-US" altLang="ja-JP" sz="2000" dirty="0" err="1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altLang="ja-JP" sz="2000" dirty="0" err="1">
                <a:solidFill>
                  <a:srgbClr val="00CC00"/>
                </a:solidFill>
                <a:latin typeface="Tahoma" charset="0"/>
              </a:rPr>
              <a:t>,b</a:t>
            </a:r>
            <a:r>
              <a:rPr lang="en-US" altLang="ja-JP" sz="2000" dirty="0">
                <a:latin typeface="Tahoma" charset="0"/>
              </a:rPr>
              <a:t>) = sign(</a:t>
            </a:r>
            <a:r>
              <a:rPr lang="en-US" altLang="ja-JP" sz="2000" dirty="0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altLang="ja-JP" sz="2000" dirty="0">
                <a:latin typeface="Tahoma" charset="0"/>
              </a:rPr>
              <a:t>.</a:t>
            </a:r>
            <a:r>
              <a:rPr lang="en-US" altLang="ja-JP" sz="2000" dirty="0" err="1">
                <a:latin typeface="Tahoma" charset="0"/>
              </a:rPr>
              <a:t>x+b</a:t>
            </a:r>
            <a:r>
              <a:rPr lang="en-US" altLang="ja-JP" sz="2000" dirty="0">
                <a:latin typeface="Tahoma" charset="0"/>
              </a:rPr>
              <a:t>)?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Well, can we find four points that </a:t>
            </a:r>
            <a:r>
              <a:rPr lang="en-US" sz="2000" b="1" i="1" dirty="0" smtClean="0">
                <a:latin typeface="Tahoma" charset="0"/>
              </a:rPr>
              <a:t>g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can shatter?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371600" y="4114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1828800" y="4038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1676400" y="4419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1371600" y="35814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2280" y="6381328"/>
            <a:ext cx="192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by Andrew Moore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22438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VC dim of line machine</a:t>
            </a:r>
          </a:p>
        </p:txBody>
      </p:sp>
      <p:sp>
        <p:nvSpPr>
          <p:cNvPr id="57346" name="Oval 4"/>
          <p:cNvSpPr>
            <a:spLocks noChangeArrowheads="1"/>
          </p:cNvSpPr>
          <p:nvPr/>
        </p:nvSpPr>
        <p:spPr bwMode="auto">
          <a:xfrm>
            <a:off x="1371600" y="4114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47" name="Oval 5"/>
          <p:cNvSpPr>
            <a:spLocks noChangeArrowheads="1"/>
          </p:cNvSpPr>
          <p:nvPr/>
        </p:nvSpPr>
        <p:spPr bwMode="auto">
          <a:xfrm>
            <a:off x="1828800" y="4038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48" name="Oval 6"/>
          <p:cNvSpPr>
            <a:spLocks noChangeArrowheads="1"/>
          </p:cNvSpPr>
          <p:nvPr/>
        </p:nvSpPr>
        <p:spPr bwMode="auto">
          <a:xfrm>
            <a:off x="1676400" y="4419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49" name="Oval 7"/>
          <p:cNvSpPr>
            <a:spLocks noChangeArrowheads="1"/>
          </p:cNvSpPr>
          <p:nvPr/>
        </p:nvSpPr>
        <p:spPr bwMode="auto">
          <a:xfrm>
            <a:off x="1371600" y="35814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2895600" y="3505200"/>
            <a:ext cx="597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latin typeface="Arial" charset="0"/>
              </a:rPr>
              <a:t>Can always draw six lines between pairs of four points.</a:t>
            </a:r>
          </a:p>
        </p:txBody>
      </p:sp>
      <p:sp>
        <p:nvSpPr>
          <p:cNvPr id="57351" name="Freeform 9"/>
          <p:cNvSpPr>
            <a:spLocks/>
          </p:cNvSpPr>
          <p:nvPr/>
        </p:nvSpPr>
        <p:spPr bwMode="auto">
          <a:xfrm>
            <a:off x="1406525" y="3622675"/>
            <a:ext cx="465138" cy="836613"/>
          </a:xfrm>
          <a:custGeom>
            <a:avLst/>
            <a:gdLst>
              <a:gd name="T0" fmla="*/ 2147483647 w 293"/>
              <a:gd name="T1" fmla="*/ 2147483647 h 527"/>
              <a:gd name="T2" fmla="*/ 2147483647 w 293"/>
              <a:gd name="T3" fmla="*/ 2147483647 h 527"/>
              <a:gd name="T4" fmla="*/ 0 w 293"/>
              <a:gd name="T5" fmla="*/ 0 h 527"/>
              <a:gd name="T6" fmla="*/ 0 w 293"/>
              <a:gd name="T7" fmla="*/ 2147483647 h 527"/>
              <a:gd name="T8" fmla="*/ 2147483647 w 293"/>
              <a:gd name="T9" fmla="*/ 2147483647 h 5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3"/>
              <a:gd name="T16" fmla="*/ 0 h 527"/>
              <a:gd name="T17" fmla="*/ 293 w 293"/>
              <a:gd name="T18" fmla="*/ 527 h 5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3" h="527">
                <a:moveTo>
                  <a:pt x="190" y="527"/>
                </a:moveTo>
                <a:lnTo>
                  <a:pt x="293" y="277"/>
                </a:lnTo>
                <a:lnTo>
                  <a:pt x="0" y="0"/>
                </a:lnTo>
                <a:lnTo>
                  <a:pt x="0" y="337"/>
                </a:lnTo>
                <a:lnTo>
                  <a:pt x="190" y="527"/>
                </a:lnTo>
                <a:close/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2" name="Line 10"/>
          <p:cNvSpPr>
            <a:spLocks noChangeShapeType="1"/>
          </p:cNvSpPr>
          <p:nvPr/>
        </p:nvSpPr>
        <p:spPr bwMode="auto">
          <a:xfrm flipH="1" flipV="1">
            <a:off x="1397000" y="3605213"/>
            <a:ext cx="311150" cy="8540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 flipV="1">
            <a:off x="1406525" y="4071938"/>
            <a:ext cx="457200" cy="103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22463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Given machine </a:t>
            </a:r>
            <a:r>
              <a:rPr lang="en-US" sz="2000" b="1" i="1" dirty="0" smtClean="0">
                <a:latin typeface="Tahoma" charset="0"/>
              </a:rPr>
              <a:t>g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>
                <a:latin typeface="Tahoma" charset="0"/>
              </a:rPr>
              <a:t>the VC-dimension </a:t>
            </a:r>
            <a:r>
              <a:rPr lang="en-US" sz="2000" i="1" dirty="0" smtClean="0">
                <a:latin typeface="Tahoma" charset="0"/>
              </a:rPr>
              <a:t>v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is</a:t>
            </a:r>
          </a:p>
          <a:p>
            <a:pPr marL="625475" lvl="1" indent="0" eaLnBrk="1" hangingPunct="1">
              <a:buFontTx/>
              <a:buNone/>
            </a:pPr>
            <a:r>
              <a:rPr lang="en-US" sz="2000" dirty="0">
                <a:latin typeface="Tahoma" charset="0"/>
              </a:rPr>
              <a:t>The maximum number of points that can be arranged so that </a:t>
            </a:r>
            <a:r>
              <a:rPr lang="en-US" sz="2000" b="1" i="1" dirty="0" smtClean="0">
                <a:latin typeface="Tahoma" charset="0"/>
              </a:rPr>
              <a:t>g</a:t>
            </a:r>
            <a:r>
              <a:rPr lang="en-US" sz="2000" dirty="0" smtClean="0">
                <a:latin typeface="Tahoma" charset="0"/>
              </a:rPr>
              <a:t>  </a:t>
            </a:r>
            <a:r>
              <a:rPr lang="en-US" sz="2000" dirty="0">
                <a:latin typeface="Tahoma" charset="0"/>
              </a:rPr>
              <a:t>shatter them. 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Tahoma" charset="0"/>
              </a:rPr>
              <a:t>Example: </a:t>
            </a:r>
            <a:r>
              <a:rPr lang="en-US" sz="1800" dirty="0">
                <a:latin typeface="Tahoma" charset="0"/>
              </a:rPr>
              <a:t>For 2-d inputs, what</a:t>
            </a:r>
            <a:r>
              <a:rPr lang="ja-JP" altLang="en-US" sz="1800" dirty="0">
                <a:latin typeface="Tahoma" charset="0"/>
              </a:rPr>
              <a:t>’</a:t>
            </a:r>
            <a:r>
              <a:rPr lang="en-US" altLang="ja-JP" sz="1800" dirty="0">
                <a:latin typeface="Tahoma" charset="0"/>
              </a:rPr>
              <a:t>s VC-dim of</a:t>
            </a:r>
            <a:r>
              <a:rPr lang="en-US" altLang="ja-JP" sz="1800" dirty="0">
                <a:solidFill>
                  <a:schemeClr val="hlink"/>
                </a:solidFill>
                <a:latin typeface="Tahoma" charset="0"/>
              </a:rPr>
              <a:t> </a:t>
            </a:r>
            <a:r>
              <a:rPr lang="en-US" altLang="ja-JP" sz="1800" dirty="0" smtClean="0">
                <a:latin typeface="Tahoma" charset="0"/>
              </a:rPr>
              <a:t>g(</a:t>
            </a:r>
            <a:r>
              <a:rPr lang="en-US" altLang="ja-JP" sz="1800" dirty="0" err="1">
                <a:latin typeface="Tahoma" charset="0"/>
              </a:rPr>
              <a:t>x,</a:t>
            </a:r>
            <a:r>
              <a:rPr lang="en-US" altLang="ja-JP" sz="1800" b="1" dirty="0" err="1">
                <a:solidFill>
                  <a:srgbClr val="00CC00"/>
                </a:solidFill>
                <a:latin typeface="Tahoma" charset="0"/>
                <a:sym typeface="Symbol" charset="0"/>
              </a:rPr>
              <a:t></a:t>
            </a:r>
            <a:r>
              <a:rPr lang="en-US" altLang="ja-JP" sz="1800" dirty="0" err="1">
                <a:solidFill>
                  <a:srgbClr val="00CC00"/>
                </a:solidFill>
                <a:latin typeface="Tahoma" charset="0"/>
              </a:rPr>
              <a:t>,b</a:t>
            </a:r>
            <a:r>
              <a:rPr lang="en-US" altLang="ja-JP" sz="1800" dirty="0">
                <a:latin typeface="Tahoma" charset="0"/>
              </a:rPr>
              <a:t>) = sign(</a:t>
            </a:r>
            <a:r>
              <a:rPr lang="en-US" altLang="ja-JP" sz="1800" b="1" dirty="0">
                <a:solidFill>
                  <a:srgbClr val="00CC00"/>
                </a:solidFill>
                <a:latin typeface="Tahoma" charset="0"/>
                <a:sym typeface="Symbol" charset="0"/>
              </a:rPr>
              <a:t></a:t>
            </a:r>
            <a:r>
              <a:rPr lang="en-US" altLang="ja-JP" sz="1800" dirty="0">
                <a:latin typeface="Tahoma" charset="0"/>
              </a:rPr>
              <a:t>.</a:t>
            </a:r>
            <a:r>
              <a:rPr lang="en-US" altLang="ja-JP" sz="1800" dirty="0" err="1">
                <a:latin typeface="Tahoma" charset="0"/>
              </a:rPr>
              <a:t>x+b</a:t>
            </a:r>
            <a:r>
              <a:rPr lang="en-US" altLang="ja-JP" sz="1800" dirty="0">
                <a:latin typeface="Tahoma" charset="0"/>
              </a:rPr>
              <a:t>)?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charset="0"/>
              </a:rPr>
              <a:t>Well, can </a:t>
            </a:r>
            <a:r>
              <a:rPr lang="en-US" sz="1800" dirty="0" smtClean="0">
                <a:latin typeface="Tahoma" charset="0"/>
              </a:rPr>
              <a:t>g </a:t>
            </a:r>
            <a:r>
              <a:rPr lang="en-US" sz="1800" dirty="0">
                <a:latin typeface="Tahoma" charset="0"/>
              </a:rPr>
              <a:t>shatter these four points?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92280" y="6381328"/>
            <a:ext cx="192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by Andrew Moore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02875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VC dim of line machine</a:t>
            </a:r>
          </a:p>
        </p:txBody>
      </p:sp>
      <p:sp>
        <p:nvSpPr>
          <p:cNvPr id="59394" name="Oval 4"/>
          <p:cNvSpPr>
            <a:spLocks noChangeArrowheads="1"/>
          </p:cNvSpPr>
          <p:nvPr/>
        </p:nvSpPr>
        <p:spPr bwMode="auto">
          <a:xfrm>
            <a:off x="1371600" y="4114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5" name="Oval 5"/>
          <p:cNvSpPr>
            <a:spLocks noChangeArrowheads="1"/>
          </p:cNvSpPr>
          <p:nvPr/>
        </p:nvSpPr>
        <p:spPr bwMode="auto">
          <a:xfrm>
            <a:off x="1828800" y="4038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6" name="Oval 6"/>
          <p:cNvSpPr>
            <a:spLocks noChangeArrowheads="1"/>
          </p:cNvSpPr>
          <p:nvPr/>
        </p:nvSpPr>
        <p:spPr bwMode="auto">
          <a:xfrm>
            <a:off x="1676400" y="4419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7" name="Oval 7"/>
          <p:cNvSpPr>
            <a:spLocks noChangeArrowheads="1"/>
          </p:cNvSpPr>
          <p:nvPr/>
        </p:nvSpPr>
        <p:spPr bwMode="auto">
          <a:xfrm>
            <a:off x="1371600" y="35814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2895600" y="3505200"/>
            <a:ext cx="59705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latin typeface="Arial" charset="0"/>
              </a:rPr>
              <a:t>Can always draw six lines between pairs of four points.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>
                <a:latin typeface="Arial" charset="0"/>
              </a:rPr>
              <a:t>Two of those lines will cross.</a:t>
            </a:r>
          </a:p>
        </p:txBody>
      </p:sp>
      <p:sp>
        <p:nvSpPr>
          <p:cNvPr id="59399" name="Line 9"/>
          <p:cNvSpPr>
            <a:spLocks noChangeShapeType="1"/>
          </p:cNvSpPr>
          <p:nvPr/>
        </p:nvSpPr>
        <p:spPr bwMode="auto">
          <a:xfrm flipH="1" flipV="1">
            <a:off x="1397000" y="3605213"/>
            <a:ext cx="311150" cy="8540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flipV="1">
            <a:off x="1406525" y="4071938"/>
            <a:ext cx="457200" cy="103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22463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Given machine </a:t>
            </a:r>
            <a:r>
              <a:rPr lang="en-US" sz="2000" b="1" i="1" dirty="0" smtClean="0">
                <a:latin typeface="Tahoma" charset="0"/>
              </a:rPr>
              <a:t>g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>
                <a:latin typeface="Tahoma" charset="0"/>
              </a:rPr>
              <a:t>the VC-dimension </a:t>
            </a:r>
            <a:r>
              <a:rPr lang="en-US" sz="2000" i="1" dirty="0" smtClean="0">
                <a:latin typeface="Tahoma" charset="0"/>
              </a:rPr>
              <a:t>v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is</a:t>
            </a:r>
          </a:p>
          <a:p>
            <a:pPr marL="625475" lvl="1" indent="0" eaLnBrk="1" hangingPunct="1">
              <a:buFontTx/>
              <a:buNone/>
            </a:pPr>
            <a:r>
              <a:rPr lang="en-US" sz="2000" dirty="0">
                <a:latin typeface="Tahoma" charset="0"/>
              </a:rPr>
              <a:t>The maximum number of points that can be arranged so that </a:t>
            </a:r>
            <a:r>
              <a:rPr lang="en-US" sz="2000" b="1" i="1" dirty="0" smtClean="0">
                <a:latin typeface="Tahoma" charset="0"/>
              </a:rPr>
              <a:t>g</a:t>
            </a:r>
            <a:r>
              <a:rPr lang="en-US" sz="2000" dirty="0" smtClean="0">
                <a:latin typeface="Tahoma" charset="0"/>
              </a:rPr>
              <a:t>  </a:t>
            </a:r>
            <a:r>
              <a:rPr lang="en-US" sz="2000" dirty="0">
                <a:latin typeface="Tahoma" charset="0"/>
              </a:rPr>
              <a:t>shatter them. 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Tahoma" charset="0"/>
              </a:rPr>
              <a:t>Example: </a:t>
            </a:r>
            <a:r>
              <a:rPr lang="en-US" sz="1800" dirty="0">
                <a:latin typeface="Tahoma" charset="0"/>
              </a:rPr>
              <a:t>For 2-d inputs, what</a:t>
            </a:r>
            <a:r>
              <a:rPr lang="ja-JP" altLang="en-US" sz="1800" dirty="0">
                <a:latin typeface="Tahoma" charset="0"/>
              </a:rPr>
              <a:t>’</a:t>
            </a:r>
            <a:r>
              <a:rPr lang="en-US" altLang="ja-JP" sz="1800" dirty="0">
                <a:latin typeface="Tahoma" charset="0"/>
              </a:rPr>
              <a:t>s VC-dim of</a:t>
            </a:r>
            <a:r>
              <a:rPr lang="en-US" altLang="ja-JP" sz="1800" dirty="0">
                <a:solidFill>
                  <a:schemeClr val="hlink"/>
                </a:solidFill>
                <a:latin typeface="Tahoma" charset="0"/>
              </a:rPr>
              <a:t> </a:t>
            </a:r>
            <a:r>
              <a:rPr lang="en-US" altLang="ja-JP" sz="1800" dirty="0" smtClean="0">
                <a:latin typeface="Tahoma" charset="0"/>
              </a:rPr>
              <a:t>g(</a:t>
            </a:r>
            <a:r>
              <a:rPr lang="en-US" altLang="ja-JP" sz="1800" dirty="0" err="1">
                <a:latin typeface="Tahoma" charset="0"/>
              </a:rPr>
              <a:t>x,</a:t>
            </a:r>
            <a:r>
              <a:rPr lang="en-US" altLang="ja-JP" sz="1800" b="1" dirty="0" err="1">
                <a:solidFill>
                  <a:srgbClr val="00CC00"/>
                </a:solidFill>
                <a:latin typeface="Tahoma" charset="0"/>
                <a:sym typeface="Symbol" charset="0"/>
              </a:rPr>
              <a:t></a:t>
            </a:r>
            <a:r>
              <a:rPr lang="en-US" altLang="ja-JP" sz="1800" dirty="0" err="1">
                <a:solidFill>
                  <a:srgbClr val="00CC00"/>
                </a:solidFill>
                <a:latin typeface="Tahoma" charset="0"/>
              </a:rPr>
              <a:t>,b</a:t>
            </a:r>
            <a:r>
              <a:rPr lang="en-US" altLang="ja-JP" sz="1800" dirty="0">
                <a:latin typeface="Tahoma" charset="0"/>
              </a:rPr>
              <a:t>) = sign(</a:t>
            </a:r>
            <a:r>
              <a:rPr lang="en-US" altLang="ja-JP" sz="1800" b="1" dirty="0">
                <a:solidFill>
                  <a:srgbClr val="00CC00"/>
                </a:solidFill>
                <a:latin typeface="Tahoma" charset="0"/>
                <a:sym typeface="Symbol" charset="0"/>
              </a:rPr>
              <a:t></a:t>
            </a:r>
            <a:r>
              <a:rPr lang="en-US" altLang="ja-JP" sz="1800" dirty="0">
                <a:latin typeface="Tahoma" charset="0"/>
              </a:rPr>
              <a:t>.</a:t>
            </a:r>
            <a:r>
              <a:rPr lang="en-US" altLang="ja-JP" sz="1800" dirty="0" err="1">
                <a:latin typeface="Tahoma" charset="0"/>
              </a:rPr>
              <a:t>x+b</a:t>
            </a:r>
            <a:r>
              <a:rPr lang="en-US" altLang="ja-JP" sz="1800" dirty="0">
                <a:latin typeface="Tahoma" charset="0"/>
              </a:rPr>
              <a:t>)?</a:t>
            </a:r>
          </a:p>
          <a:p>
            <a:pPr eaLnBrk="1" hangingPunct="1">
              <a:buFontTx/>
              <a:buNone/>
            </a:pPr>
            <a:r>
              <a:rPr lang="en-US" sz="1800" dirty="0">
                <a:latin typeface="Tahoma" charset="0"/>
              </a:rPr>
              <a:t>Well, can </a:t>
            </a:r>
            <a:r>
              <a:rPr lang="en-US" sz="1800" dirty="0" smtClean="0">
                <a:latin typeface="Tahoma" charset="0"/>
              </a:rPr>
              <a:t>g </a:t>
            </a:r>
            <a:r>
              <a:rPr lang="en-US" sz="1800" dirty="0">
                <a:latin typeface="Tahoma" charset="0"/>
              </a:rPr>
              <a:t>shatter these four points?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280" y="6381328"/>
            <a:ext cx="192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by Andrew Moore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88085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16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VC dim of line machine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2246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Given machine </a:t>
            </a:r>
            <a:r>
              <a:rPr lang="en-US" sz="2400" b="1" i="1" dirty="0">
                <a:latin typeface="Tahoma" charset="0"/>
              </a:rPr>
              <a:t>g</a:t>
            </a:r>
            <a:r>
              <a:rPr lang="en-US" sz="2400" dirty="0">
                <a:latin typeface="Tahoma" charset="0"/>
              </a:rPr>
              <a:t>, the VC-dimension </a:t>
            </a:r>
            <a:r>
              <a:rPr lang="en-US" sz="2400" i="1" dirty="0" smtClean="0">
                <a:latin typeface="Tahoma" charset="0"/>
              </a:rPr>
              <a:t>v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</a:p>
          <a:p>
            <a:pPr marL="625475" lvl="1" indent="0" eaLnBrk="1" hangingPunct="1">
              <a:buFontTx/>
              <a:buNone/>
            </a:pPr>
            <a:r>
              <a:rPr lang="en-US" sz="2400" dirty="0">
                <a:latin typeface="Tahoma" charset="0"/>
              </a:rPr>
              <a:t>The maximum number of points that can be arranged so that </a:t>
            </a:r>
            <a:r>
              <a:rPr lang="en-US" sz="2400" b="1" i="1" dirty="0">
                <a:latin typeface="Tahoma" charset="0"/>
              </a:rPr>
              <a:t>g</a:t>
            </a:r>
            <a:r>
              <a:rPr lang="en-US" sz="2400" dirty="0">
                <a:latin typeface="Tahoma" charset="0"/>
              </a:rPr>
              <a:t>  shatter them. 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Example: </a:t>
            </a:r>
            <a:r>
              <a:rPr lang="en-US" sz="2000" dirty="0">
                <a:latin typeface="Tahoma" charset="0"/>
              </a:rPr>
              <a:t>For 2-d inputs, what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VC-dim of</a:t>
            </a:r>
            <a:r>
              <a:rPr lang="en-US" altLang="ja-JP" sz="2000" dirty="0">
                <a:solidFill>
                  <a:schemeClr val="hlink"/>
                </a:solidFill>
                <a:latin typeface="Tahoma" charset="0"/>
              </a:rPr>
              <a:t> </a:t>
            </a:r>
            <a:r>
              <a:rPr lang="en-US" altLang="ja-JP" sz="2000" dirty="0">
                <a:latin typeface="Tahoma" charset="0"/>
              </a:rPr>
              <a:t>g(x, </a:t>
            </a:r>
            <a:r>
              <a:rPr lang="en-US" altLang="ja-JP" sz="2000" dirty="0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altLang="ja-JP" sz="2000" dirty="0">
                <a:solidFill>
                  <a:srgbClr val="00CC00"/>
                </a:solidFill>
                <a:latin typeface="Tahoma" charset="0"/>
              </a:rPr>
              <a:t>,b</a:t>
            </a:r>
            <a:r>
              <a:rPr lang="en-US" altLang="ja-JP" sz="2000" dirty="0">
                <a:latin typeface="Tahoma" charset="0"/>
              </a:rPr>
              <a:t>) = sign(</a:t>
            </a:r>
            <a:r>
              <a:rPr lang="en-US" altLang="ja-JP" sz="2000" dirty="0">
                <a:solidFill>
                  <a:srgbClr val="00CC00"/>
                </a:solidFill>
                <a:latin typeface="Arial" charset="0"/>
                <a:sym typeface="Symbol" charset="0"/>
              </a:rPr>
              <a:t></a:t>
            </a:r>
            <a:r>
              <a:rPr lang="en-US" altLang="ja-JP" sz="2000" dirty="0">
                <a:latin typeface="Tahoma" charset="0"/>
              </a:rPr>
              <a:t>.</a:t>
            </a:r>
            <a:r>
              <a:rPr lang="en-US" altLang="ja-JP" sz="2000" dirty="0" err="1">
                <a:latin typeface="Tahoma" charset="0"/>
              </a:rPr>
              <a:t>x+b</a:t>
            </a:r>
            <a:r>
              <a:rPr lang="en-US" altLang="ja-JP" sz="2000" dirty="0">
                <a:latin typeface="Tahoma" charset="0"/>
              </a:rPr>
              <a:t>)?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Tahoma" charset="0"/>
              </a:rPr>
              <a:t>Well, can we find four points that </a:t>
            </a:r>
            <a:r>
              <a:rPr lang="en-US" sz="2000" b="1" i="1" dirty="0">
                <a:latin typeface="Tahoma" charset="0"/>
              </a:rPr>
              <a:t>g</a:t>
            </a:r>
            <a:r>
              <a:rPr lang="en-US" sz="2000" dirty="0">
                <a:latin typeface="Tahoma" charset="0"/>
              </a:rPr>
              <a:t> can shatter?</a:t>
            </a:r>
          </a:p>
        </p:txBody>
      </p:sp>
      <p:sp>
        <p:nvSpPr>
          <p:cNvPr id="61443" name="Oval 4"/>
          <p:cNvSpPr>
            <a:spLocks noChangeArrowheads="1"/>
          </p:cNvSpPr>
          <p:nvPr/>
        </p:nvSpPr>
        <p:spPr bwMode="auto">
          <a:xfrm>
            <a:off x="1371600" y="41148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1828800" y="4038600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1676400" y="4419600"/>
            <a:ext cx="76200" cy="76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1371600" y="3581400"/>
            <a:ext cx="76200" cy="762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2895600" y="3505200"/>
            <a:ext cx="597058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sz="1800" dirty="0">
                <a:latin typeface="Arial" charset="0"/>
              </a:rPr>
              <a:t>Can always draw six lines between pairs of four points.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sz="1800" dirty="0">
                <a:latin typeface="Arial" charset="0"/>
              </a:rPr>
              <a:t>Two of those lines will cross.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sz="1800" dirty="0">
                <a:latin typeface="Arial" charset="0"/>
              </a:rPr>
              <a:t>If we put points linked by the crossing lines in the same class they can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altLang="ja-JP" sz="1800" dirty="0">
                <a:latin typeface="Arial" charset="0"/>
              </a:rPr>
              <a:t>t be linearly separated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sz="1800" dirty="0">
                <a:latin typeface="Arial" charset="0"/>
              </a:rPr>
              <a:t>So a line can shatter 3 points but not 4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sz="1800" dirty="0">
                <a:latin typeface="Arial" charset="0"/>
              </a:rPr>
              <a:t>So VC-dim of Line Machine is 3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sz="1800" dirty="0">
                <a:latin typeface="Arial" charset="0"/>
              </a:rPr>
              <a:t>If inputs are m dimensional, </a:t>
            </a:r>
            <a:r>
              <a:rPr lang="en-US" sz="1800" dirty="0" smtClean="0">
                <a:latin typeface="Arial" charset="0"/>
              </a:rPr>
              <a:t>v=</a:t>
            </a:r>
            <a:r>
              <a:rPr lang="en-US" sz="1800" dirty="0">
                <a:latin typeface="Arial" charset="0"/>
              </a:rPr>
              <a:t>m+1(see A. Moore notes).</a:t>
            </a:r>
            <a:endParaRPr lang="en-US" dirty="0">
              <a:latin typeface="Arial" charset="0"/>
            </a:endParaRPr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 flipH="1" flipV="1">
            <a:off x="1397000" y="3605213"/>
            <a:ext cx="311150" cy="8540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49" name="Line 10"/>
          <p:cNvSpPr>
            <a:spLocks noChangeShapeType="1"/>
          </p:cNvSpPr>
          <p:nvPr/>
        </p:nvSpPr>
        <p:spPr bwMode="auto">
          <a:xfrm flipV="1">
            <a:off x="1406525" y="4071938"/>
            <a:ext cx="457200" cy="1031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450" name="Freeform 11"/>
          <p:cNvSpPr>
            <a:spLocks/>
          </p:cNvSpPr>
          <p:nvPr/>
        </p:nvSpPr>
        <p:spPr bwMode="auto">
          <a:xfrm>
            <a:off x="1225550" y="3363913"/>
            <a:ext cx="862013" cy="1466850"/>
          </a:xfrm>
          <a:custGeom>
            <a:avLst/>
            <a:gdLst>
              <a:gd name="T0" fmla="*/ 2147483647 w 543"/>
              <a:gd name="T1" fmla="*/ 0 h 924"/>
              <a:gd name="T2" fmla="*/ 2147483647 w 543"/>
              <a:gd name="T3" fmla="*/ 2147483647 h 924"/>
              <a:gd name="T4" fmla="*/ 2147483647 w 543"/>
              <a:gd name="T5" fmla="*/ 2147483647 h 924"/>
              <a:gd name="T6" fmla="*/ 2147483647 w 543"/>
              <a:gd name="T7" fmla="*/ 2147483647 h 924"/>
              <a:gd name="T8" fmla="*/ 2147483647 w 543"/>
              <a:gd name="T9" fmla="*/ 2147483647 h 924"/>
              <a:gd name="T10" fmla="*/ 2147483647 w 543"/>
              <a:gd name="T11" fmla="*/ 2147483647 h 924"/>
              <a:gd name="T12" fmla="*/ 2147483647 w 543"/>
              <a:gd name="T13" fmla="*/ 2147483647 h 924"/>
              <a:gd name="T14" fmla="*/ 0 w 543"/>
              <a:gd name="T15" fmla="*/ 2147483647 h 924"/>
              <a:gd name="T16" fmla="*/ 2147483647 w 543"/>
              <a:gd name="T17" fmla="*/ 2147483647 h 924"/>
              <a:gd name="T18" fmla="*/ 2147483647 w 543"/>
              <a:gd name="T19" fmla="*/ 2147483647 h 924"/>
              <a:gd name="T20" fmla="*/ 2147483647 w 543"/>
              <a:gd name="T21" fmla="*/ 2147483647 h 924"/>
              <a:gd name="T22" fmla="*/ 2147483647 w 543"/>
              <a:gd name="T23" fmla="*/ 2147483647 h 924"/>
              <a:gd name="T24" fmla="*/ 2147483647 w 543"/>
              <a:gd name="T25" fmla="*/ 2147483647 h 924"/>
              <a:gd name="T26" fmla="*/ 2147483647 w 543"/>
              <a:gd name="T27" fmla="*/ 2147483647 h 9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3"/>
              <a:gd name="T43" fmla="*/ 0 h 924"/>
              <a:gd name="T44" fmla="*/ 543 w 543"/>
              <a:gd name="T45" fmla="*/ 924 h 92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3" h="924">
                <a:moveTo>
                  <a:pt x="212" y="0"/>
                </a:moveTo>
                <a:cubicBezTo>
                  <a:pt x="224" y="39"/>
                  <a:pt x="215" y="24"/>
                  <a:pt x="233" y="49"/>
                </a:cubicBezTo>
                <a:cubicBezTo>
                  <a:pt x="244" y="88"/>
                  <a:pt x="255" y="123"/>
                  <a:pt x="260" y="163"/>
                </a:cubicBezTo>
                <a:cubicBezTo>
                  <a:pt x="259" y="170"/>
                  <a:pt x="259" y="235"/>
                  <a:pt x="244" y="250"/>
                </a:cubicBezTo>
                <a:cubicBezTo>
                  <a:pt x="223" y="271"/>
                  <a:pt x="188" y="288"/>
                  <a:pt x="163" y="305"/>
                </a:cubicBezTo>
                <a:cubicBezTo>
                  <a:pt x="146" y="317"/>
                  <a:pt x="111" y="321"/>
                  <a:pt x="92" y="332"/>
                </a:cubicBezTo>
                <a:cubicBezTo>
                  <a:pt x="69" y="345"/>
                  <a:pt x="46" y="367"/>
                  <a:pt x="27" y="386"/>
                </a:cubicBezTo>
                <a:cubicBezTo>
                  <a:pt x="14" y="420"/>
                  <a:pt x="5" y="440"/>
                  <a:pt x="0" y="478"/>
                </a:cubicBezTo>
                <a:cubicBezTo>
                  <a:pt x="1" y="488"/>
                  <a:pt x="3" y="520"/>
                  <a:pt x="10" y="533"/>
                </a:cubicBezTo>
                <a:cubicBezTo>
                  <a:pt x="20" y="553"/>
                  <a:pt x="23" y="548"/>
                  <a:pt x="38" y="565"/>
                </a:cubicBezTo>
                <a:cubicBezTo>
                  <a:pt x="107" y="647"/>
                  <a:pt x="178" y="625"/>
                  <a:pt x="288" y="631"/>
                </a:cubicBezTo>
                <a:cubicBezTo>
                  <a:pt x="308" y="636"/>
                  <a:pt x="322" y="646"/>
                  <a:pt x="342" y="652"/>
                </a:cubicBezTo>
                <a:cubicBezTo>
                  <a:pt x="412" y="699"/>
                  <a:pt x="448" y="779"/>
                  <a:pt x="494" y="848"/>
                </a:cubicBezTo>
                <a:cubicBezTo>
                  <a:pt x="509" y="871"/>
                  <a:pt x="524" y="905"/>
                  <a:pt x="543" y="924"/>
                </a:cubicBezTo>
              </a:path>
            </a:pathLst>
          </a:custGeom>
          <a:noFill/>
          <a:ln w="12700" cap="flat" cmpd="sng">
            <a:solidFill>
              <a:srgbClr val="67895B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92280" y="6381328"/>
            <a:ext cx="192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by Andrew Moore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0048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Why VC Dimension</a:t>
            </a:r>
          </a:p>
        </p:txBody>
      </p:sp>
      <p:graphicFrame>
        <p:nvGraphicFramePr>
          <p:cNvPr id="634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16540"/>
              </p:ext>
            </p:extLst>
          </p:nvPr>
        </p:nvGraphicFramePr>
        <p:xfrm>
          <a:off x="1638300" y="2595563"/>
          <a:ext cx="49069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9" name="Equation" r:id="rId4" imgW="2667000" imgH="495300" progId="Equation.3">
                  <p:embed/>
                </p:oleObj>
              </mc:Choice>
              <mc:Fallback>
                <p:oleObj name="Equation" r:id="rId4" imgW="2667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595563"/>
                        <a:ext cx="49069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374880"/>
              </p:ext>
            </p:extLst>
          </p:nvPr>
        </p:nvGraphicFramePr>
        <p:xfrm>
          <a:off x="1847850" y="1616075"/>
          <a:ext cx="5445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0" name="Equation" r:id="rId6" imgW="2959100" imgH="495300" progId="Equation.3">
                  <p:embed/>
                </p:oleObj>
              </mc:Choice>
              <mc:Fallback>
                <p:oleObj name="Equation" r:id="rId6" imgW="29591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616075"/>
                        <a:ext cx="5445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613696"/>
              </p:ext>
            </p:extLst>
          </p:nvPr>
        </p:nvGraphicFramePr>
        <p:xfrm>
          <a:off x="925513" y="4733925"/>
          <a:ext cx="7289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1" name="Equation" r:id="rId8" imgW="3962400" imgH="431800" progId="Equation.3">
                  <p:embed/>
                </p:oleObj>
              </mc:Choice>
              <mc:Fallback>
                <p:oleObj name="Equation" r:id="rId8" imgW="396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733925"/>
                        <a:ext cx="72898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822325" y="3440113"/>
            <a:ext cx="801687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latin typeface="Arial" charset="0"/>
              </a:rPr>
              <a:t>Given some machine </a:t>
            </a:r>
            <a:r>
              <a:rPr lang="en-US" b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, let </a:t>
            </a:r>
            <a:r>
              <a:rPr lang="en-US" i="1" dirty="0" smtClean="0">
                <a:latin typeface="Arial" charset="0"/>
              </a:rPr>
              <a:t>v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be its VC dimension.</a:t>
            </a:r>
          </a:p>
          <a:p>
            <a:pPr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i="1" dirty="0" smtClean="0">
                <a:latin typeface="Arial" charset="0"/>
              </a:rPr>
              <a:t>v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is a measure of </a:t>
            </a:r>
            <a:r>
              <a:rPr lang="en-US" b="1" dirty="0">
                <a:latin typeface="Arial" charset="0"/>
              </a:rPr>
              <a:t>g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power </a:t>
            </a:r>
            <a:r>
              <a:rPr lang="en-US" altLang="ja-JP" sz="1600" dirty="0" smtClean="0">
                <a:latin typeface="Arial" charset="0"/>
              </a:rPr>
              <a:t>(</a:t>
            </a:r>
            <a:r>
              <a:rPr lang="en-US" altLang="ja-JP" sz="1600" i="1" dirty="0" smtClean="0">
                <a:latin typeface="Arial" charset="0"/>
              </a:rPr>
              <a:t>v</a:t>
            </a:r>
            <a:r>
              <a:rPr lang="en-US" altLang="ja-JP" sz="1600" dirty="0" smtClean="0">
                <a:latin typeface="Arial" charset="0"/>
              </a:rPr>
              <a:t> </a:t>
            </a:r>
            <a:r>
              <a:rPr lang="en-US" altLang="ja-JP" sz="1600" dirty="0">
                <a:latin typeface="Arial" charset="0"/>
              </a:rPr>
              <a:t>does not depend on the choice of training set)</a:t>
            </a:r>
          </a:p>
          <a:p>
            <a:pPr algn="l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 err="1">
                <a:latin typeface="Arial" charset="0"/>
              </a:rPr>
              <a:t>Vapnik</a:t>
            </a:r>
            <a:r>
              <a:rPr lang="en-US" dirty="0">
                <a:latin typeface="Arial" charset="0"/>
              </a:rPr>
              <a:t> showed that with probability 1-</a:t>
            </a:r>
            <a:r>
              <a:rPr lang="en-US" dirty="0">
                <a:latin typeface="Arial" charset="0"/>
                <a:sym typeface="Symbol" charset="0"/>
              </a:rPr>
              <a:t></a:t>
            </a:r>
            <a:endParaRPr lang="en-US" sz="3200" dirty="0">
              <a:latin typeface="Palatino Linotype" charset="0"/>
            </a:endParaRPr>
          </a:p>
        </p:txBody>
      </p:sp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838200" y="5715000"/>
            <a:ext cx="61928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This bound is usually too big, so it may not be useful.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280" y="6381328"/>
            <a:ext cx="192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by Andrew Moore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0792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018" name="Group 106"/>
          <p:cNvGraphicFramePr>
            <a:graphicFrameLocks noGrp="1"/>
          </p:cNvGraphicFramePr>
          <p:nvPr/>
        </p:nvGraphicFramePr>
        <p:xfrm>
          <a:off x="304800" y="3429000"/>
          <a:ext cx="8001000" cy="2928938"/>
        </p:xfrm>
        <a:graphic>
          <a:graphicData uri="http://schemas.openxmlformats.org/drawingml/2006/table">
            <a:tbl>
              <a:tblPr/>
              <a:tblGrid>
                <a:gridCol w="333375"/>
                <a:gridCol w="355600"/>
                <a:gridCol w="1292225"/>
                <a:gridCol w="2590800"/>
                <a:gridCol w="2667000"/>
                <a:gridCol w="762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TRAINERR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VC-Conf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Probable upper bound on TESTERR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Choice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th1" pitchFamily="2" charset="2"/>
                        </a:rPr>
                        <a:t>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47" name="Object 64"/>
          <p:cNvGraphicFramePr>
            <a:graphicFrameLocks noChangeAspect="1"/>
          </p:cNvGraphicFramePr>
          <p:nvPr/>
        </p:nvGraphicFramePr>
        <p:xfrm>
          <a:off x="211138" y="2584450"/>
          <a:ext cx="73136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3" name="Equation" r:id="rId4" imgW="3975100" imgH="406400" progId="Equation.3">
                  <p:embed/>
                </p:oleObj>
              </mc:Choice>
              <mc:Fallback>
                <p:oleObj name="Equation" r:id="rId4" imgW="3975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2584450"/>
                        <a:ext cx="73136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48" name="Freeform 65"/>
          <p:cNvSpPr>
            <a:spLocks/>
          </p:cNvSpPr>
          <p:nvPr/>
        </p:nvSpPr>
        <p:spPr bwMode="auto">
          <a:xfrm>
            <a:off x="4079875" y="2438400"/>
            <a:ext cx="3689350" cy="952500"/>
          </a:xfrm>
          <a:custGeom>
            <a:avLst/>
            <a:gdLst>
              <a:gd name="T0" fmla="*/ 2147483647 w 2324"/>
              <a:gd name="T1" fmla="*/ 2147483647 h 600"/>
              <a:gd name="T2" fmla="*/ 2147483647 w 2324"/>
              <a:gd name="T3" fmla="*/ 2147483647 h 600"/>
              <a:gd name="T4" fmla="*/ 2147483647 w 2324"/>
              <a:gd name="T5" fmla="*/ 2147483647 h 600"/>
              <a:gd name="T6" fmla="*/ 2147483647 w 2324"/>
              <a:gd name="T7" fmla="*/ 2147483647 h 600"/>
              <a:gd name="T8" fmla="*/ 2147483647 w 2324"/>
              <a:gd name="T9" fmla="*/ 2147483647 h 600"/>
              <a:gd name="T10" fmla="*/ 2147483647 w 2324"/>
              <a:gd name="T11" fmla="*/ 2147483647 h 600"/>
              <a:gd name="T12" fmla="*/ 2147483647 w 2324"/>
              <a:gd name="T13" fmla="*/ 2147483647 h 600"/>
              <a:gd name="T14" fmla="*/ 2147483647 w 2324"/>
              <a:gd name="T15" fmla="*/ 2147483647 h 600"/>
              <a:gd name="T16" fmla="*/ 2147483647 w 2324"/>
              <a:gd name="T17" fmla="*/ 2147483647 h 600"/>
              <a:gd name="T18" fmla="*/ 2147483647 w 2324"/>
              <a:gd name="T19" fmla="*/ 2147483647 h 600"/>
              <a:gd name="T20" fmla="*/ 2147483647 w 2324"/>
              <a:gd name="T21" fmla="*/ 2147483647 h 600"/>
              <a:gd name="T22" fmla="*/ 2147483647 w 2324"/>
              <a:gd name="T23" fmla="*/ 2147483647 h 600"/>
              <a:gd name="T24" fmla="*/ 2147483647 w 2324"/>
              <a:gd name="T25" fmla="*/ 2147483647 h 600"/>
              <a:gd name="T26" fmla="*/ 2147483647 w 2324"/>
              <a:gd name="T27" fmla="*/ 2147483647 h 600"/>
              <a:gd name="T28" fmla="*/ 2147483647 w 2324"/>
              <a:gd name="T29" fmla="*/ 2147483647 h 600"/>
              <a:gd name="T30" fmla="*/ 2147483647 w 2324"/>
              <a:gd name="T31" fmla="*/ 2147483647 h 600"/>
              <a:gd name="T32" fmla="*/ 2147483647 w 2324"/>
              <a:gd name="T33" fmla="*/ 2147483647 h 600"/>
              <a:gd name="T34" fmla="*/ 2147483647 w 2324"/>
              <a:gd name="T35" fmla="*/ 2147483647 h 600"/>
              <a:gd name="T36" fmla="*/ 2147483647 w 2324"/>
              <a:gd name="T37" fmla="*/ 2147483647 h 600"/>
              <a:gd name="T38" fmla="*/ 2147483647 w 2324"/>
              <a:gd name="T39" fmla="*/ 2147483647 h 600"/>
              <a:gd name="T40" fmla="*/ 2147483647 w 2324"/>
              <a:gd name="T41" fmla="*/ 2147483647 h 600"/>
              <a:gd name="T42" fmla="*/ 2147483647 w 2324"/>
              <a:gd name="T43" fmla="*/ 2147483647 h 600"/>
              <a:gd name="T44" fmla="*/ 0 w 2324"/>
              <a:gd name="T45" fmla="*/ 2147483647 h 600"/>
              <a:gd name="T46" fmla="*/ 2147483647 w 2324"/>
              <a:gd name="T47" fmla="*/ 2147483647 h 600"/>
              <a:gd name="T48" fmla="*/ 2147483647 w 2324"/>
              <a:gd name="T49" fmla="*/ 2147483647 h 600"/>
              <a:gd name="T50" fmla="*/ 2147483647 w 2324"/>
              <a:gd name="T51" fmla="*/ 2147483647 h 600"/>
              <a:gd name="T52" fmla="*/ 2147483647 w 2324"/>
              <a:gd name="T53" fmla="*/ 2147483647 h 60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324"/>
              <a:gd name="T82" fmla="*/ 0 h 600"/>
              <a:gd name="T83" fmla="*/ 2324 w 2324"/>
              <a:gd name="T84" fmla="*/ 600 h 60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324" h="600">
                <a:moveTo>
                  <a:pt x="1022" y="51"/>
                </a:moveTo>
                <a:cubicBezTo>
                  <a:pt x="1217" y="42"/>
                  <a:pt x="1409" y="13"/>
                  <a:pt x="1603" y="2"/>
                </a:cubicBezTo>
                <a:cubicBezTo>
                  <a:pt x="1847" y="5"/>
                  <a:pt x="1903" y="0"/>
                  <a:pt x="2076" y="24"/>
                </a:cubicBezTo>
                <a:cubicBezTo>
                  <a:pt x="2103" y="32"/>
                  <a:pt x="2131" y="38"/>
                  <a:pt x="2158" y="45"/>
                </a:cubicBezTo>
                <a:cubicBezTo>
                  <a:pt x="2171" y="48"/>
                  <a:pt x="2196" y="56"/>
                  <a:pt x="2196" y="56"/>
                </a:cubicBezTo>
                <a:cubicBezTo>
                  <a:pt x="2216" y="70"/>
                  <a:pt x="2230" y="84"/>
                  <a:pt x="2244" y="105"/>
                </a:cubicBezTo>
                <a:cubicBezTo>
                  <a:pt x="2254" y="119"/>
                  <a:pt x="2272" y="149"/>
                  <a:pt x="2272" y="149"/>
                </a:cubicBezTo>
                <a:cubicBezTo>
                  <a:pt x="2274" y="154"/>
                  <a:pt x="2275" y="160"/>
                  <a:pt x="2277" y="165"/>
                </a:cubicBezTo>
                <a:cubicBezTo>
                  <a:pt x="2280" y="171"/>
                  <a:pt x="2285" y="175"/>
                  <a:pt x="2288" y="181"/>
                </a:cubicBezTo>
                <a:cubicBezTo>
                  <a:pt x="2295" y="197"/>
                  <a:pt x="2299" y="218"/>
                  <a:pt x="2304" y="235"/>
                </a:cubicBezTo>
                <a:cubicBezTo>
                  <a:pt x="2302" y="297"/>
                  <a:pt x="2324" y="460"/>
                  <a:pt x="2239" y="507"/>
                </a:cubicBezTo>
                <a:cubicBezTo>
                  <a:pt x="2207" y="525"/>
                  <a:pt x="2190" y="528"/>
                  <a:pt x="2158" y="540"/>
                </a:cubicBezTo>
                <a:cubicBezTo>
                  <a:pt x="1901" y="536"/>
                  <a:pt x="1648" y="539"/>
                  <a:pt x="1391" y="545"/>
                </a:cubicBezTo>
                <a:cubicBezTo>
                  <a:pt x="1339" y="560"/>
                  <a:pt x="1405" y="542"/>
                  <a:pt x="1304" y="556"/>
                </a:cubicBezTo>
                <a:cubicBezTo>
                  <a:pt x="1238" y="565"/>
                  <a:pt x="1176" y="592"/>
                  <a:pt x="1109" y="600"/>
                </a:cubicBezTo>
                <a:cubicBezTo>
                  <a:pt x="985" y="597"/>
                  <a:pt x="867" y="598"/>
                  <a:pt x="745" y="583"/>
                </a:cubicBezTo>
                <a:cubicBezTo>
                  <a:pt x="704" y="578"/>
                  <a:pt x="680" y="574"/>
                  <a:pt x="636" y="567"/>
                </a:cubicBezTo>
                <a:cubicBezTo>
                  <a:pt x="607" y="563"/>
                  <a:pt x="549" y="556"/>
                  <a:pt x="549" y="556"/>
                </a:cubicBezTo>
                <a:cubicBezTo>
                  <a:pt x="466" y="558"/>
                  <a:pt x="382" y="559"/>
                  <a:pt x="299" y="562"/>
                </a:cubicBezTo>
                <a:cubicBezTo>
                  <a:pt x="240" y="564"/>
                  <a:pt x="178" y="585"/>
                  <a:pt x="120" y="594"/>
                </a:cubicBezTo>
                <a:cubicBezTo>
                  <a:pt x="83" y="589"/>
                  <a:pt x="73" y="589"/>
                  <a:pt x="44" y="567"/>
                </a:cubicBezTo>
                <a:cubicBezTo>
                  <a:pt x="28" y="523"/>
                  <a:pt x="33" y="505"/>
                  <a:pt x="27" y="447"/>
                </a:cubicBezTo>
                <a:cubicBezTo>
                  <a:pt x="23" y="408"/>
                  <a:pt x="13" y="369"/>
                  <a:pt x="0" y="333"/>
                </a:cubicBezTo>
                <a:cubicBezTo>
                  <a:pt x="3" y="296"/>
                  <a:pt x="0" y="254"/>
                  <a:pt x="17" y="219"/>
                </a:cubicBezTo>
                <a:cubicBezTo>
                  <a:pt x="63" y="126"/>
                  <a:pt x="197" y="103"/>
                  <a:pt x="288" y="83"/>
                </a:cubicBezTo>
                <a:cubicBezTo>
                  <a:pt x="394" y="87"/>
                  <a:pt x="497" y="94"/>
                  <a:pt x="603" y="100"/>
                </a:cubicBezTo>
                <a:cubicBezTo>
                  <a:pt x="784" y="97"/>
                  <a:pt x="965" y="115"/>
                  <a:pt x="1131" y="4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49" name="Freeform 66"/>
          <p:cNvSpPr>
            <a:spLocks/>
          </p:cNvSpPr>
          <p:nvPr/>
        </p:nvSpPr>
        <p:spPr bwMode="auto">
          <a:xfrm>
            <a:off x="2211388" y="3398838"/>
            <a:ext cx="1114425" cy="434975"/>
          </a:xfrm>
          <a:custGeom>
            <a:avLst/>
            <a:gdLst>
              <a:gd name="T0" fmla="*/ 2147483647 w 702"/>
              <a:gd name="T1" fmla="*/ 2147483647 h 274"/>
              <a:gd name="T2" fmla="*/ 2147483647 w 702"/>
              <a:gd name="T3" fmla="*/ 2147483647 h 274"/>
              <a:gd name="T4" fmla="*/ 2147483647 w 702"/>
              <a:gd name="T5" fmla="*/ 2147483647 h 274"/>
              <a:gd name="T6" fmla="*/ 2147483647 w 702"/>
              <a:gd name="T7" fmla="*/ 2147483647 h 274"/>
              <a:gd name="T8" fmla="*/ 2147483647 w 702"/>
              <a:gd name="T9" fmla="*/ 2147483647 h 274"/>
              <a:gd name="T10" fmla="*/ 2147483647 w 702"/>
              <a:gd name="T11" fmla="*/ 0 h 274"/>
              <a:gd name="T12" fmla="*/ 2147483647 w 702"/>
              <a:gd name="T13" fmla="*/ 2147483647 h 274"/>
              <a:gd name="T14" fmla="*/ 2147483647 w 702"/>
              <a:gd name="T15" fmla="*/ 2147483647 h 274"/>
              <a:gd name="T16" fmla="*/ 2147483647 w 702"/>
              <a:gd name="T17" fmla="*/ 2147483647 h 274"/>
              <a:gd name="T18" fmla="*/ 2147483647 w 702"/>
              <a:gd name="T19" fmla="*/ 2147483647 h 274"/>
              <a:gd name="T20" fmla="*/ 2147483647 w 702"/>
              <a:gd name="T21" fmla="*/ 2147483647 h 274"/>
              <a:gd name="T22" fmla="*/ 2147483647 w 702"/>
              <a:gd name="T23" fmla="*/ 2147483647 h 274"/>
              <a:gd name="T24" fmla="*/ 2147483647 w 702"/>
              <a:gd name="T25" fmla="*/ 2147483647 h 27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02"/>
              <a:gd name="T40" fmla="*/ 0 h 274"/>
              <a:gd name="T41" fmla="*/ 702 w 702"/>
              <a:gd name="T42" fmla="*/ 274 h 27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02" h="274">
                <a:moveTo>
                  <a:pt x="275" y="266"/>
                </a:moveTo>
                <a:cubicBezTo>
                  <a:pt x="419" y="259"/>
                  <a:pt x="361" y="263"/>
                  <a:pt x="536" y="250"/>
                </a:cubicBezTo>
                <a:cubicBezTo>
                  <a:pt x="558" y="248"/>
                  <a:pt x="601" y="245"/>
                  <a:pt x="601" y="245"/>
                </a:cubicBezTo>
                <a:cubicBezTo>
                  <a:pt x="641" y="238"/>
                  <a:pt x="654" y="235"/>
                  <a:pt x="677" y="201"/>
                </a:cubicBezTo>
                <a:cubicBezTo>
                  <a:pt x="702" y="108"/>
                  <a:pt x="651" y="77"/>
                  <a:pt x="574" y="60"/>
                </a:cubicBezTo>
                <a:cubicBezTo>
                  <a:pt x="530" y="30"/>
                  <a:pt x="477" y="15"/>
                  <a:pt x="427" y="0"/>
                </a:cubicBezTo>
                <a:cubicBezTo>
                  <a:pt x="328" y="3"/>
                  <a:pt x="253" y="7"/>
                  <a:pt x="161" y="16"/>
                </a:cubicBezTo>
                <a:cubicBezTo>
                  <a:pt x="143" y="23"/>
                  <a:pt x="125" y="27"/>
                  <a:pt x="107" y="33"/>
                </a:cubicBezTo>
                <a:cubicBezTo>
                  <a:pt x="96" y="37"/>
                  <a:pt x="74" y="43"/>
                  <a:pt x="74" y="43"/>
                </a:cubicBezTo>
                <a:cubicBezTo>
                  <a:pt x="50" y="60"/>
                  <a:pt x="31" y="67"/>
                  <a:pt x="14" y="92"/>
                </a:cubicBezTo>
                <a:cubicBezTo>
                  <a:pt x="7" y="121"/>
                  <a:pt x="0" y="136"/>
                  <a:pt x="9" y="168"/>
                </a:cubicBezTo>
                <a:cubicBezTo>
                  <a:pt x="19" y="202"/>
                  <a:pt x="71" y="229"/>
                  <a:pt x="101" y="239"/>
                </a:cubicBezTo>
                <a:cubicBezTo>
                  <a:pt x="155" y="274"/>
                  <a:pt x="265" y="261"/>
                  <a:pt x="319" y="261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50" name="Freeform 67"/>
          <p:cNvSpPr>
            <a:spLocks/>
          </p:cNvSpPr>
          <p:nvPr/>
        </p:nvSpPr>
        <p:spPr bwMode="auto">
          <a:xfrm>
            <a:off x="2906713" y="3148013"/>
            <a:ext cx="1244600" cy="261937"/>
          </a:xfrm>
          <a:custGeom>
            <a:avLst/>
            <a:gdLst>
              <a:gd name="T0" fmla="*/ 2147483647 w 784"/>
              <a:gd name="T1" fmla="*/ 0 h 165"/>
              <a:gd name="T2" fmla="*/ 2147483647 w 784"/>
              <a:gd name="T3" fmla="*/ 0 h 165"/>
              <a:gd name="T4" fmla="*/ 2147483647 w 784"/>
              <a:gd name="T5" fmla="*/ 2147483647 h 165"/>
              <a:gd name="T6" fmla="*/ 2147483647 w 784"/>
              <a:gd name="T7" fmla="*/ 2147483647 h 165"/>
              <a:gd name="T8" fmla="*/ 2147483647 w 784"/>
              <a:gd name="T9" fmla="*/ 2147483647 h 165"/>
              <a:gd name="T10" fmla="*/ 2147483647 w 784"/>
              <a:gd name="T11" fmla="*/ 2147483647 h 165"/>
              <a:gd name="T12" fmla="*/ 2147483647 w 784"/>
              <a:gd name="T13" fmla="*/ 2147483647 h 165"/>
              <a:gd name="T14" fmla="*/ 2147483647 w 784"/>
              <a:gd name="T15" fmla="*/ 2147483647 h 165"/>
              <a:gd name="T16" fmla="*/ 2147483647 w 784"/>
              <a:gd name="T17" fmla="*/ 2147483647 h 165"/>
              <a:gd name="T18" fmla="*/ 0 w 784"/>
              <a:gd name="T19" fmla="*/ 2147483647 h 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84"/>
              <a:gd name="T31" fmla="*/ 0 h 165"/>
              <a:gd name="T32" fmla="*/ 784 w 784"/>
              <a:gd name="T33" fmla="*/ 165 h 16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84" h="165">
                <a:moveTo>
                  <a:pt x="772" y="0"/>
                </a:moveTo>
                <a:cubicBezTo>
                  <a:pt x="707" y="14"/>
                  <a:pt x="784" y="0"/>
                  <a:pt x="658" y="0"/>
                </a:cubicBezTo>
                <a:cubicBezTo>
                  <a:pt x="566" y="0"/>
                  <a:pt x="473" y="4"/>
                  <a:pt x="381" y="6"/>
                </a:cubicBezTo>
                <a:cubicBezTo>
                  <a:pt x="317" y="17"/>
                  <a:pt x="258" y="38"/>
                  <a:pt x="196" y="55"/>
                </a:cubicBezTo>
                <a:cubicBezTo>
                  <a:pt x="172" y="71"/>
                  <a:pt x="142" y="79"/>
                  <a:pt x="114" y="87"/>
                </a:cubicBezTo>
                <a:cubicBezTo>
                  <a:pt x="103" y="94"/>
                  <a:pt x="94" y="105"/>
                  <a:pt x="82" y="109"/>
                </a:cubicBezTo>
                <a:cubicBezTo>
                  <a:pt x="76" y="111"/>
                  <a:pt x="70" y="112"/>
                  <a:pt x="65" y="115"/>
                </a:cubicBezTo>
                <a:cubicBezTo>
                  <a:pt x="54" y="121"/>
                  <a:pt x="44" y="129"/>
                  <a:pt x="33" y="136"/>
                </a:cubicBezTo>
                <a:cubicBezTo>
                  <a:pt x="28" y="140"/>
                  <a:pt x="17" y="147"/>
                  <a:pt x="17" y="147"/>
                </a:cubicBezTo>
                <a:cubicBezTo>
                  <a:pt x="5" y="165"/>
                  <a:pt x="12" y="163"/>
                  <a:pt x="0" y="16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51" name="Rectangle 68"/>
          <p:cNvSpPr>
            <a:spLocks noChangeArrowheads="1"/>
          </p:cNvSpPr>
          <p:nvPr/>
        </p:nvSpPr>
        <p:spPr bwMode="auto">
          <a:xfrm>
            <a:off x="2286000" y="4114800"/>
            <a:ext cx="76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52" name="Rectangle 69"/>
          <p:cNvSpPr>
            <a:spLocks noChangeArrowheads="1"/>
          </p:cNvSpPr>
          <p:nvPr/>
        </p:nvSpPr>
        <p:spPr bwMode="auto">
          <a:xfrm>
            <a:off x="2286000" y="4572000"/>
            <a:ext cx="76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53" name="Rectangle 70"/>
          <p:cNvSpPr>
            <a:spLocks noChangeArrowheads="1"/>
          </p:cNvSpPr>
          <p:nvPr/>
        </p:nvSpPr>
        <p:spPr bwMode="auto">
          <a:xfrm>
            <a:off x="2286000" y="4953000"/>
            <a:ext cx="1524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54" name="Rectangle 71"/>
          <p:cNvSpPr>
            <a:spLocks noChangeArrowheads="1"/>
          </p:cNvSpPr>
          <p:nvPr/>
        </p:nvSpPr>
        <p:spPr bwMode="auto">
          <a:xfrm>
            <a:off x="2286000" y="5334000"/>
            <a:ext cx="838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55" name="Rectangle 72"/>
          <p:cNvSpPr>
            <a:spLocks noChangeArrowheads="1"/>
          </p:cNvSpPr>
          <p:nvPr/>
        </p:nvSpPr>
        <p:spPr bwMode="auto">
          <a:xfrm>
            <a:off x="2286000" y="5715000"/>
            <a:ext cx="1219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56" name="Rectangle 73"/>
          <p:cNvSpPr>
            <a:spLocks noChangeArrowheads="1"/>
          </p:cNvSpPr>
          <p:nvPr/>
        </p:nvSpPr>
        <p:spPr bwMode="auto">
          <a:xfrm>
            <a:off x="2286000" y="6096000"/>
            <a:ext cx="24384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57" name="Rectangle 74"/>
          <p:cNvSpPr>
            <a:spLocks noChangeArrowheads="1"/>
          </p:cNvSpPr>
          <p:nvPr/>
        </p:nvSpPr>
        <p:spPr bwMode="auto">
          <a:xfrm>
            <a:off x="990600" y="4114800"/>
            <a:ext cx="914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658" name="Rectangle 75"/>
          <p:cNvSpPr>
            <a:spLocks noChangeArrowheads="1"/>
          </p:cNvSpPr>
          <p:nvPr/>
        </p:nvSpPr>
        <p:spPr bwMode="auto">
          <a:xfrm>
            <a:off x="990600" y="4572000"/>
            <a:ext cx="6858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59" name="Rectangle 76"/>
          <p:cNvSpPr>
            <a:spLocks noChangeArrowheads="1"/>
          </p:cNvSpPr>
          <p:nvPr/>
        </p:nvSpPr>
        <p:spPr bwMode="auto">
          <a:xfrm>
            <a:off x="990600" y="4953000"/>
            <a:ext cx="533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0" name="Rectangle 77"/>
          <p:cNvSpPr>
            <a:spLocks noChangeArrowheads="1"/>
          </p:cNvSpPr>
          <p:nvPr/>
        </p:nvSpPr>
        <p:spPr bwMode="auto">
          <a:xfrm>
            <a:off x="990600" y="5334000"/>
            <a:ext cx="2286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1" name="Rectangle 78"/>
          <p:cNvSpPr>
            <a:spLocks noChangeArrowheads="1"/>
          </p:cNvSpPr>
          <p:nvPr/>
        </p:nvSpPr>
        <p:spPr bwMode="auto">
          <a:xfrm>
            <a:off x="990600" y="5715000"/>
            <a:ext cx="152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2" name="Rectangle 79"/>
          <p:cNvSpPr>
            <a:spLocks noChangeArrowheads="1"/>
          </p:cNvSpPr>
          <p:nvPr/>
        </p:nvSpPr>
        <p:spPr bwMode="auto">
          <a:xfrm>
            <a:off x="990600" y="6096000"/>
            <a:ext cx="762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3" name="Rectangle 80"/>
          <p:cNvSpPr>
            <a:spLocks noChangeArrowheads="1"/>
          </p:cNvSpPr>
          <p:nvPr/>
        </p:nvSpPr>
        <p:spPr bwMode="auto">
          <a:xfrm>
            <a:off x="5791200" y="4114800"/>
            <a:ext cx="76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4" name="Rectangle 81"/>
          <p:cNvSpPr>
            <a:spLocks noChangeArrowheads="1"/>
          </p:cNvSpPr>
          <p:nvPr/>
        </p:nvSpPr>
        <p:spPr bwMode="auto">
          <a:xfrm>
            <a:off x="5562600" y="4572000"/>
            <a:ext cx="76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5" name="Rectangle 82"/>
          <p:cNvSpPr>
            <a:spLocks noChangeArrowheads="1"/>
          </p:cNvSpPr>
          <p:nvPr/>
        </p:nvSpPr>
        <p:spPr bwMode="auto">
          <a:xfrm>
            <a:off x="5410200" y="4953000"/>
            <a:ext cx="1524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6" name="Rectangle 83"/>
          <p:cNvSpPr>
            <a:spLocks noChangeArrowheads="1"/>
          </p:cNvSpPr>
          <p:nvPr/>
        </p:nvSpPr>
        <p:spPr bwMode="auto">
          <a:xfrm>
            <a:off x="5105400" y="5334000"/>
            <a:ext cx="838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7" name="Rectangle 84"/>
          <p:cNvSpPr>
            <a:spLocks noChangeArrowheads="1"/>
          </p:cNvSpPr>
          <p:nvPr/>
        </p:nvSpPr>
        <p:spPr bwMode="auto">
          <a:xfrm>
            <a:off x="5029200" y="5715000"/>
            <a:ext cx="12192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8" name="Rectangle 85"/>
          <p:cNvSpPr>
            <a:spLocks noChangeArrowheads="1"/>
          </p:cNvSpPr>
          <p:nvPr/>
        </p:nvSpPr>
        <p:spPr bwMode="auto">
          <a:xfrm>
            <a:off x="4953000" y="6096000"/>
            <a:ext cx="2438400" cy="228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69" name="Rectangle 86"/>
          <p:cNvSpPr>
            <a:spLocks noChangeArrowheads="1"/>
          </p:cNvSpPr>
          <p:nvPr/>
        </p:nvSpPr>
        <p:spPr bwMode="auto">
          <a:xfrm>
            <a:off x="4876800" y="4114800"/>
            <a:ext cx="914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670" name="Rectangle 87"/>
          <p:cNvSpPr>
            <a:spLocks noChangeArrowheads="1"/>
          </p:cNvSpPr>
          <p:nvPr/>
        </p:nvSpPr>
        <p:spPr bwMode="auto">
          <a:xfrm>
            <a:off x="4876800" y="4572000"/>
            <a:ext cx="6858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71" name="Rectangle 88"/>
          <p:cNvSpPr>
            <a:spLocks noChangeArrowheads="1"/>
          </p:cNvSpPr>
          <p:nvPr/>
        </p:nvSpPr>
        <p:spPr bwMode="auto">
          <a:xfrm>
            <a:off x="4876800" y="4953000"/>
            <a:ext cx="533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72" name="Rectangle 89"/>
          <p:cNvSpPr>
            <a:spLocks noChangeArrowheads="1"/>
          </p:cNvSpPr>
          <p:nvPr/>
        </p:nvSpPr>
        <p:spPr bwMode="auto">
          <a:xfrm>
            <a:off x="4876800" y="5334000"/>
            <a:ext cx="2286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73" name="Rectangle 90"/>
          <p:cNvSpPr>
            <a:spLocks noChangeArrowheads="1"/>
          </p:cNvSpPr>
          <p:nvPr/>
        </p:nvSpPr>
        <p:spPr bwMode="auto">
          <a:xfrm>
            <a:off x="4876800" y="5715000"/>
            <a:ext cx="152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74" name="Rectangle 91"/>
          <p:cNvSpPr>
            <a:spLocks noChangeArrowheads="1"/>
          </p:cNvSpPr>
          <p:nvPr/>
        </p:nvSpPr>
        <p:spPr bwMode="auto">
          <a:xfrm>
            <a:off x="4876800" y="6096000"/>
            <a:ext cx="762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2564904"/>
            <a:ext cx="3384376" cy="7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0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Learning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How many training examples </a:t>
            </a:r>
            <a:r>
              <a:rPr lang="tr-TR" sz="2000" i="1" dirty="0"/>
              <a:t>N</a:t>
            </a:r>
            <a:r>
              <a:rPr lang="tr-TR" sz="2000" dirty="0"/>
              <a:t> should we have, such that with </a:t>
            </a:r>
            <a:r>
              <a:rPr lang="tr-TR" sz="2000" dirty="0">
                <a:solidFill>
                  <a:srgbClr val="0000FF"/>
                </a:solidFill>
              </a:rPr>
              <a:t>probability at least </a:t>
            </a:r>
            <a:r>
              <a:rPr lang="tr-TR" sz="2000" dirty="0"/>
              <a:t>1 ‒ δ, </a:t>
            </a:r>
            <a:r>
              <a:rPr lang="tr-TR" sz="2000" i="1" dirty="0"/>
              <a:t>h</a:t>
            </a:r>
            <a:r>
              <a:rPr lang="tr-TR" sz="2000" dirty="0"/>
              <a:t> 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?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r>
              <a:rPr lang="tr-TR" sz="1800" dirty="0"/>
              <a:t>Each strip is at most ε/4</a:t>
            </a:r>
          </a:p>
          <a:p>
            <a:r>
              <a:rPr lang="tr-TR" sz="1800" dirty="0"/>
              <a:t>Pr that we miss a strip 1‒ ε/4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a strip (1 ‒ ε/4)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4 strips 4(1 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4(1 ‒ ε/4)</a:t>
            </a:r>
            <a:r>
              <a:rPr lang="tr-TR" sz="1800" i="1" baseline="30000" dirty="0"/>
              <a:t>N</a:t>
            </a:r>
            <a:r>
              <a:rPr lang="tr-TR" sz="1800" dirty="0"/>
              <a:t> ≤ δ and (1 ‒ x)≤exp( ‒ x)</a:t>
            </a:r>
            <a:endParaRPr lang="tr-TR" sz="1800" baseline="30000" dirty="0"/>
          </a:p>
          <a:p>
            <a:r>
              <a:rPr lang="tr-TR" sz="1800" dirty="0"/>
              <a:t>4exp(‒ ε</a:t>
            </a:r>
            <a:r>
              <a:rPr lang="tr-TR" sz="1800" i="1" dirty="0"/>
              <a:t>N</a:t>
            </a:r>
            <a:r>
              <a:rPr lang="tr-TR" sz="1800" dirty="0"/>
              <a:t>/4) ≤ δ  and </a:t>
            </a:r>
            <a:r>
              <a:rPr lang="tr-TR" sz="1800" i="1" dirty="0"/>
              <a:t>N</a:t>
            </a:r>
            <a:r>
              <a:rPr lang="tr-TR" sz="1800" dirty="0"/>
              <a:t> ≥ (4/ε)log(4/δ)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151-C605-45FE-A0D0-184A34F3C27A}" type="slidenum">
              <a:rPr lang="tr-TR"/>
              <a:pPr/>
              <a:t>19</a:t>
            </a:fld>
            <a:endParaRPr lang="tr-TR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763" y="2708920"/>
            <a:ext cx="4317236" cy="3805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2:</a:t>
            </a:r>
            <a:r>
              <a:rPr lang="tr-TR"/>
              <a:t> </a:t>
            </a:r>
            <a:br>
              <a:rPr lang="tr-TR"/>
            </a:br>
            <a:r>
              <a:rPr lang="tr-TR"/>
              <a:t>Supervised Learning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614633"/>
            <a:ext cx="5678726" cy="524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Model </a:t>
            </a:r>
            <a:r>
              <a:rPr lang="tr-TR" dirty="0" err="1"/>
              <a:t>Complexity</a:t>
            </a:r>
            <a:endParaRPr lang="tr-TR" dirty="0"/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0" y="1412776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simpler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because</a:t>
            </a:r>
            <a:endParaRPr lang="tr-TR" dirty="0"/>
          </a:p>
          <a:p>
            <a:r>
              <a:rPr lang="tr-TR" sz="2000" dirty="0" err="1"/>
              <a:t>Simpler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</a:t>
            </a:r>
            <a:r>
              <a:rPr lang="tr-TR" sz="2000" dirty="0" err="1"/>
              <a:t>lower</a:t>
            </a:r>
            <a:r>
              <a:rPr lang="tr-TR" sz="2000" dirty="0"/>
              <a:t> </a:t>
            </a:r>
            <a:r>
              <a:rPr lang="tr-TR" sz="2000" dirty="0" err="1"/>
              <a:t>computational</a:t>
            </a:r>
            <a:r>
              <a:rPr lang="tr-TR" sz="20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dirty="0" err="1"/>
              <a:t>complexity</a:t>
            </a:r>
            <a:r>
              <a:rPr lang="tr-TR" sz="2000" dirty="0"/>
              <a:t>)</a:t>
            </a:r>
          </a:p>
          <a:p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train</a:t>
            </a:r>
            <a:r>
              <a:rPr lang="tr-TR" sz="2000" dirty="0"/>
              <a:t> (</a:t>
            </a:r>
            <a:r>
              <a:rPr lang="tr-TR" sz="2000" dirty="0" err="1"/>
              <a:t>lower</a:t>
            </a:r>
            <a:r>
              <a:rPr lang="tr-TR" sz="20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dirty="0" err="1"/>
              <a:t>space</a:t>
            </a:r>
            <a:r>
              <a:rPr lang="tr-TR" sz="2000" dirty="0"/>
              <a:t> </a:t>
            </a:r>
            <a:r>
              <a:rPr lang="tr-TR" sz="2000" dirty="0" err="1"/>
              <a:t>complexity</a:t>
            </a:r>
            <a:r>
              <a:rPr lang="tr-TR" sz="2000" dirty="0"/>
              <a:t>)</a:t>
            </a:r>
          </a:p>
          <a:p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explain</a:t>
            </a:r>
            <a:r>
              <a:rPr lang="tr-TR" sz="20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interpretable</a:t>
            </a:r>
            <a:r>
              <a:rPr lang="tr-TR" sz="2000" dirty="0"/>
              <a:t>)</a:t>
            </a:r>
          </a:p>
          <a:p>
            <a:r>
              <a:rPr lang="tr-TR" sz="2000" dirty="0" err="1"/>
              <a:t>Generalizes</a:t>
            </a:r>
            <a:r>
              <a:rPr lang="tr-TR" sz="2000" dirty="0"/>
              <a:t> </a:t>
            </a:r>
            <a:r>
              <a:rPr lang="tr-TR" sz="2000" dirty="0" err="1"/>
              <a:t>better</a:t>
            </a:r>
            <a:r>
              <a:rPr lang="tr-TR" sz="2000" dirty="0"/>
              <a:t> (</a:t>
            </a:r>
            <a:r>
              <a:rPr lang="tr-TR" sz="2000" dirty="0" err="1"/>
              <a:t>lower</a:t>
            </a:r>
            <a:r>
              <a:rPr lang="tr-TR" sz="20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</a:t>
            </a:r>
            <a:r>
              <a:rPr lang="tr-TR" sz="2000" dirty="0" err="1"/>
              <a:t>variance</a:t>
            </a:r>
            <a:r>
              <a:rPr lang="tr-TR" sz="2000" dirty="0"/>
              <a:t> - </a:t>
            </a:r>
            <a:r>
              <a:rPr lang="tr-TR" sz="2000" dirty="0" err="1"/>
              <a:t>Occam’s</a:t>
            </a:r>
            <a:r>
              <a:rPr lang="tr-TR" sz="2000" dirty="0"/>
              <a:t> </a:t>
            </a:r>
            <a:r>
              <a:rPr lang="tr-TR" sz="2000" dirty="0" err="1"/>
              <a:t>razor</a:t>
            </a:r>
            <a:r>
              <a:rPr lang="tr-TR" sz="2000" dirty="0"/>
              <a:t>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A90D-68B4-44BD-B5BA-4D595A9E4370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7338"/>
            <a:ext cx="6512818" cy="49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5575300" y="1412875"/>
          <a:ext cx="18811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5" name="Equation" r:id="rId4" imgW="863280" imgH="241200" progId="Equation.3">
                  <p:embed/>
                </p:oleObj>
              </mc:Choice>
              <mc:Fallback>
                <p:oleObj name="Equation" r:id="rId4" imgW="86328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412875"/>
                        <a:ext cx="18811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16600" y="2009775"/>
          <a:ext cx="2620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6" name="Equation" r:id="rId6" imgW="1333440" imgH="507960" progId="Equation.3">
                  <p:embed/>
                </p:oleObj>
              </mc:Choice>
              <mc:Fallback>
                <p:oleObj name="Equation" r:id="rId6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009775"/>
                        <a:ext cx="2620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37249" y="4429125"/>
          <a:ext cx="3241425" cy="10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7" name="Equation" r:id="rId8" imgW="1536480" imgH="507960" progId="Equation.3">
                  <p:embed/>
                </p:oleObj>
              </mc:Choice>
              <mc:Fallback>
                <p:oleObj name="Equation" r:id="rId8" imgW="1536480" imgH="5079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49" y="4429125"/>
                        <a:ext cx="3241425" cy="1071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21</a:t>
            </a:fld>
            <a:endParaRPr lang="tr-TR" dirty="0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+mj-lt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412875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123945" name="Object 4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5" name="Equation" r:id="rId4" imgW="952200" imgH="215640" progId="Equation.3">
                  <p:embed/>
                </p:oleObj>
              </mc:Choice>
              <mc:Fallback>
                <p:oleObj name="Equation" r:id="rId4" imgW="952200" imgH="2156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205038"/>
                        <a:ext cx="1933575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38850" y="2794000"/>
          <a:ext cx="2848745" cy="49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6" name="Equation" r:id="rId6" imgW="1396800" imgH="241200" progId="Equation.3">
                  <p:embed/>
                </p:oleObj>
              </mc:Choice>
              <mc:Fallback>
                <p:oleObj name="Equation" r:id="rId6" imgW="1396800" imgH="24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794000"/>
                        <a:ext cx="2848745" cy="4921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9763" y="4076700"/>
          <a:ext cx="35417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7" name="Equation" r:id="rId8" imgW="1663560" imgH="431640" progId="Equation.3">
                  <p:embed/>
                </p:oleObj>
              </mc:Choice>
              <mc:Fallback>
                <p:oleObj name="Equation" r:id="rId8" imgW="1663560" imgH="431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076700"/>
                        <a:ext cx="3541712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3B7E8-76BE-4C0C-B1F0-65BB59E694E5}" type="slidenum">
              <a:rPr lang="tr-TR"/>
              <a:pPr/>
              <a:t>22</a:t>
            </a:fld>
            <a:endParaRPr lang="tr-TR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/>
        </p:nvGraphicFramePr>
        <p:xfrm>
          <a:off x="736600" y="4968875"/>
          <a:ext cx="54911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8" name="Equation" r:id="rId10" imgW="2323800" imgH="431640" progId="Equation.3">
                  <p:embed/>
                </p:oleObj>
              </mc:Choice>
              <mc:Fallback>
                <p:oleObj name="Equation" r:id="rId10" imgW="2323800" imgH="4316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968875"/>
                        <a:ext cx="5491163" cy="1017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9" name="Equation" r:id="rId12" imgW="838080" imgH="761760" progId="Equation.3">
                  <p:embed/>
                </p:oleObj>
              </mc:Choice>
              <mc:Fallback>
                <p:oleObj name="Equation" r:id="rId12" imgW="838080" imgH="7617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844675"/>
                        <a:ext cx="1912937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+mj-lt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Model Selection &amp; Generalization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is an </a:t>
            </a:r>
            <a:r>
              <a:rPr lang="tr-TR" dirty="0" err="1">
                <a:solidFill>
                  <a:schemeClr val="accent1"/>
                </a:solidFill>
              </a:rPr>
              <a:t>ill-posed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smtClean="0">
                <a:solidFill>
                  <a:schemeClr val="accent1"/>
                </a:solidFill>
              </a:rPr>
              <a:t>problem</a:t>
            </a:r>
            <a:r>
              <a:rPr lang="tr-TR" dirty="0"/>
              <a:t>, </a:t>
            </a:r>
            <a:r>
              <a:rPr lang="tr-TR" dirty="0" err="1"/>
              <a:t>i.e</a:t>
            </a:r>
            <a:r>
              <a:rPr lang="tr-TR" dirty="0" smtClean="0"/>
              <a:t>. </a:t>
            </a:r>
            <a:r>
              <a:rPr lang="tr-TR" dirty="0"/>
              <a:t>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endParaRPr lang="tr-TR" dirty="0">
              <a:solidFill>
                <a:schemeClr val="hlink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 err="1" smtClean="0"/>
              <a:t>Underfitting</a:t>
            </a:r>
            <a:r>
              <a:rPr lang="tr-TR" dirty="0" smtClean="0"/>
              <a:t>: </a:t>
            </a:r>
            <a:r>
              <a:rPr lang="tr-TR" dirty="0" smtClean="0">
                <a:latin typeface="Lucida Calligraphy" pitchFamily="66" charset="0"/>
              </a:rPr>
              <a:t>H</a:t>
            </a:r>
            <a:r>
              <a:rPr lang="tr-TR" dirty="0" smtClean="0"/>
              <a:t>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i="1" dirty="0" smtClean="0"/>
              <a:t>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i="1" dirty="0" smtClean="0"/>
              <a:t>f</a:t>
            </a:r>
            <a:endParaRPr lang="tr-TR" i="1" dirty="0">
              <a:solidFill>
                <a:srgbClr val="9900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EC8-C52F-40DA-B769-489166C0D70A}" type="slidenum">
              <a:rPr lang="tr-TR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21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Model Selection &amp; Generalization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is an </a:t>
            </a:r>
            <a:r>
              <a:rPr lang="tr-TR" dirty="0" err="1">
                <a:solidFill>
                  <a:schemeClr val="accent1"/>
                </a:solidFill>
              </a:rPr>
              <a:t>ill-posed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smtClean="0">
                <a:solidFill>
                  <a:schemeClr val="accent1"/>
                </a:solidFill>
              </a:rPr>
              <a:t>problem</a:t>
            </a:r>
            <a:r>
              <a:rPr lang="tr-TR" dirty="0"/>
              <a:t>, </a:t>
            </a:r>
            <a:r>
              <a:rPr lang="tr-TR" dirty="0" err="1"/>
              <a:t>i.e</a:t>
            </a:r>
            <a:r>
              <a:rPr lang="tr-TR" dirty="0" smtClean="0"/>
              <a:t>. </a:t>
            </a:r>
            <a:r>
              <a:rPr lang="tr-TR" dirty="0"/>
              <a:t>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endParaRPr lang="tr-TR" dirty="0">
              <a:solidFill>
                <a:schemeClr val="hlink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 err="1" smtClean="0"/>
              <a:t>Underfitting</a:t>
            </a:r>
            <a:r>
              <a:rPr lang="tr-TR" dirty="0" smtClean="0"/>
              <a:t>: </a:t>
            </a:r>
            <a:r>
              <a:rPr lang="tr-TR" dirty="0" smtClean="0">
                <a:latin typeface="Lucida Calligraphy" pitchFamily="66" charset="0"/>
              </a:rPr>
              <a:t>H</a:t>
            </a:r>
            <a:r>
              <a:rPr lang="tr-TR" dirty="0" smtClean="0"/>
              <a:t>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i="1" dirty="0" smtClean="0"/>
              <a:t>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i="1" dirty="0" smtClean="0"/>
              <a:t>f</a:t>
            </a:r>
            <a:endParaRPr lang="tr-TR" i="1" dirty="0">
              <a:solidFill>
                <a:srgbClr val="9900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EC8-C52F-40DA-B769-489166C0D70A}" type="slidenum">
              <a:rPr lang="tr-TR"/>
              <a:pPr/>
              <a:t>24</a:t>
            </a:fld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4355976" y="5301208"/>
            <a:ext cx="4608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+mj-lt"/>
              </a:rPr>
              <a:t>Se</a:t>
            </a:r>
            <a:r>
              <a:rPr lang="en-US" sz="2600" i="1" dirty="0" smtClean="0">
                <a:latin typeface="+mj-lt"/>
              </a:rPr>
              <a:t>t of assumptions we make to make learning possible.</a:t>
            </a:r>
            <a:endParaRPr lang="en-US" sz="2600" i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301208"/>
            <a:ext cx="3528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>
                <a:latin typeface="+mj-lt"/>
              </a:rPr>
              <a:t>Data not sufficient to find a unique solution</a:t>
            </a:r>
            <a:endParaRPr lang="en-US" sz="2600" i="1" dirty="0">
              <a:latin typeface="+mj-lt"/>
            </a:endParaRPr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 flipH="1">
            <a:off x="2087724" y="2348880"/>
            <a:ext cx="1620180" cy="2952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51920" y="3140968"/>
            <a:ext cx="144016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Triple Trade-Off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tr-TR"/>
              <a:t>There is a trade-off between three factors (Dietterich,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Complexity of 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 i="1"/>
              <a:t>, c </a:t>
            </a:r>
            <a:r>
              <a:rPr lang="tr-TR" sz="2400"/>
              <a:t>(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Training set size, </a:t>
            </a:r>
            <a:r>
              <a:rPr lang="tr-TR" sz="2400" i="1"/>
              <a:t>N, </a:t>
            </a:r>
            <a:endParaRPr lang="tr-TR" sz="240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Generalization error, </a:t>
            </a:r>
            <a:r>
              <a:rPr lang="tr-TR" sz="2400" i="1"/>
              <a:t>E</a:t>
            </a:r>
            <a:r>
              <a:rPr lang="tr-TR" sz="2400"/>
              <a:t>, on new data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N</a:t>
            </a:r>
            <a:r>
              <a:rPr lang="tr-TR">
                <a:latin typeface="Symbol" pitchFamily="18" charset="2"/>
              </a:rPr>
              <a:t>­,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</a:t>
            </a:r>
            <a:endParaRPr lang="tr-TR"/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c </a:t>
            </a:r>
            <a:r>
              <a:rPr lang="tr-TR"/>
              <a:t>(</a:t>
            </a:r>
            <a:r>
              <a:rPr lang="tr-TR">
                <a:latin typeface="Lucida Calligraphy" pitchFamily="66" charset="0"/>
              </a:rPr>
              <a:t>H</a:t>
            </a:r>
            <a:r>
              <a:rPr lang="tr-TR"/>
              <a:t>)</a:t>
            </a:r>
            <a:r>
              <a:rPr lang="tr-TR">
                <a:latin typeface="Symbol" pitchFamily="18" charset="2"/>
              </a:rPr>
              <a:t>­, </a:t>
            </a:r>
            <a:r>
              <a:rPr lang="tr-TR"/>
              <a:t>first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 </a:t>
            </a:r>
            <a:r>
              <a:rPr lang="tr-TR"/>
              <a:t>and then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­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D753-33B0-45DC-B91F-EDFAACD52824}" type="slidenum">
              <a:rPr lang="tr-TR"/>
              <a:pPr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estimate</a:t>
            </a:r>
            <a:r>
              <a:rPr lang="tr-TR" dirty="0"/>
              <a:t> </a:t>
            </a:r>
            <a:r>
              <a:rPr lang="tr-TR" dirty="0" err="1"/>
              <a:t>generalization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data </a:t>
            </a:r>
            <a:r>
              <a:rPr lang="tr-TR" dirty="0" err="1"/>
              <a:t>unseen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as</a:t>
            </a:r>
          </a:p>
          <a:p>
            <a:pPr lvl="1"/>
            <a:r>
              <a:rPr lang="tr-TR" sz="2400" dirty="0"/>
              <a:t>Training set (50%)</a:t>
            </a:r>
          </a:p>
          <a:p>
            <a:pPr lvl="1"/>
            <a:r>
              <a:rPr lang="tr-TR" sz="2400" dirty="0" err="1"/>
              <a:t>Validation</a:t>
            </a:r>
            <a:r>
              <a:rPr lang="tr-TR" sz="2400" dirty="0"/>
              <a:t> set (25%)</a:t>
            </a:r>
          </a:p>
          <a:p>
            <a:pPr lvl="1"/>
            <a:r>
              <a:rPr lang="tr-TR" sz="2400" dirty="0"/>
              <a:t>Test (</a:t>
            </a:r>
            <a:r>
              <a:rPr lang="tr-TR" sz="2400" dirty="0" err="1"/>
              <a:t>publication</a:t>
            </a:r>
            <a:r>
              <a:rPr lang="tr-TR" sz="2400" dirty="0"/>
              <a:t>) set (25%)</a:t>
            </a:r>
          </a:p>
          <a:p>
            <a:r>
              <a:rPr lang="tr-TR" dirty="0" err="1"/>
              <a:t>Resampling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e.g</a:t>
            </a:r>
            <a:r>
              <a:rPr lang="tr-TR" dirty="0" smtClean="0"/>
              <a:t>. </a:t>
            </a:r>
            <a:r>
              <a:rPr lang="tr-TR" dirty="0" err="1" smtClean="0"/>
              <a:t>bootstrapping</a:t>
            </a:r>
            <a:r>
              <a:rPr lang="tr-TR" dirty="0" smtClean="0"/>
              <a:t>)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few</a:t>
            </a:r>
            <a:r>
              <a:rPr lang="tr-TR" dirty="0"/>
              <a:t>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725E-4115-4786-8A56-EA4079F6953E}" type="slidenum">
              <a:rPr lang="tr-TR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012" name="Group 4"/>
          <p:cNvGraphicFramePr>
            <a:graphicFrameLocks noGrp="1"/>
          </p:cNvGraphicFramePr>
          <p:nvPr/>
        </p:nvGraphicFramePr>
        <p:xfrm>
          <a:off x="685800" y="2514600"/>
          <a:ext cx="5992813" cy="2732091"/>
        </p:xfrm>
        <a:graphic>
          <a:graphicData uri="http://schemas.openxmlformats.org/drawingml/2006/table">
            <a:tbl>
              <a:tblPr/>
              <a:tblGrid>
                <a:gridCol w="376238"/>
                <a:gridCol w="406400"/>
                <a:gridCol w="1311275"/>
                <a:gridCol w="2760662"/>
                <a:gridCol w="113823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TRAINERR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10-FOLD-CV-ERR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Choice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Math1" pitchFamily="2" charset="2"/>
                        </a:rPr>
                        <a:t>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82" name="Rectangle 56"/>
          <p:cNvSpPr>
            <a:spLocks noChangeArrowheads="1"/>
          </p:cNvSpPr>
          <p:nvPr/>
        </p:nvSpPr>
        <p:spPr bwMode="auto">
          <a:xfrm>
            <a:off x="2792413" y="2960688"/>
            <a:ext cx="1752600" cy="2286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83" name="Rectangle 57"/>
          <p:cNvSpPr>
            <a:spLocks noChangeArrowheads="1"/>
          </p:cNvSpPr>
          <p:nvPr/>
        </p:nvSpPr>
        <p:spPr bwMode="auto">
          <a:xfrm>
            <a:off x="2792413" y="3417888"/>
            <a:ext cx="685800" cy="2286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84" name="Rectangle 58"/>
          <p:cNvSpPr>
            <a:spLocks noChangeArrowheads="1"/>
          </p:cNvSpPr>
          <p:nvPr/>
        </p:nvSpPr>
        <p:spPr bwMode="auto">
          <a:xfrm>
            <a:off x="2792413" y="3798888"/>
            <a:ext cx="533400" cy="2286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85" name="Rectangle 59"/>
          <p:cNvSpPr>
            <a:spLocks noChangeArrowheads="1"/>
          </p:cNvSpPr>
          <p:nvPr/>
        </p:nvSpPr>
        <p:spPr bwMode="auto">
          <a:xfrm>
            <a:off x="2792413" y="4179888"/>
            <a:ext cx="838200" cy="2286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86" name="Rectangle 60"/>
          <p:cNvSpPr>
            <a:spLocks noChangeArrowheads="1"/>
          </p:cNvSpPr>
          <p:nvPr/>
        </p:nvSpPr>
        <p:spPr bwMode="auto">
          <a:xfrm>
            <a:off x="2792413" y="4560888"/>
            <a:ext cx="1066800" cy="2286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87" name="Rectangle 61"/>
          <p:cNvSpPr>
            <a:spLocks noChangeArrowheads="1"/>
          </p:cNvSpPr>
          <p:nvPr/>
        </p:nvSpPr>
        <p:spPr bwMode="auto">
          <a:xfrm>
            <a:off x="2792413" y="4941888"/>
            <a:ext cx="1295400" cy="2286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88" name="Rectangle 62"/>
          <p:cNvSpPr>
            <a:spLocks noChangeArrowheads="1"/>
          </p:cNvSpPr>
          <p:nvPr/>
        </p:nvSpPr>
        <p:spPr bwMode="auto">
          <a:xfrm>
            <a:off x="1497013" y="2960688"/>
            <a:ext cx="914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89" name="Rectangle 63"/>
          <p:cNvSpPr>
            <a:spLocks noChangeArrowheads="1"/>
          </p:cNvSpPr>
          <p:nvPr/>
        </p:nvSpPr>
        <p:spPr bwMode="auto">
          <a:xfrm>
            <a:off x="1497013" y="3417888"/>
            <a:ext cx="6858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90" name="Rectangle 64"/>
          <p:cNvSpPr>
            <a:spLocks noChangeArrowheads="1"/>
          </p:cNvSpPr>
          <p:nvPr/>
        </p:nvSpPr>
        <p:spPr bwMode="auto">
          <a:xfrm>
            <a:off x="1497013" y="3798888"/>
            <a:ext cx="533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91" name="Rectangle 65"/>
          <p:cNvSpPr>
            <a:spLocks noChangeArrowheads="1"/>
          </p:cNvSpPr>
          <p:nvPr/>
        </p:nvSpPr>
        <p:spPr bwMode="auto">
          <a:xfrm>
            <a:off x="1497013" y="4179888"/>
            <a:ext cx="2286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92" name="Rectangle 66"/>
          <p:cNvSpPr>
            <a:spLocks noChangeArrowheads="1"/>
          </p:cNvSpPr>
          <p:nvPr/>
        </p:nvSpPr>
        <p:spPr bwMode="auto">
          <a:xfrm>
            <a:off x="1497013" y="4560888"/>
            <a:ext cx="1524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93" name="Rectangle 67"/>
          <p:cNvSpPr>
            <a:spLocks noChangeArrowheads="1"/>
          </p:cNvSpPr>
          <p:nvPr/>
        </p:nvSpPr>
        <p:spPr bwMode="auto">
          <a:xfrm>
            <a:off x="1497013" y="4941888"/>
            <a:ext cx="76200" cy="228600"/>
          </a:xfrm>
          <a:prstGeom prst="rect">
            <a:avLst/>
          </a:prstGeom>
          <a:solidFill>
            <a:srgbClr val="C2A39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94" name="Rectangle 69"/>
          <p:cNvSpPr>
            <a:spLocks noChangeArrowheads="1"/>
          </p:cNvSpPr>
          <p:nvPr/>
        </p:nvSpPr>
        <p:spPr bwMode="auto">
          <a:xfrm>
            <a:off x="685800" y="1600200"/>
            <a:ext cx="19700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3528" y="2564904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-552748" y="3657206"/>
            <a:ext cx="183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</a:t>
            </a:r>
            <a:r>
              <a:rPr lang="en-US" sz="1800" dirty="0" smtClean="0"/>
              <a:t> more complex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64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Model: 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0" name="Equation" r:id="rId3" imgW="457200" imgH="203040" progId="Equation.3">
                  <p:embed/>
                </p:oleObj>
              </mc:Choice>
              <mc:Fallback>
                <p:oleObj name="Equation" r:id="rId3" imgW="45720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071688"/>
                        <a:ext cx="9001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1" name="Equation" r:id="rId5" imgW="1612800" imgH="342720" progId="Equation.3">
                  <p:embed/>
                </p:oleObj>
              </mc:Choice>
              <mc:Fallback>
                <p:oleObj name="Equation" r:id="rId5" imgW="1612800" imgH="3427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928938"/>
                        <a:ext cx="359092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28</a:t>
            </a:fld>
            <a:endParaRPr lang="tr-TR"/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name="Equation" r:id="rId7" imgW="1282680" imgH="266400" progId="Equation.3">
                  <p:embed/>
                </p:oleObj>
              </mc:Choice>
              <mc:Fallback>
                <p:oleObj name="Equation" r:id="rId7" imgW="1282680" imgH="266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375150"/>
                        <a:ext cx="2814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a Class from Examples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352-98EB-4C2F-B839-A2A12EA93647}" type="slidenum">
              <a:rPr lang="tr-TR"/>
              <a:pPr/>
              <a:t>3</a:t>
            </a:fld>
            <a:endParaRPr lang="tr-TR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857224" y="6429396"/>
            <a:ext cx="6572296" cy="292079"/>
          </a:xfrm>
        </p:spPr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Training set </a:t>
            </a:r>
            <a:r>
              <a:rPr lang="tr-TR" i="0" dirty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 noGrp="1"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6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91465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75375" y="1357313"/>
          <a:ext cx="180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7" name="Equation" r:id="rId5" imgW="863280" imgH="241200" progId="Equation.3">
                  <p:embed/>
                </p:oleObj>
              </mc:Choice>
              <mc:Fallback>
                <p:oleObj name="Equation" r:id="rId5" imgW="863280" imgH="241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1357313"/>
                        <a:ext cx="1806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3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10125" y="2071688"/>
          <a:ext cx="30956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8" name="Equation" r:id="rId7" imgW="1371600" imgH="457200" progId="Equation.3">
                  <p:embed/>
                </p:oleObj>
              </mc:Choice>
              <mc:Fallback>
                <p:oleObj name="Equation" r:id="rId7" imgW="13716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071688"/>
                        <a:ext cx="309562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0B84-E934-4CCF-852A-950DBD7D0868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6359525" y="3746500"/>
          <a:ext cx="12477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9" name="Equation" r:id="rId9" imgW="533160" imgH="457200" progId="Equation.3">
                  <p:embed/>
                </p:oleObj>
              </mc:Choice>
              <mc:Fallback>
                <p:oleObj name="Equation" r:id="rId9" imgW="533160" imgH="457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3746500"/>
                        <a:ext cx="1247775" cy="106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857224" y="6429396"/>
            <a:ext cx="6572296" cy="292079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tr-TR" dirty="0"/>
              <a:t>Class </a:t>
            </a:r>
            <a:r>
              <a:rPr lang="tr-TR" i="0" dirty="0">
                <a:latin typeface="Lucida Calligraphy" pitchFamily="66" charset="0"/>
              </a:rPr>
              <a:t>C</a:t>
            </a:r>
          </a:p>
        </p:txBody>
      </p:sp>
      <p:graphicFrame>
        <p:nvGraphicFramePr>
          <p:cNvPr id="11572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4" name="Equation" r:id="rId4" imgW="3022560" imgH="203040" progId="Equation.3">
                  <p:embed/>
                </p:oleObj>
              </mc:Choice>
              <mc:Fallback>
                <p:oleObj name="Equation" r:id="rId4" imgW="3022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863725"/>
                        <a:ext cx="61356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7FC5-EBE2-4223-9934-12223D1105AE}" type="slidenum">
              <a:rPr lang="tr-TR"/>
              <a:pPr/>
              <a:t>5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tr-TR" dirty="0"/>
              <a:t>Hypothesis class </a:t>
            </a:r>
            <a:r>
              <a:rPr lang="tr-TR" i="0" dirty="0">
                <a:latin typeface="Lucida Calligraphy" pitchFamily="66" charset="0"/>
              </a:rPr>
              <a:t>H</a:t>
            </a:r>
          </a:p>
        </p:txBody>
      </p:sp>
      <p:graphicFrame>
        <p:nvGraphicFramePr>
          <p:cNvPr id="114712" name="Object 24"/>
          <p:cNvGraphicFramePr>
            <a:graphicFrameLocks noGrp="1" noChangeAspect="1"/>
          </p:cNvGraphicFramePr>
          <p:nvPr>
            <p:ph sz="half" idx="1"/>
          </p:nvPr>
        </p:nvGraphicFramePr>
        <p:xfrm>
          <a:off x="3922713" y="1543050"/>
          <a:ext cx="36893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Equation" r:id="rId4" imgW="2019240" imgH="457200" progId="Equation.3">
                  <p:embed/>
                </p:oleObj>
              </mc:Choice>
              <mc:Fallback>
                <p:oleObj name="Equation" r:id="rId4" imgW="2019240" imgH="457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543050"/>
                        <a:ext cx="36893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038635"/>
              </p:ext>
            </p:extLst>
          </p:nvPr>
        </p:nvGraphicFramePr>
        <p:xfrm>
          <a:off x="5538788" y="4500563"/>
          <a:ext cx="29289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0" name="Equation" r:id="rId6" imgW="1562100" imgH="457200" progId="Equation.3">
                  <p:embed/>
                </p:oleObj>
              </mc:Choice>
              <mc:Fallback>
                <p:oleObj name="Equation" r:id="rId6" imgW="1562100" imgH="457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4500563"/>
                        <a:ext cx="2928937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4D3-A45A-49F6-AF6E-C0C10AACE9F4}" type="slidenum">
              <a:rPr lang="tr-TR"/>
              <a:pPr/>
              <a:t>6</a:t>
            </a:fld>
            <a:endParaRPr lang="tr-TR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20072" y="3356992"/>
            <a:ext cx="36210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+mj-lt"/>
              </a:rPr>
              <a:t>h: </a:t>
            </a:r>
            <a:r>
              <a:rPr lang="tr-TR" sz="2400" dirty="0">
                <a:latin typeface="+mj-lt"/>
              </a:rPr>
              <a:t>a </a:t>
            </a:r>
            <a:r>
              <a:rPr lang="tr-TR" sz="2400" dirty="0" err="1">
                <a:latin typeface="+mj-lt"/>
              </a:rPr>
              <a:t>hypothesis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 err="1">
                <a:latin typeface="+mj-lt"/>
              </a:rPr>
              <a:t>from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latin typeface="Lucida Calligraphy" pitchFamily="66" charset="0"/>
              </a:rPr>
              <a:t>H</a:t>
            </a:r>
          </a:p>
          <a:p>
            <a:r>
              <a:rPr lang="tr-TR" sz="2400" dirty="0">
                <a:latin typeface="Lucida Calligraphy" pitchFamily="66" charset="0"/>
              </a:rPr>
              <a:t>X : </a:t>
            </a:r>
            <a:r>
              <a:rPr lang="tr-TR" sz="2400" dirty="0" err="1" smtClean="0">
                <a:latin typeface="+mj-lt"/>
              </a:rPr>
              <a:t>training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>
                <a:latin typeface="+mj-lt"/>
              </a:rPr>
              <a:t>set</a:t>
            </a:r>
          </a:p>
          <a:p>
            <a:r>
              <a:rPr lang="tr-TR" sz="2400" dirty="0" err="1" smtClean="0">
                <a:latin typeface="+mj-lt"/>
              </a:rPr>
              <a:t>Error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>
                <a:latin typeface="+mj-lt"/>
              </a:rPr>
              <a:t>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 smtClean="0">
                <a:latin typeface="+mj-lt"/>
              </a:rPr>
              <a:t>on </a:t>
            </a:r>
            <a:r>
              <a:rPr lang="tr-TR" sz="2400" dirty="0">
                <a:latin typeface="Lucida Calligraphy" pitchFamily="66" charset="0"/>
              </a:rPr>
              <a:t>X</a:t>
            </a:r>
            <a:endParaRPr lang="en-GB" sz="2400" dirty="0">
              <a:latin typeface="+mj-lt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S, G,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Space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78D9-B881-4104-A829-EC488FE52DF4}" type="slidenum">
              <a:rPr lang="tr-TR"/>
              <a:pPr/>
              <a:t>7</a:t>
            </a:fld>
            <a:endParaRPr lang="tr-TR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3" y="3482975"/>
            <a:ext cx="28837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Consistent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error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err="1" smtClean="0">
                <a:solidFill>
                  <a:schemeClr val="tx2"/>
                </a:solidFill>
                <a:latin typeface="+mj-lt"/>
              </a:rPr>
              <a:t>free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 smtClean="0">
                <a:latin typeface="+mj-lt"/>
              </a:rPr>
              <a:t>and </a:t>
            </a:r>
            <a:r>
              <a:rPr lang="tr-TR" sz="2000" dirty="0">
                <a:latin typeface="+mj-lt"/>
              </a:rPr>
              <a:t>make up the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version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space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887"/>
            <a:ext cx="8229600" cy="1143000"/>
          </a:xfrm>
        </p:spPr>
        <p:txBody>
          <a:bodyPr/>
          <a:lstStyle/>
          <a:p>
            <a:r>
              <a:rPr lang="tr-TR" dirty="0" smtClean="0"/>
              <a:t>Margin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389120"/>
          </a:xfrm>
        </p:spPr>
        <p:txBody>
          <a:bodyPr/>
          <a:lstStyle/>
          <a:p>
            <a:r>
              <a:rPr lang="tr-TR" dirty="0" smtClean="0"/>
              <a:t>Choose </a:t>
            </a:r>
            <a:r>
              <a:rPr lang="tr-TR" i="1" dirty="0" smtClean="0"/>
              <a:t>h</a:t>
            </a:r>
            <a:r>
              <a:rPr lang="tr-TR" dirty="0" smtClean="0"/>
              <a:t> with </a:t>
            </a:r>
            <a:r>
              <a:rPr lang="tr-TR" dirty="0" err="1" smtClean="0"/>
              <a:t>largest</a:t>
            </a:r>
            <a:r>
              <a:rPr lang="tr-TR" dirty="0" smtClean="0"/>
              <a:t> </a:t>
            </a:r>
            <a:r>
              <a:rPr lang="tr-TR" dirty="0" err="1" smtClean="0"/>
              <a:t>margin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210-71C6-4AB2-92CC-A96B65609C9A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4896544" cy="476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tr-TR" dirty="0"/>
              <a:t>VC </a:t>
            </a:r>
            <a:r>
              <a:rPr lang="tr-TR" dirty="0" err="1" smtClean="0"/>
              <a:t>Dimension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PAC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Tools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analyze</a:t>
            </a:r>
            <a:r>
              <a:rPr lang="tr-TR" dirty="0" smtClean="0"/>
              <a:t> </a:t>
            </a:r>
            <a:r>
              <a:rPr lang="tr-TR" dirty="0" err="1" smtClean="0"/>
              <a:t>expected</a:t>
            </a:r>
            <a:r>
              <a:rPr lang="tr-TR" dirty="0" smtClean="0"/>
              <a:t> (test/</a:t>
            </a:r>
            <a:r>
              <a:rPr lang="tr-TR" dirty="0" err="1" smtClean="0"/>
              <a:t>generalization</a:t>
            </a:r>
            <a:r>
              <a:rPr lang="tr-TR" dirty="0" smtClean="0"/>
              <a:t>) </a:t>
            </a:r>
            <a:r>
              <a:rPr lang="tr-TR" dirty="0" err="1" smtClean="0"/>
              <a:t>error</a:t>
            </a:r>
            <a:r>
              <a:rPr lang="tr-TR" dirty="0" smtClean="0"/>
              <a:t> of </a:t>
            </a:r>
            <a:r>
              <a:rPr lang="tr-TR" dirty="0" err="1" smtClean="0"/>
              <a:t>hypothesis</a:t>
            </a:r>
            <a:r>
              <a:rPr lang="tr-TR" dirty="0" smtClean="0"/>
              <a:t> </a:t>
            </a:r>
            <a:r>
              <a:rPr lang="tr-TR" dirty="0" err="1" smtClean="0"/>
              <a:t>classes</a:t>
            </a:r>
            <a:r>
              <a:rPr lang="tr-TR" dirty="0" smtClean="0"/>
              <a:t> (</a:t>
            </a:r>
            <a:r>
              <a:rPr lang="tr-TR" dirty="0" err="1" smtClean="0"/>
              <a:t>i.e</a:t>
            </a:r>
            <a:r>
              <a:rPr lang="tr-TR" dirty="0" smtClean="0"/>
              <a:t>. </a:t>
            </a:r>
            <a:r>
              <a:rPr lang="tr-TR" dirty="0" err="1"/>
              <a:t>c</a:t>
            </a:r>
            <a:r>
              <a:rPr lang="tr-TR" dirty="0" err="1" smtClean="0"/>
              <a:t>lassifiers</a:t>
            </a:r>
            <a:r>
              <a:rPr lang="tr-TR" dirty="0" smtClean="0"/>
              <a:t>)</a:t>
            </a:r>
          </a:p>
          <a:p>
            <a:r>
              <a:rPr lang="tr-TR" dirty="0" smtClean="0"/>
              <a:t>VC (</a:t>
            </a:r>
            <a:r>
              <a:rPr lang="tr-TR" dirty="0" err="1" smtClean="0"/>
              <a:t>Vapnik</a:t>
            </a:r>
            <a:r>
              <a:rPr lang="tr-TR" dirty="0" smtClean="0"/>
              <a:t> </a:t>
            </a:r>
            <a:r>
              <a:rPr lang="tr-TR" dirty="0" err="1" smtClean="0"/>
              <a:t>Chervonenkis</a:t>
            </a:r>
            <a:r>
              <a:rPr lang="tr-TR" dirty="0" smtClean="0"/>
              <a:t>) </a:t>
            </a:r>
            <a:r>
              <a:rPr lang="tr-TR" dirty="0" err="1" smtClean="0"/>
              <a:t>Dimension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Given</a:t>
            </a:r>
            <a:r>
              <a:rPr lang="tr-TR" dirty="0" smtClean="0"/>
              <a:t> a </a:t>
            </a:r>
            <a:r>
              <a:rPr lang="tr-TR" dirty="0" err="1" smtClean="0"/>
              <a:t>hypothesis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(</a:t>
            </a:r>
            <a:r>
              <a:rPr lang="tr-TR" dirty="0" err="1" smtClean="0"/>
              <a:t>rectangles</a:t>
            </a:r>
            <a:r>
              <a:rPr lang="tr-TR" dirty="0" smtClean="0"/>
              <a:t>, </a:t>
            </a:r>
            <a:r>
              <a:rPr lang="tr-TR" dirty="0" err="1" smtClean="0"/>
              <a:t>circles</a:t>
            </a:r>
            <a:r>
              <a:rPr lang="tr-TR" dirty="0" smtClean="0"/>
              <a:t>, </a:t>
            </a:r>
            <a:r>
              <a:rPr lang="tr-TR" dirty="0" err="1" smtClean="0"/>
              <a:t>lines</a:t>
            </a:r>
            <a:r>
              <a:rPr lang="tr-TR" dirty="0" smtClean="0"/>
              <a:t>, </a:t>
            </a:r>
            <a:r>
              <a:rPr lang="tr-TR" dirty="0" err="1" smtClean="0"/>
              <a:t>neural</a:t>
            </a:r>
            <a:r>
              <a:rPr lang="tr-TR" dirty="0" smtClean="0"/>
              <a:t> </a:t>
            </a:r>
            <a:r>
              <a:rPr lang="tr-TR" dirty="0" err="1" smtClean="0"/>
              <a:t>networks</a:t>
            </a:r>
            <a:r>
              <a:rPr lang="tr-TR" dirty="0" smtClean="0"/>
              <a:t>) how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instances</a:t>
            </a:r>
            <a:r>
              <a:rPr lang="tr-TR" dirty="0" smtClean="0"/>
              <a:t> can it </a:t>
            </a:r>
            <a:r>
              <a:rPr lang="tr-TR" dirty="0" err="1" smtClean="0"/>
              <a:t>classify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error</a:t>
            </a:r>
            <a:r>
              <a:rPr lang="tr-TR" dirty="0" smtClean="0"/>
              <a:t>. </a:t>
            </a:r>
          </a:p>
          <a:p>
            <a:pPr lvl="1"/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consider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distribution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PAC (</a:t>
            </a:r>
            <a:r>
              <a:rPr lang="tr-TR" dirty="0" err="1" smtClean="0"/>
              <a:t>Probably</a:t>
            </a:r>
            <a:r>
              <a:rPr lang="tr-TR" dirty="0" smtClean="0"/>
              <a:t> </a:t>
            </a:r>
            <a:r>
              <a:rPr lang="tr-TR" dirty="0" err="1" smtClean="0"/>
              <a:t>Approximately</a:t>
            </a:r>
            <a:r>
              <a:rPr lang="tr-TR" dirty="0" smtClean="0"/>
              <a:t> </a:t>
            </a:r>
            <a:r>
              <a:rPr lang="tr-TR" dirty="0" err="1" smtClean="0"/>
              <a:t>Correct</a:t>
            </a:r>
            <a:r>
              <a:rPr lang="tr-TR" dirty="0" smtClean="0"/>
              <a:t>) Learning</a:t>
            </a:r>
            <a:endParaRPr lang="en-US" dirty="0"/>
          </a:p>
          <a:p>
            <a:pPr lvl="1"/>
            <a:r>
              <a:rPr lang="en-US" dirty="0" smtClean="0"/>
              <a:t>How many instances are needed to achieve a certain error with a certain probability?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210-71C6-4AB2-92CC-A96B65609C9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99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4963</TotalTime>
  <Words>1700</Words>
  <Application>Microsoft Macintosh PowerPoint</Application>
  <PresentationFormat>On-screen Show (4:3)</PresentationFormat>
  <Paragraphs>289</Paragraphs>
  <Slides>28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Flow</vt:lpstr>
      <vt:lpstr>Equation</vt:lpstr>
      <vt:lpstr>INTRODUCTION TO  Machine Learning</vt:lpstr>
      <vt:lpstr>CHAPTER 2:  Supervised Learning</vt:lpstr>
      <vt:lpstr>Learning a Class from Examples</vt:lpstr>
      <vt:lpstr>Training set X</vt:lpstr>
      <vt:lpstr>Class C</vt:lpstr>
      <vt:lpstr>Hypothesis class H</vt:lpstr>
      <vt:lpstr>S, G, and the Version Space</vt:lpstr>
      <vt:lpstr>Margin</vt:lpstr>
      <vt:lpstr>VC Dimension and PAC Learning</vt:lpstr>
      <vt:lpstr>VC Dimension</vt:lpstr>
      <vt:lpstr>VC Dimension Examples</vt:lpstr>
      <vt:lpstr>VC dim of line machine</vt:lpstr>
      <vt:lpstr>VC dim of line machine</vt:lpstr>
      <vt:lpstr>VC dim of line machine</vt:lpstr>
      <vt:lpstr>VC dim of line machine</vt:lpstr>
      <vt:lpstr>VC dim of line machine</vt:lpstr>
      <vt:lpstr>Why VC Dimension</vt:lpstr>
      <vt:lpstr>PowerPoint Presentation</vt:lpstr>
      <vt:lpstr>Probably Approximately Correct (PAC) Learning</vt:lpstr>
      <vt:lpstr>Noise and Model Complexity</vt:lpstr>
      <vt:lpstr>Multiple Classes, Ci i=1,...,K</vt:lpstr>
      <vt:lpstr>Regression</vt:lpstr>
      <vt:lpstr>Model Selection &amp; Generalization</vt:lpstr>
      <vt:lpstr>Model Selection &amp; Generalization</vt:lpstr>
      <vt:lpstr>Triple Trade-Off</vt:lpstr>
      <vt:lpstr>Cross-Validation</vt:lpstr>
      <vt:lpstr>PowerPoint Presentation</vt:lpstr>
      <vt:lpstr>Dimensions of a Supervised Learner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224</cp:revision>
  <dcterms:created xsi:type="dcterms:W3CDTF">2005-01-24T14:46:28Z</dcterms:created>
  <dcterms:modified xsi:type="dcterms:W3CDTF">2014-09-18T08:14:46Z</dcterms:modified>
</cp:coreProperties>
</file>