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6" r:id="rId3"/>
    <p:sldId id="301" r:id="rId4"/>
    <p:sldId id="342" r:id="rId5"/>
    <p:sldId id="304" r:id="rId6"/>
    <p:sldId id="303" r:id="rId7"/>
    <p:sldId id="343" r:id="rId8"/>
    <p:sldId id="305" r:id="rId9"/>
    <p:sldId id="306" r:id="rId10"/>
    <p:sldId id="344" r:id="rId11"/>
    <p:sldId id="307" r:id="rId12"/>
    <p:sldId id="339" r:id="rId13"/>
    <p:sldId id="309" r:id="rId14"/>
    <p:sldId id="325" r:id="rId15"/>
    <p:sldId id="310" r:id="rId16"/>
    <p:sldId id="321" r:id="rId17"/>
    <p:sldId id="340" r:id="rId18"/>
    <p:sldId id="341" r:id="rId1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hra Cataltep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241" autoAdjust="0"/>
  </p:normalViewPr>
  <p:slideViewPr>
    <p:cSldViewPr>
      <p:cViewPr>
        <p:scale>
          <a:sx n="103" d="100"/>
          <a:sy n="103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Relationship Id="rId3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02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042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compute your</a:t>
            </a:r>
            <a:r>
              <a:rPr lang="en-US" baseline="0" dirty="0" smtClean="0"/>
              <a:t> earnings?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601B0-AFDF-4B84-851D-0DCCB39530EE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9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>
            <a:lvl1pPr>
              <a:defRPr>
                <a:solidFill>
                  <a:srgbClr val="B2B2B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1" Type="http://schemas.openxmlformats.org/officeDocument/2006/relationships/image" Target="../media/image2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state 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risk (Duda and Hart, 1973)</a:t>
            </a:r>
          </a:p>
        </p:txBody>
      </p:sp>
      <p:graphicFrame>
        <p:nvGraphicFramePr>
          <p:cNvPr id="14029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343150" y="3559175"/>
          <a:ext cx="438308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298600" imgH="660240" progId="Equation.3">
                  <p:embed/>
                </p:oleObj>
              </mc:Choice>
              <mc:Fallback>
                <p:oleObj name="Equation" r:id="rId3" imgW="2298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559175"/>
                        <a:ext cx="4383088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10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4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0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649413"/>
                        <a:ext cx="206533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1" name="Equation" r:id="rId5" imgW="1460160" imgH="1015920" progId="Equation.3">
                  <p:embed/>
                </p:oleObj>
              </mc:Choice>
              <mc:Fallback>
                <p:oleObj name="Equation" r:id="rId5" imgW="1460160" imgH="1015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727325"/>
                        <a:ext cx="3490913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A4EB-B6A0-4D6E-A1AA-1C1C5AB94CC9}" type="slidenum">
              <a:rPr lang="tr-TR"/>
              <a:pPr/>
              <a:t>11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130300" y="1698625"/>
          <a:ext cx="34972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0" name="Equation" r:id="rId3" imgW="1942920" imgH="711000" progId="Equation.3">
                  <p:embed/>
                </p:oleObj>
              </mc:Choice>
              <mc:Fallback>
                <p:oleObj name="Equation" r:id="rId3" imgW="194292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698625"/>
                        <a:ext cx="3497263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04613758"/>
              </p:ext>
            </p:extLst>
          </p:nvPr>
        </p:nvGraphicFramePr>
        <p:xfrm>
          <a:off x="2001838" y="3068638"/>
          <a:ext cx="4348162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1" name="Equation" r:id="rId5" imgW="2057400" imgH="838200" progId="Equation.3">
                  <p:embed/>
                </p:oleObj>
              </mc:Choice>
              <mc:Fallback>
                <p:oleObj name="Equation" r:id="rId5" imgW="20574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068638"/>
                        <a:ext cx="4348162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38238" y="5211763"/>
          <a:ext cx="65770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2" name="Equation" r:id="rId7" imgW="3619440" imgH="431640" progId="Equation.3">
                  <p:embed/>
                </p:oleObj>
              </mc:Choice>
              <mc:Fallback>
                <p:oleObj name="Equation" r:id="rId7" imgW="361944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5211763"/>
                        <a:ext cx="657701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12</a:t>
            </a:fld>
            <a:endParaRPr lang="tr-TR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Discriminant Functions</a:t>
            </a:r>
          </a:p>
        </p:txBody>
      </p:sp>
      <p:graphicFrame>
        <p:nvGraphicFramePr>
          <p:cNvPr id="143385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7" name="Equation" r:id="rId3" imgW="965160" imgH="203040" progId="Equation.3">
                  <p:embed/>
                </p:oleObj>
              </mc:Choice>
              <mc:Fallback>
                <p:oleObj name="Equation" r:id="rId3" imgW="9651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28775"/>
                        <a:ext cx="19383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6438" y="1641475"/>
          <a:ext cx="3986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8" name="Equation" r:id="rId5" imgW="1930320" imgH="203040" progId="Equation.3">
                  <p:embed/>
                </p:oleObj>
              </mc:Choice>
              <mc:Fallback>
                <p:oleObj name="Equation" r:id="rId5" imgW="19303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641475"/>
                        <a:ext cx="39862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9" name="Equation" r:id="rId7" imgW="1663560" imgH="203040" progId="Equation.3">
                  <p:embed/>
                </p:oleObj>
              </mc:Choice>
              <mc:Fallback>
                <p:oleObj name="Equation" r:id="rId7" imgW="1663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229225"/>
                        <a:ext cx="35607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19175" y="2276475"/>
          <a:ext cx="264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0" name="Equation" r:id="rId9" imgW="1307880" imgH="711000" progId="Equation.3">
                  <p:embed/>
                </p:oleObj>
              </mc:Choice>
              <mc:Fallback>
                <p:oleObj name="Equation" r:id="rId9" imgW="1307880" imgH="711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276475"/>
                        <a:ext cx="2640013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13</a:t>
            </a:fld>
            <a:endParaRPr lang="tr-TR"/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=2 Classes</a:t>
            </a:r>
            <a:endParaRPr lang="en-GB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vs Polychotomizer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odds: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78088" y="3086100"/>
          <a:ext cx="27479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8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086100"/>
                        <a:ext cx="2747962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9050" y="4581525"/>
          <a:ext cx="13604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9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581525"/>
                        <a:ext cx="136048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10CBB3-1A3C-4451-952A-321AA564EB22}" type="slidenum">
              <a:rPr lang="tr-TR"/>
              <a:pPr/>
              <a:t>14</a:t>
            </a:fld>
            <a:endParaRPr lang="tr-TR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Utility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240" cy="4400128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Prob of state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exidence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: 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Utility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state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k: U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endParaRPr lang="tr-TR" i="1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utility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This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equivalent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to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minimizing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risk</a:t>
            </a: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Based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on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specific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problem,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other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functions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might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be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optimized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e.g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 Minimize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worst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possible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loss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maximize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money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earned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...)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44394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6392666"/>
              </p:ext>
            </p:extLst>
          </p:nvPr>
        </p:nvGraphicFramePr>
        <p:xfrm>
          <a:off x="2051720" y="3356992"/>
          <a:ext cx="4851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Equation" r:id="rId3" imgW="2514600" imgH="634680" progId="Equation.3">
                  <p:embed/>
                </p:oleObj>
              </mc:Choice>
              <mc:Fallback>
                <p:oleObj name="Equation" r:id="rId3" imgW="2514600" imgH="634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56992"/>
                        <a:ext cx="48514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220C6-2917-4B35-9280-2B4C30EB3D2E}" type="slidenum">
              <a:rPr lang="tr-TR"/>
              <a:pPr/>
              <a:t>15</a:t>
            </a:fld>
            <a:endParaRPr lang="tr-TR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62289"/>
              </p:ext>
            </p:extLst>
          </p:nvPr>
        </p:nvGraphicFramePr>
        <p:xfrm>
          <a:off x="6228184" y="4653136"/>
          <a:ext cx="864096" cy="41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Equation" r:id="rId5" imgW="508000" imgH="241300" progId="Equation.3">
                  <p:embed/>
                </p:oleObj>
              </mc:Choice>
              <mc:Fallback>
                <p:oleObj name="Equation" r:id="rId5" imgW="50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184" y="4653136"/>
                        <a:ext cx="864096" cy="41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Association rule: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People who buy/click/visit/enjoy X are also likely to buy/click/visit/enjoy Y.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16</a:t>
            </a:fld>
            <a:endParaRPr lang="tr-TR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 measures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Support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Confidence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Lift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17</a:t>
            </a:fld>
            <a:endParaRPr lang="tr-TR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100263" y="2286000"/>
          <a:ext cx="5991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7" name="Equation" r:id="rId3" imgW="2869920" imgH="419040" progId="Equation.3">
                  <p:embed/>
                </p:oleObj>
              </mc:Choice>
              <mc:Fallback>
                <p:oleObj name="Equation" r:id="rId3" imgW="28699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286000"/>
                        <a:ext cx="599122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882900" y="3630613"/>
          <a:ext cx="618966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8" name="Equation" r:id="rId5" imgW="2895480" imgH="863280" progId="Equation.3">
                  <p:embed/>
                </p:oleObj>
              </mc:Choice>
              <mc:Fallback>
                <p:oleObj name="Equation" r:id="rId5" imgW="289548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630613"/>
                        <a:ext cx="6189663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9" name="Equation" r:id="rId7" imgW="1282680" imgH="419040" progId="Equation.3">
                  <p:embed/>
                </p:oleObj>
              </mc:Choice>
              <mc:Fallback>
                <p:oleObj name="Equation" r:id="rId7" imgW="12826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286388"/>
                        <a:ext cx="27432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939336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Apriori algorithm </a:t>
            </a:r>
            <a:r>
              <a:rPr lang="tr-TR" sz="4400" dirty="0" smtClean="0"/>
              <a:t>(Agrawal et al., 1996)</a:t>
            </a:r>
            <a:endParaRPr lang="tr-T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For (X,Y,Z), a 3-item set, to be </a:t>
            </a:r>
            <a:r>
              <a:rPr lang="tr-TR" dirty="0" smtClean="0">
                <a:solidFill>
                  <a:schemeClr val="accent1"/>
                </a:solidFill>
              </a:rPr>
              <a:t>frequent</a:t>
            </a:r>
            <a:r>
              <a:rPr lang="tr-TR" dirty="0" smtClean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Once we find the frequent </a:t>
            </a:r>
            <a:r>
              <a:rPr lang="tr-TR" i="1" dirty="0" smtClean="0">
                <a:solidFill>
                  <a:schemeClr val="tx2"/>
                </a:solidFill>
              </a:rPr>
              <a:t>k</a:t>
            </a:r>
            <a:r>
              <a:rPr lang="tr-TR" dirty="0" smtClean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</a:rPr>
              <a:t>	and X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Y, Z, ...</a:t>
            </a:r>
          </a:p>
          <a:p>
            <a:pPr>
              <a:buNone/>
            </a:pPr>
            <a:endParaRPr lang="tr-TR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tr-TR" dirty="0" err="1" smtClean="0">
                <a:solidFill>
                  <a:schemeClr val="tx2"/>
                </a:solidFill>
              </a:rPr>
              <a:t>See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also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the</a:t>
            </a:r>
            <a:r>
              <a:rPr lang="tr-TR" dirty="0" smtClean="0">
                <a:solidFill>
                  <a:schemeClr val="tx2"/>
                </a:solidFill>
              </a:rPr>
              <a:t> FP-</a:t>
            </a:r>
            <a:r>
              <a:rPr lang="tr-TR" dirty="0" err="1" smtClean="0">
                <a:solidFill>
                  <a:schemeClr val="tx2"/>
                </a:solidFill>
              </a:rPr>
              <a:t>Growth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Algorithm</a:t>
            </a:r>
            <a:r>
              <a:rPr lang="tr-TR" dirty="0" smtClean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tr-TR" sz="1700" dirty="0" err="1">
                <a:solidFill>
                  <a:schemeClr val="tx2"/>
                </a:solidFill>
              </a:rPr>
              <a:t>Jiawei</a:t>
            </a:r>
            <a:r>
              <a:rPr lang="tr-TR" sz="1700" dirty="0">
                <a:solidFill>
                  <a:schemeClr val="tx2"/>
                </a:solidFill>
              </a:rPr>
              <a:t> Han, </a:t>
            </a:r>
            <a:r>
              <a:rPr lang="tr-TR" sz="1700" dirty="0" err="1">
                <a:solidFill>
                  <a:schemeClr val="tx2"/>
                </a:solidFill>
              </a:rPr>
              <a:t>Jian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Pei</a:t>
            </a:r>
            <a:r>
              <a:rPr lang="tr-TR" sz="1700" dirty="0">
                <a:solidFill>
                  <a:schemeClr val="tx2"/>
                </a:solidFill>
              </a:rPr>
              <a:t>, </a:t>
            </a:r>
            <a:r>
              <a:rPr lang="tr-TR" sz="1700" dirty="0" err="1">
                <a:solidFill>
                  <a:schemeClr val="tx2"/>
                </a:solidFill>
              </a:rPr>
              <a:t>and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Yiwen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Yin</a:t>
            </a:r>
            <a:r>
              <a:rPr lang="tr-TR" sz="1700" dirty="0">
                <a:solidFill>
                  <a:schemeClr val="tx2"/>
                </a:solidFill>
              </a:rPr>
              <a:t>. </a:t>
            </a:r>
            <a:r>
              <a:rPr lang="tr-TR" sz="1700" dirty="0" err="1">
                <a:solidFill>
                  <a:schemeClr val="tx2"/>
                </a:solidFill>
              </a:rPr>
              <a:t>Mining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 smtClean="0">
                <a:solidFill>
                  <a:schemeClr val="tx2"/>
                </a:solidFill>
              </a:rPr>
              <a:t>frequent</a:t>
            </a:r>
            <a:r>
              <a:rPr lang="tr-TR" sz="1700" dirty="0" smtClean="0">
                <a:solidFill>
                  <a:schemeClr val="tx2"/>
                </a:solidFill>
              </a:rPr>
              <a:t> </a:t>
            </a:r>
            <a:r>
              <a:rPr lang="tr-TR" sz="1700" dirty="0" err="1" smtClean="0">
                <a:solidFill>
                  <a:schemeClr val="tx2"/>
                </a:solidFill>
              </a:rPr>
              <a:t>patterns</a:t>
            </a:r>
            <a:r>
              <a:rPr lang="tr-TR" sz="1700" dirty="0" smtClean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without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candidate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generation</a:t>
            </a:r>
            <a:r>
              <a:rPr lang="tr-TR" sz="1700" dirty="0">
                <a:solidFill>
                  <a:schemeClr val="tx2"/>
                </a:solidFill>
              </a:rPr>
              <a:t>. </a:t>
            </a:r>
            <a:r>
              <a:rPr lang="tr-TR" sz="1700" dirty="0" err="1">
                <a:solidFill>
                  <a:schemeClr val="tx2"/>
                </a:solidFill>
              </a:rPr>
              <a:t>In</a:t>
            </a:r>
            <a:r>
              <a:rPr lang="tr-TR" sz="1700" dirty="0">
                <a:solidFill>
                  <a:schemeClr val="tx2"/>
                </a:solidFill>
              </a:rPr>
              <a:t> SIGMOD</a:t>
            </a:r>
            <a:r>
              <a:rPr lang="tr-TR" sz="1700" dirty="0" smtClean="0">
                <a:solidFill>
                  <a:schemeClr val="tx2"/>
                </a:solidFill>
              </a:rPr>
              <a:t>, 2000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/>
              <a:t>CHAPTER 3:</a:t>
            </a:r>
            <a:br>
              <a:rPr lang="tr-TR" sz="2400" i="0"/>
            </a:br>
            <a:r>
              <a:rPr lang="tr-TR"/>
              <a:t>Bayesian Decision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Result of tossing a coin is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 </a:t>
            </a:r>
            <a:r>
              <a:rPr lang="tr-TR" dirty="0">
                <a:solidFill>
                  <a:schemeClr val="tx2"/>
                </a:solidFill>
              </a:rPr>
              <a:t>{Heads,Tails}</a:t>
            </a:r>
          </a:p>
          <a:p>
            <a:r>
              <a:rPr lang="tr-TR" dirty="0">
                <a:solidFill>
                  <a:schemeClr val="tx2"/>
                </a:solidFill>
              </a:rPr>
              <a:t>Random var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chemeClr val="tx2"/>
                </a:solidFill>
              </a:rPr>
              <a:t>{1,0}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Bernoulli: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=1}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i="1" baseline="30000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(1 ‒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)</a:t>
            </a:r>
            <a:r>
              <a:rPr lang="tr-TR" i="1" baseline="30000" dirty="0">
                <a:solidFill>
                  <a:schemeClr val="tx2"/>
                </a:solidFill>
              </a:rPr>
              <a:t>(1 </a:t>
            </a:r>
            <a:r>
              <a:rPr lang="tr-TR" baseline="30000" dirty="0">
                <a:solidFill>
                  <a:schemeClr val="tx2"/>
                </a:solidFill>
              </a:rPr>
              <a:t>‒</a:t>
            </a:r>
            <a:r>
              <a:rPr lang="tr-TR" i="1" baseline="30000" dirty="0">
                <a:solidFill>
                  <a:schemeClr val="tx2"/>
                </a:solidFill>
              </a:rPr>
              <a:t> X)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Sample: </a:t>
            </a:r>
            <a:r>
              <a:rPr lang="tr-TR" b="1" i="1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= 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30000" dirty="0">
                <a:solidFill>
                  <a:schemeClr val="tx2"/>
                </a:solidFill>
              </a:rPr>
              <a:t>N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baseline="-25000" dirty="0">
                <a:solidFill>
                  <a:schemeClr val="tx2"/>
                </a:solidFill>
              </a:rPr>
              <a:t>=1</a:t>
            </a:r>
            <a:endParaRPr lang="tr-TR" i="1" baseline="30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Estimation: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 = # {Heads}/#{Tosses}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i="1" baseline="-25000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/ </a:t>
            </a:r>
            <a:r>
              <a:rPr lang="tr-TR" i="1" dirty="0">
                <a:solidFill>
                  <a:schemeClr val="tx2"/>
                </a:solidFill>
              </a:rPr>
              <a:t>N</a:t>
            </a:r>
          </a:p>
          <a:p>
            <a:r>
              <a:rPr lang="tr-TR" dirty="0">
                <a:solidFill>
                  <a:schemeClr val="tx2"/>
                </a:solidFill>
              </a:rPr>
              <a:t>Prediction of next toss: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Heads if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baseline="-250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&gt; ½, Tails otherwise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B64-C785-44CA-8443-53C55DF4B013}" type="slidenum">
              <a:rPr lang="tr-TR"/>
              <a:pPr/>
              <a:t>3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record the following tosses: </a:t>
            </a:r>
          </a:p>
          <a:p>
            <a:r>
              <a:rPr lang="en-US" dirty="0" smtClean="0"/>
              <a:t>{H, T, T, T, H, T, T, T, T, H, H, T, H, T, T, H, H, T, T, H?}</a:t>
            </a:r>
          </a:p>
          <a:p>
            <a:r>
              <a:rPr lang="en-US" dirty="0" smtClean="0"/>
              <a:t>You win if you get the next toss right.</a:t>
            </a:r>
          </a:p>
          <a:p>
            <a:r>
              <a:rPr lang="en-US" dirty="0" smtClean="0"/>
              <a:t>What do you guess?</a:t>
            </a:r>
          </a:p>
          <a:p>
            <a:endParaRPr lang="en-US" dirty="0"/>
          </a:p>
          <a:p>
            <a:r>
              <a:rPr lang="en-US" dirty="0" smtClean="0"/>
              <a:t>You win 10TL and lose 5TL if you guess the next toss right.</a:t>
            </a:r>
          </a:p>
          <a:p>
            <a:pPr lvl="1"/>
            <a:r>
              <a:rPr lang="en-US" dirty="0"/>
              <a:t>How do you compute your earnings? </a:t>
            </a:r>
            <a:endParaRPr lang="en-US" dirty="0" smtClean="0"/>
          </a:p>
          <a:p>
            <a:r>
              <a:rPr lang="en-US" dirty="0" smtClean="0"/>
              <a:t>What do you guess?</a:t>
            </a:r>
          </a:p>
          <a:p>
            <a:pPr lvl="1"/>
            <a:r>
              <a:rPr lang="en-US" dirty="0" smtClean="0"/>
              <a:t>Based on maximizing your earnings?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6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Credit scoring: Inputs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Output is low-risk vs high-risk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Input: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,Output: C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{0,1}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Prediction: 	</a:t>
            </a:r>
          </a:p>
        </p:txBody>
      </p:sp>
      <p:graphicFrame>
        <p:nvGraphicFramePr>
          <p:cNvPr id="1382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43063" y="3621088"/>
          <a:ext cx="5995987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9" name="Equation" r:id="rId3" imgW="3073320" imgH="1180800" progId="Equation.3">
                  <p:embed/>
                </p:oleObj>
              </mc:Choice>
              <mc:Fallback>
                <p:oleObj name="Equation" r:id="rId3" imgW="3073320" imgH="1180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621088"/>
                        <a:ext cx="5995987" cy="230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4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57275" y="4365625"/>
          <a:ext cx="666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5" name="Equation" r:id="rId5" imgW="2857320" imgH="660240" progId="Equation.3">
                  <p:embed/>
                </p:oleObj>
              </mc:Choice>
              <mc:Fallback>
                <p:oleObj name="Equation" r:id="rId5" imgW="2857320" imgH="6602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365625"/>
                        <a:ext cx="666908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6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Game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25" r="1825"/>
          <a:stretch>
            <a:fillRect/>
          </a:stretch>
        </p:blipFill>
        <p:spPr>
          <a:xfrm>
            <a:off x="1403648" y="1124744"/>
            <a:ext cx="1521666" cy="57583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smtClean="0"/>
              <a:t>Lecture Notes for E Alpaydın 2010 Introduction to Machine Learning 2e © The MIT Press (V1.0)</a:t>
            </a:r>
            <a:endParaRPr lang="tr-TR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0C8-4298-4E3D-B2ED-353C97C6B221}" type="slidenum">
              <a:rPr lang="tr-TR" sz="1100" smtClean="0"/>
              <a:pPr/>
              <a:t>7</a:t>
            </a:fld>
            <a:endParaRPr lang="tr-TR" sz="11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688"/>
            <a:ext cx="4824536" cy="166064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22842"/>
              </p:ext>
            </p:extLst>
          </p:nvPr>
        </p:nvGraphicFramePr>
        <p:xfrm>
          <a:off x="179513" y="2155132"/>
          <a:ext cx="3672408" cy="4220364"/>
        </p:xfrm>
        <a:graphic>
          <a:graphicData uri="http://schemas.openxmlformats.org/drawingml/2006/table">
            <a:tbl>
              <a:tblPr/>
              <a:tblGrid>
                <a:gridCol w="1224136"/>
                <a:gridCol w="1224136"/>
                <a:gridCol w="1224136"/>
              </a:tblGrid>
              <a:tr h="66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x|hamsi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8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P(x|lufer)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DD9"/>
                    </a:solidFill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3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1961" y="3140968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caught a tall and white fish.</a:t>
            </a:r>
          </a:p>
          <a:p>
            <a:endParaRPr lang="en-US" dirty="0" smtClean="0"/>
          </a:p>
          <a:p>
            <a:r>
              <a:rPr lang="en-US" dirty="0" smtClean="0"/>
              <a:t>Is it </a:t>
            </a:r>
            <a:r>
              <a:rPr lang="en-US" dirty="0" err="1" smtClean="0"/>
              <a:t>hamsi</a:t>
            </a:r>
            <a:r>
              <a:rPr lang="en-US" dirty="0" smtClean="0"/>
              <a:t> or </a:t>
            </a:r>
            <a:r>
              <a:rPr lang="en-US" dirty="0" err="1" smtClean="0"/>
              <a:t>lufer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5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Equation" r:id="rId3" imgW="1638000" imgH="1041120" progId="Equation.3">
                  <p:embed/>
                </p:oleObj>
              </mc:Choice>
              <mc:Fallback>
                <p:oleObj name="Equation" r:id="rId3" imgW="16380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28813"/>
                        <a:ext cx="3768725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4625" y="4484688"/>
          <a:ext cx="4959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Equation" r:id="rId5" imgW="2349360" imgH="660240" progId="Equation.3">
                  <p:embed/>
                </p:oleObj>
              </mc:Choice>
              <mc:Fallback>
                <p:oleObj name="Equation" r:id="rId5" imgW="2349360" imgH="660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484688"/>
                        <a:ext cx="495935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897-6897-4F6B-B827-8D748011E4DF}" type="slidenum">
              <a:rPr lang="tr-TR"/>
              <a:pPr/>
              <a:t>8</a:t>
            </a:fld>
            <a:endParaRPr lang="tr-TR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state 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-25000" dirty="0" err="1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9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2226"/>
              </p:ext>
            </p:extLst>
          </p:nvPr>
        </p:nvGraphicFramePr>
        <p:xfrm>
          <a:off x="755576" y="5157192"/>
          <a:ext cx="3024336" cy="1370296"/>
        </p:xfrm>
        <a:graphic>
          <a:graphicData uri="http://schemas.openxmlformats.org/drawingml/2006/table">
            <a:tbl>
              <a:tblPr/>
              <a:tblGrid>
                <a:gridCol w="1008112"/>
                <a:gridCol w="1008112"/>
                <a:gridCol w="1008112"/>
              </a:tblGrid>
              <a:tr h="49646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7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7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22018"/>
              </p:ext>
            </p:extLst>
          </p:nvPr>
        </p:nvGraphicFramePr>
        <p:xfrm>
          <a:off x="4427984" y="5312386"/>
          <a:ext cx="3024336" cy="1294244"/>
        </p:xfrm>
        <a:graphic>
          <a:graphicData uri="http://schemas.openxmlformats.org/drawingml/2006/table">
            <a:tbl>
              <a:tblPr/>
              <a:tblGrid>
                <a:gridCol w="1008112"/>
                <a:gridCol w="1008112"/>
                <a:gridCol w="1008112"/>
              </a:tblGrid>
              <a:tr h="42850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</a:t>
                      </a:r>
                    </a:p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5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5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6096" y="4869160"/>
            <a:ext cx="21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e.g. cancer prediction</a:t>
            </a:r>
            <a:endParaRPr lang="en-US" sz="16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4901</TotalTime>
  <Words>871</Words>
  <Application>Microsoft Macintosh PowerPoint</Application>
  <PresentationFormat>On-screen Show (4:3)</PresentationFormat>
  <Paragraphs>162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Flow</vt:lpstr>
      <vt:lpstr>Equation</vt:lpstr>
      <vt:lpstr>INTRODUCTION TO  Machine Learning 2nd Edition</vt:lpstr>
      <vt:lpstr>CHAPTER 3: Bayesian Decision Theory</vt:lpstr>
      <vt:lpstr>Probability and Inference</vt:lpstr>
      <vt:lpstr>Game</vt:lpstr>
      <vt:lpstr>Classification</vt:lpstr>
      <vt:lpstr>Bayes’ Rule</vt:lpstr>
      <vt:lpstr>Game</vt:lpstr>
      <vt:lpstr>Bayes’ Rule: K&gt;2 Classes</vt:lpstr>
      <vt:lpstr>Losses and Risks</vt:lpstr>
      <vt:lpstr>Losses and Risks</vt:lpstr>
      <vt:lpstr>Losses and Risks: 0/1 Loss</vt:lpstr>
      <vt:lpstr>Losses and Risks: Reject</vt:lpstr>
      <vt:lpstr>Discriminant Functions</vt:lpstr>
      <vt:lpstr>K=2 Classes</vt:lpstr>
      <vt:lpstr>Utility Theory</vt:lpstr>
      <vt:lpstr>Association Rules</vt:lpstr>
      <vt:lpstr>Association measures</vt:lpstr>
      <vt:lpstr>Apriori algorithm (Agrawal et al., 1996)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223</cp:revision>
  <dcterms:created xsi:type="dcterms:W3CDTF">2005-01-24T14:46:28Z</dcterms:created>
  <dcterms:modified xsi:type="dcterms:W3CDTF">2014-09-18T09:12:30Z</dcterms:modified>
</cp:coreProperties>
</file>