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2" r:id="rId3"/>
    <p:sldId id="326" r:id="rId4"/>
    <p:sldId id="324" r:id="rId5"/>
    <p:sldId id="327" r:id="rId6"/>
    <p:sldId id="354" r:id="rId7"/>
    <p:sldId id="328" r:id="rId8"/>
    <p:sldId id="329" r:id="rId9"/>
    <p:sldId id="331" r:id="rId10"/>
    <p:sldId id="332" r:id="rId11"/>
    <p:sldId id="333" r:id="rId12"/>
    <p:sldId id="337" r:id="rId13"/>
    <p:sldId id="334" r:id="rId14"/>
    <p:sldId id="335" r:id="rId15"/>
    <p:sldId id="338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e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FE083A0-67FC-49DF-ADB1-ED29AAC3040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82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1B53A9-5532-470D-A5B7-843B2F4B1BC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484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MUST</a:t>
            </a:r>
            <a:r>
              <a:rPr lang="en-US" baseline="0" smtClean="0"/>
              <a:t> COME UP TO THIS POINT FOR THE HOMEWORK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53A9-5532-470D-A5B7-843B2F4B1BC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7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53A9-5532-470D-A5B7-843B2F4B1BCA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29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7D56-5731-4A3A-9775-621774C4CD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814-443C-417A-AA4B-9B9D547DB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CA00-A1F3-476D-9E29-EEA9F1C318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502D1-CD83-4737-B87E-80B707E0A82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B81425-3619-4773-91F9-BD917B5FFDC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5BF1F5-6F3D-400E-8FF6-BF03DF78810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E4DB31-8ADD-488E-AC8C-DB45AAFAC4E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1BCB6F-AE7E-4F0A-AE52-15619A6EE9D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D7C3-E12A-4BB1-B11B-67710BB9F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6EA-1CF6-4483-B73B-34565AA20A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C541-84E3-4ED3-B76A-DF65146DD38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AA76-0507-4BC6-A75C-0794436E10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193-5921-4115-BC9E-B1007AB57D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FD9D-C965-4A3C-8384-61E871CC7E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816A2C-9F8D-432D-A97E-B1FAA9C32B7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2/10/2010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EE1831-13C2-444A-A84C-65F6CF3AC939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0.wmf"/><Relationship Id="rId7" Type="http://schemas.openxmlformats.org/officeDocument/2006/relationships/image" Target="../media/image21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5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3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oleObject" Target="../embeddings/oleObject31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image" Target="../media/image7.png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Bayes’ Estimator: Example</a:t>
            </a:r>
            <a:endParaRPr lang="en-GB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4040188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, σ</a:t>
            </a:r>
            <a:r>
              <a:rPr lang="tr-TR" baseline="-25000" dirty="0">
                <a:solidFill>
                  <a:schemeClr val="tx2"/>
                </a:solidFill>
              </a:rPr>
              <a:t>o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=</a:t>
            </a:r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17920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7175" y="3429000"/>
          <a:ext cx="61960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0" name="Equation" r:id="rId3" imgW="2730240" imgH="495000" progId="Equation.3">
                  <p:embed/>
                </p:oleObj>
              </mc:Choice>
              <mc:Fallback>
                <p:oleObj name="Equation" r:id="rId3" imgW="2730240" imgH="495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429000"/>
                        <a:ext cx="6196013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EF91E-EBD6-4DBB-8B45-AC5FF2FF4F04}" type="slidenum">
              <a:rPr lang="tr-TR"/>
              <a:pPr/>
              <a:t>10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Parametric Classification</a:t>
            </a:r>
            <a:endParaRPr lang="en-GB"/>
          </a:p>
        </p:txBody>
      </p:sp>
      <p:graphicFrame>
        <p:nvGraphicFramePr>
          <p:cNvPr id="180233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139825" y="1844675"/>
          <a:ext cx="39830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5" name="Equation" r:id="rId3" imgW="1777680" imgH="660240" progId="Equation.3">
                  <p:embed/>
                </p:oleObj>
              </mc:Choice>
              <mc:Fallback>
                <p:oleObj name="Equation" r:id="rId3" imgW="1777680" imgH="660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844675"/>
                        <a:ext cx="3983038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266825" y="3644900"/>
          <a:ext cx="653891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6" name="Equation" r:id="rId5" imgW="2869920" imgH="965160" progId="Equation.3">
                  <p:embed/>
                </p:oleObj>
              </mc:Choice>
              <mc:Fallback>
                <p:oleObj name="Equation" r:id="rId5" imgW="2869920" imgH="965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644900"/>
                        <a:ext cx="6538913" cy="219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1C6-154B-48BD-875B-DBDEBBA082BC}" type="slidenum">
              <a:rPr lang="tr-TR"/>
              <a:pPr/>
              <a:t>11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170B-1878-49C5-BC6B-5A6114880779}" type="slidenum">
              <a:rPr lang="tr-TR"/>
              <a:pPr/>
              <a:t>12</a:t>
            </a:fld>
            <a:endParaRPr lang="tr-TR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the sample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 estimates are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Discriminant becomes</a:t>
            </a:r>
          </a:p>
        </p:txBody>
      </p:sp>
      <p:graphicFrame>
        <p:nvGraphicFramePr>
          <p:cNvPr id="19252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28926" y="500042"/>
          <a:ext cx="2073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0" name="Equation" r:id="rId3" imgW="863280" imgH="241200" progId="Equation.3">
                  <p:embed/>
                </p:oleObj>
              </mc:Choice>
              <mc:Fallback>
                <p:oleObj name="Equation" r:id="rId3" imgW="86328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00042"/>
                        <a:ext cx="20732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1619250" y="1412875"/>
          <a:ext cx="10080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1" name="Equation" r:id="rId5" imgW="419040" imgH="177480" progId="Equation.3">
                  <p:embed/>
                </p:oleObj>
              </mc:Choice>
              <mc:Fallback>
                <p:oleObj name="Equation" r:id="rId5" imgW="419040" imgH="177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10080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3740150" y="1196975"/>
          <a:ext cx="27320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2" name="Equation" r:id="rId7" imgW="1333440" imgH="507960" progId="Equation.3">
                  <p:embed/>
                </p:oleObj>
              </mc:Choice>
              <mc:Fallback>
                <p:oleObj name="Equation" r:id="rId7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196975"/>
                        <a:ext cx="273208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635998"/>
              </p:ext>
            </p:extLst>
          </p:nvPr>
        </p:nvGraphicFramePr>
        <p:xfrm>
          <a:off x="1270000" y="2811463"/>
          <a:ext cx="6386513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3" name="Equation" r:id="rId9" imgW="2984500" imgH="736600" progId="Equation.3">
                  <p:embed/>
                </p:oleObj>
              </mc:Choice>
              <mc:Fallback>
                <p:oleObj name="Equation" r:id="rId9" imgW="2984500" imgH="736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811463"/>
                        <a:ext cx="6386513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1479550" y="5111750"/>
          <a:ext cx="63134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4" name="Equation" r:id="rId11" imgW="2844720" imgH="457200" progId="Equation.3">
                  <p:embed/>
                </p:oleObj>
              </mc:Choice>
              <mc:Fallback>
                <p:oleObj name="Equation" r:id="rId11" imgW="2844720" imgH="457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111750"/>
                        <a:ext cx="6313488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F2156-022F-4C6F-B06E-94B98A0B3906}" type="slidenum">
              <a:rPr lang="tr-TR"/>
              <a:pPr/>
              <a:t>13</a:t>
            </a:fld>
            <a:endParaRPr lang="tr-TR"/>
          </a:p>
        </p:txBody>
      </p:sp>
      <p:pic>
        <p:nvPicPr>
          <p:cNvPr id="1812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33375"/>
            <a:ext cx="77914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156325" y="1557338"/>
            <a:ext cx="163936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Equal variances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5076825" y="4797425"/>
            <a:ext cx="282575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Single boundary at</a:t>
            </a:r>
          </a:p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halfway between means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4F2737-9DC8-4D3C-B4C3-09D12B27940B}" type="slidenum">
              <a:rPr lang="tr-TR"/>
              <a:pPr/>
              <a:t>14</a:t>
            </a:fld>
            <a:endParaRPr lang="tr-TR"/>
          </a:p>
        </p:txBody>
      </p:sp>
      <p:pic>
        <p:nvPicPr>
          <p:cNvPr id="18638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57166"/>
            <a:ext cx="77914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4787900" y="1268413"/>
            <a:ext cx="230345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Variances are different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219700" y="4797425"/>
            <a:ext cx="166680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Two boundaries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8229600" cy="1143000"/>
          </a:xfrm>
        </p:spPr>
        <p:txBody>
          <a:bodyPr/>
          <a:lstStyle/>
          <a:p>
            <a:r>
              <a:rPr lang="tr-TR"/>
              <a:t>Regression</a:t>
            </a:r>
            <a:endParaRPr lang="en-GB"/>
          </a:p>
        </p:txBody>
      </p:sp>
      <p:graphicFrame>
        <p:nvGraphicFramePr>
          <p:cNvPr id="193550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660400" y="1862138"/>
          <a:ext cx="3500438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2" name="Equation" r:id="rId3" imgW="1498320" imgH="939600" progId="Equation.3">
                  <p:embed/>
                </p:oleObj>
              </mc:Choice>
              <mc:Fallback>
                <p:oleObj name="Equation" r:id="rId3" imgW="1498320" imgH="939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862138"/>
                        <a:ext cx="3500438" cy="219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2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866775" y="4292600"/>
          <a:ext cx="5681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3" name="Equation" r:id="rId5" imgW="2438280" imgH="888840" progId="Equation.3">
                  <p:embed/>
                </p:oleObj>
              </mc:Choice>
              <mc:Fallback>
                <p:oleObj name="Equation" r:id="rId5" imgW="2438280" imgH="8888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292600"/>
                        <a:ext cx="5681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A93-B8FE-4D39-817C-B50CD7D8D528}" type="slidenum">
              <a:rPr lang="tr-TR"/>
              <a:pPr/>
              <a:t>15</a:t>
            </a:fld>
            <a:endParaRPr lang="tr-TR"/>
          </a:p>
        </p:txBody>
      </p:sp>
      <p:pic>
        <p:nvPicPr>
          <p:cNvPr id="1935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476672"/>
            <a:ext cx="4849328" cy="323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Regression: From LogL to Error</a:t>
            </a:r>
          </a:p>
        </p:txBody>
      </p:sp>
      <p:graphicFrame>
        <p:nvGraphicFramePr>
          <p:cNvPr id="19661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396623"/>
              </p:ext>
            </p:extLst>
          </p:nvPr>
        </p:nvGraphicFramePr>
        <p:xfrm>
          <a:off x="1231900" y="2286000"/>
          <a:ext cx="6243638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7" name="Equation" r:id="rId3" imgW="2946400" imgH="1676400" progId="Equation.3">
                  <p:embed/>
                </p:oleObj>
              </mc:Choice>
              <mc:Fallback>
                <p:oleObj name="Equation" r:id="rId3" imgW="2946400" imgH="167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286000"/>
                        <a:ext cx="6243638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7D6B-A9B7-45E1-8CE2-160916E46020}" type="slidenum">
              <a:rPr lang="tr-TR"/>
              <a:pPr/>
              <a:t>16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Linear Regression</a:t>
            </a:r>
          </a:p>
        </p:txBody>
      </p:sp>
      <p:graphicFrame>
        <p:nvGraphicFramePr>
          <p:cNvPr id="197640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69950" y="1614488"/>
          <a:ext cx="32242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2" name="Equation" r:id="rId3" imgW="1498320" imgH="241200" progId="Equation.3">
                  <p:embed/>
                </p:oleObj>
              </mc:Choice>
              <mc:Fallback>
                <p:oleObj name="Equation" r:id="rId3" imgW="149832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14488"/>
                        <a:ext cx="3224213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83537276"/>
              </p:ext>
            </p:extLst>
          </p:nvPr>
        </p:nvGraphicFramePr>
        <p:xfrm>
          <a:off x="899592" y="2276872"/>
          <a:ext cx="44291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3" name="Equation" r:id="rId5" imgW="1841400" imgH="736560" progId="Equation.3">
                  <p:embed/>
                </p:oleObj>
              </mc:Choice>
              <mc:Fallback>
                <p:oleObj name="Equation" r:id="rId5" imgW="1841400" imgH="736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4429125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4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63739831"/>
              </p:ext>
            </p:extLst>
          </p:nvPr>
        </p:nvGraphicFramePr>
        <p:xfrm>
          <a:off x="755576" y="4221088"/>
          <a:ext cx="61769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4" name="Equation" r:id="rId7" imgW="2806560" imgH="711000" progId="Equation.3">
                  <p:embed/>
                </p:oleObj>
              </mc:Choice>
              <mc:Fallback>
                <p:oleObj name="Equation" r:id="rId7" imgW="2806560" imgH="711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21088"/>
                        <a:ext cx="6176962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6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18490106"/>
              </p:ext>
            </p:extLst>
          </p:nvPr>
        </p:nvGraphicFramePr>
        <p:xfrm>
          <a:off x="899592" y="5949280"/>
          <a:ext cx="1408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5" name="Equation" r:id="rId9" imgW="622080" imgH="228600" progId="Equation.3">
                  <p:embed/>
                </p:oleObj>
              </mc:Choice>
              <mc:Fallback>
                <p:oleObj name="Equation" r:id="rId9" imgW="6220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949280"/>
                        <a:ext cx="14081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DF478-3E2D-40C3-95EC-6C47C3DEE589}" type="slidenum">
              <a:rPr lang="tr-TR"/>
              <a:pPr/>
              <a:t>17</a:t>
            </a:fld>
            <a:endParaRPr lang="tr-TR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64991"/>
              </p:ext>
            </p:extLst>
          </p:nvPr>
        </p:nvGraphicFramePr>
        <p:xfrm>
          <a:off x="6156176" y="764704"/>
          <a:ext cx="320625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6" name="Equation" r:id="rId11" imgW="1790700" imgH="482600" progId="Equation.3">
                  <p:embed/>
                </p:oleObj>
              </mc:Choice>
              <mc:Fallback>
                <p:oleObj name="Equation" r:id="rId11" imgW="1790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6176" y="764704"/>
                        <a:ext cx="3206251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56176" y="1700808"/>
            <a:ext cx="26332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Take derivative of E</a:t>
            </a:r>
          </a:p>
          <a:p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…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wrto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w0</a:t>
            </a:r>
          </a:p>
          <a:p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…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wrto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w1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098"/>
          </a:xfrm>
        </p:spPr>
        <p:txBody>
          <a:bodyPr/>
          <a:lstStyle/>
          <a:p>
            <a:r>
              <a:rPr lang="tr-TR" dirty="0"/>
              <a:t>Polynomial Regression</a:t>
            </a:r>
          </a:p>
        </p:txBody>
      </p:sp>
      <p:graphicFrame>
        <p:nvGraphicFramePr>
          <p:cNvPr id="198666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27050" y="1703388"/>
          <a:ext cx="80502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7" name="Equation" r:id="rId3" imgW="3568680" imgH="266400" progId="Equation.3">
                  <p:embed/>
                </p:oleObj>
              </mc:Choice>
              <mc:Fallback>
                <p:oleObj name="Equation" r:id="rId3" imgW="35686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3388"/>
                        <a:ext cx="805021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750" y="2565400"/>
          <a:ext cx="57070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8" name="Equation" r:id="rId5" imgW="2539800" imgH="965160" progId="Equation.3">
                  <p:embed/>
                </p:oleObj>
              </mc:Choice>
              <mc:Fallback>
                <p:oleObj name="Equation" r:id="rId5" imgW="2539800" imgH="965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65400"/>
                        <a:ext cx="5707063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38413" y="5300663"/>
          <a:ext cx="24844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9" name="Equation" r:id="rId7" imgW="1054080" imgH="253800" progId="Equation.3">
                  <p:embed/>
                </p:oleObj>
              </mc:Choice>
              <mc:Fallback>
                <p:oleObj name="Equation" r:id="rId7" imgW="105408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5300663"/>
                        <a:ext cx="248443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9A438-3A2C-46C3-A06F-44762B50EB47}" type="slidenum">
              <a:rPr lang="tr-TR"/>
              <a:pPr/>
              <a:t>18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Other Error Measures</a:t>
            </a:r>
          </a:p>
        </p:txBody>
      </p:sp>
      <p:graphicFrame>
        <p:nvGraphicFramePr>
          <p:cNvPr id="19968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243263" y="1628775"/>
          <a:ext cx="40227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0" name="Equation" r:id="rId3" imgW="1790640" imgH="457200" progId="Equation.3">
                  <p:embed/>
                </p:oleObj>
              </mc:Choice>
              <mc:Fallback>
                <p:oleObj name="Equation" r:id="rId3" imgW="179064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1628775"/>
                        <a:ext cx="402272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A283-1E54-4BCA-8BA3-566622128B8E}" type="slidenum">
              <a:rPr lang="tr-TR"/>
              <a:pPr/>
              <a:t>19</a:t>
            </a:fld>
            <a:endParaRPr lang="tr-TR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Square Error: 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Relative Square Error: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Absolute Error: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GB" sz="2800" i="1" dirty="0" smtClean="0">
                <a:solidFill>
                  <a:schemeClr val="tx2"/>
                </a:solidFill>
              </a:rPr>
              <a:t>θ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X) 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en-GB" sz="2800" i="1" dirty="0" smtClean="0">
                <a:solidFill>
                  <a:schemeClr val="tx2"/>
                </a:solidFill>
              </a:rPr>
              <a:t> θ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)|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ε-sensitive Error: 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/>
              <a:t>			</a:t>
            </a:r>
            <a:r>
              <a:rPr lang="tr-TR" sz="2400" i="1" dirty="0">
                <a:latin typeface="+mj-lt"/>
              </a:rPr>
              <a:t>E </a:t>
            </a:r>
            <a:r>
              <a:rPr lang="tr-TR" sz="2400" dirty="0" smtClean="0">
                <a:latin typeface="+mj-lt"/>
              </a:rPr>
              <a:t>(</a:t>
            </a:r>
            <a:r>
              <a:rPr lang="en-GB" i="1" dirty="0" smtClean="0"/>
              <a:t>θ </a:t>
            </a:r>
            <a:r>
              <a:rPr lang="tr-TR" sz="2400" dirty="0" smtClean="0">
                <a:latin typeface="+mj-lt"/>
              </a:rPr>
              <a:t>|</a:t>
            </a:r>
            <a:r>
              <a:rPr lang="tr-TR" sz="2400" dirty="0">
                <a:latin typeface="+mj-lt"/>
              </a:rPr>
              <a:t>X) = </a:t>
            </a:r>
            <a:r>
              <a:rPr lang="tr-TR" sz="4400" baseline="-10000" dirty="0">
                <a:latin typeface="+mj-lt"/>
              </a:rPr>
              <a:t>∑</a:t>
            </a:r>
            <a:r>
              <a:rPr lang="tr-TR" sz="2400" baseline="-10000" dirty="0">
                <a:latin typeface="+mj-lt"/>
              </a:rPr>
              <a:t> </a:t>
            </a:r>
            <a:r>
              <a:rPr lang="tr-TR" sz="2400" i="1" baseline="-4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 1(|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 smtClean="0">
                <a:latin typeface="+mj-lt"/>
              </a:rPr>
              <a:t>|</a:t>
            </a:r>
            <a:r>
              <a:rPr lang="en-GB" i="1" dirty="0" smtClean="0"/>
              <a:t> θ</a:t>
            </a:r>
            <a:r>
              <a:rPr lang="tr-TR" sz="2400" dirty="0" smtClean="0">
                <a:latin typeface="+mj-lt"/>
              </a:rPr>
              <a:t>)|&gt;</a:t>
            </a:r>
            <a:r>
              <a:rPr lang="tr-TR" sz="2400" dirty="0">
                <a:latin typeface="+mj-lt"/>
              </a:rPr>
              <a:t>ε) 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|</a:t>
            </a:r>
            <a:r>
              <a:rPr lang="en-GB" sz="2400" i="1" dirty="0">
                <a:latin typeface="+mj-lt"/>
              </a:rPr>
              <a:t>θ</a:t>
            </a:r>
            <a:r>
              <a:rPr lang="tr-TR" sz="2400" dirty="0">
                <a:latin typeface="+mj-lt"/>
              </a:rPr>
              <a:t>)| – ε)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endParaRPr lang="tr-TR" dirty="0"/>
          </a:p>
        </p:txBody>
      </p:sp>
      <p:graphicFrame>
        <p:nvGraphicFramePr>
          <p:cNvPr id="199690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02163" y="2500313"/>
          <a:ext cx="36195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1" name="Equation" r:id="rId5" imgW="1765080" imgH="888840" progId="Equation.3">
                  <p:embed/>
                </p:oleObj>
              </mc:Choice>
              <mc:Fallback>
                <p:oleObj name="Equation" r:id="rId5" imgW="1765080" imgH="8888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00313"/>
                        <a:ext cx="3619500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4:</a:t>
            </a:r>
            <a:r>
              <a:rPr lang="tr-TR"/>
              <a:t> </a:t>
            </a:r>
            <a:br>
              <a:rPr lang="tr-TR"/>
            </a:br>
            <a:r>
              <a:rPr lang="tr-TR"/>
              <a:t>Parametric Methods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 and Variance</a:t>
            </a:r>
          </a:p>
        </p:txBody>
      </p:sp>
      <p:graphicFrame>
        <p:nvGraphicFramePr>
          <p:cNvPr id="200717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0" y="38163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63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1E6A-6C53-4A9D-A5C2-B99419ADC8C8}" type="slidenum">
              <a:rPr lang="tr-TR">
                <a:latin typeface="+mj-lt"/>
              </a:rPr>
              <a:pPr/>
              <a:t>20</a:t>
            </a:fld>
            <a:endParaRPr lang="tr-TR">
              <a:latin typeface="+mj-lt"/>
            </a:endParaRPr>
          </a:p>
        </p:txBody>
      </p:sp>
      <p:grpSp>
        <p:nvGrpSpPr>
          <p:cNvPr id="200732" name="Group 28"/>
          <p:cNvGrpSpPr>
            <a:grpSpLocks/>
          </p:cNvGrpSpPr>
          <p:nvPr/>
        </p:nvGrpSpPr>
        <p:grpSpPr bwMode="auto">
          <a:xfrm>
            <a:off x="107950" y="3805238"/>
            <a:ext cx="8820150" cy="884237"/>
            <a:chOff x="68" y="2397"/>
            <a:chExt cx="5556" cy="557"/>
          </a:xfrm>
        </p:grpSpPr>
        <p:graphicFrame>
          <p:nvGraphicFramePr>
            <p:cNvPr id="200722" name="Object 18"/>
            <p:cNvGraphicFramePr>
              <a:graphicFrameLocks noChangeAspect="1"/>
            </p:cNvGraphicFramePr>
            <p:nvPr/>
          </p:nvGraphicFramePr>
          <p:xfrm>
            <a:off x="68" y="2397"/>
            <a:ext cx="555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56" name="Equation" r:id="rId5" imgW="4597200" imgH="253800" progId="Equation.3">
                    <p:embed/>
                  </p:oleObj>
                </mc:Choice>
                <mc:Fallback>
                  <p:oleObj name="Equation" r:id="rId5" imgW="4597200" imgH="2538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397"/>
                          <a:ext cx="5556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2562" y="2721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bias</a:t>
              </a:r>
            </a:p>
          </p:txBody>
        </p:sp>
        <p:sp>
          <p:nvSpPr>
            <p:cNvPr id="200725" name="Text Box 21"/>
            <p:cNvSpPr txBox="1">
              <a:spLocks noChangeArrowheads="1"/>
            </p:cNvSpPr>
            <p:nvPr/>
          </p:nvSpPr>
          <p:spPr bwMode="auto">
            <a:xfrm>
              <a:off x="4339" y="2721"/>
              <a:ext cx="6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variance</a:t>
              </a:r>
            </a:p>
          </p:txBody>
        </p:sp>
      </p:grpSp>
      <p:grpSp>
        <p:nvGrpSpPr>
          <p:cNvPr id="200727" name="Group 23"/>
          <p:cNvGrpSpPr>
            <a:grpSpLocks/>
          </p:cNvGrpSpPr>
          <p:nvPr/>
        </p:nvGrpSpPr>
        <p:grpSpPr bwMode="auto">
          <a:xfrm>
            <a:off x="1041400" y="2212978"/>
            <a:ext cx="6986588" cy="1003300"/>
            <a:chOff x="611" y="3122"/>
            <a:chExt cx="4401" cy="632"/>
          </a:xfrm>
        </p:grpSpPr>
        <p:graphicFrame>
          <p:nvGraphicFramePr>
            <p:cNvPr id="200728" name="Object 24"/>
            <p:cNvGraphicFramePr>
              <a:graphicFrameLocks noChangeAspect="1"/>
            </p:cNvGraphicFramePr>
            <p:nvPr/>
          </p:nvGraphicFramePr>
          <p:xfrm>
            <a:off x="611" y="3122"/>
            <a:ext cx="44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57" name="Equation" r:id="rId7" imgW="3174840" imgH="228600" progId="Equation.3">
                    <p:embed/>
                  </p:oleObj>
                </mc:Choice>
                <mc:Fallback>
                  <p:oleObj name="Equation" r:id="rId7" imgW="317484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3122"/>
                          <a:ext cx="440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29" name="Text Box 25"/>
            <p:cNvSpPr txBox="1">
              <a:spLocks noChangeArrowheads="1"/>
            </p:cNvSpPr>
            <p:nvPr/>
          </p:nvSpPr>
          <p:spPr bwMode="auto">
            <a:xfrm>
              <a:off x="2562" y="3521"/>
              <a:ext cx="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noise</a:t>
              </a:r>
            </a:p>
          </p:txBody>
        </p:sp>
        <p:sp>
          <p:nvSpPr>
            <p:cNvPr id="200730" name="Text Box 26"/>
            <p:cNvSpPr txBox="1">
              <a:spLocks noChangeArrowheads="1"/>
            </p:cNvSpPr>
            <p:nvPr/>
          </p:nvSpPr>
          <p:spPr bwMode="auto">
            <a:xfrm>
              <a:off x="4059" y="3521"/>
              <a:ext cx="9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squared error</a:t>
              </a:r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Estimating Bias and Variance</a:t>
            </a:r>
          </a:p>
        </p:txBody>
      </p:sp>
      <p:graphicFrame>
        <p:nvGraphicFramePr>
          <p:cNvPr id="203788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981200" y="3213100"/>
          <a:ext cx="493395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1" name="Equation" r:id="rId3" imgW="2438280" imgH="1282680" progId="Equation.3">
                  <p:embed/>
                </p:oleObj>
              </mc:Choice>
              <mc:Fallback>
                <p:oleObj name="Equation" r:id="rId3" imgW="2438280" imgH="1282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13100"/>
                        <a:ext cx="4933950" cy="2595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56A-10CA-4B09-9ADB-456312E58732}" type="slidenum">
              <a:rPr lang="tr-TR">
                <a:latin typeface="+mj-lt"/>
              </a:rPr>
              <a:pPr/>
              <a:t>21</a:t>
            </a:fld>
            <a:endParaRPr lang="tr-TR">
              <a:latin typeface="+mj-lt"/>
            </a:endParaRPr>
          </a:p>
        </p:txBody>
      </p:sp>
      <p:sp>
        <p:nvSpPr>
          <p:cNvPr id="20378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samples 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M 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are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used to fit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Bias/Variance Dilemma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Example: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)=2 has no variance and high bias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/N has lower bias with variance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we increase complexity,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bias decreases (a better fit to data) and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variance increases (fit varies more with data)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Bias/Variance dilemma: (Geman et al., 1992)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611B-9ADB-4B57-86F8-8A35B7E08561}" type="slidenum">
              <a:rPr lang="tr-TR"/>
              <a:pPr/>
              <a:t>22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5F0F-24EB-4AC7-B66D-107FCC1570C8}" type="slidenum">
              <a:rPr lang="tr-TR"/>
              <a:pPr/>
              <a:t>23</a:t>
            </a:fld>
            <a:endParaRPr lang="tr-TR"/>
          </a:p>
        </p:txBody>
      </p:sp>
      <p:pic>
        <p:nvPicPr>
          <p:cNvPr id="20584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414338"/>
            <a:ext cx="71342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36" name="Line 12"/>
          <p:cNvSpPr>
            <a:spLocks noChangeShapeType="1"/>
          </p:cNvSpPr>
          <p:nvPr/>
        </p:nvSpPr>
        <p:spPr bwMode="auto">
          <a:xfrm flipH="1">
            <a:off x="7885113" y="16287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8101013" y="16176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bias</a:t>
            </a: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5003800" y="44370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3924300" y="5373688"/>
            <a:ext cx="979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692275" y="968375"/>
            <a:ext cx="30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5940425" y="197643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3333FF"/>
                </a:solidFill>
                <a:latin typeface="+mj-lt"/>
              </a:rPr>
              <a:t>g</a:t>
            </a:r>
            <a:r>
              <a:rPr lang="tr-TR" sz="2400" i="1" baseline="-25000" dirty="0">
                <a:solidFill>
                  <a:srgbClr val="3333FF"/>
                </a:solidFill>
                <a:latin typeface="+mj-lt"/>
              </a:rPr>
              <a:t>i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8101013" y="2047875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FF0000"/>
                </a:solidFill>
                <a:latin typeface="+mj-lt"/>
              </a:rPr>
              <a:t>g</a:t>
            </a:r>
            <a:endParaRPr lang="tr-TR" sz="2400" i="1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5845" name="Line 21"/>
          <p:cNvSpPr>
            <a:spLocks noChangeShapeType="1"/>
          </p:cNvSpPr>
          <p:nvPr/>
        </p:nvSpPr>
        <p:spPr bwMode="auto">
          <a:xfrm>
            <a:off x="8243888" y="2133600"/>
            <a:ext cx="144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101013" y="1184275"/>
            <a:ext cx="30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3058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Polynomial Regression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6FC5-0337-43BE-B707-24F4E94448E5}" type="slidenum">
              <a:rPr lang="tr-TR"/>
              <a:pPr/>
              <a:t>24</a:t>
            </a:fld>
            <a:endParaRPr lang="tr-TR"/>
          </a:p>
        </p:txBody>
      </p:sp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6624736" cy="543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4356100" y="3213100"/>
            <a:ext cx="1963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 “min error”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859338" y="3644900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B49-70D8-4C15-89A6-E9AEDD8E63B1}" type="slidenum">
              <a:rPr lang="tr-TR"/>
              <a:pPr/>
              <a:t>25</a:t>
            </a:fld>
            <a:endParaRPr lang="tr-TR"/>
          </a:p>
        </p:txBody>
      </p:sp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7776864" cy="651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3276600" y="4713288"/>
            <a:ext cx="1704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fit, “elbow”</a:t>
            </a:r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H="1">
            <a:off x="3203575" y="44370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Selection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Cross-validation: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Measure generalization accuracy by testing on data unused during training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Regularization: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Penalize complex models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E’=error on data + λ model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complexity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Akaike’s information criterion (AIC), Bayesian information criterion (BIC)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Minimum description length (MDL):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Kolmogorov complexity, shortest description of data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Structural risk minimization (SRM)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6712-1969-48E5-B41B-1EADF359533A}" type="slidenum">
              <a:rPr lang="tr-TR"/>
              <a:pPr/>
              <a:t>26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Bayesian Model Selection</a:t>
            </a:r>
          </a:p>
        </p:txBody>
      </p:sp>
      <p:graphicFrame>
        <p:nvGraphicFramePr>
          <p:cNvPr id="21094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655763" y="2570163"/>
          <a:ext cx="56896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2" name="Equation" r:id="rId3" imgW="2603160" imgH="419040" progId="Equation.3">
                  <p:embed/>
                </p:oleObj>
              </mc:Choice>
              <mc:Fallback>
                <p:oleObj name="Equation" r:id="rId3" imgW="260316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570163"/>
                        <a:ext cx="56896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43BF-00AD-474E-B2EC-6D3F6FA21203}" type="slidenum">
              <a:rPr lang="tr-TR"/>
              <a:pPr/>
              <a:t>27</a:t>
            </a:fld>
            <a:endParaRPr lang="tr-T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7167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Prior on models,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(model)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Regularization, when prior favors simpler models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Bayes, MAP of the posterior,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(model|data)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Average over a number of models with high posterior (voting, ensembles: Chapter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17)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Regression example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D7C3-E12A-4BB1-B11B-67710BB9F2EE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4942" y="1571612"/>
            <a:ext cx="3663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Coefficients increase in magnitude as order increases: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1: [-0.0769, 0.0016]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2: [0.1682, -0.6657, 0.0080]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3: [0.4238, -2.5778, 3.4675, -0.0002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4: [-0.1093, 1.4356, 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-5.5007, 6.0454, -0.0019]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25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643050"/>
            <a:ext cx="4543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503238" y="5429250"/>
          <a:ext cx="77009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2" name="Equation" r:id="rId4" imgW="3429000" imgH="457200" progId="Equation.3">
                  <p:embed/>
                </p:oleObj>
              </mc:Choice>
              <mc:Fallback>
                <p:oleObj name="Equation" r:id="rId4" imgW="34290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5429250"/>
                        <a:ext cx="7700962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Estimation</a:t>
            </a:r>
            <a:endParaRPr lang="en-GB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= {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~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Parametric estimation: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Assume a form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and estimate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 smtClean="0">
                <a:solidFill>
                  <a:schemeClr val="tx2"/>
                </a:solidFill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its sufficient statistics, using X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e.g., N (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where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3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Maximum Likelihood Estimation</a:t>
            </a:r>
            <a:endParaRPr lang="en-GB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of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given the sample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Log likelihood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log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log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estimator (MLE)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30000" dirty="0">
                <a:solidFill>
                  <a:schemeClr val="tx2"/>
                </a:solidFill>
              </a:rPr>
              <a:t>*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8B-E8AA-4D1F-9506-381EAEFE5035}" type="slidenum">
              <a:rPr lang="tr-TR"/>
              <a:pPr/>
              <a:t>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Examples: Bernoulli/Multinomial</a:t>
            </a:r>
            <a:endParaRPr lang="en-GB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Bernoulli: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Two states, failure/success,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{0,1} 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>
                <a:solidFill>
                  <a:schemeClr val="tx2"/>
                </a:solidFill>
              </a:rPr>
              <a:t>P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baseline="300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</a:rPr>
              <a:t>(1 –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)</a:t>
            </a:r>
            <a:r>
              <a:rPr lang="tr-TR" sz="2400" i="1" baseline="-25000" dirty="0">
                <a:solidFill>
                  <a:schemeClr val="tx2"/>
                </a:solidFill>
              </a:rPr>
              <a:t> </a:t>
            </a:r>
            <a:r>
              <a:rPr lang="tr-TR" sz="2400" baseline="30000" dirty="0">
                <a:solidFill>
                  <a:schemeClr val="tx2"/>
                </a:solidFill>
              </a:rPr>
              <a:t>(1 – 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baseline="30000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				L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log ∏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baseline="300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</a:rPr>
              <a:t>(1 –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)</a:t>
            </a:r>
            <a:r>
              <a:rPr lang="tr-TR" sz="2400" i="1" baseline="-25000" dirty="0">
                <a:solidFill>
                  <a:schemeClr val="tx2"/>
                </a:solidFill>
              </a:rPr>
              <a:t> </a:t>
            </a:r>
            <a:r>
              <a:rPr lang="tr-TR" sz="2400" baseline="30000" dirty="0">
                <a:solidFill>
                  <a:schemeClr val="tx2"/>
                </a:solidFill>
              </a:rPr>
              <a:t>(1 – 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baseline="30000" dirty="0">
                <a:solidFill>
                  <a:schemeClr val="tx2"/>
                </a:solidFill>
              </a:rPr>
              <a:t>) 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MLE</a:t>
            </a:r>
            <a:r>
              <a:rPr lang="tr-TR" sz="2400" dirty="0">
                <a:solidFill>
                  <a:schemeClr val="tx2"/>
                </a:solidFill>
              </a:rPr>
              <a:t>: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o </a:t>
            </a:r>
            <a:r>
              <a:rPr lang="tr-TR" sz="2400" dirty="0">
                <a:solidFill>
                  <a:schemeClr val="tx2"/>
                </a:solidFill>
              </a:rPr>
              <a:t>= ∑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i="1" baseline="3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/ </a:t>
            </a:r>
            <a:r>
              <a:rPr lang="tr-TR" sz="2400" i="1" dirty="0">
                <a:solidFill>
                  <a:schemeClr val="tx2"/>
                </a:solidFill>
              </a:rPr>
              <a:t>N</a:t>
            </a:r>
            <a:r>
              <a:rPr lang="tr-TR" sz="2400" i="1" baseline="30000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tr-TR" sz="2400" i="1" baseline="30000" dirty="0"/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Multinomial: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&gt;2 states,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{0,1}</a:t>
            </a:r>
          </a:p>
          <a:p>
            <a:pPr lvl="1">
              <a:buFont typeface="Wingdings" pitchFamily="2" charset="2"/>
              <a:buNone/>
            </a:pPr>
            <a:r>
              <a:rPr lang="tr-TR" sz="2400" i="1" dirty="0">
                <a:solidFill>
                  <a:schemeClr val="tx2"/>
                </a:solidFill>
              </a:rPr>
              <a:t>P 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1</a:t>
            </a:r>
            <a:r>
              <a:rPr lang="tr-TR" sz="2400" dirty="0">
                <a:solidFill>
                  <a:schemeClr val="tx2"/>
                </a:solidFill>
              </a:rPr>
              <a:t>,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2</a:t>
            </a:r>
            <a:r>
              <a:rPr lang="tr-TR" sz="2400" dirty="0">
                <a:solidFill>
                  <a:schemeClr val="tx2"/>
                </a:solidFill>
              </a:rPr>
              <a:t>,...,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</a:rPr>
              <a:t>K</a:t>
            </a:r>
            <a:r>
              <a:rPr lang="tr-TR" sz="2400" dirty="0">
                <a:solidFill>
                  <a:schemeClr val="tx2"/>
                </a:solidFill>
              </a:rPr>
              <a:t>) = ∏</a:t>
            </a:r>
            <a:r>
              <a:rPr lang="tr-TR" sz="2400" i="1" baseline="-40000" dirty="0">
                <a:solidFill>
                  <a:schemeClr val="tx2"/>
                </a:solidFill>
              </a:rPr>
              <a:t>i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10000" dirty="0">
                <a:solidFill>
                  <a:schemeClr val="tx2"/>
                </a:solidFill>
              </a:rPr>
              <a:t>i</a:t>
            </a:r>
            <a:endParaRPr lang="tr-TR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				L</a:t>
            </a:r>
            <a:r>
              <a:rPr lang="tr-TR" sz="2400" dirty="0">
                <a:solidFill>
                  <a:schemeClr val="tx2"/>
                </a:solidFill>
              </a:rPr>
              <a:t>(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baseline="-25000" dirty="0">
                <a:solidFill>
                  <a:schemeClr val="tx2"/>
                </a:solidFill>
              </a:rPr>
              <a:t>1</a:t>
            </a:r>
            <a:r>
              <a:rPr lang="tr-TR" sz="2400" dirty="0">
                <a:solidFill>
                  <a:schemeClr val="tx2"/>
                </a:solidFill>
              </a:rPr>
              <a:t>,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baseline="-25000" dirty="0">
                <a:solidFill>
                  <a:schemeClr val="tx2"/>
                </a:solidFill>
              </a:rPr>
              <a:t>2</a:t>
            </a:r>
            <a:r>
              <a:rPr lang="tr-TR" sz="2400" dirty="0">
                <a:solidFill>
                  <a:schemeClr val="tx2"/>
                </a:solidFill>
              </a:rPr>
              <a:t>,...,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K</a:t>
            </a:r>
            <a:r>
              <a:rPr lang="tr-TR" sz="2400" dirty="0">
                <a:solidFill>
                  <a:schemeClr val="tx2"/>
                </a:solidFill>
              </a:rPr>
              <a:t>|</a:t>
            </a:r>
            <a:r>
              <a:rPr lang="tr-TR" sz="2400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sz="2400" dirty="0">
                <a:solidFill>
                  <a:schemeClr val="tx2"/>
                </a:solidFill>
              </a:rPr>
              <a:t>) = log ∏</a:t>
            </a:r>
            <a:r>
              <a:rPr lang="tr-TR" sz="2400" i="1" baseline="-4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∏</a:t>
            </a:r>
            <a:r>
              <a:rPr lang="tr-TR" sz="2400" i="1" baseline="-40000" dirty="0">
                <a:solidFill>
                  <a:schemeClr val="tx2"/>
                </a:solidFill>
              </a:rPr>
              <a:t>i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x</a:t>
            </a:r>
            <a:r>
              <a:rPr lang="tr-TR" sz="2400" i="1" baseline="10000" dirty="0">
                <a:solidFill>
                  <a:schemeClr val="tx2"/>
                </a:solidFill>
              </a:rPr>
              <a:t>i</a:t>
            </a:r>
            <a:r>
              <a:rPr lang="tr-TR" sz="2400" i="1" baseline="50000" dirty="0">
                <a:solidFill>
                  <a:schemeClr val="tx2"/>
                </a:solidFill>
              </a:rPr>
              <a:t>t</a:t>
            </a:r>
            <a:r>
              <a:rPr lang="tr-TR" sz="2400" i="1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MLE</a:t>
            </a:r>
            <a:r>
              <a:rPr lang="tr-TR" sz="2400" dirty="0">
                <a:solidFill>
                  <a:schemeClr val="tx2"/>
                </a:solidFill>
              </a:rPr>
              <a:t>: </a:t>
            </a:r>
            <a:r>
              <a:rPr lang="tr-TR" sz="2400" i="1" dirty="0">
                <a:solidFill>
                  <a:schemeClr val="tx2"/>
                </a:solidFill>
              </a:rPr>
              <a:t>p</a:t>
            </a:r>
            <a:r>
              <a:rPr lang="tr-TR" sz="2400" i="1" baseline="-25000" dirty="0">
                <a:solidFill>
                  <a:schemeClr val="tx2"/>
                </a:solidFill>
              </a:rPr>
              <a:t>i </a:t>
            </a:r>
            <a:r>
              <a:rPr lang="tr-TR" sz="2400" dirty="0">
                <a:solidFill>
                  <a:schemeClr val="tx2"/>
                </a:solidFill>
              </a:rPr>
              <a:t>= ∑</a:t>
            </a:r>
            <a:r>
              <a:rPr lang="tr-TR" sz="2400" i="1" baseline="-40000" dirty="0">
                <a:solidFill>
                  <a:schemeClr val="tx2"/>
                </a:solidFill>
              </a:rPr>
              <a:t>t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i="1" dirty="0">
                <a:solidFill>
                  <a:schemeClr val="tx2"/>
                </a:solidFill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</a:rPr>
              <a:t>i</a:t>
            </a:r>
            <a:r>
              <a:rPr lang="tr-TR" sz="2400" i="1" baseline="30000" dirty="0">
                <a:solidFill>
                  <a:schemeClr val="tx2"/>
                </a:solidFill>
              </a:rPr>
              <a:t>t </a:t>
            </a:r>
            <a:r>
              <a:rPr lang="tr-TR" sz="2400" dirty="0">
                <a:solidFill>
                  <a:schemeClr val="tx2"/>
                </a:solidFill>
              </a:rPr>
              <a:t>/ </a:t>
            </a:r>
            <a:r>
              <a:rPr lang="tr-TR" sz="2400" i="1" dirty="0">
                <a:solidFill>
                  <a:schemeClr val="tx2"/>
                </a:solidFill>
              </a:rPr>
              <a:t>N</a:t>
            </a:r>
            <a:endParaRPr lang="en-GB" sz="2400" i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82E6-4B38-4D0E-9016-1BB8613DC4D4}" type="slidenum">
              <a:rPr lang="tr-TR"/>
              <a:pPr/>
              <a:t>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000">
                <a:latin typeface="Lucida Bright" charset="0"/>
              </a:rPr>
              <a:t>Lecture Notes for E Alpaydın 2004 Introduction to Machine Learning © The MIT Press (V1.1)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hangingPunct="1"/>
            <a:fld id="{54E2E061-D185-0942-B4FE-1B6CC590477D}" type="slidenum">
              <a:rPr lang="tr-TR" sz="1400"/>
              <a:pPr eaLnBrk="1" hangingPunct="1"/>
              <a:t>6</a:t>
            </a:fld>
            <a:endParaRPr lang="tr-TR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>
                <a:latin typeface="Lucida Bright" charset="0"/>
              </a:rPr>
              <a:t>Examples: Bernoulli (Derivation)</a:t>
            </a:r>
            <a:endParaRPr lang="en-GB">
              <a:latin typeface="Lucida Bright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15200" cy="41841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1800" dirty="0" err="1">
                <a:solidFill>
                  <a:srgbClr val="FF0000"/>
                </a:solidFill>
                <a:latin typeface="Lucida Bright" charset="0"/>
              </a:rPr>
              <a:t>Bernoulli</a:t>
            </a:r>
            <a:r>
              <a:rPr lang="tr-TR" sz="1800" dirty="0">
                <a:solidFill>
                  <a:schemeClr val="bg2"/>
                </a:solidFill>
                <a:latin typeface="Lucida Bright" charset="0"/>
              </a:rPr>
              <a:t>: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Two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dirty="0" err="1">
                <a:latin typeface="Lucida Bright" charset="0"/>
              </a:rPr>
              <a:t>states</a:t>
            </a:r>
            <a:r>
              <a:rPr lang="tr-TR" sz="1800" dirty="0">
                <a:latin typeface="Lucida Bright" charset="0"/>
              </a:rPr>
              <a:t>, </a:t>
            </a:r>
            <a:r>
              <a:rPr lang="tr-TR" sz="1800" dirty="0" err="1">
                <a:latin typeface="Lucida Bright" charset="0"/>
              </a:rPr>
              <a:t>failure</a:t>
            </a:r>
            <a:r>
              <a:rPr lang="tr-TR" sz="1800" dirty="0">
                <a:latin typeface="Lucida Bright" charset="0"/>
              </a:rPr>
              <a:t>/</a:t>
            </a:r>
            <a:r>
              <a:rPr lang="tr-TR" sz="1800" dirty="0" err="1">
                <a:latin typeface="Lucida Bright" charset="0"/>
              </a:rPr>
              <a:t>success</a:t>
            </a:r>
            <a:r>
              <a:rPr lang="tr-TR" sz="1800" dirty="0">
                <a:latin typeface="Lucida Bright" charset="0"/>
              </a:rPr>
              <a:t>, </a:t>
            </a:r>
            <a:r>
              <a:rPr lang="tr-TR" sz="1800" i="1" dirty="0">
                <a:latin typeface="Lucida Bright" charset="0"/>
              </a:rPr>
              <a:t>x</a:t>
            </a:r>
            <a:r>
              <a:rPr lang="tr-TR" sz="1800" dirty="0">
                <a:latin typeface="Lucida Bright" charset="0"/>
              </a:rPr>
              <a:t> in {0,1}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tr-TR" sz="1800" i="1" dirty="0">
                <a:latin typeface="Lucida Bright" charset="0"/>
              </a:rPr>
              <a:t>P </a:t>
            </a:r>
            <a:r>
              <a:rPr lang="tr-TR" sz="1800" dirty="0">
                <a:latin typeface="Lucida Bright" charset="0"/>
              </a:rPr>
              <a:t>(</a:t>
            </a:r>
            <a:r>
              <a:rPr lang="tr-TR" sz="1800" i="1" dirty="0">
                <a:latin typeface="Lucida Bright" charset="0"/>
              </a:rPr>
              <a:t>x</a:t>
            </a:r>
            <a:r>
              <a:rPr lang="tr-TR" sz="1800" dirty="0">
                <a:latin typeface="Lucida Bright" charset="0"/>
              </a:rPr>
              <a:t>) = </a:t>
            </a:r>
            <a:r>
              <a:rPr lang="tr-TR" sz="1800" i="1" dirty="0" err="1">
                <a:latin typeface="Lucida Bright" charset="0"/>
              </a:rPr>
              <a:t>p</a:t>
            </a:r>
            <a:r>
              <a:rPr lang="tr-TR" sz="1800" i="1" baseline="-25000" dirty="0" err="1">
                <a:latin typeface="Lucida Bright" charset="0"/>
              </a:rPr>
              <a:t>o</a:t>
            </a:r>
            <a:r>
              <a:rPr lang="tr-TR" sz="1800" i="1" baseline="30000" dirty="0" err="1">
                <a:latin typeface="Lucida Bright" charset="0"/>
              </a:rPr>
              <a:t>x</a:t>
            </a:r>
            <a:r>
              <a:rPr lang="tr-TR" sz="1800" baseline="30000" dirty="0">
                <a:latin typeface="Lucida Bright" charset="0"/>
              </a:rPr>
              <a:t> </a:t>
            </a:r>
            <a:r>
              <a:rPr lang="tr-TR" sz="1800" dirty="0">
                <a:latin typeface="Lucida Bright" charset="0"/>
              </a:rPr>
              <a:t>(1 – </a:t>
            </a:r>
            <a:r>
              <a:rPr lang="tr-TR" sz="1800" i="1" dirty="0" err="1">
                <a:latin typeface="Lucida Bright" charset="0"/>
              </a:rPr>
              <a:t>p</a:t>
            </a:r>
            <a:r>
              <a:rPr lang="tr-TR" sz="1800" i="1" baseline="-25000" dirty="0" err="1">
                <a:latin typeface="Lucida Bright" charset="0"/>
              </a:rPr>
              <a:t>o</a:t>
            </a:r>
            <a:r>
              <a:rPr lang="tr-TR" sz="1800" i="1" baseline="-25000" dirty="0">
                <a:latin typeface="Lucida Bright" charset="0"/>
              </a:rPr>
              <a:t> </a:t>
            </a:r>
            <a:r>
              <a:rPr lang="tr-TR" sz="1800" dirty="0">
                <a:latin typeface="Lucida Bright" charset="0"/>
              </a:rPr>
              <a:t>)</a:t>
            </a:r>
            <a:r>
              <a:rPr lang="tr-TR" sz="1800" i="1" baseline="-25000" dirty="0">
                <a:latin typeface="Lucida Bright" charset="0"/>
              </a:rPr>
              <a:t> </a:t>
            </a:r>
            <a:r>
              <a:rPr lang="tr-TR" sz="1800" baseline="30000" dirty="0">
                <a:latin typeface="Lucida Bright" charset="0"/>
              </a:rPr>
              <a:t>(1 – </a:t>
            </a:r>
            <a:r>
              <a:rPr lang="tr-TR" sz="1800" i="1" baseline="30000" dirty="0">
                <a:latin typeface="Lucida Bright" charset="0"/>
              </a:rPr>
              <a:t>x</a:t>
            </a:r>
            <a:r>
              <a:rPr lang="tr-TR" sz="1800" baseline="30000" dirty="0">
                <a:latin typeface="Lucida Bright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tr-TR" sz="1800" dirty="0">
                <a:latin typeface="Lucida Calligraphy" charset="0"/>
              </a:rPr>
              <a:t>L </a:t>
            </a:r>
            <a:r>
              <a:rPr lang="tr-TR" sz="1800" dirty="0">
                <a:latin typeface="Lucida Bright" charset="0"/>
              </a:rPr>
              <a:t>(</a:t>
            </a:r>
            <a:r>
              <a:rPr lang="tr-TR" sz="1800" i="1" dirty="0" err="1">
                <a:latin typeface="Lucida Bright" charset="0"/>
              </a:rPr>
              <a:t>p</a:t>
            </a:r>
            <a:r>
              <a:rPr lang="tr-TR" sz="1800" i="1" baseline="-25000" dirty="0" err="1">
                <a:latin typeface="Lucida Bright" charset="0"/>
              </a:rPr>
              <a:t>o</a:t>
            </a:r>
            <a:r>
              <a:rPr lang="tr-TR" sz="1800" dirty="0" err="1">
                <a:latin typeface="Lucida Bright" charset="0"/>
              </a:rPr>
              <a:t>|</a:t>
            </a:r>
            <a:r>
              <a:rPr lang="tr-TR" sz="1800" dirty="0" err="1">
                <a:latin typeface="Lucida Calligraphy" charset="0"/>
              </a:rPr>
              <a:t>X</a:t>
            </a:r>
            <a:r>
              <a:rPr lang="tr-TR" sz="1800" dirty="0">
                <a:latin typeface="Lucida Bright" charset="0"/>
              </a:rPr>
              <a:t>) = </a:t>
            </a:r>
            <a:r>
              <a:rPr lang="tr-TR" sz="1800" dirty="0" err="1">
                <a:latin typeface="Lucida Bright" charset="0"/>
              </a:rPr>
              <a:t>log</a:t>
            </a:r>
            <a:r>
              <a:rPr lang="tr-TR" sz="1800" dirty="0">
                <a:latin typeface="Lucida Bright" charset="0"/>
              </a:rPr>
              <a:t> ∏</a:t>
            </a:r>
            <a:r>
              <a:rPr lang="tr-TR" sz="1800" i="1" baseline="-40000" dirty="0">
                <a:latin typeface="Lucida Bright" charset="0"/>
              </a:rPr>
              <a:t>t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i="1" dirty="0" err="1">
                <a:latin typeface="Lucida Bright" charset="0"/>
              </a:rPr>
              <a:t>p</a:t>
            </a:r>
            <a:r>
              <a:rPr lang="tr-TR" sz="1800" i="1" baseline="-25000" dirty="0" err="1">
                <a:latin typeface="Lucida Bright" charset="0"/>
              </a:rPr>
              <a:t>o</a:t>
            </a:r>
            <a:r>
              <a:rPr lang="tr-TR" sz="1800" i="1" baseline="30000" dirty="0" err="1">
                <a:latin typeface="Lucida Bright" charset="0"/>
              </a:rPr>
              <a:t>x</a:t>
            </a:r>
            <a:r>
              <a:rPr lang="tr-TR" sz="1800" i="1" baseline="50000" dirty="0" err="1">
                <a:latin typeface="Lucida Bright" charset="0"/>
              </a:rPr>
              <a:t>t</a:t>
            </a:r>
            <a:r>
              <a:rPr lang="tr-TR" sz="1800" baseline="30000" dirty="0">
                <a:latin typeface="Lucida Bright" charset="0"/>
              </a:rPr>
              <a:t> </a:t>
            </a:r>
            <a:r>
              <a:rPr lang="tr-TR" sz="1800" dirty="0">
                <a:latin typeface="Lucida Bright" charset="0"/>
              </a:rPr>
              <a:t>(1 – </a:t>
            </a:r>
            <a:r>
              <a:rPr lang="tr-TR" sz="1800" i="1" dirty="0" err="1">
                <a:latin typeface="Lucida Bright" charset="0"/>
              </a:rPr>
              <a:t>p</a:t>
            </a:r>
            <a:r>
              <a:rPr lang="tr-TR" sz="1800" i="1" baseline="-25000" dirty="0" err="1">
                <a:latin typeface="Lucida Bright" charset="0"/>
              </a:rPr>
              <a:t>o</a:t>
            </a:r>
            <a:r>
              <a:rPr lang="tr-TR" sz="1800" i="1" baseline="-25000" dirty="0">
                <a:latin typeface="Lucida Bright" charset="0"/>
              </a:rPr>
              <a:t> </a:t>
            </a:r>
            <a:r>
              <a:rPr lang="tr-TR" sz="1800" dirty="0">
                <a:latin typeface="Lucida Bright" charset="0"/>
              </a:rPr>
              <a:t>)</a:t>
            </a:r>
            <a:r>
              <a:rPr lang="tr-TR" sz="1800" i="1" baseline="-25000" dirty="0">
                <a:latin typeface="Lucida Bright" charset="0"/>
              </a:rPr>
              <a:t> </a:t>
            </a:r>
            <a:r>
              <a:rPr lang="tr-TR" sz="1800" baseline="30000" dirty="0">
                <a:latin typeface="Lucida Bright" charset="0"/>
              </a:rPr>
              <a:t>(1 – </a:t>
            </a:r>
            <a:r>
              <a:rPr lang="tr-TR" sz="1800" i="1" baseline="30000" dirty="0" err="1">
                <a:latin typeface="Lucida Bright" charset="0"/>
              </a:rPr>
              <a:t>x</a:t>
            </a:r>
            <a:r>
              <a:rPr lang="tr-TR" sz="1800" i="1" baseline="50000" dirty="0" err="1">
                <a:latin typeface="Lucida Bright" charset="0"/>
              </a:rPr>
              <a:t>t</a:t>
            </a:r>
            <a:r>
              <a:rPr lang="tr-TR" sz="1800" baseline="30000" dirty="0">
                <a:latin typeface="Lucida Bright" charset="0"/>
              </a:rPr>
              <a:t>)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dirty="0">
              <a:latin typeface="Lucida Bright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tr-TR" sz="1800" dirty="0" smtClean="0">
                <a:latin typeface="Lucida Bright" charset="0"/>
              </a:rPr>
              <a:t>MLE</a:t>
            </a:r>
            <a:r>
              <a:rPr lang="tr-TR" sz="1800" dirty="0">
                <a:latin typeface="Lucida Bright" charset="0"/>
              </a:rPr>
              <a:t>: </a:t>
            </a:r>
            <a:r>
              <a:rPr lang="tr-TR" sz="1800" i="1" dirty="0" err="1">
                <a:latin typeface="Lucida Bright" charset="0"/>
              </a:rPr>
              <a:t>p</a:t>
            </a:r>
            <a:r>
              <a:rPr lang="tr-TR" sz="1800" i="1" baseline="-25000" dirty="0" err="1">
                <a:latin typeface="Lucida Bright" charset="0"/>
              </a:rPr>
              <a:t>o</a:t>
            </a:r>
            <a:r>
              <a:rPr lang="tr-TR" sz="1800" i="1" baseline="-25000" dirty="0">
                <a:latin typeface="Lucida Bright" charset="0"/>
              </a:rPr>
              <a:t> </a:t>
            </a:r>
            <a:r>
              <a:rPr lang="tr-TR" sz="1800" dirty="0">
                <a:latin typeface="Lucida Bright" charset="0"/>
              </a:rPr>
              <a:t>= ∑</a:t>
            </a:r>
            <a:r>
              <a:rPr lang="tr-TR" sz="1800" i="1" baseline="-40000" dirty="0">
                <a:latin typeface="Lucida Bright" charset="0"/>
              </a:rPr>
              <a:t>t</a:t>
            </a:r>
            <a:r>
              <a:rPr lang="tr-TR" sz="1800" dirty="0">
                <a:latin typeface="Lucida Bright" charset="0"/>
              </a:rPr>
              <a:t> </a:t>
            </a:r>
            <a:r>
              <a:rPr lang="tr-TR" sz="1800" i="1" dirty="0" err="1">
                <a:latin typeface="Lucida Bright" charset="0"/>
              </a:rPr>
              <a:t>x</a:t>
            </a:r>
            <a:r>
              <a:rPr lang="tr-TR" sz="1800" i="1" baseline="30000" dirty="0" err="1">
                <a:latin typeface="Lucida Bright" charset="0"/>
              </a:rPr>
              <a:t>t</a:t>
            </a:r>
            <a:r>
              <a:rPr lang="tr-TR" sz="1800" i="1" baseline="30000" dirty="0">
                <a:latin typeface="Lucida Bright" charset="0"/>
              </a:rPr>
              <a:t> </a:t>
            </a:r>
            <a:r>
              <a:rPr lang="tr-TR" sz="1800" dirty="0">
                <a:latin typeface="Lucida Bright" charset="0"/>
              </a:rPr>
              <a:t>/ </a:t>
            </a:r>
            <a:r>
              <a:rPr lang="tr-TR" sz="1800" i="1" dirty="0">
                <a:latin typeface="Lucida Bright" charset="0"/>
              </a:rPr>
              <a:t>N</a:t>
            </a:r>
            <a:r>
              <a:rPr lang="tr-TR" sz="1800" i="1" baseline="30000" dirty="0">
                <a:latin typeface="Lucida Bright" charset="0"/>
              </a:rPr>
              <a:t> 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tr-TR" sz="1800" i="1" baseline="30000" dirty="0">
              <a:latin typeface="Lucida Bright" charset="0"/>
            </a:endParaRPr>
          </a:p>
        </p:txBody>
      </p:sp>
      <p:graphicFrame>
        <p:nvGraphicFramePr>
          <p:cNvPr id="2765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3213100"/>
          <a:ext cx="460851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3556000" imgH="1803400" progId="Equation.3">
                  <p:embed/>
                </p:oleObj>
              </mc:Choice>
              <mc:Fallback>
                <p:oleObj name="Equation" r:id="rId3" imgW="3556000" imgH="180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4608513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09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Gaussian (Normal) Distribution</a:t>
            </a:r>
            <a:endParaRPr lang="en-GB" dirty="0"/>
          </a:p>
        </p:txBody>
      </p:sp>
      <p:graphicFrame>
        <p:nvGraphicFramePr>
          <p:cNvPr id="167956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49400" y="2660650"/>
          <a:ext cx="185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7" name="Equation" r:id="rId3" imgW="1854000" imgH="507960" progId="Equation.3">
                  <p:embed/>
                </p:oleObj>
              </mc:Choice>
              <mc:Fallback>
                <p:oleObj name="Equation" r:id="rId3" imgW="1854000" imgH="507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660650"/>
                        <a:ext cx="1854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8" name="Object 2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32400" y="4357688"/>
          <a:ext cx="213042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8" name="Equation" r:id="rId5" imgW="1054080" imgH="1091880" progId="Equation.3">
                  <p:embed/>
                </p:oleObj>
              </mc:Choice>
              <mc:Fallback>
                <p:oleObj name="Equation" r:id="rId5" imgW="1054080" imgH="1091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357688"/>
                        <a:ext cx="2130425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MLE for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: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4D488-F7A5-446C-AFA1-DF2ECD17B2E9}" type="slidenum">
              <a:rPr lang="tr-TR"/>
              <a:pPr/>
              <a:t>7</a:t>
            </a:fld>
            <a:endParaRPr lang="tr-TR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2339975" y="4365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μ</a:t>
            </a:r>
            <a:endParaRPr lang="en-GB" sz="2400" i="1">
              <a:latin typeface="Lucida Bright" pitchFamily="18" charset="0"/>
            </a:endParaRP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 flipV="1">
            <a:off x="2339975" y="43656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339975" y="48688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132138" y="4495800"/>
            <a:ext cx="33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σ</a:t>
            </a:r>
            <a:endParaRPr lang="en-GB" sz="2400" i="1">
              <a:latin typeface="Lucida Bright" pitchFamily="18" charset="0"/>
            </a:endParaRPr>
          </a:p>
        </p:txBody>
      </p:sp>
      <p:pic>
        <p:nvPicPr>
          <p:cNvPr id="167955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3324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4664075" y="2590800"/>
          <a:ext cx="3846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9" name="Equation" r:id="rId8" imgW="1828800" imgH="482400" progId="Equation.3">
                  <p:embed/>
                </p:oleObj>
              </mc:Choice>
              <mc:Fallback>
                <p:oleObj name="Equation" r:id="rId8" imgW="1828800" imgH="482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2590800"/>
                        <a:ext cx="38465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305800" cy="792088"/>
          </a:xfrm>
        </p:spPr>
        <p:txBody>
          <a:bodyPr>
            <a:normAutofit fontScale="90000"/>
          </a:bodyPr>
          <a:lstStyle/>
          <a:p>
            <a:r>
              <a:rPr lang="tr-TR" dirty="0"/>
              <a:t>Bias and Variance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5309-7D62-4CB4-AC5F-9F81C23AB40C}" type="slidenum">
              <a:rPr lang="tr-TR"/>
              <a:pPr/>
              <a:t>8</a:t>
            </a:fld>
            <a:endParaRPr lang="tr-TR"/>
          </a:p>
        </p:txBody>
      </p:sp>
      <p:pic>
        <p:nvPicPr>
          <p:cNvPr id="1699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8951" y="1700808"/>
            <a:ext cx="4505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251520" y="1340768"/>
            <a:ext cx="777666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Unknown parameter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endParaRPr lang="tr-TR" sz="2400" i="1" dirty="0">
              <a:solidFill>
                <a:schemeClr val="tx2"/>
              </a:solidFill>
              <a:latin typeface="Symbol" pitchFamily="18" charset="2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Estimator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= d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on sample 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Bias: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sz="2400" i="1" baseline="-25000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– 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Variance: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</a:t>
            </a: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Mean square </a:t>
            </a:r>
            <a:r>
              <a:rPr lang="tr-TR" sz="2400" dirty="0" err="1">
                <a:solidFill>
                  <a:schemeClr val="tx2"/>
                </a:solidFill>
                <a:latin typeface="+mj-lt"/>
              </a:rPr>
              <a:t>error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:</a:t>
            </a:r>
          </a:p>
          <a:p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r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err="1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 err="1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i="1" dirty="0" err="1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=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[(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400" i="1" dirty="0" err="1" smtClean="0">
                <a:solidFill>
                  <a:schemeClr val="tx2"/>
                </a:solidFill>
                <a:latin typeface="+mj-lt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]=E [(d–E[d]+E[d]-</a:t>
            </a:r>
            <a:r>
              <a:rPr lang="en-GB" sz="2400" dirty="0" err="1" smtClean="0">
                <a:solidFill>
                  <a:schemeClr val="tx2"/>
                </a:solidFill>
              </a:rPr>
              <a:t>θ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	=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E[d]-</a:t>
            </a:r>
            <a:r>
              <a:rPr lang="en-GB" sz="2400" dirty="0" err="1">
                <a:solidFill>
                  <a:schemeClr val="tx2"/>
                </a:solidFill>
                <a:latin typeface="+mj-lt"/>
              </a:rPr>
              <a:t>θ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E[(d–E[d])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2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(d–E[d])(E[d]-</a:t>
            </a:r>
            <a:r>
              <a:rPr lang="en-GB" sz="2400" dirty="0" err="1">
                <a:solidFill>
                  <a:schemeClr val="tx2"/>
                </a:solidFill>
                <a:latin typeface="+mj-lt"/>
              </a:rPr>
              <a:t>θ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)]</a:t>
            </a:r>
          </a:p>
          <a:p>
            <a:pPr eaLnBrk="1" hangingPunct="1"/>
            <a:r>
              <a:rPr lang="tr-TR" sz="2400" dirty="0">
                <a:solidFill>
                  <a:schemeClr val="tx2"/>
                </a:solidFill>
                <a:latin typeface="+mj-lt"/>
              </a:rPr>
              <a:t>	=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[(E[d]-</a:t>
            </a:r>
            <a:r>
              <a:rPr lang="en-GB" sz="2400" dirty="0" err="1">
                <a:solidFill>
                  <a:schemeClr val="tx2"/>
                </a:solidFill>
                <a:latin typeface="+mj-lt"/>
              </a:rPr>
              <a:t>θ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]+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E [(d–E [d])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+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2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E[(d–E[d])(E[d]-</a:t>
            </a:r>
            <a:r>
              <a:rPr lang="en-GB" sz="2400" dirty="0" err="1">
                <a:solidFill>
                  <a:schemeClr val="tx2"/>
                </a:solidFill>
                <a:latin typeface="+mj-lt"/>
              </a:rPr>
              <a:t>θ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)]</a:t>
            </a:r>
          </a:p>
          <a:p>
            <a:pPr eaLnBrk="1" hangingPunct="1"/>
            <a:r>
              <a:rPr lang="tr-TR" sz="2400" dirty="0">
                <a:solidFill>
                  <a:schemeClr val="tx2"/>
                </a:solidFill>
                <a:latin typeface="+mj-lt"/>
              </a:rPr>
              <a:t>	= E[(E[d]-</a:t>
            </a:r>
            <a:r>
              <a:rPr lang="en-GB" sz="2400" dirty="0" err="1">
                <a:solidFill>
                  <a:schemeClr val="tx2"/>
                </a:solidFill>
                <a:latin typeface="+mj-lt"/>
              </a:rPr>
              <a:t>θ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]+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[(d–E [d])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]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+2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(E[d]–E[d])(E[d]-</a:t>
            </a:r>
            <a:r>
              <a:rPr lang="en-GB" sz="2400" dirty="0" err="1">
                <a:solidFill>
                  <a:schemeClr val="tx2"/>
                </a:solidFill>
                <a:latin typeface="+mj-lt"/>
              </a:rPr>
              <a:t>θ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eaLnBrk="1" hangingPunct="1"/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= (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E [d] – </a:t>
            </a:r>
            <a:r>
              <a:rPr lang="en-GB" sz="2400" dirty="0" err="1">
                <a:solidFill>
                  <a:schemeClr val="tx2"/>
                </a:solidFill>
                <a:latin typeface="+mj-lt"/>
              </a:rPr>
              <a:t>θ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+E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[(d–E [d]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)2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= (E [d] – </a:t>
            </a:r>
            <a:r>
              <a:rPr lang="en-GB" sz="2400" dirty="0" err="1">
                <a:solidFill>
                  <a:schemeClr val="tx2"/>
                </a:solidFill>
              </a:rPr>
              <a:t>θ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+ E [(d–E [d])</a:t>
            </a:r>
            <a:r>
              <a:rPr lang="tr-TR" sz="2400" baseline="30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]</a:t>
            </a:r>
          </a:p>
          <a:p>
            <a:r>
              <a:rPr lang="tr-TR" sz="2400" dirty="0" smtClean="0">
                <a:solidFill>
                  <a:schemeClr val="tx2"/>
                </a:solidFill>
              </a:rPr>
              <a:t>	= </a:t>
            </a:r>
            <a:r>
              <a:rPr lang="tr-TR" sz="2400" dirty="0" smtClean="0">
                <a:solidFill>
                  <a:srgbClr val="FF0000"/>
                </a:solidFill>
                <a:latin typeface="+mj-lt"/>
              </a:rPr>
              <a:t>Bias</a:t>
            </a:r>
            <a:r>
              <a:rPr lang="tr-TR" sz="24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>
                <a:latin typeface="+mj-lt"/>
              </a:rPr>
              <a:t>+ </a:t>
            </a:r>
            <a:r>
              <a:rPr lang="tr-TR" sz="2400" dirty="0">
                <a:solidFill>
                  <a:srgbClr val="3333FF"/>
                </a:solidFill>
                <a:latin typeface="+mj-lt"/>
              </a:rPr>
              <a:t>Variance</a:t>
            </a:r>
            <a:r>
              <a:rPr lang="tr-TR" sz="2400" dirty="0">
                <a:latin typeface="+mj-lt"/>
              </a:rPr>
              <a:t> </a:t>
            </a:r>
            <a:endParaRPr lang="en-GB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flipV="1">
            <a:off x="6858016" y="37147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i="1" dirty="0" smtClean="0">
                <a:latin typeface="Symbol" pitchFamily="18" charset="2"/>
              </a:rPr>
              <a:t>q</a:t>
            </a:r>
            <a:endParaRPr lang="tr-TR" sz="18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2461" y="5877272"/>
            <a:ext cx="3162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+mj-lt"/>
              </a:rPr>
              <a:t>Remember the properties of expectation</a:t>
            </a:r>
            <a:endParaRPr lang="en-US" sz="14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Estimator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tx2"/>
                </a:solidFill>
                <a:latin typeface="+mj-lt"/>
              </a:rPr>
              <a:t>Treat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as a random var with prior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Bayes’ rule</a:t>
            </a:r>
            <a:r>
              <a:rPr lang="tr-TR" dirty="0">
                <a:solidFill>
                  <a:schemeClr val="tx2"/>
                </a:solidFill>
              </a:rPr>
              <a:t>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/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Full: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endParaRPr lang="tr-TR" i="1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a Posteriori (MAP):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(ML):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Bayes’: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= E[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]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59C-DDAE-4347-9095-17E6B1F05CA2}" type="slidenum">
              <a:rPr lang="tr-TR"/>
              <a:pPr/>
              <a:t>9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3880</TotalTime>
  <Words>1191</Words>
  <Application>Microsoft Macintosh PowerPoint</Application>
  <PresentationFormat>On-screen Show (4:3)</PresentationFormat>
  <Paragraphs>219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Flow</vt:lpstr>
      <vt:lpstr>Equation</vt:lpstr>
      <vt:lpstr>INTRODUCTION TO  Machine Learning 2nd Edition</vt:lpstr>
      <vt:lpstr>CHAPTER 4:  Parametric Methods</vt:lpstr>
      <vt:lpstr>Parametric Estimation</vt:lpstr>
      <vt:lpstr>Maximum Likelihood Estimation</vt:lpstr>
      <vt:lpstr>Examples: Bernoulli/Multinomial</vt:lpstr>
      <vt:lpstr>Examples: Bernoulli (Derivation)</vt:lpstr>
      <vt:lpstr>Gaussian (Normal) Distribution</vt:lpstr>
      <vt:lpstr>Bias and Variance</vt:lpstr>
      <vt:lpstr>Bayes’ Estimator</vt:lpstr>
      <vt:lpstr>Bayes’ Estimator: Example</vt:lpstr>
      <vt:lpstr>Parametric Classification</vt:lpstr>
      <vt:lpstr>PowerPoint Presentation</vt:lpstr>
      <vt:lpstr>PowerPoint Presentation</vt:lpstr>
      <vt:lpstr>PowerPoint Presentation</vt:lpstr>
      <vt:lpstr>Regression</vt:lpstr>
      <vt:lpstr>Regression: From LogL to Error</vt:lpstr>
      <vt:lpstr>Linear Regression</vt:lpstr>
      <vt:lpstr>Polynomial Regression</vt:lpstr>
      <vt:lpstr>Other Error Measures</vt:lpstr>
      <vt:lpstr>Bias and Variance</vt:lpstr>
      <vt:lpstr>Estimating Bias and Variance</vt:lpstr>
      <vt:lpstr>Bias/Variance Dilemma</vt:lpstr>
      <vt:lpstr>PowerPoint Presentation</vt:lpstr>
      <vt:lpstr>Polynomial Regression</vt:lpstr>
      <vt:lpstr>PowerPoint Presentation</vt:lpstr>
      <vt:lpstr>Model Selection</vt:lpstr>
      <vt:lpstr>Bayesian Model Selection</vt:lpstr>
      <vt:lpstr>Regression example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209</cp:revision>
  <cp:lastPrinted>2014-09-17T08:58:32Z</cp:lastPrinted>
  <dcterms:created xsi:type="dcterms:W3CDTF">2005-01-24T14:46:28Z</dcterms:created>
  <dcterms:modified xsi:type="dcterms:W3CDTF">2014-09-25T09:27:13Z</dcterms:modified>
</cp:coreProperties>
</file>