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Microsoft_Equation1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Microsoft_Equation2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3" r:id="rId3"/>
    <p:sldId id="352" r:id="rId4"/>
    <p:sldId id="353" r:id="rId5"/>
    <p:sldId id="354" r:id="rId6"/>
    <p:sldId id="355" r:id="rId7"/>
    <p:sldId id="356" r:id="rId8"/>
    <p:sldId id="357" r:id="rId9"/>
    <p:sldId id="360" r:id="rId10"/>
    <p:sldId id="358" r:id="rId11"/>
    <p:sldId id="359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5" r:id="rId24"/>
    <p:sldId id="372" r:id="rId25"/>
    <p:sldId id="373" r:id="rId26"/>
    <p:sldId id="374" r:id="rId27"/>
  </p:sldIdLst>
  <p:sldSz cx="9144000" cy="6858000" type="letter"/>
  <p:notesSz cx="7099300" cy="10234613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/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241" autoAdjust="0"/>
  </p:normalViewPr>
  <p:slideViewPr>
    <p:cSldViewPr>
      <p:cViewPr>
        <p:scale>
          <a:sx n="121" d="100"/>
          <a:sy n="121" d="100"/>
        </p:scale>
        <p:origin x="-720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94" cy="51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505" y="0"/>
            <a:ext cx="3076694" cy="51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679"/>
            <a:ext cx="3076694" cy="51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505" y="9719679"/>
            <a:ext cx="3076694" cy="51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313286B5-297C-4D3F-9C4E-A5687512703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802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94" cy="51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505" y="0"/>
            <a:ext cx="3076694" cy="51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61" y="4860983"/>
            <a:ext cx="5678779" cy="46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679"/>
            <a:ext cx="3076694" cy="51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505" y="9719679"/>
            <a:ext cx="3076694" cy="51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04506FD6-8F6E-4C06-8964-22E83D2C06AE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4304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C11D-E6EE-4133-BEA3-53A572EC1A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2A4F-994D-4E1E-8679-69E95688B32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2D0E-840A-4C7B-8731-3F4AC8F773E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3C877F8-4BAB-4470-9716-52367E9B59A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DE53-2D62-46ED-A14C-DA14665A4C4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8941-ED15-400D-9DFF-D7D6E93C31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24/09/14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D8F2-206D-4639-AED9-617C993353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24/09/14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A4DB-EAF0-41A7-A367-CE13A9BBAAC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24/09/14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5D5A-30CD-4816-9B40-2F1B21FC755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24/09/14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9F3-4B64-4209-ABA0-46275F2A6FE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24/09/14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0507-3438-4F96-AD9D-2CA96FA7480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24/09/14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0EFC679-59F3-4488-94E1-7C9C803A23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24/09/14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42DF75-D6D9-46A3-83C5-13E8096430D9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7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34.w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35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37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9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EEF4-207C-4F6D-882D-044F2E2B6F4F}" type="slidenum">
              <a:rPr lang="tr-TR"/>
              <a:pPr/>
              <a:t>10</a:t>
            </a:fld>
            <a:endParaRPr lang="tr-TR"/>
          </a:p>
        </p:txBody>
      </p:sp>
      <p:pic>
        <p:nvPicPr>
          <p:cNvPr id="2181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76250"/>
            <a:ext cx="73723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2000240"/>
            <a:ext cx="8229600" cy="38862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independent, offdiagonals of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0, Mahalanobis distance reduces to weighted (by 1/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Euclidean distance: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If variances are also equal, reduces to Euclidean distance</a:t>
            </a:r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Independent Inputs: Naive Bayes</a:t>
            </a:r>
          </a:p>
        </p:txBody>
      </p:sp>
      <p:graphicFrame>
        <p:nvGraphicFramePr>
          <p:cNvPr id="219142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823164"/>
              </p:ext>
            </p:extLst>
          </p:nvPr>
        </p:nvGraphicFramePr>
        <p:xfrm>
          <a:off x="1000100" y="3357562"/>
          <a:ext cx="7208838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0" name="Equation" r:id="rId3" imgW="3314700" imgH="698500" progId="Equation.3">
                  <p:embed/>
                </p:oleObj>
              </mc:Choice>
              <mc:Fallback>
                <p:oleObj name="Equation" r:id="rId3" imgW="3314700" imgH="6985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357562"/>
                        <a:ext cx="7208838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A215-60DD-4387-9842-6FD10EB5354D}" type="slidenum">
              <a:rPr lang="tr-TR"/>
              <a:pPr/>
              <a:t>11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4149080"/>
            <a:ext cx="432048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Parametric Classification</a:t>
            </a:r>
            <a:endParaRPr lang="tr-TR" sz="4400" i="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If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Discriminant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functions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21193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73150" y="2433638"/>
          <a:ext cx="70231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7" name="Equation" r:id="rId3" imgW="3213000" imgH="469800" progId="Equation.3">
                  <p:embed/>
                </p:oleObj>
              </mc:Choice>
              <mc:Fallback>
                <p:oleObj name="Equation" r:id="rId3" imgW="3213000" imgH="469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2433638"/>
                        <a:ext cx="7023100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5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4525" y="4162425"/>
          <a:ext cx="78898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8" name="Equation" r:id="rId5" imgW="3759120" imgH="609480" progId="Equation.3">
                  <p:embed/>
                </p:oleObj>
              </mc:Choice>
              <mc:Fallback>
                <p:oleObj name="Equation" r:id="rId5" imgW="3759120" imgH="609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4162425"/>
                        <a:ext cx="7889875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7C4004-C347-45D8-90E1-BDDF4F9783AA}" type="slidenum">
              <a:rPr lang="tr-TR"/>
              <a:pPr/>
              <a:t>12</a:t>
            </a:fld>
            <a:endParaRPr lang="tr-T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Estimation of Parameters</a:t>
            </a:r>
          </a:p>
        </p:txBody>
      </p:sp>
      <p:graphicFrame>
        <p:nvGraphicFramePr>
          <p:cNvPr id="222215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1071538" y="2071678"/>
          <a:ext cx="421005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9" name="Equation" r:id="rId3" imgW="1955520" imgH="1498320" progId="Equation.3">
                  <p:embed/>
                </p:oleObj>
              </mc:Choice>
              <mc:Fallback>
                <p:oleObj name="Equation" r:id="rId3" imgW="1955520" imgH="14983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071678"/>
                        <a:ext cx="4210050" cy="322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4414" y="5357826"/>
          <a:ext cx="690403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0" name="Equation" r:id="rId5" imgW="3200400" imgH="393480" progId="Equation.3">
                  <p:embed/>
                </p:oleObj>
              </mc:Choice>
              <mc:Fallback>
                <p:oleObj name="Equation" r:id="rId5" imgW="320040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5357826"/>
                        <a:ext cx="6904037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3DE4-3C38-4D55-87C0-550690D3BF90}" type="slidenum">
              <a:rPr lang="tr-TR"/>
              <a:pPr/>
              <a:t>13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Different </a:t>
            </a:r>
            <a:r>
              <a:rPr lang="tr-TR" sz="4400" b="1" dirty="0"/>
              <a:t>S</a:t>
            </a:r>
            <a:r>
              <a:rPr lang="tr-TR" baseline="-25000" dirty="0"/>
              <a:t>i</a:t>
            </a:r>
            <a:r>
              <a:rPr lang="tr-TR" dirty="0"/>
              <a:t> 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Quadratic discriminant</a:t>
            </a:r>
          </a:p>
        </p:txBody>
      </p:sp>
      <p:graphicFrame>
        <p:nvGraphicFramePr>
          <p:cNvPr id="22324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10350" y="28067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8067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87438" y="2516188"/>
          <a:ext cx="7329487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5" name="Equation" r:id="rId5" imgW="3936960" imgH="1930320" progId="Equation.3">
                  <p:embed/>
                </p:oleObj>
              </mc:Choice>
              <mc:Fallback>
                <p:oleObj name="Equation" r:id="rId5" imgW="3936960" imgH="19303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516188"/>
                        <a:ext cx="7329487" cy="359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4DDC88-9079-44E0-9D05-64830EAF71EA}" type="slidenum">
              <a:rPr lang="tr-TR"/>
              <a:pPr/>
              <a:t>14</a:t>
            </a:fld>
            <a:endParaRPr lang="tr-T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6F87-273E-43FD-8ADA-A6BEAA7F5465}" type="slidenum">
              <a:rPr lang="tr-TR"/>
              <a:pPr/>
              <a:t>15</a:t>
            </a:fld>
            <a:endParaRPr lang="tr-TR"/>
          </a:p>
        </p:txBody>
      </p:sp>
      <p:pic>
        <p:nvPicPr>
          <p:cNvPr id="22426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476250"/>
            <a:ext cx="50863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426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284538"/>
            <a:ext cx="36766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250825" y="1916113"/>
            <a:ext cx="116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likelihoods</a:t>
            </a: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250825" y="4292600"/>
            <a:ext cx="15922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posterior for C</a:t>
            </a:r>
            <a:r>
              <a:rPr lang="tr-TR" sz="1800" i="1" baseline="-25000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6443663" y="1773238"/>
            <a:ext cx="16161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discriminant: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= 0.5</a:t>
            </a:r>
          </a:p>
        </p:txBody>
      </p:sp>
      <p:sp>
        <p:nvSpPr>
          <p:cNvPr id="224269" name="Line 13"/>
          <p:cNvSpPr>
            <a:spLocks noChangeShapeType="1"/>
          </p:cNvSpPr>
          <p:nvPr/>
        </p:nvSpPr>
        <p:spPr bwMode="auto">
          <a:xfrm>
            <a:off x="7019925" y="2708275"/>
            <a:ext cx="288925" cy="7207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 flipH="1">
            <a:off x="3995738" y="2708275"/>
            <a:ext cx="2663825" cy="6492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Shared common sample covariance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S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Discriminant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reduces to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which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is a linear discriminant</a:t>
            </a:r>
            <a:endParaRPr lang="tr-TR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Common Covariance Matrix </a:t>
            </a:r>
            <a:r>
              <a:rPr lang="tr-TR" sz="4400" b="1"/>
              <a:t>S</a:t>
            </a:r>
          </a:p>
        </p:txBody>
      </p:sp>
      <p:graphicFrame>
        <p:nvGraphicFramePr>
          <p:cNvPr id="225293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4500562" y="2428868"/>
          <a:ext cx="18716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3" name="Equation" r:id="rId3" imgW="939600" imgH="355320" progId="Equation.3">
                  <p:embed/>
                </p:oleObj>
              </mc:Choice>
              <mc:Fallback>
                <p:oleObj name="Equation" r:id="rId3" imgW="939600" imgH="3553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2428868"/>
                        <a:ext cx="1871663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5B68-4BD1-42A1-B61C-5C1DD361CBE8}" type="slidenum">
              <a:rPr lang="tr-TR"/>
              <a:pPr/>
              <a:t>16</a:t>
            </a:fld>
            <a:endParaRPr lang="tr-TR"/>
          </a:p>
        </p:txBody>
      </p:sp>
      <p:graphicFrame>
        <p:nvGraphicFramePr>
          <p:cNvPr id="225295" name="Object 1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00232" y="3500438"/>
          <a:ext cx="560863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4" name="Equation" r:id="rId5" imgW="2844720" imgH="393480" progId="Equation.3">
                  <p:embed/>
                </p:oleObj>
              </mc:Choice>
              <mc:Fallback>
                <p:oleObj name="Equation" r:id="rId5" imgW="2844720" imgH="393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3500438"/>
                        <a:ext cx="5608638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7" name="Object 17"/>
          <p:cNvGraphicFramePr>
            <a:graphicFrameLocks noChangeAspect="1"/>
          </p:cNvGraphicFramePr>
          <p:nvPr/>
        </p:nvGraphicFramePr>
        <p:xfrm>
          <a:off x="1500166" y="4786322"/>
          <a:ext cx="5598508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5" name="Equation" r:id="rId7" imgW="2603160" imgH="863280" progId="Equation.3">
                  <p:embed/>
                </p:oleObj>
              </mc:Choice>
              <mc:Fallback>
                <p:oleObj name="Equation" r:id="rId7" imgW="2603160" imgH="8632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786322"/>
                        <a:ext cx="5598508" cy="18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Common Covariance Matrix </a:t>
            </a:r>
            <a:r>
              <a:rPr lang="tr-TR" sz="4400" b="1"/>
              <a:t>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8CF7-3E0A-4742-9B79-32F08AE5C93E}" type="slidenum">
              <a:rPr lang="tr-TR"/>
              <a:pPr/>
              <a:t>17</a:t>
            </a:fld>
            <a:endParaRPr lang="tr-TR"/>
          </a:p>
        </p:txBody>
      </p:sp>
      <p:pic>
        <p:nvPicPr>
          <p:cNvPr id="2263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2133600"/>
            <a:ext cx="44577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When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1,..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are independent,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diagonal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∏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	(Naive Bayes’ assumption)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Classify based on weighted Euclidean distance (in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units) to the nearest mean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Diagonal </a:t>
            </a:r>
            <a:r>
              <a:rPr lang="tr-TR" sz="4400" b="1"/>
              <a:t>S</a:t>
            </a:r>
            <a:r>
              <a:rPr lang="tr-TR"/>
              <a:t> </a:t>
            </a:r>
          </a:p>
        </p:txBody>
      </p:sp>
      <p:graphicFrame>
        <p:nvGraphicFramePr>
          <p:cNvPr id="22733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922463" y="3116263"/>
          <a:ext cx="486568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2" name="Equation" r:id="rId3" imgW="2197080" imgH="533160" progId="Equation.3">
                  <p:embed/>
                </p:oleObj>
              </mc:Choice>
              <mc:Fallback>
                <p:oleObj name="Equation" r:id="rId3" imgW="2197080" imgH="533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116263"/>
                        <a:ext cx="4865687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035D-134F-4CDA-BF8B-7F250D5FBDCF}" type="slidenum">
              <a:rPr lang="tr-TR"/>
              <a:pPr/>
              <a:t>18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Diagonal </a:t>
            </a:r>
            <a:r>
              <a:rPr lang="tr-TR" sz="4400" b="1"/>
              <a:t>S</a:t>
            </a:r>
            <a:endParaRPr lang="tr-TR" b="1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C24B-71B2-4564-8D45-10B1708DD8D1}" type="slidenum">
              <a:rPr lang="tr-TR"/>
              <a:pPr/>
              <a:t>19</a:t>
            </a:fld>
            <a:endParaRPr lang="tr-TR"/>
          </a:p>
        </p:txBody>
      </p:sp>
      <p:pic>
        <p:nvPicPr>
          <p:cNvPr id="2283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1844675"/>
            <a:ext cx="44291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6227763" y="3716338"/>
            <a:ext cx="2117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Lucida Bright" pitchFamily="18" charset="0"/>
              </a:rPr>
              <a:t>variances may be</a:t>
            </a:r>
          </a:p>
          <a:p>
            <a:r>
              <a:rPr lang="tr-TR" sz="1800" i="1" dirty="0">
                <a:solidFill>
                  <a:schemeClr val="tx2"/>
                </a:solidFill>
                <a:latin typeface="Lucida Bright" pitchFamily="18" charset="0"/>
              </a:rPr>
              <a:t>different</a:t>
            </a:r>
          </a:p>
        </p:txBody>
      </p:sp>
      <p:sp>
        <p:nvSpPr>
          <p:cNvPr id="228360" name="Line 8"/>
          <p:cNvSpPr>
            <a:spLocks noChangeShapeType="1"/>
          </p:cNvSpPr>
          <p:nvPr/>
        </p:nvSpPr>
        <p:spPr bwMode="auto">
          <a:xfrm>
            <a:off x="5724525" y="3429000"/>
            <a:ext cx="0" cy="14398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28361" name="Line 9"/>
          <p:cNvSpPr>
            <a:spLocks noChangeShapeType="1"/>
          </p:cNvSpPr>
          <p:nvPr/>
        </p:nvSpPr>
        <p:spPr bwMode="auto">
          <a:xfrm flipH="1">
            <a:off x="4572000" y="5157788"/>
            <a:ext cx="100806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5:</a:t>
            </a:r>
            <a:r>
              <a:rPr lang="tr-TR" sz="2800"/>
              <a:t> </a:t>
            </a:r>
            <a:br>
              <a:rPr lang="tr-TR" sz="2800"/>
            </a:br>
            <a:r>
              <a:rPr lang="tr-TR"/>
              <a:t>Multivariate Methods</a:t>
            </a:r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Nearest mean classifier: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Classify based on Euclidean distance to the nearest mean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Each mean can be considered a prototype or template and this is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template matching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Diagonal </a:t>
            </a:r>
            <a:r>
              <a:rPr lang="tr-TR" sz="4400" b="1" dirty="0"/>
              <a:t>S</a:t>
            </a:r>
            <a:r>
              <a:rPr lang="tr-TR" sz="4400" dirty="0"/>
              <a:t>, equal variances</a:t>
            </a:r>
          </a:p>
        </p:txBody>
      </p:sp>
      <p:graphicFrame>
        <p:nvGraphicFramePr>
          <p:cNvPr id="22938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925638" y="2852738"/>
          <a:ext cx="493077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90" name="Equation" r:id="rId3" imgW="2234880" imgH="939600" progId="Equation.3">
                  <p:embed/>
                </p:oleObj>
              </mc:Choice>
              <mc:Fallback>
                <p:oleObj name="Equation" r:id="rId3" imgW="2234880" imgH="939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2852738"/>
                        <a:ext cx="4930775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D9F2-FD96-48A9-A97B-643AA45BE71E}" type="slidenum">
              <a:rPr lang="tr-TR"/>
              <a:pPr/>
              <a:t>20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Diagonal </a:t>
            </a:r>
            <a:r>
              <a:rPr lang="tr-TR" sz="4400" b="1" dirty="0"/>
              <a:t>S</a:t>
            </a:r>
            <a:r>
              <a:rPr lang="tr-TR" sz="4400" dirty="0"/>
              <a:t>, equal variances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BF20-73D6-45BA-8EB7-DB97D16C09D7}" type="slidenum">
              <a:rPr lang="tr-TR"/>
              <a:pPr/>
              <a:t>21</a:t>
            </a:fld>
            <a:endParaRPr lang="tr-TR"/>
          </a:p>
        </p:txBody>
      </p:sp>
      <p:pic>
        <p:nvPicPr>
          <p:cNvPr id="2304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1916113"/>
            <a:ext cx="43338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4211638" y="2133600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230407" name="Line 7"/>
          <p:cNvSpPr>
            <a:spLocks noChangeShapeType="1"/>
          </p:cNvSpPr>
          <p:nvPr/>
        </p:nvSpPr>
        <p:spPr bwMode="auto">
          <a:xfrm flipV="1">
            <a:off x="3779838" y="2420938"/>
            <a:ext cx="576262" cy="1008062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30408" name="Line 8"/>
          <p:cNvSpPr>
            <a:spLocks noChangeShapeType="1"/>
          </p:cNvSpPr>
          <p:nvPr/>
        </p:nvSpPr>
        <p:spPr bwMode="auto">
          <a:xfrm flipH="1" flipV="1">
            <a:off x="4356100" y="2349500"/>
            <a:ext cx="360363" cy="2087563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4427538" y="2043113"/>
            <a:ext cx="3794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tx2"/>
                </a:solidFill>
                <a:latin typeface="Lucida Bright" pitchFamily="18" charset="0"/>
              </a:rPr>
              <a:t>?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Model Selection</a:t>
            </a:r>
          </a:p>
        </p:txBody>
      </p:sp>
      <p:graphicFrame>
        <p:nvGraphicFramePr>
          <p:cNvPr id="232503" name="Group 55"/>
          <p:cNvGraphicFramePr>
            <a:graphicFrameLocks noGrp="1"/>
          </p:cNvGraphicFramePr>
          <p:nvPr>
            <p:ph idx="1"/>
          </p:nvPr>
        </p:nvGraphicFramePr>
        <p:xfrm>
          <a:off x="323850" y="1773238"/>
          <a:ext cx="8569325" cy="2196465"/>
        </p:xfrm>
        <a:graphic>
          <a:graphicData uri="http://schemas.openxmlformats.org/drawingml/2006/table">
            <a:tbl>
              <a:tblPr/>
              <a:tblGrid>
                <a:gridCol w="3498850"/>
                <a:gridCol w="2549525"/>
                <a:gridCol w="2520950"/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Assumption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Covariance 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No of parameters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Shared, Hyperspheric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</a:t>
                      </a: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Shared, Axis-aligned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</a:t>
                      </a: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, with </a:t>
                      </a:r>
                      <a:r>
                        <a:rPr kumimoji="0" lang="tr-T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ij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=0</a:t>
                      </a:r>
                      <a:endParaRPr kumimoji="0" 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Shared, Hyperellipsoidal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=</a:t>
                      </a:r>
                      <a:r>
                        <a:rPr kumimoji="0" 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+1)/2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Different, Hyperellipsoidal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tr-TR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K 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kumimoji="0" lang="tr-T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+1)/2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0A13-7088-4BC0-900B-96D87967EDE9}" type="slidenum">
              <a:rPr lang="tr-TR"/>
              <a:pPr/>
              <a:t>22</a:t>
            </a:fld>
            <a:endParaRPr lang="tr-TR"/>
          </a:p>
        </p:txBody>
      </p:sp>
      <p:sp>
        <p:nvSpPr>
          <p:cNvPr id="23245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>
            <a:normAutofit lnSpcReduction="10000"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As we increase complexity (less restricted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bias decreases and variance increases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Assume simple models (allow some bias) to control variance (regularization)</a:t>
            </a:r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9F3-4B64-4209-ABA0-46275F2A6FEF}" type="slidenum">
              <a:rPr lang="tr-TR" smtClean="0"/>
              <a:pPr/>
              <a:t>23</a:t>
            </a:fld>
            <a:endParaRPr lang="tr-TR"/>
          </a:p>
        </p:txBody>
      </p:sp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6624736" cy="664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Discrete Features</a:t>
            </a:r>
          </a:p>
        </p:txBody>
      </p:sp>
      <p:graphicFrame>
        <p:nvGraphicFramePr>
          <p:cNvPr id="233488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1306513" y="4365625"/>
          <a:ext cx="62420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10" name="Equation" r:id="rId3" imgW="3022560" imgH="583920" progId="Equation.3">
                  <p:embed/>
                </p:oleObj>
              </mc:Choice>
              <mc:Fallback>
                <p:oleObj name="Equation" r:id="rId3" imgW="3022560" imgH="5839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4365625"/>
                        <a:ext cx="624205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590A-4414-4CD3-8DB6-AAB08F2761A4}" type="slidenum">
              <a:rPr lang="tr-TR"/>
              <a:pPr/>
              <a:t>24</a:t>
            </a:fld>
            <a:endParaRPr lang="tr-TR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Binary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features: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independent (Naive Bayes’)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the discriminant is linear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graphicFrame>
        <p:nvGraphicFramePr>
          <p:cNvPr id="233483" name="Object 1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14678" y="2000240"/>
          <a:ext cx="21193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11" name="Equation" r:id="rId5" imgW="990360" imgH="228600" progId="Equation.3">
                  <p:embed/>
                </p:oleObj>
              </mc:Choice>
              <mc:Fallback>
                <p:oleObj name="Equation" r:id="rId5" imgW="99036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2000240"/>
                        <a:ext cx="21193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5" name="Object 1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786050" y="2928934"/>
          <a:ext cx="35321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12" name="Equation" r:id="rId7" imgW="1676160" imgH="444240" progId="Equation.3">
                  <p:embed/>
                </p:oleObj>
              </mc:Choice>
              <mc:Fallback>
                <p:oleObj name="Equation" r:id="rId7" imgW="1676160" imgH="4442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2928934"/>
                        <a:ext cx="353218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90" name="Object 1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00562" y="5286388"/>
          <a:ext cx="16859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13" name="Equation" r:id="rId9" imgW="812520" imgH="507960" progId="Equation.3">
                  <p:embed/>
                </p:oleObj>
              </mc:Choice>
              <mc:Fallback>
                <p:oleObj name="Equation" r:id="rId9" imgW="812520" imgH="5079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5286388"/>
                        <a:ext cx="168592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1476375" y="5661025"/>
            <a:ext cx="29300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Estimated parameters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Multinomial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(1-of-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features: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Î 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,...,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-50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independent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Discrete Features</a:t>
            </a:r>
          </a:p>
        </p:txBody>
      </p:sp>
      <p:graphicFrame>
        <p:nvGraphicFramePr>
          <p:cNvPr id="234505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906588" y="2636838"/>
          <a:ext cx="46831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9" name="Equation" r:id="rId3" imgW="1942920" imgH="228600" progId="Equation.3">
                  <p:embed/>
                </p:oleObj>
              </mc:Choice>
              <mc:Fallback>
                <p:oleObj name="Equation" r:id="rId3" imgW="194292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2636838"/>
                        <a:ext cx="468312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7EAA-DCEE-44A3-9544-765A8D2C5AB4}" type="slidenum">
              <a:rPr lang="tr-TR"/>
              <a:pPr/>
              <a:t>25</a:t>
            </a:fld>
            <a:endParaRPr lang="tr-TR"/>
          </a:p>
        </p:txBody>
      </p:sp>
      <p:graphicFrame>
        <p:nvGraphicFramePr>
          <p:cNvPr id="234507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00298" y="3714752"/>
          <a:ext cx="4549775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0" name="Equation" r:id="rId5" imgW="2133360" imgH="1269720" progId="Equation.3">
                  <p:embed/>
                </p:oleObj>
              </mc:Choice>
              <mc:Fallback>
                <p:oleObj name="Equation" r:id="rId5" imgW="2133360" imgH="12697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3714752"/>
                        <a:ext cx="4549775" cy="270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Multivariate Regression</a:t>
            </a:r>
          </a:p>
        </p:txBody>
      </p:sp>
      <p:graphicFrame>
        <p:nvGraphicFramePr>
          <p:cNvPr id="235529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2214546" y="1928802"/>
          <a:ext cx="4887382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3" name="Equation" r:id="rId3" imgW="1650960" imgH="241200" progId="Equation.3">
                  <p:embed/>
                </p:oleObj>
              </mc:Choice>
              <mc:Fallback>
                <p:oleObj name="Equation" r:id="rId3" imgW="165096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928802"/>
                        <a:ext cx="4887382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229D-2240-4590-86F3-B438EB8F8B34}" type="slidenum">
              <a:rPr lang="tr-TR">
                <a:latin typeface="+mj-lt"/>
              </a:rPr>
              <a:pPr/>
              <a:t>26</a:t>
            </a:fld>
            <a:endParaRPr lang="tr-TR">
              <a:latin typeface="+mj-lt"/>
            </a:endParaRP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571744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tr-TR" sz="20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Multivariate linear model</a:t>
            </a: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Multivariate polynomial model: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	Define new higher-order variables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		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3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4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0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5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	and use the linear model in this new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space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	(basis functions, kernel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trick: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Chapter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13)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35531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81150" y="3143250"/>
          <a:ext cx="727551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4" name="Equation" r:id="rId5" imgW="3314520" imgH="634680" progId="Equation.3">
                  <p:embed/>
                </p:oleObj>
              </mc:Choice>
              <mc:Fallback>
                <p:oleObj name="Equation" r:id="rId5" imgW="3314520" imgH="6346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143250"/>
                        <a:ext cx="7275513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Multivariate Data</a:t>
            </a:r>
          </a:p>
        </p:txBody>
      </p:sp>
      <p:graphicFrame>
        <p:nvGraphicFramePr>
          <p:cNvPr id="21197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047875" y="3500438"/>
          <a:ext cx="40386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1" name="Equation" r:id="rId3" imgW="1536480" imgH="939600" progId="Equation.3">
                  <p:embed/>
                </p:oleObj>
              </mc:Choice>
              <mc:Fallback>
                <p:oleObj name="Equation" r:id="rId3" imgW="1536480" imgH="939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500438"/>
                        <a:ext cx="4038600" cy="247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E8B0-0E84-4385-9558-F606E6E587BE}" type="slidenum">
              <a:rPr lang="tr-TR"/>
              <a:pPr/>
              <a:t>3</a:t>
            </a:fld>
            <a:endParaRPr lang="tr-TR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Multiple measurements (sensors)</a:t>
            </a:r>
          </a:p>
          <a:p>
            <a:r>
              <a:rPr lang="tr-TR" i="1" dirty="0">
                <a:solidFill>
                  <a:schemeClr val="accent1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inputs/features/attributes: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-variate </a:t>
            </a:r>
          </a:p>
          <a:p>
            <a:r>
              <a:rPr lang="tr-TR" i="1" dirty="0">
                <a:solidFill>
                  <a:schemeClr val="accent1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instances/observations/examples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Multivariate Parameters</a:t>
            </a:r>
          </a:p>
        </p:txBody>
      </p:sp>
      <p:graphicFrame>
        <p:nvGraphicFramePr>
          <p:cNvPr id="213005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1142975" y="4429132"/>
          <a:ext cx="6443873" cy="17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7" name="Equation" r:id="rId3" imgW="3390840" imgH="939600" progId="Equation.3">
                  <p:embed/>
                </p:oleObj>
              </mc:Choice>
              <mc:Fallback>
                <p:oleObj name="Equation" r:id="rId3" imgW="3390840" imgH="939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5" y="4429132"/>
                        <a:ext cx="6443873" cy="17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3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1738313" y="2257425"/>
          <a:ext cx="47688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8" name="Equation" r:id="rId5" imgW="2349360" imgH="952200" progId="Equation.3">
                  <p:embed/>
                </p:oleObj>
              </mc:Choice>
              <mc:Fallback>
                <p:oleObj name="Equation" r:id="rId5" imgW="2349360" imgH="952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2257425"/>
                        <a:ext cx="4768850" cy="193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74DE1-5D12-4E18-96D8-5E2BE0E4D2AC}" type="slidenum">
              <a:rPr lang="tr-TR"/>
              <a:pPr/>
              <a:t>4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Parameter Estimation</a:t>
            </a:r>
          </a:p>
        </p:txBody>
      </p:sp>
      <p:graphicFrame>
        <p:nvGraphicFramePr>
          <p:cNvPr id="214025" name="Object 9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90286114"/>
              </p:ext>
            </p:extLst>
          </p:nvPr>
        </p:nvGraphicFramePr>
        <p:xfrm>
          <a:off x="1357313" y="2138363"/>
          <a:ext cx="5997575" cy="293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3" name="Equation" r:id="rId3" imgW="3009900" imgH="1473200" progId="Equation.3">
                  <p:embed/>
                </p:oleObj>
              </mc:Choice>
              <mc:Fallback>
                <p:oleObj name="Equation" r:id="rId3" imgW="3009900" imgH="1473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138363"/>
                        <a:ext cx="5997575" cy="293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4FE7F0-2532-4D12-95E5-10FF6594793F}" type="slidenum">
              <a:rPr lang="tr-TR"/>
              <a:pPr/>
              <a:t>5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Estimation of Missing Values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What to do if certain instances have missing attributes?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Ignore those instances: not a good idea if the sample is small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Use ‘missing’ as an attribute: may give information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Imputation: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Fill in the missing value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Mean imputation: Use the most likely value (e.g., mean)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Imputation by regression: Predict based on other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2D61-2319-49BA-B585-00F0178B2A9F}" type="slidenum">
              <a:rPr lang="tr-TR"/>
              <a:pPr/>
              <a:t>6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1071546"/>
            <a:ext cx="5500726" cy="450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229600" cy="928694"/>
          </a:xfrm>
        </p:spPr>
        <p:txBody>
          <a:bodyPr>
            <a:normAutofit fontScale="90000"/>
          </a:bodyPr>
          <a:lstStyle/>
          <a:p>
            <a:r>
              <a:rPr lang="tr-TR" dirty="0"/>
              <a:t>Multivariate Normal Distribution</a:t>
            </a:r>
          </a:p>
        </p:txBody>
      </p:sp>
      <p:graphicFrame>
        <p:nvGraphicFramePr>
          <p:cNvPr id="216072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428596" y="4572008"/>
          <a:ext cx="6904038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0" name="Equation" r:id="rId4" imgW="2844720" imgH="685800" progId="Equation.3">
                  <p:embed/>
                </p:oleObj>
              </mc:Choice>
              <mc:Fallback>
                <p:oleObj name="Equation" r:id="rId4" imgW="2844720" imgH="685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4572008"/>
                        <a:ext cx="6904038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761D-F8EE-469B-918C-005E7D032ACF}" type="slidenum">
              <a:rPr lang="tr-TR"/>
              <a:pPr/>
              <a:t>7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Multivariate Normal Distribution</a:t>
            </a:r>
          </a:p>
        </p:txBody>
      </p:sp>
      <p:graphicFrame>
        <p:nvGraphicFramePr>
          <p:cNvPr id="217101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9029700" y="28067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700" y="28067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5B4F-5919-4910-9122-A076B4399795}" type="slidenum">
              <a:rPr lang="tr-TR"/>
              <a:pPr/>
              <a:t>8</a:t>
            </a:fld>
            <a:endParaRPr lang="tr-TR"/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Mahalanobis distance: (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800" baseline="30000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sz="2800" b="1" baseline="30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 lvl="1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measures the distance from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to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in terms of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(normalizes for difference in variances and correlations)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Bivariate: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2</a:t>
            </a:r>
          </a:p>
          <a:p>
            <a:pPr>
              <a:buFont typeface="Wingdings" pitchFamily="2" charset="2"/>
              <a:buNone/>
            </a:pPr>
            <a:endParaRPr lang="tr-TR" dirty="0">
              <a:latin typeface="+mj-lt"/>
            </a:endParaRPr>
          </a:p>
        </p:txBody>
      </p:sp>
      <p:graphicFrame>
        <p:nvGraphicFramePr>
          <p:cNvPr id="217103" name="Object 1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57620" y="3500438"/>
          <a:ext cx="331311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2" name="Equation" r:id="rId5" imgW="1346040" imgH="482400" progId="Equation.3">
                  <p:embed/>
                </p:oleObj>
              </mc:Choice>
              <mc:Fallback>
                <p:oleObj name="Equation" r:id="rId5" imgW="1346040" imgH="482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3500438"/>
                        <a:ext cx="3313112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5" name="Object 17"/>
          <p:cNvGraphicFramePr>
            <a:graphicFrameLocks noChangeAspect="1"/>
          </p:cNvGraphicFramePr>
          <p:nvPr/>
        </p:nvGraphicFramePr>
        <p:xfrm>
          <a:off x="963613" y="4881563"/>
          <a:ext cx="735965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3" name="Equation" r:id="rId7" imgW="3670200" imgH="711000" progId="Equation.3">
                  <p:embed/>
                </p:oleObj>
              </mc:Choice>
              <mc:Fallback>
                <p:oleObj name="Equation" r:id="rId7" imgW="3670200" imgH="7110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4881563"/>
                        <a:ext cx="7359650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484313"/>
            <a:ext cx="60579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928694"/>
          </a:xfrm>
        </p:spPr>
        <p:txBody>
          <a:bodyPr>
            <a:normAutofit/>
          </a:bodyPr>
          <a:lstStyle/>
          <a:p>
            <a:r>
              <a:rPr lang="tr-TR" dirty="0"/>
              <a:t>Bivariate Normal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A06F-D51B-44D4-A139-D23E3421C7E4}" type="slidenum">
              <a:rPr lang="tr-TR"/>
              <a:pPr/>
              <a:t>9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3880</TotalTime>
  <Words>897</Words>
  <Application>Microsoft Macintosh PowerPoint</Application>
  <PresentationFormat>Letter Paper (8.5x11 in)</PresentationFormat>
  <Paragraphs>173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Flow</vt:lpstr>
      <vt:lpstr>Equation</vt:lpstr>
      <vt:lpstr>Microsoft Equation</vt:lpstr>
      <vt:lpstr>INTRODUCTION TO  Machine Learning 2nd Edition</vt:lpstr>
      <vt:lpstr>CHAPTER 5:  Multivariate Methods</vt:lpstr>
      <vt:lpstr>Multivariate Data</vt:lpstr>
      <vt:lpstr>Multivariate Parameters</vt:lpstr>
      <vt:lpstr>Parameter Estimation</vt:lpstr>
      <vt:lpstr>Estimation of Missing Values</vt:lpstr>
      <vt:lpstr>Multivariate Normal Distribution</vt:lpstr>
      <vt:lpstr>Multivariate Normal Distribution</vt:lpstr>
      <vt:lpstr>Bivariate Normal</vt:lpstr>
      <vt:lpstr>PowerPoint Presentation</vt:lpstr>
      <vt:lpstr>Independent Inputs: Naive Bayes</vt:lpstr>
      <vt:lpstr>Parametric Classification</vt:lpstr>
      <vt:lpstr>Estimation of Parameters</vt:lpstr>
      <vt:lpstr>Different Si </vt:lpstr>
      <vt:lpstr>PowerPoint Presentation</vt:lpstr>
      <vt:lpstr>Common Covariance Matrix S</vt:lpstr>
      <vt:lpstr>Common Covariance Matrix S</vt:lpstr>
      <vt:lpstr>Diagonal S </vt:lpstr>
      <vt:lpstr>Diagonal S</vt:lpstr>
      <vt:lpstr>Diagonal S, equal variances</vt:lpstr>
      <vt:lpstr>Diagonal S, equal variances</vt:lpstr>
      <vt:lpstr>Model Selection</vt:lpstr>
      <vt:lpstr>PowerPoint Presentation</vt:lpstr>
      <vt:lpstr>Discrete Features</vt:lpstr>
      <vt:lpstr>Discrete Features</vt:lpstr>
      <vt:lpstr>Multivariate Regression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Zehra Cataltepe</cp:lastModifiedBy>
  <cp:revision>209</cp:revision>
  <cp:lastPrinted>2014-09-24T08:51:49Z</cp:lastPrinted>
  <dcterms:created xsi:type="dcterms:W3CDTF">2005-01-24T14:46:28Z</dcterms:created>
  <dcterms:modified xsi:type="dcterms:W3CDTF">2014-09-24T08:53:57Z</dcterms:modified>
</cp:coreProperties>
</file>