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Microsoft_Equation1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5" r:id="rId3"/>
    <p:sldId id="376" r:id="rId4"/>
    <p:sldId id="377" r:id="rId5"/>
    <p:sldId id="380" r:id="rId6"/>
    <p:sldId id="378" r:id="rId7"/>
    <p:sldId id="379" r:id="rId8"/>
    <p:sldId id="382" r:id="rId9"/>
    <p:sldId id="383" r:id="rId10"/>
    <p:sldId id="381" r:id="rId11"/>
    <p:sldId id="384" r:id="rId12"/>
    <p:sldId id="385" r:id="rId13"/>
    <p:sldId id="394" r:id="rId14"/>
    <p:sldId id="395" r:id="rId15"/>
    <p:sldId id="387" r:id="rId16"/>
    <p:sldId id="393" r:id="rId17"/>
    <p:sldId id="388" r:id="rId18"/>
    <p:sldId id="396" r:id="rId19"/>
    <p:sldId id="397" r:id="rId20"/>
    <p:sldId id="418" r:id="rId21"/>
    <p:sldId id="392" r:id="rId22"/>
    <p:sldId id="419" r:id="rId23"/>
    <p:sldId id="420" r:id="rId24"/>
    <p:sldId id="421" r:id="rId25"/>
    <p:sldId id="422" r:id="rId26"/>
    <p:sldId id="423" r:id="rId27"/>
    <p:sldId id="424" r:id="rId28"/>
    <p:sldId id="426" r:id="rId29"/>
    <p:sldId id="427" r:id="rId30"/>
    <p:sldId id="428" r:id="rId31"/>
    <p:sldId id="429" r:id="rId32"/>
    <p:sldId id="430" r:id="rId33"/>
    <p:sldId id="431" r:id="rId34"/>
    <p:sldId id="432" r:id="rId35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1416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BC11A9F-4027-4C50-9DCD-8F5E718BA69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49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B6B20D-05A6-4B82-9D45-65E0BD765875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71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D4A37-34DE-483F-83FD-D3D0A321AEBA}" type="slidenum">
              <a:rPr lang="tr-TR"/>
              <a:pPr/>
              <a:t>16</a:t>
            </a:fld>
            <a:endParaRPr lang="tr-TR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3B4-8E1C-4BB4-A9F0-96A3297EA3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FA3A-7F09-4378-8CCE-75DD04780B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AAE8-10D0-4C60-8993-6A95B6D708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550502E-9377-44BB-889B-D6DA86F78E0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9B1B96-5973-4EBF-B0D3-246E6240B6E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777F-83C4-4430-B73C-3C94F37B39A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D41C-38D9-485D-B8C6-78C1158C28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D6A3-888F-47F5-8D89-1E885B6C903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FF8A-76CC-4847-B979-C5626477A5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00B1-64E8-4F7B-8466-2C11EAFA42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42-5806-4FBA-8418-A6ABB705760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BB0E6E-1C81-4185-881E-6831851AEF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08/10/14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9E140C-EF74-476D-A834-A2740ADD7A1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hyperlink" Target="http://www.nlpca.de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34.w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3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D5DB-3B91-4E4C-8533-47F2F4EB48A3}" type="slidenum">
              <a:rPr lang="tr-TR"/>
              <a:pPr/>
              <a:t>10</a:t>
            </a:fld>
            <a:endParaRPr lang="tr-TR"/>
          </a:p>
        </p:txBody>
      </p:sp>
      <p:pic>
        <p:nvPicPr>
          <p:cNvPr id="2437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064896" cy="648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7F3-7367-4AC5-8F6B-94B9C59BC1C7}" type="slidenum">
              <a:rPr lang="tr-TR"/>
              <a:pPr/>
              <a:t>11</a:t>
            </a:fld>
            <a:endParaRPr lang="tr-TR"/>
          </a:p>
        </p:txBody>
      </p:sp>
      <p:pic>
        <p:nvPicPr>
          <p:cNvPr id="2488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136904" cy="657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Factor Analysis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a small number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factors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which when combined generate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i2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... +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latent factors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with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E[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]=0,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)=1, Cov(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)=0,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≠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noise sources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E[ 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]=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Cov(ε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=0,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≠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Cov(ε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=0 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factor loadings</a:t>
            </a:r>
          </a:p>
          <a:p>
            <a:pPr>
              <a:lnSpc>
                <a:spcPct val="90000"/>
              </a:lnSpc>
            </a:pPr>
            <a:endParaRPr lang="tr-TR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448-A276-4D67-A221-362235BA0889}" type="slidenum">
              <a:rPr lang="tr-TR"/>
              <a:pPr/>
              <a:t>12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PCA vs FA</a:t>
            </a:r>
          </a:p>
        </p:txBody>
      </p:sp>
      <p:sp>
        <p:nvSpPr>
          <p:cNvPr id="2703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PCA	From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  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FA		From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		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tr-TR" b="1" i="1" dirty="0"/>
          </a:p>
          <a:p>
            <a:endParaRPr lang="tr-TR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54F6-99EF-46D2-941A-22D6CD14A9FA}" type="slidenum">
              <a:rPr lang="tr-TR"/>
              <a:pPr/>
              <a:t>13</a:t>
            </a:fld>
            <a:endParaRPr lang="tr-TR"/>
          </a:p>
        </p:txBody>
      </p:sp>
      <p:pic>
        <p:nvPicPr>
          <p:cNvPr id="270349" name="Picture 13" descr="Drfa2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997200"/>
            <a:ext cx="8101013" cy="3378200"/>
          </a:xfrm>
          <a:prstGeom prst="rect">
            <a:avLst/>
          </a:prstGeom>
          <a:noFill/>
        </p:spPr>
      </p:pic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39750" y="3573463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b="1" i="1" dirty="0">
                <a:latin typeface="Lucida Bright" pitchFamily="18" charset="0"/>
              </a:rPr>
              <a:t>x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8027988" y="3500438"/>
            <a:ext cx="35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 dirty="0">
                <a:latin typeface="Lucida Bright" pitchFamily="18" charset="0"/>
              </a:rPr>
              <a:t>z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539750" y="5516563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>
                <a:latin typeface="Lucida Bright" pitchFamily="18" charset="0"/>
              </a:rPr>
              <a:t>z</a:t>
            </a:r>
          </a:p>
        </p:txBody>
      </p:sp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8027988" y="5445125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>
                <a:latin typeface="Lucida Bright" pitchFamily="18" charset="0"/>
              </a:rPr>
              <a:t>x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Factor Analysis</a:t>
            </a:r>
          </a:p>
        </p:txBody>
      </p:sp>
      <p:sp>
        <p:nvSpPr>
          <p:cNvPr id="272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 FA, factors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stretched, rotated and translated to generate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6995-6D6A-4B8C-9FF9-20CAE49542B1}" type="slidenum">
              <a:rPr lang="tr-TR"/>
              <a:pPr/>
              <a:t>14</a:t>
            </a:fld>
            <a:endParaRPr lang="tr-TR"/>
          </a:p>
        </p:txBody>
      </p:sp>
      <p:pic>
        <p:nvPicPr>
          <p:cNvPr id="272391" name="Picture 7" descr="Drfa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068638"/>
            <a:ext cx="7667625" cy="3316287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Multidimensional Scaling</a:t>
            </a:r>
          </a:p>
        </p:txBody>
      </p:sp>
      <p:graphicFrame>
        <p:nvGraphicFramePr>
          <p:cNvPr id="26010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357290" y="3714752"/>
          <a:ext cx="60737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6" name="Equation" r:id="rId3" imgW="2781000" imgH="1193760" progId="Equation.3">
                  <p:embed/>
                </p:oleObj>
              </mc:Choice>
              <mc:Fallback>
                <p:oleObj name="Equation" r:id="rId3" imgW="2781000" imgH="1193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714752"/>
                        <a:ext cx="607377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9A0-B930-459B-97BA-9E001DE132FB}" type="slidenum">
              <a:rPr lang="tr-TR"/>
              <a:pPr/>
              <a:t>15</a:t>
            </a:fld>
            <a:endParaRPr lang="tr-TR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428736"/>
            <a:ext cx="8435975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pairwise distances between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points,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i,j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place on a low-dim map s.t. distances are preserved.</a:t>
            </a:r>
          </a:p>
          <a:p>
            <a:r>
              <a:rPr lang="tr-TR" b="1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g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θ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	Find 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θ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that min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Sammon stress</a:t>
            </a:r>
            <a:r>
              <a:rPr lang="tr-TR" dirty="0"/>
              <a:t>	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Map of Europe by MDS</a:t>
            </a:r>
          </a:p>
        </p:txBody>
      </p:sp>
      <p:pic>
        <p:nvPicPr>
          <p:cNvPr id="268296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71472" y="2000240"/>
            <a:ext cx="4038600" cy="3018209"/>
          </a:xfrm>
          <a:noFill/>
          <a:ln/>
        </p:spPr>
      </p:pic>
      <p:pic>
        <p:nvPicPr>
          <p:cNvPr id="268295" name="Picture 7" descr="europ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929190" y="1500174"/>
            <a:ext cx="3355196" cy="4433888"/>
          </a:xfrm>
          <a:noFill/>
          <a:ln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47C7-F828-4755-B379-583A20AEF886}" type="slidenum">
              <a:rPr lang="tr-TR"/>
              <a:pPr/>
              <a:t>16</a:t>
            </a:fld>
            <a:endParaRPr lang="tr-TR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5076825" y="6092825"/>
            <a:ext cx="3495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000" dirty="0">
                <a:solidFill>
                  <a:schemeClr val="tx2"/>
                </a:solidFill>
              </a:rPr>
              <a:t>Map from CIA – The World Factbook: http://www.cia.gov/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68298" name="Comment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661025" y="5160963"/>
            <a:ext cx="142875" cy="1587"/>
          </a:xfrm>
          <a:custGeom>
            <a:avLst/>
            <a:gdLst>
              <a:gd name="T0" fmla="+- 0 15726 15726"/>
              <a:gd name="T1" fmla="*/ T0 w 398"/>
              <a:gd name="T2" fmla="+- 0 14337 14337"/>
              <a:gd name="T3" fmla="*/ 14337 h 1"/>
              <a:gd name="T4" fmla="+- 0 15858 15726"/>
              <a:gd name="T5" fmla="*/ T4 w 398"/>
              <a:gd name="T6" fmla="+- 0 14337 14337"/>
              <a:gd name="T7" fmla="*/ 14337 h 1"/>
              <a:gd name="T8" fmla="+- 0 15991 15726"/>
              <a:gd name="T9" fmla="*/ T8 w 398"/>
              <a:gd name="T10" fmla="+- 0 14337 14337"/>
              <a:gd name="T11" fmla="*/ 14337 h 1"/>
              <a:gd name="T12" fmla="+- 0 16123 15726"/>
              <a:gd name="T13" fmla="*/ T12 w 398"/>
              <a:gd name="T14" fmla="+- 0 14337 14337"/>
              <a:gd name="T15" fmla="*/ 14337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398" h="1" extrusionOk="0">
                <a:moveTo>
                  <a:pt x="0" y="0"/>
                </a:moveTo>
                <a:cubicBezTo>
                  <a:pt x="132" y="0"/>
                  <a:pt x="265" y="0"/>
                  <a:pt x="397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9" name="Comment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759450" y="3884613"/>
            <a:ext cx="90488" cy="1587"/>
          </a:xfrm>
          <a:custGeom>
            <a:avLst/>
            <a:gdLst>
              <a:gd name="T0" fmla="+- 0 15999 15999"/>
              <a:gd name="T1" fmla="*/ T0 w 249"/>
              <a:gd name="T2" fmla="+- 0 10790 10790"/>
              <a:gd name="T3" fmla="*/ 10790 h 1"/>
              <a:gd name="T4" fmla="+- 0 16082 15999"/>
              <a:gd name="T5" fmla="*/ T4 w 249"/>
              <a:gd name="T6" fmla="+- 0 10790 10790"/>
              <a:gd name="T7" fmla="*/ 10790 h 1"/>
              <a:gd name="T8" fmla="+- 0 16164 15999"/>
              <a:gd name="T9" fmla="*/ T8 w 249"/>
              <a:gd name="T10" fmla="+- 0 10790 10790"/>
              <a:gd name="T11" fmla="*/ 10790 h 1"/>
              <a:gd name="T12" fmla="+- 0 16247 15999"/>
              <a:gd name="T13" fmla="*/ T12 w 249"/>
              <a:gd name="T14" fmla="+- 0 10790 10790"/>
              <a:gd name="T15" fmla="*/ 10790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49" h="1" extrusionOk="0">
                <a:moveTo>
                  <a:pt x="0" y="0"/>
                </a:moveTo>
                <a:cubicBezTo>
                  <a:pt x="83" y="0"/>
                  <a:pt x="165" y="0"/>
                  <a:pt x="248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0" name="Comment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224588" y="4411663"/>
            <a:ext cx="53975" cy="1587"/>
          </a:xfrm>
          <a:custGeom>
            <a:avLst/>
            <a:gdLst>
              <a:gd name="T0" fmla="+- 0 17289 17289"/>
              <a:gd name="T1" fmla="*/ T0 w 150"/>
              <a:gd name="T2" fmla="+- 0 12254 12254"/>
              <a:gd name="T3" fmla="*/ 12254 h 1"/>
              <a:gd name="T4" fmla="+- 0 17339 17289"/>
              <a:gd name="T5" fmla="*/ T4 w 150"/>
              <a:gd name="T6" fmla="+- 0 12254 12254"/>
              <a:gd name="T7" fmla="*/ 12254 h 1"/>
              <a:gd name="T8" fmla="+- 0 17388 17289"/>
              <a:gd name="T9" fmla="*/ T8 w 150"/>
              <a:gd name="T10" fmla="+- 0 12254 12254"/>
              <a:gd name="T11" fmla="*/ 12254 h 1"/>
              <a:gd name="T12" fmla="+- 0 17438 17289"/>
              <a:gd name="T13" fmla="*/ T12 w 150"/>
              <a:gd name="T14" fmla="+- 0 12254 12254"/>
              <a:gd name="T15" fmla="*/ 12254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50" h="1" extrusionOk="0">
                <a:moveTo>
                  <a:pt x="0" y="0"/>
                </a:moveTo>
                <a:cubicBezTo>
                  <a:pt x="50" y="0"/>
                  <a:pt x="99" y="0"/>
                  <a:pt x="149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1" name="Comment 1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358063" y="3295650"/>
            <a:ext cx="107950" cy="9525"/>
          </a:xfrm>
          <a:custGeom>
            <a:avLst/>
            <a:gdLst>
              <a:gd name="T0" fmla="+- 0 20439 20439"/>
              <a:gd name="T1" fmla="*/ T0 w 299"/>
              <a:gd name="T2" fmla="+- 0 9153 9153"/>
              <a:gd name="T3" fmla="*/ 9153 h 26"/>
              <a:gd name="T4" fmla="+- 0 20447 20439"/>
              <a:gd name="T5" fmla="*/ T4 w 299"/>
              <a:gd name="T6" fmla="+- 0 9153 9153"/>
              <a:gd name="T7" fmla="*/ 9153 h 26"/>
              <a:gd name="T8" fmla="+- 0 20456 20439"/>
              <a:gd name="T9" fmla="*/ T8 w 299"/>
              <a:gd name="T10" fmla="+- 0 9153 9153"/>
              <a:gd name="T11" fmla="*/ 9153 h 26"/>
              <a:gd name="T12" fmla="+- 0 20464 20439"/>
              <a:gd name="T13" fmla="*/ T12 w 299"/>
              <a:gd name="T14" fmla="+- 0 9153 9153"/>
              <a:gd name="T15" fmla="*/ 9153 h 26"/>
              <a:gd name="T16" fmla="+- 0 20477 20439"/>
              <a:gd name="T17" fmla="*/ T16 w 299"/>
              <a:gd name="T18" fmla="+- 0 9191 9153"/>
              <a:gd name="T19" fmla="*/ 9191 h 26"/>
              <a:gd name="T20" fmla="+- 0 20493 20439"/>
              <a:gd name="T21" fmla="*/ T20 w 299"/>
              <a:gd name="T22" fmla="+- 0 9178 9153"/>
              <a:gd name="T23" fmla="*/ 9178 h 26"/>
              <a:gd name="T24" fmla="+- 0 20538 20439"/>
              <a:gd name="T25" fmla="*/ T24 w 299"/>
              <a:gd name="T26" fmla="+- 0 9178 9153"/>
              <a:gd name="T27" fmla="*/ 9178 h 26"/>
              <a:gd name="T28" fmla="+- 0 20604 20439"/>
              <a:gd name="T29" fmla="*/ T28 w 299"/>
              <a:gd name="T30" fmla="+- 0 9178 9153"/>
              <a:gd name="T31" fmla="*/ 9178 h 26"/>
              <a:gd name="T32" fmla="+- 0 20671 20439"/>
              <a:gd name="T33" fmla="*/ T32 w 299"/>
              <a:gd name="T34" fmla="+- 0 9178 9153"/>
              <a:gd name="T35" fmla="*/ 9178 h 26"/>
              <a:gd name="T36" fmla="+- 0 20737 20439"/>
              <a:gd name="T37" fmla="*/ T36 w 299"/>
              <a:gd name="T38" fmla="+- 0 9178 9153"/>
              <a:gd name="T39" fmla="*/ 9178 h 2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</a:cxnLst>
            <a:rect l="0" t="0" r="r" b="b"/>
            <a:pathLst>
              <a:path w="299" h="26" extrusionOk="0">
                <a:moveTo>
                  <a:pt x="0" y="0"/>
                </a:moveTo>
                <a:cubicBezTo>
                  <a:pt x="8" y="0"/>
                  <a:pt x="17" y="0"/>
                  <a:pt x="25" y="0"/>
                </a:cubicBezTo>
                <a:cubicBezTo>
                  <a:pt x="38" y="38"/>
                  <a:pt x="54" y="25"/>
                  <a:pt x="99" y="25"/>
                </a:cubicBezTo>
                <a:cubicBezTo>
                  <a:pt x="165" y="25"/>
                  <a:pt x="232" y="25"/>
                  <a:pt x="298" y="25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2" name="Comment 1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081963" y="3500438"/>
            <a:ext cx="88900" cy="1587"/>
          </a:xfrm>
          <a:custGeom>
            <a:avLst/>
            <a:gdLst>
              <a:gd name="T0" fmla="+- 0 22448 22448"/>
              <a:gd name="T1" fmla="*/ T0 w 249"/>
              <a:gd name="T2" fmla="+- 0 9723 9723"/>
              <a:gd name="T3" fmla="*/ 9723 h 1"/>
              <a:gd name="T4" fmla="+- 0 22531 22448"/>
              <a:gd name="T5" fmla="*/ T4 w 249"/>
              <a:gd name="T6" fmla="+- 0 9723 9723"/>
              <a:gd name="T7" fmla="*/ 9723 h 1"/>
              <a:gd name="T8" fmla="+- 0 22613 22448"/>
              <a:gd name="T9" fmla="*/ T8 w 249"/>
              <a:gd name="T10" fmla="+- 0 9723 9723"/>
              <a:gd name="T11" fmla="*/ 9723 h 1"/>
              <a:gd name="T12" fmla="+- 0 22696 22448"/>
              <a:gd name="T13" fmla="*/ T12 w 249"/>
              <a:gd name="T14" fmla="+- 0 9723 9723"/>
              <a:gd name="T15" fmla="*/ 9723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49" h="1" extrusionOk="0">
                <a:moveTo>
                  <a:pt x="0" y="0"/>
                </a:moveTo>
                <a:cubicBezTo>
                  <a:pt x="83" y="0"/>
                  <a:pt x="165" y="0"/>
                  <a:pt x="248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3" name="Comment 1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858000" y="5054600"/>
            <a:ext cx="71438" cy="36513"/>
          </a:xfrm>
          <a:custGeom>
            <a:avLst/>
            <a:gdLst>
              <a:gd name="T0" fmla="+- 0 19050 19050"/>
              <a:gd name="T1" fmla="*/ T0 w 199"/>
              <a:gd name="T2" fmla="+- 0 14139 14039"/>
              <a:gd name="T3" fmla="*/ 14139 h 101"/>
              <a:gd name="T4" fmla="+- 0 19050 19050"/>
              <a:gd name="T5" fmla="*/ T4 w 199"/>
              <a:gd name="T6" fmla="+- 0 14131 14039"/>
              <a:gd name="T7" fmla="*/ 14131 h 101"/>
              <a:gd name="T8" fmla="+- 0 19050 19050"/>
              <a:gd name="T9" fmla="*/ T8 w 199"/>
              <a:gd name="T10" fmla="+- 0 14122 14039"/>
              <a:gd name="T11" fmla="*/ 14122 h 101"/>
              <a:gd name="T12" fmla="+- 0 19050 19050"/>
              <a:gd name="T13" fmla="*/ T12 w 199"/>
              <a:gd name="T14" fmla="+- 0 14114 14039"/>
              <a:gd name="T15" fmla="*/ 14114 h 101"/>
              <a:gd name="T16" fmla="+- 0 19096 19050"/>
              <a:gd name="T17" fmla="*/ T16 w 199"/>
              <a:gd name="T18" fmla="+- 0 14114 14039"/>
              <a:gd name="T19" fmla="*/ 14114 h 101"/>
              <a:gd name="T20" fmla="+- 0 19108 19050"/>
              <a:gd name="T21" fmla="*/ T20 w 199"/>
              <a:gd name="T22" fmla="+- 0 14094 14039"/>
              <a:gd name="T23" fmla="*/ 14094 h 101"/>
              <a:gd name="T24" fmla="+- 0 19149 19050"/>
              <a:gd name="T25" fmla="*/ T24 w 199"/>
              <a:gd name="T26" fmla="+- 0 14089 14039"/>
              <a:gd name="T27" fmla="*/ 14089 h 101"/>
              <a:gd name="T28" fmla="+- 0 19174 19050"/>
              <a:gd name="T29" fmla="*/ T28 w 199"/>
              <a:gd name="T30" fmla="+- 0 14089 14039"/>
              <a:gd name="T31" fmla="*/ 14089 h 101"/>
              <a:gd name="T32" fmla="+- 0 19182 19050"/>
              <a:gd name="T33" fmla="*/ T32 w 199"/>
              <a:gd name="T34" fmla="+- 0 14089 14039"/>
              <a:gd name="T35" fmla="*/ 14089 h 101"/>
              <a:gd name="T36" fmla="+- 0 19199 19050"/>
              <a:gd name="T37" fmla="*/ T36 w 199"/>
              <a:gd name="T38" fmla="+- 0 14089 14039"/>
              <a:gd name="T39" fmla="*/ 14089 h 101"/>
              <a:gd name="T40" fmla="+- 0 19209 19050"/>
              <a:gd name="T41" fmla="*/ T40 w 199"/>
              <a:gd name="T42" fmla="+- 0 14058 14039"/>
              <a:gd name="T43" fmla="*/ 14058 h 101"/>
              <a:gd name="T44" fmla="+- 0 19217 19050"/>
              <a:gd name="T45" fmla="*/ T44 w 199"/>
              <a:gd name="T46" fmla="+- 0 14050 14039"/>
              <a:gd name="T47" fmla="*/ 14050 h 101"/>
              <a:gd name="T48" fmla="+- 0 19248 19050"/>
              <a:gd name="T49" fmla="*/ T48 w 199"/>
              <a:gd name="T50" fmla="+- 0 14039 14039"/>
              <a:gd name="T51" fmla="*/ 14039 h 10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199" h="101" extrusionOk="0">
                <a:moveTo>
                  <a:pt x="0" y="100"/>
                </a:moveTo>
                <a:cubicBezTo>
                  <a:pt x="0" y="92"/>
                  <a:pt x="0" y="83"/>
                  <a:pt x="0" y="75"/>
                </a:cubicBezTo>
                <a:cubicBezTo>
                  <a:pt x="46" y="75"/>
                  <a:pt x="58" y="55"/>
                  <a:pt x="99" y="50"/>
                </a:cubicBezTo>
                <a:cubicBezTo>
                  <a:pt x="124" y="50"/>
                  <a:pt x="132" y="50"/>
                  <a:pt x="149" y="50"/>
                </a:cubicBezTo>
                <a:cubicBezTo>
                  <a:pt x="159" y="19"/>
                  <a:pt x="167" y="11"/>
                  <a:pt x="198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4" name="Comment 1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661150" y="4581525"/>
            <a:ext cx="63500" cy="1588"/>
          </a:xfrm>
          <a:custGeom>
            <a:avLst/>
            <a:gdLst>
              <a:gd name="T0" fmla="+- 0 18504 18504"/>
              <a:gd name="T1" fmla="*/ T0 w 175"/>
              <a:gd name="T2" fmla="+- 0 12725 12725"/>
              <a:gd name="T3" fmla="*/ 12725 h 1"/>
              <a:gd name="T4" fmla="+- 0 18562 18504"/>
              <a:gd name="T5" fmla="*/ T4 w 175"/>
              <a:gd name="T6" fmla="+- 0 12725 12725"/>
              <a:gd name="T7" fmla="*/ 12725 h 1"/>
              <a:gd name="T8" fmla="+- 0 18620 18504"/>
              <a:gd name="T9" fmla="*/ T8 w 175"/>
              <a:gd name="T10" fmla="+- 0 12725 12725"/>
              <a:gd name="T11" fmla="*/ 12725 h 1"/>
              <a:gd name="T12" fmla="+- 0 18678 18504"/>
              <a:gd name="T13" fmla="*/ T12 w 175"/>
              <a:gd name="T14" fmla="+- 0 12725 12725"/>
              <a:gd name="T15" fmla="*/ 12725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75" h="1" extrusionOk="0">
                <a:moveTo>
                  <a:pt x="0" y="0"/>
                </a:moveTo>
                <a:cubicBezTo>
                  <a:pt x="58" y="0"/>
                  <a:pt x="116" y="0"/>
                  <a:pt x="174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5" name="Comment 1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884988" y="4098925"/>
            <a:ext cx="61912" cy="1588"/>
          </a:xfrm>
          <a:custGeom>
            <a:avLst/>
            <a:gdLst>
              <a:gd name="T0" fmla="+- 0 19124 19124"/>
              <a:gd name="T1" fmla="*/ T0 w 175"/>
              <a:gd name="T2" fmla="+- 0 11385 11385"/>
              <a:gd name="T3" fmla="*/ 11385 h 1"/>
              <a:gd name="T4" fmla="+- 0 19182 19124"/>
              <a:gd name="T5" fmla="*/ T4 w 175"/>
              <a:gd name="T6" fmla="+- 0 11385 11385"/>
              <a:gd name="T7" fmla="*/ 11385 h 1"/>
              <a:gd name="T8" fmla="+- 0 19240 19124"/>
              <a:gd name="T9" fmla="*/ T8 w 175"/>
              <a:gd name="T10" fmla="+- 0 11385 11385"/>
              <a:gd name="T11" fmla="*/ 11385 h 1"/>
              <a:gd name="T12" fmla="+- 0 19298 19124"/>
              <a:gd name="T13" fmla="*/ T12 w 175"/>
              <a:gd name="T14" fmla="+- 0 11385 11385"/>
              <a:gd name="T15" fmla="*/ 11385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75" h="1" extrusionOk="0">
                <a:moveTo>
                  <a:pt x="0" y="0"/>
                </a:moveTo>
                <a:cubicBezTo>
                  <a:pt x="58" y="0"/>
                  <a:pt x="116" y="0"/>
                  <a:pt x="174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6" name="Comment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027988" y="4973638"/>
            <a:ext cx="44450" cy="1587"/>
          </a:xfrm>
          <a:custGeom>
            <a:avLst/>
            <a:gdLst>
              <a:gd name="T0" fmla="+- 0 22299 22299"/>
              <a:gd name="T1" fmla="*/ T0 w 125"/>
              <a:gd name="T2" fmla="+- 0 13816 13816"/>
              <a:gd name="T3" fmla="*/ 13816 h 1"/>
              <a:gd name="T4" fmla="+- 0 22340 22299"/>
              <a:gd name="T5" fmla="*/ T4 w 125"/>
              <a:gd name="T6" fmla="+- 0 13816 13816"/>
              <a:gd name="T7" fmla="*/ 13816 h 1"/>
              <a:gd name="T8" fmla="+- 0 22382 22299"/>
              <a:gd name="T9" fmla="*/ T8 w 125"/>
              <a:gd name="T10" fmla="+- 0 13816 13816"/>
              <a:gd name="T11" fmla="*/ 13816 h 1"/>
              <a:gd name="T12" fmla="+- 0 22423 22299"/>
              <a:gd name="T13" fmla="*/ T12 w 125"/>
              <a:gd name="T14" fmla="+- 0 13816 13816"/>
              <a:gd name="T15" fmla="*/ 13816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25" h="1" extrusionOk="0">
                <a:moveTo>
                  <a:pt x="0" y="0"/>
                </a:moveTo>
                <a:cubicBezTo>
                  <a:pt x="41" y="0"/>
                  <a:pt x="83" y="0"/>
                  <a:pt x="124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7" name="Comment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715250" y="5348288"/>
            <a:ext cx="71438" cy="1587"/>
          </a:xfrm>
          <a:custGeom>
            <a:avLst/>
            <a:gdLst>
              <a:gd name="T0" fmla="+- 0 21431 21431"/>
              <a:gd name="T1" fmla="*/ T0 w 200"/>
              <a:gd name="T2" fmla="+- 0 14858 14858"/>
              <a:gd name="T3" fmla="*/ 14858 h 1"/>
              <a:gd name="T4" fmla="+- 0 21497 21431"/>
              <a:gd name="T5" fmla="*/ T4 w 200"/>
              <a:gd name="T6" fmla="+- 0 14858 14858"/>
              <a:gd name="T7" fmla="*/ 14858 h 1"/>
              <a:gd name="T8" fmla="+- 0 21564 21431"/>
              <a:gd name="T9" fmla="*/ T8 w 200"/>
              <a:gd name="T10" fmla="+- 0 14858 14858"/>
              <a:gd name="T11" fmla="*/ 14858 h 1"/>
              <a:gd name="T12" fmla="+- 0 21630 21431"/>
              <a:gd name="T13" fmla="*/ T12 w 200"/>
              <a:gd name="T14" fmla="+- 0 14858 14858"/>
              <a:gd name="T15" fmla="*/ 14858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0" h="1" extrusionOk="0">
                <a:moveTo>
                  <a:pt x="0" y="0"/>
                </a:moveTo>
                <a:cubicBezTo>
                  <a:pt x="66" y="0"/>
                  <a:pt x="133" y="0"/>
                  <a:pt x="199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8" name="Comment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268913" y="5197475"/>
            <a:ext cx="88900" cy="1588"/>
          </a:xfrm>
          <a:custGeom>
            <a:avLst/>
            <a:gdLst>
              <a:gd name="T0" fmla="+- 0 14635 14635"/>
              <a:gd name="T1" fmla="*/ T0 w 249"/>
              <a:gd name="T2" fmla="+- 0 14436 14436"/>
              <a:gd name="T3" fmla="*/ 14436 h 1"/>
              <a:gd name="T4" fmla="+- 0 14695 14635"/>
              <a:gd name="T5" fmla="*/ T4 w 249"/>
              <a:gd name="T6" fmla="+- 0 14436 14436"/>
              <a:gd name="T7" fmla="*/ 14436 h 1"/>
              <a:gd name="T8" fmla="+- 0 14881 14635"/>
              <a:gd name="T9" fmla="*/ T8 w 249"/>
              <a:gd name="T10" fmla="+- 0 14436 14436"/>
              <a:gd name="T11" fmla="*/ 14436 h 1"/>
              <a:gd name="T12" fmla="+- 0 14858 14635"/>
              <a:gd name="T13" fmla="*/ T12 w 249"/>
              <a:gd name="T14" fmla="+- 0 14436 14436"/>
              <a:gd name="T15" fmla="*/ 14436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49" h="1" extrusionOk="0">
                <a:moveTo>
                  <a:pt x="0" y="0"/>
                </a:moveTo>
                <a:cubicBezTo>
                  <a:pt x="60" y="0"/>
                  <a:pt x="246" y="0"/>
                  <a:pt x="223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9" name="Comment 2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16638" y="4116388"/>
            <a:ext cx="53975" cy="9525"/>
          </a:xfrm>
          <a:custGeom>
            <a:avLst/>
            <a:gdLst>
              <a:gd name="T0" fmla="+- 0 16991 16991"/>
              <a:gd name="T1" fmla="*/ T0 w 150"/>
              <a:gd name="T2" fmla="+- 0 11460 11435"/>
              <a:gd name="T3" fmla="*/ 11460 h 26"/>
              <a:gd name="T4" fmla="+- 0 17050 16991"/>
              <a:gd name="T5" fmla="*/ T4 w 150"/>
              <a:gd name="T6" fmla="+- 0 11460 11435"/>
              <a:gd name="T7" fmla="*/ 11460 h 26"/>
              <a:gd name="T8" fmla="+- 0 17094 16991"/>
              <a:gd name="T9" fmla="*/ T8 w 150"/>
              <a:gd name="T10" fmla="+- 0 11469 11435"/>
              <a:gd name="T11" fmla="*/ 11469 h 26"/>
              <a:gd name="T12" fmla="+- 0 17140 16991"/>
              <a:gd name="T13" fmla="*/ T12 w 150"/>
              <a:gd name="T14" fmla="+- 0 11435 11435"/>
              <a:gd name="T15" fmla="*/ 11435 h 2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50" h="26" extrusionOk="0">
                <a:moveTo>
                  <a:pt x="0" y="25"/>
                </a:moveTo>
                <a:cubicBezTo>
                  <a:pt x="59" y="25"/>
                  <a:pt x="103" y="34"/>
                  <a:pt x="149" y="0"/>
                </a:cubicBezTo>
              </a:path>
            </a:pathLst>
          </a:custGeom>
          <a:noFill/>
          <a:ln w="228600" cap="sq">
            <a:solidFill>
              <a:srgbClr val="FFFF00">
                <a:alpha val="3333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5"/>
            <a:ext cx="8229600" cy="971536"/>
          </a:xfrm>
        </p:spPr>
        <p:txBody>
          <a:bodyPr/>
          <a:lstStyle/>
          <a:p>
            <a:r>
              <a:rPr lang="tr-TR" dirty="0"/>
              <a:t>Linear Discriminant Analysis 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6524" y="908720"/>
            <a:ext cx="4038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Find a low-dimensional space such that when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projected, classes are well-separated.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that maximizes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1130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707904" y="836712"/>
            <a:ext cx="5396428" cy="4647766"/>
          </a:xfrm>
          <a:noFill/>
          <a:ln/>
        </p:spPr>
      </p:pic>
      <p:graphicFrame>
        <p:nvGraphicFramePr>
          <p:cNvPr id="261139" name="Object 1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34679433"/>
              </p:ext>
            </p:extLst>
          </p:nvPr>
        </p:nvGraphicFramePr>
        <p:xfrm>
          <a:off x="179512" y="4221088"/>
          <a:ext cx="58991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3" name="Equation" r:id="rId4" imgW="2489040" imgH="965160" progId="Equation.3">
                  <p:embed/>
                </p:oleObj>
              </mc:Choice>
              <mc:Fallback>
                <p:oleObj name="Equation" r:id="rId4" imgW="2489040" imgH="965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221088"/>
                        <a:ext cx="5899150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F14503-09CB-4834-88EF-8C161816F91B}" type="slidenum">
              <a:rPr lang="tr-TR"/>
              <a:pPr/>
              <a:t>17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73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1214414" y="1142984"/>
          <a:ext cx="701675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0" name="Equation" r:id="rId3" imgW="3301920" imgH="774360" progId="Equation.3">
                  <p:embed/>
                </p:oleObj>
              </mc:Choice>
              <mc:Fallback>
                <p:oleObj name="Equation" r:id="rId3" imgW="3301920" imgH="7743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142984"/>
                        <a:ext cx="701675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215C-1825-4A04-9517-39CDBFF1462B}" type="slidenum">
              <a:rPr lang="tr-TR"/>
              <a:pPr/>
              <a:t>18</a:t>
            </a:fld>
            <a:endParaRPr lang="tr-TR"/>
          </a:p>
        </p:txBody>
      </p:sp>
      <p:sp>
        <p:nvSpPr>
          <p:cNvPr id="275482" name="Rectangle 26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571480"/>
            <a:ext cx="8229600" cy="53911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Between-class scatter: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Within-class scatter:</a:t>
            </a:r>
          </a:p>
        </p:txBody>
      </p:sp>
      <p:graphicFrame>
        <p:nvGraphicFramePr>
          <p:cNvPr id="275475" name="Object 1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25525" y="3500438"/>
          <a:ext cx="6723063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1" name="Equation" r:id="rId5" imgW="3073320" imgH="1143000" progId="Equation.3">
                  <p:embed/>
                </p:oleObj>
              </mc:Choice>
              <mc:Fallback>
                <p:oleObj name="Equation" r:id="rId5" imgW="3073320" imgH="1143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500438"/>
                        <a:ext cx="6723063" cy="250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Fisher’s Linear Discriminant</a:t>
            </a:r>
          </a:p>
        </p:txBody>
      </p:sp>
      <p:graphicFrame>
        <p:nvGraphicFramePr>
          <p:cNvPr id="276507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2771775" y="3522663"/>
          <a:ext cx="30972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5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22663"/>
                        <a:ext cx="309721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1CD2-8BBE-431A-803A-51D74656ABD0}" type="slidenum">
              <a:rPr lang="tr-TR"/>
              <a:pPr/>
              <a:t>19</a:t>
            </a:fld>
            <a:endParaRPr lang="tr-TR"/>
          </a:p>
        </p:txBody>
      </p:sp>
      <p:sp>
        <p:nvSpPr>
          <p:cNvPr id="276490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that max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LDA soln: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Parametric soln: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76505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30450" y="2357438"/>
          <a:ext cx="437673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6" name="Equation" r:id="rId5" imgW="2019240" imgH="520560" progId="Equation.3">
                  <p:embed/>
                </p:oleObj>
              </mc:Choice>
              <mc:Fallback>
                <p:oleObj name="Equation" r:id="rId5" imgW="2019240" imgH="5205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357438"/>
                        <a:ext cx="4376738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9" name="Object 2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33650" y="4786313"/>
          <a:ext cx="4724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7" name="Equation" r:id="rId7" imgW="1828800" imgH="457200" progId="Equation.3">
                  <p:embed/>
                </p:oleObj>
              </mc:Choice>
              <mc:Fallback>
                <p:oleObj name="Equation" r:id="rId7" imgW="182880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4786313"/>
                        <a:ext cx="47244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6:</a:t>
            </a:r>
            <a:r>
              <a:rPr lang="tr-TR"/>
              <a:t/>
            </a:r>
            <a:br>
              <a:rPr lang="tr-TR"/>
            </a:br>
            <a:r>
              <a:rPr lang="tr-TR"/>
              <a:t>Dimensionality Reduction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K&gt;2 Classes</a:t>
            </a:r>
          </a:p>
        </p:txBody>
      </p:sp>
      <p:graphicFrame>
        <p:nvGraphicFramePr>
          <p:cNvPr id="309263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1730375" y="2349500"/>
          <a:ext cx="59705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3" name="Equation" r:id="rId3" imgW="2565360" imgH="431640" progId="Equation.3">
                  <p:embed/>
                </p:oleObj>
              </mc:Choice>
              <mc:Fallback>
                <p:oleObj name="Equation" r:id="rId3" imgW="2565360" imgH="431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349500"/>
                        <a:ext cx="5970588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460-A53D-42DC-BB7E-D34AEE6D7AE1}" type="slidenum">
              <a:rPr lang="tr-TR"/>
              <a:pPr/>
              <a:t>20</a:t>
            </a:fld>
            <a:endParaRPr lang="tr-TR"/>
          </a:p>
        </p:txBody>
      </p:sp>
      <p:sp>
        <p:nvSpPr>
          <p:cNvPr id="309256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Within-class scatter: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Between-class scatter: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that max</a:t>
            </a:r>
          </a:p>
        </p:txBody>
      </p:sp>
      <p:graphicFrame>
        <p:nvGraphicFramePr>
          <p:cNvPr id="309265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43042" y="3857628"/>
          <a:ext cx="62547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4" name="Equation" r:id="rId5" imgW="2717640" imgH="431640" progId="Equation.3">
                  <p:embed/>
                </p:oleObj>
              </mc:Choice>
              <mc:Fallback>
                <p:oleObj name="Equation" r:id="rId5" imgW="2717640" imgH="431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857628"/>
                        <a:ext cx="625475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7" name="Object 19"/>
          <p:cNvGraphicFramePr>
            <a:graphicFrameLocks noChangeAspect="1"/>
          </p:cNvGraphicFramePr>
          <p:nvPr/>
        </p:nvGraphicFramePr>
        <p:xfrm>
          <a:off x="1142976" y="5214950"/>
          <a:ext cx="215423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5" name="Equation" r:id="rId7" imgW="1104840" imgH="533160" progId="Equation.3">
                  <p:embed/>
                </p:oleObj>
              </mc:Choice>
              <mc:Fallback>
                <p:oleObj name="Equation" r:id="rId7" imgW="1104840" imgH="533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214950"/>
                        <a:ext cx="2154238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3635375" y="5084763"/>
            <a:ext cx="43536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The largest eigenvectors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B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Maximum rank of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-1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8C8D-6CBF-469F-8F51-F42F745878D1}" type="slidenum">
              <a:rPr lang="tr-TR"/>
              <a:pPr/>
              <a:t>21</a:t>
            </a:fld>
            <a:endParaRPr lang="tr-TR"/>
          </a:p>
        </p:txBody>
      </p:sp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352928" cy="674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Isomap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Geodesic distance is the distance along the manifold that the data lies in, as opposed to the Euclidean distance in the input space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22</a:t>
            </a:fld>
            <a:endParaRPr lang="tr-TR"/>
          </a:p>
        </p:txBody>
      </p:sp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357562"/>
            <a:ext cx="38385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Isomap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Instances r and s are connected in the graph if </a:t>
            </a:r>
          </a:p>
          <a:p>
            <a:pPr lvl="1"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||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||&lt;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or if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is one of the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neighbors of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r </a:t>
            </a:r>
          </a:p>
          <a:p>
            <a:pPr lvl="1"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The edge length is </a:t>
            </a:r>
            <a:r>
              <a:rPr lang="tr-TR" sz="2000" dirty="0" smtClean="0">
                <a:solidFill>
                  <a:schemeClr val="tx2"/>
                </a:solidFill>
              </a:rPr>
              <a:t>||</a:t>
            </a:r>
            <a:r>
              <a:rPr lang="tr-TR" sz="2000" b="1" i="1" dirty="0" smtClean="0">
                <a:solidFill>
                  <a:schemeClr val="tx2"/>
                </a:solidFill>
              </a:rPr>
              <a:t>x</a:t>
            </a:r>
            <a:r>
              <a:rPr lang="tr-TR" sz="2000" baseline="30000" dirty="0" smtClean="0">
                <a:solidFill>
                  <a:schemeClr val="tx2"/>
                </a:solidFill>
              </a:rPr>
              <a:t>r</a:t>
            </a:r>
            <a:r>
              <a:rPr lang="tr-TR" sz="2000" dirty="0" smtClean="0">
                <a:solidFill>
                  <a:schemeClr val="tx2"/>
                </a:solidFill>
              </a:rPr>
              <a:t>-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</a:t>
            </a:r>
            <a:r>
              <a:rPr lang="tr-TR" sz="2000" dirty="0" smtClean="0">
                <a:solidFill>
                  <a:schemeClr val="tx2"/>
                </a:solidFill>
              </a:rPr>
              <a:t>||</a:t>
            </a:r>
            <a:endParaRPr lang="tr-TR" baseline="30000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For two nodes r and s not connected, the distance is equal to the shortest path between them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Once the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distance matrix is thus formed, use MDS to find a lower-dimensional mapping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777F-83C4-4430-B73C-3C94F37B39A6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00B1-64E8-4F7B-8466-2C11EAFA42E6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8321579" cy="624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355976" y="6093296"/>
            <a:ext cx="457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tx2"/>
                </a:solidFill>
                <a:latin typeface="+mj-lt"/>
              </a:rPr>
              <a:t>Matlab source from http://web.mit.edu/cocosci/isomap/isomap.html</a:t>
            </a:r>
            <a:endParaRPr lang="tr-TR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Locally Linear Embedding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find its neighbors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</a:rPr>
              <a:t>s</a:t>
            </a:r>
            <a:r>
              <a:rPr lang="tr-TR" i="1" baseline="-25000" dirty="0" smtClean="0">
                <a:solidFill>
                  <a:schemeClr val="tx2"/>
                </a:solidFill>
              </a:rPr>
              <a:t>(r)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that minimize</a:t>
            </a:r>
          </a:p>
          <a:p>
            <a:pPr marL="514350" indent="-514350">
              <a:buNone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3"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Find the new coordinates </a:t>
            </a:r>
            <a:r>
              <a:rPr lang="tr-TR" b="1" i="1" dirty="0" smtClean="0">
                <a:solidFill>
                  <a:schemeClr val="tx2"/>
                </a:solidFill>
              </a:rPr>
              <a:t>z</a:t>
            </a:r>
            <a:r>
              <a:rPr lang="tr-TR" i="1" baseline="30000" dirty="0" smtClean="0">
                <a:solidFill>
                  <a:schemeClr val="tx2"/>
                </a:solidFill>
              </a:rPr>
              <a:t>r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that minimize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25</a:t>
            </a:fld>
            <a:endParaRPr lang="tr-T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71735" y="2928934"/>
          <a:ext cx="4117085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2" name="Equation" r:id="rId3" imgW="1854000" imgH="482400" progId="Equation.3">
                  <p:embed/>
                </p:oleObj>
              </mc:Choice>
              <mc:Fallback>
                <p:oleObj name="Equation" r:id="rId3" imgW="18540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5" y="2928934"/>
                        <a:ext cx="4117085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2714612" y="4929198"/>
          <a:ext cx="40036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3" name="Equation" r:id="rId5" imgW="1803240" imgH="482400" progId="Equation.3">
                  <p:embed/>
                </p:oleObj>
              </mc:Choice>
              <mc:Fallback>
                <p:oleObj name="Equation" r:id="rId5" imgW="18032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929198"/>
                        <a:ext cx="400367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1500174"/>
            <a:ext cx="840156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LLE on Optdigits</a:t>
            </a:r>
            <a:endParaRPr lang="tr-TR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14480" y="6356350"/>
            <a:ext cx="600079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00174"/>
            <a:ext cx="7286676" cy="44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00496" y="5929330"/>
            <a:ext cx="45720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tx2"/>
                </a:solidFill>
                <a:latin typeface="+mj-lt"/>
              </a:rPr>
              <a:t>Matlab source from </a:t>
            </a:r>
            <a:r>
              <a:rPr lang="tr-TR" sz="1200" dirty="0">
                <a:solidFill>
                  <a:schemeClr val="tx2"/>
                </a:solidFill>
                <a:latin typeface="+mj-lt"/>
              </a:rPr>
              <a:t>http://www.cs.toronto.edu/~</a:t>
            </a:r>
            <a:r>
              <a:rPr lang="tr-TR" sz="1200" dirty="0" smtClean="0">
                <a:solidFill>
                  <a:schemeClr val="tx2"/>
                </a:solidFill>
                <a:latin typeface="+mj-lt"/>
              </a:rPr>
              <a:t>roweis/lle/code.html</a:t>
            </a:r>
            <a:endParaRPr lang="tr-TR" sz="1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468544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Nonlinear</a:t>
            </a:r>
            <a:r>
              <a:rPr lang="tr-TR" dirty="0" smtClean="0"/>
              <a:t> PCA (</a:t>
            </a:r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autoencoder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5000636"/>
            <a:ext cx="8186766" cy="10191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at </a:t>
            </a:r>
            <a:r>
              <a:rPr lang="tr-TR" dirty="0" err="1" smtClean="0"/>
              <a:t>least</a:t>
            </a:r>
            <a:r>
              <a:rPr lang="tr-TR" dirty="0" smtClean="0"/>
              <a:t> 4 </a:t>
            </a:r>
            <a:r>
              <a:rPr lang="tr-TR" dirty="0" err="1" smtClean="0"/>
              <a:t>layers</a:t>
            </a:r>
            <a:r>
              <a:rPr lang="tr-TR" dirty="0" smtClean="0"/>
              <a:t> of </a:t>
            </a:r>
            <a:r>
              <a:rPr lang="tr-TR" dirty="0" err="1" smtClean="0"/>
              <a:t>weights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dimensionality</a:t>
            </a:r>
            <a:r>
              <a:rPr lang="tr-TR" dirty="0" smtClean="0"/>
              <a:t> </a:t>
            </a:r>
            <a:r>
              <a:rPr lang="tr-TR" dirty="0" err="1" smtClean="0"/>
              <a:t>reduction</a:t>
            </a:r>
            <a:r>
              <a:rPr lang="tr-TR" dirty="0" smtClean="0"/>
              <a:t>. </a:t>
            </a:r>
          </a:p>
          <a:p>
            <a:pPr>
              <a:buNone/>
            </a:pPr>
            <a:r>
              <a:rPr lang="tr-TR" dirty="0" err="1" smtClean="0"/>
              <a:t>Note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it </a:t>
            </a:r>
            <a:r>
              <a:rPr lang="tr-TR" dirty="0" err="1" smtClean="0"/>
              <a:t>could</a:t>
            </a:r>
            <a:r>
              <a:rPr lang="tr-TR" dirty="0" smtClean="0"/>
              <a:t> be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costly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train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large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features</a:t>
            </a:r>
            <a:r>
              <a:rPr lang="tr-TR" dirty="0" smtClean="0"/>
              <a:t> D</a:t>
            </a:r>
            <a:endParaRPr lang="en-US" dirty="0"/>
          </a:p>
        </p:txBody>
      </p:sp>
      <p:pic>
        <p:nvPicPr>
          <p:cNvPr id="35842" name="Picture 2" descr="http://www.nlpca.de/fig_net_sym_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6245723" cy="36433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5008" y="6000768"/>
            <a:ext cx="291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Source</a:t>
            </a:r>
            <a:r>
              <a:rPr lang="tr-TR" sz="1200" dirty="0" smtClean="0"/>
              <a:t>: </a:t>
            </a:r>
            <a:r>
              <a:rPr lang="tr-TR" sz="1200" dirty="0" err="1" smtClean="0"/>
              <a:t>Matthias</a:t>
            </a:r>
            <a:r>
              <a:rPr lang="tr-TR" sz="1200" dirty="0" smtClean="0"/>
              <a:t> </a:t>
            </a:r>
            <a:r>
              <a:rPr lang="tr-TR" sz="1200" dirty="0" err="1" smtClean="0"/>
              <a:t>Scholz</a:t>
            </a:r>
            <a:r>
              <a:rPr lang="tr-TR" sz="1200" dirty="0" smtClean="0"/>
              <a:t> </a:t>
            </a:r>
            <a:r>
              <a:rPr lang="en-US" sz="1200" dirty="0" smtClean="0">
                <a:hlinkClick r:id="rId3"/>
              </a:rPr>
              <a:t>www.nlpca.de/</a:t>
            </a:r>
            <a:r>
              <a:rPr lang="tr-TR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403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Kernel</a:t>
            </a:r>
            <a:r>
              <a:rPr lang="tr-TR" dirty="0" smtClean="0"/>
              <a:t> PCA </a:t>
            </a:r>
            <a:r>
              <a:rPr lang="tr-TR" sz="2400" dirty="0" smtClean="0"/>
              <a:t>[</a:t>
            </a:r>
            <a:r>
              <a:rPr lang="tr-TR" sz="2400" dirty="0" err="1" smtClean="0"/>
              <a:t>Scholkopf</a:t>
            </a:r>
            <a:r>
              <a:rPr lang="tr-TR" sz="2400" dirty="0" smtClean="0"/>
              <a:t> et.al. 1998]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 err="1" smtClean="0"/>
              <a:t>substitution</a:t>
            </a:r>
            <a:r>
              <a:rPr lang="tr-TR" dirty="0" smtClean="0"/>
              <a:t>: </a:t>
            </a:r>
            <a:r>
              <a:rPr lang="tr-TR" dirty="0" err="1" smtClean="0"/>
              <a:t>allows</a:t>
            </a:r>
            <a:r>
              <a:rPr lang="tr-TR" dirty="0" smtClean="0"/>
              <a:t> </a:t>
            </a:r>
            <a:r>
              <a:rPr lang="tr-TR" dirty="0" err="1" smtClean="0"/>
              <a:t>expression</a:t>
            </a:r>
            <a:r>
              <a:rPr lang="tr-TR" dirty="0" smtClean="0"/>
              <a:t> of an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in </a:t>
            </a:r>
            <a:r>
              <a:rPr lang="tr-TR" dirty="0" err="1" smtClean="0"/>
              <a:t>terms</a:t>
            </a:r>
            <a:r>
              <a:rPr lang="tr-TR" dirty="0" smtClean="0"/>
              <a:t> of </a:t>
            </a:r>
            <a:r>
              <a:rPr lang="tr-TR" dirty="0" err="1" smtClean="0"/>
              <a:t>kernels</a:t>
            </a:r>
            <a:r>
              <a:rPr lang="tr-TR" dirty="0" smtClean="0"/>
              <a:t> k(x,</a:t>
            </a:r>
            <a:r>
              <a:rPr lang="tr-TR" dirty="0" smtClean="0">
                <a:sym typeface="Symbol"/>
              </a:rPr>
              <a:t> </a:t>
            </a:r>
            <a:r>
              <a:rPr lang="tr-TR" dirty="0" err="1" smtClean="0">
                <a:sym typeface="Symbol"/>
              </a:rPr>
              <a:t>x</a:t>
            </a:r>
            <a:r>
              <a:rPr lang="tr-TR" baseline="-25000" dirty="0" err="1" smtClean="0">
                <a:sym typeface="Symbol"/>
              </a:rPr>
              <a:t>n</a:t>
            </a:r>
            <a:r>
              <a:rPr lang="tr-TR" baseline="-25000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)=(x)</a:t>
            </a:r>
            <a:r>
              <a:rPr lang="tr-TR" baseline="30000" dirty="0" smtClean="0">
                <a:sym typeface="Symbol"/>
              </a:rPr>
              <a:t>T</a:t>
            </a:r>
            <a:r>
              <a:rPr lang="tr-TR" dirty="0" smtClean="0">
                <a:sym typeface="Symbol"/>
              </a:rPr>
              <a:t>(</a:t>
            </a:r>
            <a:r>
              <a:rPr lang="tr-TR" dirty="0" err="1" smtClean="0">
                <a:sym typeface="Symbol"/>
              </a:rPr>
              <a:t>x</a:t>
            </a:r>
            <a:r>
              <a:rPr lang="tr-TR" baseline="-25000" dirty="0" err="1" smtClean="0">
                <a:sym typeface="Symbol"/>
              </a:rPr>
              <a:t>n</a:t>
            </a:r>
            <a:r>
              <a:rPr lang="tr-TR" dirty="0" smtClean="0">
                <a:sym typeface="Symbol"/>
              </a:rPr>
              <a:t>) (</a:t>
            </a:r>
            <a:r>
              <a:rPr lang="tr-TR" dirty="0" err="1" smtClean="0">
                <a:sym typeface="Symbol"/>
              </a:rPr>
              <a:t>dot</a:t>
            </a:r>
            <a:r>
              <a:rPr lang="tr-TR" dirty="0" smtClean="0">
                <a:sym typeface="Symbol"/>
              </a:rPr>
              <a:t> </a:t>
            </a:r>
            <a:r>
              <a:rPr lang="tr-TR" dirty="0" err="1" smtClean="0">
                <a:sym typeface="Symbol"/>
              </a:rPr>
              <a:t>product</a:t>
            </a:r>
            <a:r>
              <a:rPr lang="tr-TR" dirty="0" smtClean="0">
                <a:sym typeface="Symbol"/>
              </a:rPr>
              <a:t> in </a:t>
            </a:r>
            <a:r>
              <a:rPr lang="tr-TR" dirty="0" err="1" smtClean="0">
                <a:sym typeface="Symbol"/>
              </a:rPr>
              <a:t>the</a:t>
            </a:r>
            <a:r>
              <a:rPr lang="tr-TR" dirty="0" smtClean="0">
                <a:sym typeface="Symbol"/>
              </a:rPr>
              <a:t> (x) </a:t>
            </a:r>
            <a:r>
              <a:rPr lang="tr-TR" dirty="0" err="1" smtClean="0">
                <a:sym typeface="Symbol"/>
              </a:rPr>
              <a:t>space</a:t>
            </a:r>
            <a:r>
              <a:rPr lang="tr-TR" dirty="0" smtClean="0">
                <a:sym typeface="Symbol"/>
              </a:rPr>
              <a:t> </a:t>
            </a:r>
            <a:r>
              <a:rPr lang="tr-TR" dirty="0" err="1" smtClean="0">
                <a:sym typeface="Symbol"/>
              </a:rPr>
              <a:t>which</a:t>
            </a:r>
            <a:r>
              <a:rPr lang="tr-TR" dirty="0" smtClean="0">
                <a:sym typeface="Symbol"/>
              </a:rPr>
              <a:t> </a:t>
            </a:r>
            <a:r>
              <a:rPr lang="tr-TR" dirty="0" err="1" smtClean="0">
                <a:sym typeface="Symbol"/>
              </a:rPr>
              <a:t>could</a:t>
            </a:r>
            <a:r>
              <a:rPr lang="tr-TR" dirty="0" smtClean="0">
                <a:sym typeface="Symbol"/>
              </a:rPr>
              <a:t> be </a:t>
            </a:r>
            <a:r>
              <a:rPr lang="tr-TR" dirty="0" err="1" smtClean="0">
                <a:sym typeface="Symbol"/>
              </a:rPr>
              <a:t>very</a:t>
            </a:r>
            <a:r>
              <a:rPr lang="tr-TR" dirty="0" smtClean="0">
                <a:sym typeface="Symbol"/>
              </a:rPr>
              <a:t> </a:t>
            </a:r>
            <a:r>
              <a:rPr lang="tr-TR" dirty="0" err="1" smtClean="0">
                <a:sym typeface="Symbol"/>
              </a:rPr>
              <a:t>high</a:t>
            </a:r>
            <a:r>
              <a:rPr lang="tr-TR" dirty="0" smtClean="0">
                <a:sym typeface="Symbol"/>
              </a:rPr>
              <a:t> </a:t>
            </a:r>
            <a:r>
              <a:rPr lang="tr-TR" dirty="0" err="1" smtClean="0">
                <a:sym typeface="Symbol"/>
              </a:rPr>
              <a:t>dimensional</a:t>
            </a:r>
            <a:r>
              <a:rPr lang="tr-TR" dirty="0" smtClean="0">
                <a:sym typeface="Symbol"/>
              </a:rPr>
              <a:t>)</a:t>
            </a:r>
          </a:p>
          <a:p>
            <a:r>
              <a:rPr lang="tr-TR" dirty="0" err="1" smtClean="0">
                <a:sym typeface="Symbol"/>
              </a:rPr>
              <a:t>Kernel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/>
              <a:t>PCA: </a:t>
            </a:r>
            <a:r>
              <a:rPr lang="tr-TR" dirty="0" err="1" smtClean="0"/>
              <a:t>extend</a:t>
            </a:r>
            <a:r>
              <a:rPr lang="tr-TR" dirty="0" smtClean="0"/>
              <a:t> PCA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instance</a:t>
            </a:r>
            <a:r>
              <a:rPr lang="tr-TR" dirty="0" smtClean="0"/>
              <a:t> </a:t>
            </a:r>
            <a:r>
              <a:rPr lang="tr-TR" dirty="0" err="1" smtClean="0"/>
              <a:t>vectors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appear</a:t>
            </a:r>
            <a:r>
              <a:rPr lang="tr-TR" dirty="0" smtClean="0"/>
              <a:t> in </a:t>
            </a:r>
            <a:r>
              <a:rPr lang="tr-TR" dirty="0" err="1" smtClean="0"/>
              <a:t>terms</a:t>
            </a:r>
            <a:r>
              <a:rPr lang="tr-TR" dirty="0" smtClean="0"/>
              <a:t> of </a:t>
            </a:r>
            <a:r>
              <a:rPr lang="tr-TR" dirty="0" err="1" smtClean="0"/>
              <a:t>dot</a:t>
            </a:r>
            <a:r>
              <a:rPr lang="tr-TR" dirty="0" smtClean="0"/>
              <a:t> </a:t>
            </a:r>
            <a:r>
              <a:rPr lang="tr-TR" dirty="0" err="1" smtClean="0"/>
              <a:t>products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k(x,</a:t>
            </a:r>
            <a:r>
              <a:rPr lang="tr-TR" dirty="0" smtClean="0">
                <a:sym typeface="Symbol"/>
              </a:rPr>
              <a:t> </a:t>
            </a:r>
            <a:r>
              <a:rPr lang="tr-TR" dirty="0" err="1" smtClean="0">
                <a:sym typeface="Symbol"/>
              </a:rPr>
              <a:t>x</a:t>
            </a:r>
            <a:r>
              <a:rPr lang="tr-TR" baseline="-25000" dirty="0" err="1" smtClean="0">
                <a:sym typeface="Symbol"/>
              </a:rPr>
              <a:t>n</a:t>
            </a:r>
            <a:r>
              <a:rPr lang="tr-TR" baseline="-25000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)= </a:t>
            </a:r>
            <a:r>
              <a:rPr lang="tr-TR" dirty="0" err="1" smtClean="0">
                <a:sym typeface="Symbol"/>
              </a:rPr>
              <a:t>x</a:t>
            </a:r>
            <a:r>
              <a:rPr lang="tr-TR" baseline="30000" dirty="0" err="1" smtClean="0">
                <a:sym typeface="Symbol"/>
              </a:rPr>
              <a:t>T</a:t>
            </a:r>
            <a:r>
              <a:rPr lang="tr-TR" dirty="0" err="1" smtClean="0">
                <a:sym typeface="Symbol"/>
              </a:rPr>
              <a:t>x</a:t>
            </a:r>
            <a:r>
              <a:rPr lang="tr-TR" baseline="-25000" dirty="0" err="1" smtClean="0">
                <a:sym typeface="Symbol"/>
              </a:rPr>
              <a:t>n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PCA </a:t>
            </a:r>
            <a:r>
              <a:rPr lang="tr-TR" dirty="0" err="1" smtClean="0"/>
              <a:t>reduces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PCA</a:t>
            </a:r>
            <a:endParaRPr lang="tr-TR" baseline="-25000" dirty="0" smtClean="0">
              <a:sym typeface="Symbol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5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Reduce Dimensionality?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time complexity: Less computation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space complexity: Less parameters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Saves the cost of observing the feature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Simpler models are more robust on small datasets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More interpretable; simpler explanation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Data visualization (structure, groups, outliers, etc) if plotted in 2 or 3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294-AD54-4CC2-8E84-5196584982F9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14356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Kernel</a:t>
            </a:r>
            <a:r>
              <a:rPr lang="tr-TR" dirty="0" smtClean="0"/>
              <a:t> PCA</a:t>
            </a:r>
            <a:endParaRPr lang="en-US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85719" y="642918"/>
          <a:ext cx="8639691" cy="564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5168880" imgH="3403440" progId="Equation.3">
                  <p:embed/>
                </p:oleObj>
              </mc:Choice>
              <mc:Fallback>
                <p:oleObj name="Equation" r:id="rId3" imgW="5168880" imgH="340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9" y="642918"/>
                        <a:ext cx="8639691" cy="5643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61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mRMR</a:t>
            </a:r>
            <a:r>
              <a:rPr lang="tr-TR" sz="3200" dirty="0" smtClean="0"/>
              <a:t> (minimum </a:t>
            </a:r>
            <a:r>
              <a:rPr lang="tr-TR" sz="3200" dirty="0" err="1" smtClean="0"/>
              <a:t>Redundancy</a:t>
            </a:r>
            <a:r>
              <a:rPr lang="tr-TR" sz="3200" dirty="0" smtClean="0"/>
              <a:t> </a:t>
            </a:r>
            <a:r>
              <a:rPr lang="tr-TR" sz="3200" dirty="0" err="1" smtClean="0"/>
              <a:t>Maximum</a:t>
            </a:r>
            <a:r>
              <a:rPr lang="tr-TR" sz="3200" dirty="0" smtClean="0"/>
              <a:t> </a:t>
            </a:r>
            <a:r>
              <a:rPr lang="tr-TR" sz="3200" dirty="0" err="1" smtClean="0"/>
              <a:t>Relevance</a:t>
            </a:r>
            <a:r>
              <a:rPr lang="tr-TR" sz="3200" dirty="0" smtClean="0"/>
              <a:t>) </a:t>
            </a:r>
            <a:r>
              <a:rPr lang="tr-TR" sz="2400" dirty="0" smtClean="0"/>
              <a:t>[</a:t>
            </a:r>
            <a:r>
              <a:rPr lang="tr-TR" sz="2400" dirty="0" err="1" smtClean="0"/>
              <a:t>Peng</a:t>
            </a:r>
            <a:r>
              <a:rPr lang="tr-TR" sz="2400" dirty="0" smtClean="0"/>
              <a:t> 2003]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Measure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-</a:t>
            </a:r>
            <a:r>
              <a:rPr lang="tr-TR" dirty="0" err="1" smtClean="0"/>
              <a:t>feature</a:t>
            </a:r>
            <a:r>
              <a:rPr lang="tr-TR" dirty="0" smtClean="0"/>
              <a:t> (</a:t>
            </a:r>
            <a:r>
              <a:rPr lang="tr-TR" dirty="0" err="1" smtClean="0"/>
              <a:t>redundancy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-</a:t>
            </a:r>
            <a:r>
              <a:rPr lang="tr-TR" dirty="0" err="1" smtClean="0"/>
              <a:t>label</a:t>
            </a:r>
            <a:r>
              <a:rPr lang="tr-TR" dirty="0" smtClean="0"/>
              <a:t> (</a:t>
            </a:r>
            <a:r>
              <a:rPr lang="tr-TR" dirty="0" err="1" smtClean="0"/>
              <a:t>relevance</a:t>
            </a:r>
            <a:r>
              <a:rPr lang="tr-TR" dirty="0" smtClean="0"/>
              <a:t>) </a:t>
            </a:r>
            <a:r>
              <a:rPr lang="tr-TR" dirty="0" err="1" smtClean="0"/>
              <a:t>correlations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mutual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S: set of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, F</a:t>
            </a:r>
            <a:r>
              <a:rPr lang="tr-TR" baseline="-25000" dirty="0" smtClean="0"/>
              <a:t>i</a:t>
            </a:r>
            <a:r>
              <a:rPr lang="tr-TR" dirty="0" smtClean="0"/>
              <a:t>, </a:t>
            </a:r>
            <a:r>
              <a:rPr lang="tr-TR" dirty="0" err="1" smtClean="0"/>
              <a:t>F</a:t>
            </a:r>
            <a:r>
              <a:rPr lang="tr-TR" baseline="-25000" dirty="0" err="1" smtClean="0"/>
              <a:t>j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, H:labels</a:t>
            </a:r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MID: </a:t>
            </a:r>
            <a:r>
              <a:rPr lang="tr-TR" dirty="0" err="1" smtClean="0"/>
              <a:t>max</a:t>
            </a:r>
            <a:r>
              <a:rPr lang="tr-TR" dirty="0" smtClean="0"/>
              <a:t>  </a:t>
            </a:r>
            <a:r>
              <a:rPr lang="tr-TR" dirty="0" err="1" smtClean="0"/>
              <a:t>Rel</a:t>
            </a:r>
            <a:r>
              <a:rPr lang="tr-TR" dirty="0" smtClean="0"/>
              <a:t>-</a:t>
            </a:r>
            <a:r>
              <a:rPr lang="tr-TR" dirty="0" err="1" smtClean="0"/>
              <a:t>Red</a:t>
            </a:r>
            <a:endParaRPr lang="tr-TR" dirty="0" smtClean="0"/>
          </a:p>
          <a:p>
            <a:r>
              <a:rPr lang="tr-TR" dirty="0" smtClean="0"/>
              <a:t>MIQ: 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err="1" smtClean="0"/>
              <a:t>Rel</a:t>
            </a:r>
            <a:r>
              <a:rPr lang="tr-TR" dirty="0" smtClean="0"/>
              <a:t>/</a:t>
            </a:r>
            <a:r>
              <a:rPr lang="tr-TR" dirty="0" err="1" smtClean="0"/>
              <a:t>Red</a:t>
            </a:r>
            <a:r>
              <a:rPr lang="tr-TR" dirty="0" smtClean="0"/>
              <a:t>  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71538" y="2500306"/>
          <a:ext cx="4467236" cy="84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69" name="Equation" r:id="rId3" imgW="2527200" imgH="482400" progId="Equation.3">
                  <p:embed/>
                </p:oleObj>
              </mc:Choice>
              <mc:Fallback>
                <p:oleObj name="Equation" r:id="rId3" imgW="2527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500306"/>
                        <a:ext cx="4467236" cy="846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"/>
          <p:cNvGraphicFramePr>
            <a:graphicFrameLocks noChangeAspect="1"/>
          </p:cNvGraphicFramePr>
          <p:nvPr/>
        </p:nvGraphicFramePr>
        <p:xfrm>
          <a:off x="5072066" y="4000504"/>
          <a:ext cx="3357586" cy="80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0" name="Denklem" r:id="rId5" imgW="1879560" imgH="444240" progId="Equation.3">
                  <p:embed/>
                </p:oleObj>
              </mc:Choice>
              <mc:Fallback>
                <p:oleObj name="Denklem" r:id="rId5" imgW="1879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000504"/>
                        <a:ext cx="3357586" cy="807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642910" y="4000504"/>
          <a:ext cx="4030257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1" name="Equation" r:id="rId7" imgW="2158920" imgH="469800" progId="Equation.3">
                  <p:embed/>
                </p:oleObj>
              </mc:Choice>
              <mc:Fallback>
                <p:oleObj name="Equation" r:id="rId7" imgW="2158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000504"/>
                        <a:ext cx="4030257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79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tr-TR" dirty="0" err="1" smtClean="0"/>
              <a:t>mRMR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372376" cy="391002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dirty="0" smtClean="0"/>
              <a:t>f</a:t>
            </a:r>
            <a:r>
              <a:rPr lang="en-US" dirty="0" smtClean="0"/>
              <a:t>or all </a:t>
            </a:r>
            <a:r>
              <a:rPr lang="tr-TR" dirty="0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tr-TR" dirty="0" smtClean="0"/>
              <a:t>in i=1..d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Compute </a:t>
            </a:r>
            <a:r>
              <a:rPr lang="en-US" dirty="0" err="1" smtClean="0"/>
              <a:t>Rel</a:t>
            </a:r>
            <a:r>
              <a:rPr lang="en-US" baseline="-25000" dirty="0" err="1" smtClean="0"/>
              <a:t>i</a:t>
            </a:r>
            <a:r>
              <a:rPr lang="en-US" dirty="0" smtClean="0"/>
              <a:t> between </a:t>
            </a:r>
            <a:r>
              <a:rPr lang="tr-TR" dirty="0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tr-TR" dirty="0" smtClean="0"/>
              <a:t>H</a:t>
            </a:r>
            <a:r>
              <a:rPr lang="en-US" dirty="0" smtClean="0"/>
              <a:t> using MI</a:t>
            </a:r>
          </a:p>
          <a:p>
            <a:pPr>
              <a:buNone/>
            </a:pPr>
            <a:r>
              <a:rPr lang="en-US" dirty="0" smtClean="0"/>
              <a:t>end for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Sort </a:t>
            </a:r>
            <a:r>
              <a:rPr lang="tr-TR" dirty="0" smtClean="0"/>
              <a:t>(</a:t>
            </a:r>
            <a:r>
              <a:rPr lang="tr-TR" dirty="0" err="1" smtClean="0"/>
              <a:t>decreasing</a:t>
            </a:r>
            <a:r>
              <a:rPr lang="tr-TR" dirty="0" smtClean="0"/>
              <a:t>) </a:t>
            </a:r>
            <a:r>
              <a:rPr lang="en-US" dirty="0" smtClean="0"/>
              <a:t>features according to their </a:t>
            </a:r>
            <a:r>
              <a:rPr lang="en-US" dirty="0" err="1" smtClean="0"/>
              <a:t>Rel</a:t>
            </a:r>
            <a:r>
              <a:rPr lang="en-US" baseline="-25000" dirty="0" err="1" smtClean="0"/>
              <a:t>i</a:t>
            </a:r>
            <a:r>
              <a:rPr lang="en-US" dirty="0" smtClean="0"/>
              <a:t> values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Initialize feature subset </a:t>
            </a:r>
            <a:r>
              <a:rPr lang="tr-TR" dirty="0" smtClean="0"/>
              <a:t>S ={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most relevant feature</a:t>
            </a:r>
            <a:r>
              <a:rPr lang="tr-TR" dirty="0" smtClean="0"/>
              <a:t>}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2 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while</a:t>
            </a:r>
            <a:r>
              <a:rPr lang="tr-TR" dirty="0" smtClean="0"/>
              <a:t> i ≤ d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Compute </a:t>
            </a:r>
            <a:r>
              <a:rPr lang="en-US" dirty="0" err="1" smtClean="0"/>
              <a:t>MIQ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dirty="0" smtClean="0"/>
              <a:t>or </a:t>
            </a:r>
            <a:r>
              <a:rPr lang="en-US" dirty="0" err="1" smtClean="0"/>
              <a:t>MID</a:t>
            </a:r>
            <a:r>
              <a:rPr lang="en-US" baseline="-25000" dirty="0" err="1" smtClean="0"/>
              <a:t>i</a:t>
            </a:r>
            <a:r>
              <a:rPr lang="tr-TR" dirty="0" smtClean="0"/>
              <a:t>)</a:t>
            </a:r>
            <a:r>
              <a:rPr lang="en-US" dirty="0" smtClean="0"/>
              <a:t> for each unselected feature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let</a:t>
            </a:r>
            <a:r>
              <a:rPr lang="tr-TR" dirty="0" smtClean="0"/>
              <a:t> j =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en-US" dirty="0" smtClean="0"/>
              <a:t>MIQ </a:t>
            </a:r>
            <a:r>
              <a:rPr lang="tr-TR" dirty="0" smtClean="0"/>
              <a:t>(</a:t>
            </a:r>
            <a:r>
              <a:rPr lang="en-US" dirty="0" smtClean="0"/>
              <a:t>or MID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S </a:t>
            </a:r>
            <a:r>
              <a:rPr lang="tr-TR" dirty="0" smtClean="0">
                <a:sym typeface="Wingdings" pitchFamily="2" charset="2"/>
              </a:rPr>
              <a:t></a:t>
            </a:r>
            <a:r>
              <a:rPr lang="tr-TR" dirty="0" smtClean="0"/>
              <a:t> S </a:t>
            </a:r>
            <a:r>
              <a:rPr lang="tr-TR" dirty="0" smtClean="0">
                <a:latin typeface="Symbol" pitchFamily="18" charset="2"/>
              </a:rPr>
              <a:t>È</a:t>
            </a:r>
            <a:r>
              <a:rPr lang="tr-TR" dirty="0" smtClean="0"/>
              <a:t> </a:t>
            </a:r>
            <a:r>
              <a:rPr lang="tr-TR" dirty="0" err="1" smtClean="0"/>
              <a:t>F</a:t>
            </a:r>
            <a:r>
              <a:rPr lang="tr-TR" baseline="-25000" dirty="0" err="1" smtClean="0"/>
              <a:t>j</a:t>
            </a:r>
            <a:endParaRPr lang="tr-TR" baseline="-25000" dirty="0" smtClean="0"/>
          </a:p>
          <a:p>
            <a:pPr lvl="1">
              <a:buNone/>
            </a:pPr>
            <a:r>
              <a:rPr lang="tr-TR" dirty="0" smtClean="0"/>
              <a:t>i=j+1</a:t>
            </a:r>
          </a:p>
          <a:p>
            <a:pPr>
              <a:buNone/>
            </a:pPr>
            <a:r>
              <a:rPr lang="en-US" dirty="0" smtClean="0"/>
              <a:t>end</a:t>
            </a:r>
            <a:r>
              <a:rPr lang="tr-TR" dirty="0" err="1" smtClean="0"/>
              <a:t>while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582CE2B-3EFA-453B-B5CE-19A821415EA1}" type="slidenum">
              <a:rPr lang="tr-TR" smtClean="0"/>
              <a:pPr>
                <a:defRPr/>
              </a:pPr>
              <a:t>32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938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mRMR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discretize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 in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compute</a:t>
            </a:r>
            <a:r>
              <a:rPr lang="tr-TR" dirty="0" smtClean="0"/>
              <a:t> MI,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a </a:t>
            </a:r>
            <a:r>
              <a:rPr lang="tr-TR" dirty="0" err="1" smtClean="0"/>
              <a:t>nonparametric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compute</a:t>
            </a:r>
            <a:r>
              <a:rPr lang="tr-TR" dirty="0" smtClean="0"/>
              <a:t> MI.</a:t>
            </a:r>
          </a:p>
          <a:p>
            <a:pPr lvl="0">
              <a:buNone/>
              <a:defRPr/>
            </a:pPr>
            <a:endParaRPr lang="tr-TR" dirty="0" smtClean="0"/>
          </a:p>
          <a:p>
            <a:pPr lvl="0">
              <a:buNone/>
              <a:defRPr/>
            </a:pPr>
            <a:r>
              <a:rPr lang="tr-TR" dirty="0" err="1" smtClean="0"/>
              <a:t>Advantages</a:t>
            </a:r>
            <a:r>
              <a:rPr lang="tr-TR" dirty="0" smtClean="0"/>
              <a:t> of </a:t>
            </a:r>
            <a:r>
              <a:rPr lang="tr-TR" dirty="0" err="1" smtClean="0"/>
              <a:t>mRMR</a:t>
            </a:r>
            <a:r>
              <a:rPr lang="tr-TR" dirty="0" smtClean="0"/>
              <a:t>:</a:t>
            </a:r>
          </a:p>
          <a:p>
            <a:pPr lvl="0">
              <a:buNone/>
              <a:defRPr/>
            </a:pPr>
            <a:r>
              <a:rPr lang="tr-TR" dirty="0" err="1" smtClean="0"/>
              <a:t>mRMR</a:t>
            </a:r>
            <a:r>
              <a:rPr lang="tr-TR" dirty="0" smtClean="0"/>
              <a:t> is </a:t>
            </a:r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 err="1" smtClean="0"/>
              <a:t>faster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wrapper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 smtClean="0"/>
          </a:p>
          <a:p>
            <a:pPr lvl="0">
              <a:buNone/>
              <a:defRPr/>
            </a:pPr>
            <a:r>
              <a:rPr lang="tr-TR" dirty="0" smtClean="0"/>
              <a:t>Since it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account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it is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beneficial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classification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PCA</a:t>
            </a:r>
          </a:p>
          <a:p>
            <a:pPr lvl="0">
              <a:buNone/>
              <a:defRPr/>
            </a:pPr>
            <a:r>
              <a:rPr lang="tr-TR" dirty="0" smtClean="0"/>
              <a:t>Since MI is a </a:t>
            </a:r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 of </a:t>
            </a:r>
            <a:r>
              <a:rPr lang="tr-TR" dirty="0" err="1" smtClean="0"/>
              <a:t>similarity</a:t>
            </a:r>
            <a:r>
              <a:rPr lang="tr-TR" dirty="0" smtClean="0"/>
              <a:t>,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correlations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/</a:t>
            </a:r>
            <a:r>
              <a:rPr lang="tr-TR" dirty="0" err="1" smtClean="0"/>
              <a:t>labels</a:t>
            </a:r>
            <a:r>
              <a:rPr lang="tr-TR" dirty="0" smtClean="0"/>
              <a:t>,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taken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account</a:t>
            </a:r>
            <a:r>
              <a:rPr lang="tr-TR" dirty="0" smtClean="0"/>
              <a:t>.</a:t>
            </a:r>
          </a:p>
          <a:p>
            <a:pPr lvl="0"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582CE2B-3EFA-453B-B5CE-19A821415EA1}" type="slidenum">
              <a:rPr lang="tr-TR" smtClean="0"/>
              <a:pPr>
                <a:defRPr/>
              </a:pPr>
              <a:t>33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302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Selection</a:t>
            </a:r>
            <a:r>
              <a:rPr lang="tr-TR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Weka</a:t>
            </a:r>
            <a:endParaRPr lang="tr-TR" dirty="0" smtClean="0"/>
          </a:p>
          <a:p>
            <a:r>
              <a:rPr lang="tr-TR" dirty="0" err="1" smtClean="0"/>
              <a:t>PrTools</a:t>
            </a:r>
            <a:endParaRPr lang="tr-TR" dirty="0" smtClean="0"/>
          </a:p>
          <a:p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easily</a:t>
            </a:r>
            <a:r>
              <a:rPr lang="tr-TR" dirty="0" smtClean="0"/>
              <a:t> </a:t>
            </a:r>
            <a:r>
              <a:rPr lang="tr-TR" dirty="0" err="1" smtClean="0"/>
              <a:t>implemented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Matlab</a:t>
            </a:r>
            <a:endParaRPr lang="tr-TR" dirty="0" smtClean="0"/>
          </a:p>
          <a:p>
            <a:r>
              <a:rPr lang="tr-TR" dirty="0" err="1" smtClean="0"/>
              <a:t>mRMR</a:t>
            </a:r>
            <a:r>
              <a:rPr lang="tr-TR" dirty="0" smtClean="0"/>
              <a:t> 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is </a:t>
            </a:r>
            <a:r>
              <a:rPr lang="tr-TR" dirty="0" err="1" smtClean="0"/>
              <a:t>available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Peng’s</a:t>
            </a:r>
            <a:r>
              <a:rPr lang="tr-TR" dirty="0" smtClean="0"/>
              <a:t> web site</a:t>
            </a:r>
            <a:r>
              <a:rPr lang="tr-TR" dirty="0" smtClean="0"/>
              <a:t>.</a:t>
            </a:r>
          </a:p>
          <a:p>
            <a:endParaRPr lang="tr-TR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582CE2B-3EFA-453B-B5CE-19A821415EA1}" type="slidenum">
              <a:rPr lang="tr-TR" smtClean="0"/>
              <a:pPr>
                <a:defRPr/>
              </a:pPr>
              <a:t>34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991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Feature Selection vs Extraction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selection: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Choosing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important features, ignoring the remaining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Subset selection algorithms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extraction: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Project the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original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 to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new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Principal components analysis (PCA), linear 	discriminant analysis (LDA), factor analysis (FA)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462-5859-4E27-AA02-6930017F098C}" type="slidenum">
              <a:rPr lang="tr-TR"/>
              <a:pPr/>
              <a:t>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Subset Selection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1200"/>
            <a:ext cx="8218487" cy="43275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There are 2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subsets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features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Forward search: Add the best feature at each step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Set of features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initially Ø.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At each iteration, find the best new feature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000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= argmin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sz="2000" dirty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) &lt;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i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Hill-climbing O(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algorithm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Backward search: Start with all features and remove 	one at a time, if possible.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Floating search (Add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remove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0296-6021-4E17-9A02-41E52B1962B8}" type="slidenum">
              <a:rPr lang="tr-TR"/>
              <a:pPr/>
              <a:t>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tr-TR" sz="4000" dirty="0"/>
              <a:t>Principal Components Analysis (PCA)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a low-dimensional space such that when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projected there, information loss is minimized.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 projection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on the direction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Var(</a:t>
            </a:r>
            <a:r>
              <a:rPr lang="tr-TR" i="1" dirty="0">
                <a:solidFill>
                  <a:schemeClr val="accent1"/>
                </a:solidFill>
                <a:latin typeface="+mj-lt"/>
              </a:rPr>
              <a:t>z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) is maximized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Var(z) =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=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DD7-CC76-4976-87C6-E7CD323B5252}" type="slidenum">
              <a:rPr lang="tr-TR"/>
              <a:pPr/>
              <a:t>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1214422"/>
            <a:ext cx="8229600" cy="500066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Maximize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subject to 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b="1" i="1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sz="2400" b="1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that is,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an eigenvector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Choose the one with the largest eigenvalue for Var(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to be max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Second principal component: Max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s.t., 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 and orthogonal to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>
                <a:solidFill>
                  <a:schemeClr val="tx2"/>
                </a:solidFill>
                <a:latin typeface="+mj-lt"/>
              </a:rPr>
              <a:t>∑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that is,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another eigenvector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and so on.</a:t>
            </a:r>
          </a:p>
        </p:txBody>
      </p:sp>
      <p:graphicFrame>
        <p:nvGraphicFramePr>
          <p:cNvPr id="241677" name="Object 13"/>
          <p:cNvGraphicFramePr>
            <a:graphicFrameLocks noGrp="1" noChangeAspect="1"/>
          </p:cNvGraphicFramePr>
          <p:nvPr>
            <p:ph/>
          </p:nvPr>
        </p:nvGraphicFramePr>
        <p:xfrm>
          <a:off x="2057400" y="4286250"/>
          <a:ext cx="51117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2" name="Equation" r:id="rId3" imgW="2501640" imgH="330120" progId="Equation.3">
                  <p:embed/>
                </p:oleObj>
              </mc:Choice>
              <mc:Fallback>
                <p:oleObj name="Equation" r:id="rId3" imgW="2501640" imgH="3301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86250"/>
                        <a:ext cx="51117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8CF7A-341F-468C-869A-686985111E1D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24167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22500" y="1857375"/>
          <a:ext cx="32845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3" name="Equation" r:id="rId5" imgW="1600200" imgH="330120" progId="Equation.3">
                  <p:embed/>
                </p:oleObj>
              </mc:Choice>
              <mc:Fallback>
                <p:oleObj name="Equation" r:id="rId5" imgW="1600200" imgH="330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857375"/>
                        <a:ext cx="3284538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What PCA does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b="1" i="1" dirty="0"/>
              <a:t>	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	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 the columns of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eigenvectors of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sample mean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Centers the data at the origin and rotates the axes</a:t>
            </a:r>
            <a:endParaRPr lang="tr-T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C978-AD2A-4E2F-87BE-FD1D1C6B961A}" type="slidenum">
              <a:rPr lang="tr-TR"/>
              <a:pPr/>
              <a:t>8</a:t>
            </a:fld>
            <a:endParaRPr lang="tr-TR"/>
          </a:p>
        </p:txBody>
      </p:sp>
      <p:pic>
        <p:nvPicPr>
          <p:cNvPr id="245765" name="Picture 5" descr="Drpca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357562"/>
            <a:ext cx="8020050" cy="3068637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Proportion of Variance (PoV) explained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when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are sorted in descending order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Typically, stop at PoV&gt;0.9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Scree graph plots of PoV vs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stop at “elbow”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choose k ?</a:t>
            </a:r>
          </a:p>
        </p:txBody>
      </p:sp>
      <p:graphicFrame>
        <p:nvGraphicFramePr>
          <p:cNvPr id="24678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87600" y="2636838"/>
          <a:ext cx="36528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3" name="Equation" r:id="rId3" imgW="1562040" imgH="431640" progId="Equation.3">
                  <p:embed/>
                </p:oleObj>
              </mc:Choice>
              <mc:Fallback>
                <p:oleObj name="Equation" r:id="rId3" imgW="15620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636838"/>
                        <a:ext cx="365283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D163-896A-41D3-93BE-7AB456A8E57A}" type="slidenum">
              <a:rPr lang="tr-TR"/>
              <a:pPr/>
              <a:t>9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3622</TotalTime>
  <Words>1409</Words>
  <Application>Microsoft Macintosh PowerPoint</Application>
  <PresentationFormat>On-screen Show (4:3)</PresentationFormat>
  <Paragraphs>236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Flow</vt:lpstr>
      <vt:lpstr>Equation</vt:lpstr>
      <vt:lpstr>Microsoft Equation</vt:lpstr>
      <vt:lpstr>Denklem</vt:lpstr>
      <vt:lpstr>INTRODUCTION TO  Machine Learning 2nd Edition</vt:lpstr>
      <vt:lpstr>CHAPTER 6: Dimensionality Reduction</vt:lpstr>
      <vt:lpstr>Why Reduce Dimensionality?</vt:lpstr>
      <vt:lpstr>Feature Selection vs Extraction</vt:lpstr>
      <vt:lpstr>Subset Selection</vt:lpstr>
      <vt:lpstr>Principal Components Analysis (PCA)</vt:lpstr>
      <vt:lpstr>PowerPoint Presentation</vt:lpstr>
      <vt:lpstr>What PCA does</vt:lpstr>
      <vt:lpstr>How to choose k ?</vt:lpstr>
      <vt:lpstr>PowerPoint Presentation</vt:lpstr>
      <vt:lpstr>PowerPoint Presentation</vt:lpstr>
      <vt:lpstr>Factor Analysis</vt:lpstr>
      <vt:lpstr>PCA vs FA</vt:lpstr>
      <vt:lpstr>Factor Analysis</vt:lpstr>
      <vt:lpstr>Multidimensional Scaling</vt:lpstr>
      <vt:lpstr>Map of Europe by MDS</vt:lpstr>
      <vt:lpstr>Linear Discriminant Analysis </vt:lpstr>
      <vt:lpstr>PowerPoint Presentation</vt:lpstr>
      <vt:lpstr>Fisher’s Linear Discriminant</vt:lpstr>
      <vt:lpstr>K&gt;2 Classes</vt:lpstr>
      <vt:lpstr>PowerPoint Presentation</vt:lpstr>
      <vt:lpstr>Isomap</vt:lpstr>
      <vt:lpstr>Isomap </vt:lpstr>
      <vt:lpstr>PowerPoint Presentation</vt:lpstr>
      <vt:lpstr>Locally Linear Embedding</vt:lpstr>
      <vt:lpstr>PowerPoint Presentation</vt:lpstr>
      <vt:lpstr>LLE on Optdigits</vt:lpstr>
      <vt:lpstr>Nonlinear PCA (Nonlinear autoencoder)</vt:lpstr>
      <vt:lpstr>Kernel PCA [Scholkopf et.al. 1998]</vt:lpstr>
      <vt:lpstr>Kernel PCA</vt:lpstr>
      <vt:lpstr>mRMR (minimum Redundancy Maximum Relevance) [Peng 2003]</vt:lpstr>
      <vt:lpstr>mRMR Algorithm</vt:lpstr>
      <vt:lpstr>mRMR Notes</vt:lpstr>
      <vt:lpstr>Some Feature Selection Tools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207</cp:revision>
  <dcterms:created xsi:type="dcterms:W3CDTF">2005-01-24T14:46:28Z</dcterms:created>
  <dcterms:modified xsi:type="dcterms:W3CDTF">2014-10-08T07:46:58Z</dcterms:modified>
</cp:coreProperties>
</file>