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  <p:sldMasterId id="2147483705" r:id="rId2"/>
  </p:sldMasterIdLst>
  <p:notesMasterIdLst>
    <p:notesMasterId r:id="rId24"/>
  </p:notesMasterIdLst>
  <p:handoutMasterIdLst>
    <p:handoutMasterId r:id="rId25"/>
  </p:handoutMasterIdLst>
  <p:sldIdLst>
    <p:sldId id="256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10" r:id="rId15"/>
    <p:sldId id="409" r:id="rId16"/>
    <p:sldId id="411" r:id="rId17"/>
    <p:sldId id="412" r:id="rId18"/>
    <p:sldId id="413" r:id="rId19"/>
    <p:sldId id="414" r:id="rId20"/>
    <p:sldId id="419" r:id="rId21"/>
    <p:sldId id="420" r:id="rId22"/>
    <p:sldId id="421" r:id="rId23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146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F22A889-E6ED-4B6E-AA09-6400B457CD24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428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BCC23F6-2F92-42E3-99E7-DB79313FEF23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324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C23F6-2F92-42E3-99E7-DB79313FEF23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8021-54E1-4810-B314-68AE5C5537E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27A7-F88B-47C7-AA76-59F2B2F3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9795-1456-46B2-B3E0-6A30592F92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8021-54E1-4810-B314-68AE5C5537E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1C6-CC29-40EB-8BAD-5234FB43F0A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4826-4A00-4DBD-AE7B-558061F6BB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94B6-A1A5-449E-9C60-AEF315A3950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9D3-2835-4668-958C-12BAEECCC6A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3BA1-B566-4D91-8C1D-407BBE16B2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7AB2-EA1E-43E0-8222-88A21693F43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E874BF-E434-409F-A8B3-6DF39446DCD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27A7-F88B-47C7-AA76-59F2B2F3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9795-1456-46B2-B3E0-6A30592F92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1C6-CC29-40EB-8BAD-5234FB43F0A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4826-4A00-4DBD-AE7B-558061F6BB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94B6-A1A5-449E-9C60-AEF315A3950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9D3-2835-4668-958C-12BAEECCC6A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3BA1-B566-4D91-8C1D-407BBE16B2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7AB2-EA1E-43E0-8222-88A21693F43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E874BF-E434-409F-A8B3-6DF39446DCD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9/7/13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CA3CAD-D07C-470E-BB7F-647FB4E6B945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9/7/13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CA3CAD-D07C-470E-BB7F-647FB4E6B945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5" Type="http://schemas.openxmlformats.org/officeDocument/2006/relationships/image" Target="../media/image1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Log likelihood with a mixture model</a:t>
            </a:r>
          </a:p>
          <a:p>
            <a:pPr marL="457200" indent="-457200"/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Assume hidden variables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which when known, make optimization much simpler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Complete likelihood, L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(Φ |X,Z), in terms of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Incomplete likelihood, L(Φ |X), in terms of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Expectation-Maximization (EM)</a:t>
            </a:r>
          </a:p>
        </p:txBody>
      </p:sp>
      <p:graphicFrame>
        <p:nvGraphicFramePr>
          <p:cNvPr id="29286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032000" y="2492375"/>
          <a:ext cx="4430713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1" name="Equation" r:id="rId4" imgW="2133360" imgH="787320" progId="Equation.3">
                  <p:embed/>
                </p:oleObj>
              </mc:Choice>
              <mc:Fallback>
                <p:oleObj name="Equation" r:id="rId4" imgW="2133360" imgH="787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492375"/>
                        <a:ext cx="4430713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E4F-AE7A-4FEA-A95F-7457F2F5D414}" type="slidenum">
              <a:rPr lang="tr-TR"/>
              <a:pPr/>
              <a:t>10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Iterate the two steps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E-step: Estimate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X and current Φ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M-step: Find new Φ’ given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X, and old Φ. 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An increase in Q increases incomplete likelihood </a:t>
            </a: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E- and M-steps</a:t>
            </a:r>
          </a:p>
        </p:txBody>
      </p:sp>
      <p:graphicFrame>
        <p:nvGraphicFramePr>
          <p:cNvPr id="29389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855788" y="3571875"/>
          <a:ext cx="54070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8" name="Equation" r:id="rId3" imgW="2628720" imgH="533160" progId="Equation.3">
                  <p:embed/>
                </p:oleObj>
              </mc:Choice>
              <mc:Fallback>
                <p:oleObj name="Equation" r:id="rId3" imgW="2628720" imgH="533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3571875"/>
                        <a:ext cx="540702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6109-BBFA-4172-9ADB-F9228FD34F64}" type="slidenum">
              <a:rPr lang="tr-TR"/>
              <a:pPr/>
              <a:t>11</a:t>
            </a:fld>
            <a:endParaRPr lang="tr-TR"/>
          </a:p>
        </p:txBody>
      </p:sp>
      <p:graphicFrame>
        <p:nvGraphicFramePr>
          <p:cNvPr id="29389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78113" y="5643563"/>
          <a:ext cx="3387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9" name="Equation" r:id="rId5" imgW="1434960" imgH="228600" progId="Equation.3">
                  <p:embed/>
                </p:oleObj>
              </mc:Choice>
              <mc:Fallback>
                <p:oleObj name="Equation" r:id="rId5" imgW="143496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5643563"/>
                        <a:ext cx="33877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1 if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belongs to 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0 otherwise (labels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r 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of supervised learning); assume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)~N(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E-step: 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M-step: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EM in Gaussian Mixtures</a:t>
            </a:r>
          </a:p>
        </p:txBody>
      </p:sp>
      <p:graphicFrame>
        <p:nvGraphicFramePr>
          <p:cNvPr id="294927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2298700" y="2857500"/>
          <a:ext cx="446563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1" name="Equation" r:id="rId3" imgW="2133360" imgH="736560" progId="Equation.3">
                  <p:embed/>
                </p:oleObj>
              </mc:Choice>
              <mc:Fallback>
                <p:oleObj name="Equation" r:id="rId3" imgW="2133360" imgH="7365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857500"/>
                        <a:ext cx="4465638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13BB-A320-49B0-962B-3516497FCBF9}" type="slidenum">
              <a:rPr lang="tr-TR"/>
              <a:pPr/>
              <a:t>12</a:t>
            </a:fld>
            <a:endParaRPr lang="tr-TR"/>
          </a:p>
        </p:txBody>
      </p:sp>
      <p:graphicFrame>
        <p:nvGraphicFramePr>
          <p:cNvPr id="294929" name="Object 1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71670" y="4643446"/>
          <a:ext cx="3744913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2" name="Equation" r:id="rId5" imgW="2057400" imgH="1041120" progId="Equation.3">
                  <p:embed/>
                </p:oleObj>
              </mc:Choice>
              <mc:Fallback>
                <p:oleObj name="Equation" r:id="rId5" imgW="2057400" imgH="10411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643446"/>
                        <a:ext cx="3744913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6072198" y="4643446"/>
            <a:ext cx="241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Use estimated labels in place of unknown labels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0688-DE84-494D-A418-0D11784EA736}" type="slidenum">
              <a:rPr lang="tr-TR"/>
              <a:pPr/>
              <a:t>13</a:t>
            </a:fld>
            <a:endParaRPr lang="tr-TR"/>
          </a:p>
        </p:txBody>
      </p:sp>
      <p:pic>
        <p:nvPicPr>
          <p:cNvPr id="296971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60350"/>
            <a:ext cx="77343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5651500" y="4221163"/>
            <a:ext cx="17508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=0.5</a:t>
            </a:r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 flipV="1">
            <a:off x="6732588" y="3500438"/>
            <a:ext cx="714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2000240"/>
            <a:ext cx="8229600" cy="3886200"/>
          </a:xfrm>
        </p:spPr>
        <p:txBody>
          <a:bodyPr/>
          <a:lstStyle/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Regularize clusters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Assume shared/diagonal covariance matrices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Use PCA/FA to decrease dimensionality: Mixtures of PCA/FA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Can use EM to learn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(Ghahramani and Hinton, 1997; Tipping and Bishop, 1999)</a:t>
            </a:r>
            <a:endParaRPr lang="tr-TR" baseline="-2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Mixtures of Latent Variable Models</a:t>
            </a:r>
          </a:p>
        </p:txBody>
      </p:sp>
      <p:graphicFrame>
        <p:nvGraphicFramePr>
          <p:cNvPr id="29594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357423" y="3714752"/>
          <a:ext cx="4857784" cy="636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3" name="Equation" r:id="rId3" imgW="1841400" imgH="241200" progId="Equation.3">
                  <p:embed/>
                </p:oleObj>
              </mc:Choice>
              <mc:Fallback>
                <p:oleObj name="Equation" r:id="rId3" imgW="18414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3" y="3714752"/>
                        <a:ext cx="4857784" cy="636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C55D-593D-435C-9680-D3A33250FB6E}" type="slidenum">
              <a:rPr lang="tr-TR"/>
              <a:pPr/>
              <a:t>14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After Clustering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Dimensionality reduction methods find correlations between features and group features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Clustering methods find similarities between instances and group instances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Allows knowledge extraction through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number of clusters,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prior probabilities,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cluster parameters, i.e., center, range of features.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Example: CRM, customer segmentation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A747-6D22-4DEF-B94D-CC1AA0C3EFC6}" type="slidenum">
              <a:rPr lang="tr-TR"/>
              <a:pPr/>
              <a:t>15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Clustering as Preprocessing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Estimated group labels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(soft)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(hard) may be seen as the dimensions of a new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dimensional space, where we can then learn our discriminant or regressor.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Local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representation (only one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1, all others are 0; only few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nonzero) vs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Distributed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representation (After PCA; all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nonzero)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B6CE-E087-45C6-80FE-8631D072CCEE}" type="slidenum">
              <a:rPr lang="tr-TR"/>
              <a:pPr/>
              <a:t>16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Mixture of Mixtures</a:t>
            </a:r>
          </a:p>
        </p:txBody>
      </p:sp>
      <p:graphicFrame>
        <p:nvGraphicFramePr>
          <p:cNvPr id="30003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354263" y="3716338"/>
          <a:ext cx="37147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9" name="Equation" r:id="rId3" imgW="1638000" imgH="888840" progId="Equation.3">
                  <p:embed/>
                </p:oleObj>
              </mc:Choice>
              <mc:Fallback>
                <p:oleObj name="Equation" r:id="rId3" imgW="1638000" imgH="8888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716338"/>
                        <a:ext cx="371475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81A1-B777-4C74-846D-88E498A7DF32}" type="slidenum">
              <a:rPr lang="tr-TR"/>
              <a:pPr/>
              <a:t>17</a:t>
            </a:fld>
            <a:endParaRPr lang="tr-TR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 classification, the input comes from a mixture of classes (supervised).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If each class is also a mixture, e.g., of Gaussians, (unsupervised), we have a mixture of mixtures</a:t>
            </a:r>
            <a:r>
              <a:rPr lang="tr-TR" dirty="0">
                <a:latin typeface="+mj-lt"/>
              </a:rPr>
              <a:t>: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Cluster based on similarities/distances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Distance measure between instances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Minkowski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(Euclidean 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2)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City-block distance</a:t>
            </a: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Hierarchical Clustering</a:t>
            </a:r>
          </a:p>
        </p:txBody>
      </p:sp>
      <p:graphicFrame>
        <p:nvGraphicFramePr>
          <p:cNvPr id="30106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017713" y="3429000"/>
          <a:ext cx="43878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6" name="Equation" r:id="rId3" imgW="1828800" imgH="330120" progId="Equation.3">
                  <p:embed/>
                </p:oleObj>
              </mc:Choice>
              <mc:Fallback>
                <p:oleObj name="Equation" r:id="rId3" imgW="1828800" imgH="3301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3429000"/>
                        <a:ext cx="438785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9408-36AE-4326-9810-427385DA04D2}" type="slidenum">
              <a:rPr lang="tr-TR"/>
              <a:pPr/>
              <a:t>18</a:t>
            </a:fld>
            <a:endParaRPr lang="tr-TR"/>
          </a:p>
        </p:txBody>
      </p:sp>
      <p:graphicFrame>
        <p:nvGraphicFramePr>
          <p:cNvPr id="301064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73363" y="5357813"/>
          <a:ext cx="35544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7" name="Equation" r:id="rId5" imgW="1536480" imgH="304560" progId="Equation.3">
                  <p:embed/>
                </p:oleObj>
              </mc:Choice>
              <mc:Fallback>
                <p:oleObj name="Equation" r:id="rId5" imgW="1536480" imgH="304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5357813"/>
                        <a:ext cx="3554412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Start with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groups each with one instance and merge two closest groups at each iteration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Distance between two groups 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Single-link: </a:t>
            </a:r>
          </a:p>
          <a:p>
            <a:pPr lvl="1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Complete-link:</a:t>
            </a:r>
          </a:p>
          <a:p>
            <a:pPr lvl="1"/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Average-link, centroid</a:t>
            </a:r>
          </a:p>
          <a:p>
            <a:endParaRPr lang="tr-TR" dirty="0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Agglomerative Clustering</a:t>
            </a:r>
          </a:p>
        </p:txBody>
      </p:sp>
      <p:graphicFrame>
        <p:nvGraphicFramePr>
          <p:cNvPr id="314375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108325" y="3500438"/>
          <a:ext cx="36464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9" name="Equation" r:id="rId3" imgW="1688760" imgH="330120" progId="Equation.3">
                  <p:embed/>
                </p:oleObj>
              </mc:Choice>
              <mc:Fallback>
                <p:oleObj name="Equation" r:id="rId3" imgW="1688760" imgH="3301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500438"/>
                        <a:ext cx="3646488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8080-AFDC-4EDD-8317-2EB2D3BADE45}" type="slidenum">
              <a:rPr lang="tr-TR"/>
              <a:pPr/>
              <a:t>19</a:t>
            </a:fld>
            <a:endParaRPr lang="tr-TR"/>
          </a:p>
        </p:txBody>
      </p:sp>
      <p:graphicFrame>
        <p:nvGraphicFramePr>
          <p:cNvPr id="314377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28988" y="4500563"/>
          <a:ext cx="35163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80" name="Equation" r:id="rId5" imgW="1688760" imgH="330120" progId="Equation.3">
                  <p:embed/>
                </p:oleObj>
              </mc:Choice>
              <mc:Fallback>
                <p:oleObj name="Equation" r:id="rId5" imgW="1688760" imgH="330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4500563"/>
                        <a:ext cx="3516312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7:</a:t>
            </a:r>
            <a:br>
              <a:rPr lang="tr-TR" sz="2000" i="0"/>
            </a:br>
            <a:r>
              <a:rPr lang="tr-TR"/>
              <a:t>Clustering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0034" y="500042"/>
            <a:ext cx="8305800" cy="1143000"/>
          </a:xfrm>
        </p:spPr>
        <p:txBody>
          <a:bodyPr/>
          <a:lstStyle/>
          <a:p>
            <a:r>
              <a:rPr lang="tr-TR" dirty="0"/>
              <a:t>Example: Single-Link Clustering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12CD-7447-44FE-ABA6-23023D16790B}" type="slidenum">
              <a:rPr lang="tr-TR"/>
              <a:pPr/>
              <a:t>20</a:t>
            </a:fld>
            <a:endParaRPr lang="tr-TR"/>
          </a:p>
        </p:txBody>
      </p:sp>
      <p:pic>
        <p:nvPicPr>
          <p:cNvPr id="3153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38313"/>
            <a:ext cx="87630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5632450" y="5259388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Dendrogram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539750" y="2276475"/>
            <a:ext cx="1223963" cy="19431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5401" name="Oval 9"/>
          <p:cNvSpPr>
            <a:spLocks noChangeArrowheads="1"/>
          </p:cNvSpPr>
          <p:nvPr/>
        </p:nvSpPr>
        <p:spPr bwMode="auto">
          <a:xfrm>
            <a:off x="3924300" y="3573463"/>
            <a:ext cx="360363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2627313" y="3429000"/>
            <a:ext cx="720725" cy="11525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Choosing </a:t>
            </a:r>
            <a:r>
              <a:rPr lang="tr-TR" i="1" dirty="0"/>
              <a:t>k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Defined by the application, e.g., image quantization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Plot data (after PCA) and check for clusters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Incremental (leader-cluster) algorithm: Add one at a time until “elbow” (reconstruction error/log likelihood/intergroup distances)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Manually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check for meaning</a:t>
            </a: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90-E46A-4D4C-9202-C7641C20880F}" type="slidenum">
              <a:rPr lang="tr-TR"/>
              <a:pPr/>
              <a:t>21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Semiparametric Density Estimation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472518" cy="4389120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Parametric: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Assume a single model 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(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Chapters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4 and 5)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Semiparametric: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is a mixture of densities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Multiple possible explanations/prototypes: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Different handwriting styles, accents in speech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Nonparametric: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No model; data speaks for itself (Chapter 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8D60-13A4-44EC-A048-175375B63A0F}" type="slidenum">
              <a:rPr lang="tr-TR"/>
              <a:pPr/>
              <a:t>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Mixture Densities</a:t>
            </a:r>
          </a:p>
        </p:txBody>
      </p:sp>
      <p:graphicFrame>
        <p:nvGraphicFramePr>
          <p:cNvPr id="2846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357422" y="1785926"/>
          <a:ext cx="3466921" cy="107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9" name="Equation" r:id="rId3" imgW="1396800" imgH="431640" progId="Equation.3">
                  <p:embed/>
                </p:oleObj>
              </mc:Choice>
              <mc:Fallback>
                <p:oleObj name="Equation" r:id="rId3" imgW="13968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785926"/>
                        <a:ext cx="3466921" cy="10715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58D5-46E9-4C8F-AB78-B70BC8556A1A}" type="slidenum">
              <a:rPr lang="tr-TR"/>
              <a:pPr/>
              <a:t>4</a:t>
            </a:fld>
            <a:endParaRPr lang="tr-TR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where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the components/groups/clusters,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mixture proportions (priors),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component densities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Gaussian mixture where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parameters Φ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i=1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unlabeled sample X={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(unsupervised learning)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Classes vs. Clusters </a:t>
            </a:r>
          </a:p>
        </p:txBody>
      </p:sp>
      <p:sp>
        <p:nvSpPr>
          <p:cNvPr id="28570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95288" y="1700213"/>
            <a:ext cx="4038600" cy="3886200"/>
          </a:xfrm>
        </p:spPr>
        <p:txBody>
          <a:bodyPr/>
          <a:lstStyle/>
          <a:p>
            <a:r>
              <a:rPr lang="tr-TR" sz="2000" dirty="0">
                <a:solidFill>
                  <a:schemeClr val="accent1"/>
                </a:solidFill>
                <a:latin typeface="+mj-lt"/>
              </a:rPr>
              <a:t>Supervised: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t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Classes C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K</a:t>
            </a:r>
            <a:endParaRPr lang="tr-TR" sz="2000" i="1" baseline="-25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where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 C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i=1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5701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572000" y="1700213"/>
            <a:ext cx="4038600" cy="3886200"/>
          </a:xfrm>
        </p:spPr>
        <p:txBody>
          <a:bodyPr/>
          <a:lstStyle/>
          <a:p>
            <a:r>
              <a:rPr lang="tr-TR" sz="2000" dirty="0">
                <a:solidFill>
                  <a:schemeClr val="accent1"/>
                </a:solidFill>
                <a:latin typeface="+mj-lt"/>
              </a:rPr>
              <a:t>Unsupervised :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t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Clusters 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k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where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 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i=1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Labels,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r 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?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6CF-0EF6-4447-BE38-20EA05A16AC1}" type="slidenum">
              <a:rPr lang="tr-TR">
                <a:latin typeface="+mj-lt"/>
              </a:rPr>
              <a:pPr/>
              <a:t>5</a:t>
            </a:fld>
            <a:endParaRPr lang="tr-TR">
              <a:latin typeface="+mj-lt"/>
            </a:endParaRPr>
          </a:p>
        </p:txBody>
      </p:sp>
      <p:graphicFrame>
        <p:nvGraphicFramePr>
          <p:cNvPr id="285708" name="Object 12"/>
          <p:cNvGraphicFramePr>
            <a:graphicFrameLocks noChangeAspect="1"/>
          </p:cNvGraphicFramePr>
          <p:nvPr/>
        </p:nvGraphicFramePr>
        <p:xfrm>
          <a:off x="5146675" y="2420938"/>
          <a:ext cx="28797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12" name="Equation" r:id="rId3" imgW="1396800" imgH="431640" progId="Equation.3">
                  <p:embed/>
                </p:oleObj>
              </mc:Choice>
              <mc:Fallback>
                <p:oleObj name="Equation" r:id="rId3" imgW="1396800" imgH="431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2420938"/>
                        <a:ext cx="2879725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9" name="Object 13"/>
          <p:cNvGraphicFramePr>
            <a:graphicFrameLocks noChangeAspect="1"/>
          </p:cNvGraphicFramePr>
          <p:nvPr/>
        </p:nvGraphicFramePr>
        <p:xfrm>
          <a:off x="1141413" y="2500313"/>
          <a:ext cx="28146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13" name="Equation" r:id="rId5" imgW="1396800" imgH="431640" progId="Equation.3">
                  <p:embed/>
                </p:oleObj>
              </mc:Choice>
              <mc:Fallback>
                <p:oleObj name="Equation" r:id="rId5" imgW="139680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500313"/>
                        <a:ext cx="2814637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0" name="Object 14"/>
          <p:cNvGraphicFramePr>
            <a:graphicFrameLocks noChangeAspect="1"/>
          </p:cNvGraphicFramePr>
          <p:nvPr/>
        </p:nvGraphicFramePr>
        <p:xfrm>
          <a:off x="968375" y="4457700"/>
          <a:ext cx="304482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14" name="Equation" r:id="rId7" imgW="1777680" imgH="1041120" progId="Equation.3">
                  <p:embed/>
                </p:oleObj>
              </mc:Choice>
              <mc:Fallback>
                <p:oleObj name="Equation" r:id="rId7" imgW="1777680" imgH="10411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457700"/>
                        <a:ext cx="3044825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64305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reference vectors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(prototypes/codebook vectors/codewords) which best represent data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Reference vectors,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Use nearest (most similar) reference: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Reconstruction error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i="1" dirty="0"/>
              <a:t>k</a:t>
            </a:r>
            <a:r>
              <a:rPr lang="tr-TR" dirty="0"/>
              <a:t>-Means Clustering</a:t>
            </a:r>
          </a:p>
        </p:txBody>
      </p:sp>
      <p:graphicFrame>
        <p:nvGraphicFramePr>
          <p:cNvPr id="28775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2444750" y="3429000"/>
          <a:ext cx="33877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7" name="Equation" r:id="rId3" imgW="1460160" imgH="317160" progId="Equation.3">
                  <p:embed/>
                </p:oleObj>
              </mc:Choice>
              <mc:Fallback>
                <p:oleObj name="Equation" r:id="rId3" imgW="1460160" imgH="317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429000"/>
                        <a:ext cx="33877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104-A68B-46D5-89D2-6E34BBBCBCD4}" type="slidenum">
              <a:rPr lang="tr-TR"/>
              <a:pPr/>
              <a:t>6</a:t>
            </a:fld>
            <a:endParaRPr lang="tr-TR"/>
          </a:p>
        </p:txBody>
      </p:sp>
      <p:graphicFrame>
        <p:nvGraphicFramePr>
          <p:cNvPr id="287755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28860" y="4857760"/>
          <a:ext cx="451802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8" name="Equation" r:id="rId5" imgW="2133360" imgH="812520" progId="Equation.3">
                  <p:embed/>
                </p:oleObj>
              </mc:Choice>
              <mc:Fallback>
                <p:oleObj name="Equation" r:id="rId5" imgW="2133360" imgH="8125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857760"/>
                        <a:ext cx="4518025" cy="172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Encoding/Decoding</a:t>
            </a:r>
          </a:p>
        </p:txBody>
      </p:sp>
      <p:graphicFrame>
        <p:nvGraphicFramePr>
          <p:cNvPr id="28877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346450" y="3862388"/>
          <a:ext cx="245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8" name="Equation" r:id="rId3" imgW="2450880" imgH="533160" progId="Equation.3">
                  <p:embed/>
                </p:oleObj>
              </mc:Choice>
              <mc:Fallback>
                <p:oleObj name="Equation" r:id="rId3" imgW="2450880" imgH="5331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3862388"/>
                        <a:ext cx="2451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A348-22D0-48F6-A892-B89F8BBB4A7D}" type="slidenum">
              <a:rPr lang="tr-TR"/>
              <a:pPr/>
              <a:t>7</a:t>
            </a:fld>
            <a:endParaRPr lang="tr-TR"/>
          </a:p>
        </p:txBody>
      </p:sp>
      <p:pic>
        <p:nvPicPr>
          <p:cNvPr id="2887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1916113"/>
            <a:ext cx="87058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595501" cy="398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r>
              <a:rPr lang="tr-TR" dirty="0"/>
              <a:t>k-means Clustering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A32-A1E8-428C-9FD7-BEC6C1C634E1}" type="slidenum">
              <a:rPr lang="tr-TR"/>
              <a:pPr/>
              <a:t>8</a:t>
            </a:fld>
            <a:endParaRPr lang="tr-TR"/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1187624" y="3933056"/>
            <a:ext cx="4032448" cy="93610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1187624" y="2492896"/>
            <a:ext cx="6984776" cy="1368152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B977-02A7-4005-96C4-5962BF1E4A31}" type="slidenum">
              <a:rPr lang="tr-TR"/>
              <a:pPr/>
              <a:t>9</a:t>
            </a:fld>
            <a:endParaRPr lang="tr-TR"/>
          </a:p>
        </p:txBody>
      </p:sp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7382"/>
            <a:ext cx="8208912" cy="679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3605</TotalTime>
  <Words>959</Words>
  <Application>Microsoft Macintosh PowerPoint</Application>
  <PresentationFormat>On-screen Show (4:3)</PresentationFormat>
  <Paragraphs>163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Flow</vt:lpstr>
      <vt:lpstr>1_Flow</vt:lpstr>
      <vt:lpstr>Equation</vt:lpstr>
      <vt:lpstr>INTRODUCTION TO  Machine Learning 2nd Edition</vt:lpstr>
      <vt:lpstr>CHAPTER 7: Clustering</vt:lpstr>
      <vt:lpstr>Semiparametric Density Estimation</vt:lpstr>
      <vt:lpstr>Mixture Densities</vt:lpstr>
      <vt:lpstr>Classes vs. Clusters </vt:lpstr>
      <vt:lpstr>k-Means Clustering</vt:lpstr>
      <vt:lpstr>Encoding/Decoding</vt:lpstr>
      <vt:lpstr>k-means Clustering</vt:lpstr>
      <vt:lpstr>PowerPoint Presentation</vt:lpstr>
      <vt:lpstr>Expectation-Maximization (EM)</vt:lpstr>
      <vt:lpstr>E- and M-steps</vt:lpstr>
      <vt:lpstr>EM in Gaussian Mixtures</vt:lpstr>
      <vt:lpstr>PowerPoint Presentation</vt:lpstr>
      <vt:lpstr>Mixtures of Latent Variable Models</vt:lpstr>
      <vt:lpstr>After Clustering</vt:lpstr>
      <vt:lpstr>Clustering as Preprocessing</vt:lpstr>
      <vt:lpstr>Mixture of Mixtures</vt:lpstr>
      <vt:lpstr>Hierarchical Clustering</vt:lpstr>
      <vt:lpstr>Agglomerative Clustering</vt:lpstr>
      <vt:lpstr>Example: Single-Link Clustering</vt:lpstr>
      <vt:lpstr>Choosing k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200</cp:revision>
  <dcterms:created xsi:type="dcterms:W3CDTF">2005-01-24T14:46:28Z</dcterms:created>
  <dcterms:modified xsi:type="dcterms:W3CDTF">2013-09-07T19:05:31Z</dcterms:modified>
</cp:coreProperties>
</file>