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notesSlides/notesSlide2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Microsoft_Equation4.bin" ContentType="application/vnd.openxmlformats-officedocument.oleObject"/>
  <Override PartName="/ppt/notesSlides/notesSlide3.xml" ContentType="application/vnd.openxmlformats-officedocument.presentationml.notesSlide+xml"/>
  <Override PartName="/ppt/embeddings/oleObject10.bin" ContentType="application/vnd.openxmlformats-officedocument.oleObject"/>
  <Override PartName="/ppt/embeddings/Microsoft_Equation5.bin" ContentType="application/vnd.openxmlformats-officedocument.oleObject"/>
  <Override PartName="/ppt/notesSlides/notesSlide4.xml" ContentType="application/vnd.openxmlformats-officedocument.presentationml.notesSlide+xml"/>
  <Override PartName="/ppt/embeddings/Microsoft_Equation6.bin" ContentType="application/vnd.openxmlformats-officedocument.oleObject"/>
  <Override PartName="/ppt/notesSlides/notesSlide5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1" r:id="rId1"/>
  </p:sldMasterIdLst>
  <p:notesMasterIdLst>
    <p:notesMasterId r:id="rId31"/>
  </p:notesMasterIdLst>
  <p:handoutMasterIdLst>
    <p:handoutMasterId r:id="rId32"/>
  </p:handoutMasterIdLst>
  <p:sldIdLst>
    <p:sldId id="256" r:id="rId2"/>
    <p:sldId id="423" r:id="rId3"/>
    <p:sldId id="424" r:id="rId4"/>
    <p:sldId id="425" r:id="rId5"/>
    <p:sldId id="426" r:id="rId6"/>
    <p:sldId id="427" r:id="rId7"/>
    <p:sldId id="461" r:id="rId8"/>
    <p:sldId id="428" r:id="rId9"/>
    <p:sldId id="429" r:id="rId10"/>
    <p:sldId id="457" r:id="rId11"/>
    <p:sldId id="458" r:id="rId12"/>
    <p:sldId id="459" r:id="rId13"/>
    <p:sldId id="460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37" r:id="rId22"/>
    <p:sldId id="452" r:id="rId23"/>
    <p:sldId id="438" r:id="rId24"/>
    <p:sldId id="439" r:id="rId25"/>
    <p:sldId id="440" r:id="rId26"/>
    <p:sldId id="441" r:id="rId27"/>
    <p:sldId id="442" r:id="rId28"/>
    <p:sldId id="453" r:id="rId29"/>
    <p:sldId id="455" r:id="rId30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241" autoAdjust="0"/>
  </p:normalViewPr>
  <p:slideViewPr>
    <p:cSldViewPr>
      <p:cViewPr>
        <p:scale>
          <a:sx n="66" d="100"/>
          <a:sy n="66" d="100"/>
        </p:scale>
        <p:origin x="-2664" y="-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D6EA8A16-011D-4E2E-9687-DEF1631FCF6B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9822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D805E358-E3DA-4891-80A7-EFACE7062687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3630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9pPr>
          </a:lstStyle>
          <a:p>
            <a:pPr eaLnBrk="1" hangingPunct="1"/>
            <a:fld id="{0071602D-E94E-6142-88BE-6C87288017F5}" type="slidenum">
              <a:rPr lang="tr-TR" sz="1300">
                <a:latin typeface="Arial" charset="0"/>
              </a:rPr>
              <a:pPr eaLnBrk="1" hangingPunct="1"/>
              <a:t>7</a:t>
            </a:fld>
            <a:endParaRPr lang="tr-TR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9pPr>
          </a:lstStyle>
          <a:p>
            <a:pPr eaLnBrk="1" hangingPunct="1"/>
            <a:fld id="{5F63BBDE-BB30-5A4C-95E6-53BC7962195F}" type="slidenum">
              <a:rPr lang="tr-TR" sz="1300">
                <a:latin typeface="Arial" charset="0"/>
              </a:rPr>
              <a:pPr eaLnBrk="1" hangingPunct="1"/>
              <a:t>10</a:t>
            </a:fld>
            <a:endParaRPr lang="tr-TR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9pPr>
          </a:lstStyle>
          <a:p>
            <a:pPr eaLnBrk="1" hangingPunct="1"/>
            <a:fld id="{73A4FA84-136D-7F4F-84BB-B3E9B895BDF2}" type="slidenum">
              <a:rPr lang="tr-TR" sz="1300">
                <a:latin typeface="Arial" charset="0"/>
              </a:rPr>
              <a:pPr eaLnBrk="1" hangingPunct="1"/>
              <a:t>11</a:t>
            </a:fld>
            <a:endParaRPr lang="tr-TR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9pPr>
          </a:lstStyle>
          <a:p>
            <a:pPr eaLnBrk="1" hangingPunct="1"/>
            <a:fld id="{8166B54C-BB4A-F041-BCC3-6811951BE593}" type="slidenum">
              <a:rPr lang="tr-TR" sz="1300">
                <a:latin typeface="Arial" charset="0"/>
              </a:rPr>
              <a:pPr eaLnBrk="1" hangingPunct="1"/>
              <a:t>12</a:t>
            </a:fld>
            <a:endParaRPr lang="tr-TR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9pPr>
          </a:lstStyle>
          <a:p>
            <a:pPr eaLnBrk="1" hangingPunct="1"/>
            <a:fld id="{FDFB505C-F19A-E74D-87C5-1FBD7843B0C2}" type="slidenum">
              <a:rPr lang="tr-TR" sz="1300">
                <a:latin typeface="Arial" charset="0"/>
              </a:rPr>
              <a:pPr eaLnBrk="1" hangingPunct="1"/>
              <a:t>13</a:t>
            </a:fld>
            <a:endParaRPr lang="tr-TR" sz="130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FF5B-2492-4D49-8D8A-7696FD86ED9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DBE03-2F63-4C3C-93EB-24ADD30B45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F7E4-0F78-4909-B8EB-7EF604016F3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88B643-306A-6840-A6CC-2C3BD281EDF7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425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3778-06C0-4309-BC62-17E91E2C954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9AAD-EB70-4BF5-9675-B6C9F0FC1F8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A25-DB6C-4DF8-BD21-32996D1C413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22/10/14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852D-4A4E-476D-AB30-5153462917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4F51-CD0E-4B2C-914B-8F299439219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22/10/14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F4CC-46E2-4D2B-BDD7-A929928ADDB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DD95-4AB4-4072-ABC2-A332E64C5FE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6FEEA33-800B-4FEC-A5DF-4F06E8B7C01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22/10/14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B72463D-86BE-4EF3-BB23-E317EFFD9E38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wmf"/><Relationship Id="rId12" Type="http://schemas.openxmlformats.org/officeDocument/2006/relationships/oleObject" Target="../embeddings/Microsoft_Equation4.bin"/><Relationship Id="rId13" Type="http://schemas.openxmlformats.org/officeDocument/2006/relationships/image" Target="../media/image1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4.wmf"/><Relationship Id="rId10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7.wmf"/><Relationship Id="rId6" Type="http://schemas.openxmlformats.org/officeDocument/2006/relationships/oleObject" Target="../embeddings/Microsoft_Equation5.bin"/><Relationship Id="rId7" Type="http://schemas.openxmlformats.org/officeDocument/2006/relationships/image" Target="../media/image18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Microsoft_Equation6.bin"/><Relationship Id="rId5" Type="http://schemas.openxmlformats.org/officeDocument/2006/relationships/image" Target="../media/image1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20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22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23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4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5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6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9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32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33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8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oleObject" Target="../embeddings/Microsoft_Equation3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sz="2000" i="0" dirty="0"/>
              <a:t>INTRODUCTION TO</a:t>
            </a:r>
            <a:r>
              <a:rPr lang="tr-TR" dirty="0"/>
              <a:t> </a:t>
            </a:r>
            <a:br>
              <a:rPr lang="tr-TR" dirty="0"/>
            </a:br>
            <a:r>
              <a:rPr lang="tr-TR" sz="5400" dirty="0"/>
              <a:t>Machine </a:t>
            </a:r>
            <a:r>
              <a:rPr lang="tr-TR" sz="5400" dirty="0" smtClean="0"/>
              <a:t>Learning</a:t>
            </a:r>
            <a:br>
              <a:rPr lang="tr-TR" sz="5400" dirty="0" smtClean="0"/>
            </a:br>
            <a:r>
              <a:rPr lang="tr-TR" sz="3600" dirty="0" smtClean="0"/>
              <a:t>2nd Edition</a:t>
            </a:r>
            <a:endParaRPr lang="tr-TR" sz="36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48" y="4071942"/>
            <a:ext cx="7854696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</a:t>
            </a:r>
            <a:r>
              <a:rPr lang="tr-TR" sz="2400" dirty="0" smtClean="0">
                <a:latin typeface="+mj-lt"/>
              </a:rPr>
              <a:t>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</a:t>
            </a:r>
            <a:r>
              <a:rPr lang="tr-TR" sz="2400" dirty="0" smtClean="0">
                <a:latin typeface="+mj-lt"/>
              </a:rPr>
              <a:t>2010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http://www.cmpe.boun.edu.tr/~</a:t>
            </a:r>
            <a:r>
              <a:rPr lang="tr-TR" sz="2000" i="1" dirty="0" smtClean="0">
                <a:latin typeface="+mj-lt"/>
              </a:rPr>
              <a:t>ethem/i2ml2e</a:t>
            </a:r>
            <a:endParaRPr lang="tr-TR" sz="2000" i="1" dirty="0"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32138" y="836613"/>
            <a:ext cx="48958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21558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9pPr>
          </a:lstStyle>
          <a:p>
            <a:pPr eaLnBrk="1" hangingPunct="1"/>
            <a:r>
              <a:rPr lang="tr-TR" sz="1000">
                <a:latin typeface="Lucida Bright" charset="0"/>
              </a:rPr>
              <a:t>Lecture Notes for E Alpaydın 2004 Introduction to Machine Learning © The MIT Press (V1.1)</a:t>
            </a:r>
          </a:p>
        </p:txBody>
      </p:sp>
      <p:sp>
        <p:nvSpPr>
          <p:cNvPr id="205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9pPr>
          </a:lstStyle>
          <a:p>
            <a:pPr eaLnBrk="1" hangingPunct="1"/>
            <a:fld id="{8893DE16-B4B8-614D-820B-76CCDC07232E}" type="slidenum">
              <a:rPr lang="tr-TR" sz="1400"/>
              <a:pPr eaLnBrk="1" hangingPunct="1"/>
              <a:t>10</a:t>
            </a:fld>
            <a:endParaRPr lang="tr-TR" sz="1400"/>
          </a:p>
        </p:txBody>
      </p:sp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tr-TR" sz="3600" dirty="0" err="1">
                <a:latin typeface="Lucida Bright" charset="0"/>
              </a:rPr>
              <a:t>Nonparametric</a:t>
            </a:r>
            <a:r>
              <a:rPr lang="tr-TR" sz="3600" dirty="0">
                <a:latin typeface="Lucida Bright" charset="0"/>
              </a:rPr>
              <a:t> </a:t>
            </a:r>
            <a:r>
              <a:rPr lang="tr-TR" sz="3600" dirty="0" err="1">
                <a:latin typeface="Lucida Bright" charset="0"/>
              </a:rPr>
              <a:t>Density</a:t>
            </a:r>
            <a:r>
              <a:rPr lang="tr-TR" sz="3600" dirty="0">
                <a:latin typeface="Lucida Bright" charset="0"/>
              </a:rPr>
              <a:t> </a:t>
            </a:r>
            <a:r>
              <a:rPr lang="tr-TR" sz="3600" dirty="0" err="1">
                <a:latin typeface="Lucida Bright" charset="0"/>
              </a:rPr>
              <a:t>Estimation</a:t>
            </a:r>
            <a:r>
              <a:rPr lang="tr-TR" sz="3600" dirty="0">
                <a:latin typeface="Lucida Bright" charset="0"/>
              </a:rPr>
              <a:t> General </a:t>
            </a:r>
            <a:r>
              <a:rPr lang="tr-TR" sz="3600" dirty="0" err="1">
                <a:latin typeface="Lucida Bright" charset="0"/>
              </a:rPr>
              <a:t>Formulation</a:t>
            </a:r>
            <a:r>
              <a:rPr lang="tr-TR" sz="3600" dirty="0">
                <a:latin typeface="Lucida Bright" charset="0"/>
              </a:rPr>
              <a:t> (1)</a:t>
            </a:r>
            <a:endParaRPr lang="en-GB" sz="3600" dirty="0">
              <a:latin typeface="Lucida Bright" charset="0"/>
            </a:endParaRPr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700213"/>
            <a:ext cx="8002587" cy="4184650"/>
          </a:xfrm>
        </p:spPr>
        <p:txBody>
          <a:bodyPr/>
          <a:lstStyle/>
          <a:p>
            <a:pPr eaLnBrk="1" hangingPunct="1"/>
            <a:r>
              <a:rPr lang="en-GB" sz="2000" dirty="0">
                <a:latin typeface="Lucida Bright" charset="0"/>
              </a:rPr>
              <a:t>The probability that a vector x, drawn from a distribution p(x), will fall in a given</a:t>
            </a:r>
            <a:r>
              <a:rPr lang="tr-TR" sz="2000" dirty="0">
                <a:latin typeface="Lucida Bright" charset="0"/>
              </a:rPr>
              <a:t> </a:t>
            </a:r>
            <a:r>
              <a:rPr lang="en-GB" sz="2000" dirty="0">
                <a:latin typeface="Lucida Bright" charset="0"/>
              </a:rPr>
              <a:t>region </a:t>
            </a:r>
            <a:r>
              <a:rPr lang="en-GB" sz="2000" dirty="0" err="1">
                <a:latin typeface="Lucida Bright" charset="0"/>
              </a:rPr>
              <a:t>ℜ</a:t>
            </a:r>
            <a:r>
              <a:rPr lang="en-GB" sz="2000" dirty="0">
                <a:latin typeface="Lucida Bright" charset="0"/>
              </a:rPr>
              <a:t> of the sample space is</a:t>
            </a:r>
            <a:endParaRPr lang="tr-TR" sz="2000" dirty="0">
              <a:latin typeface="Lucida Bright" charset="0"/>
            </a:endParaRPr>
          </a:p>
          <a:p>
            <a:pPr eaLnBrk="1" hangingPunct="1"/>
            <a:endParaRPr lang="tr-TR" sz="2000" dirty="0">
              <a:latin typeface="Lucida Bright" charset="0"/>
            </a:endParaRPr>
          </a:p>
          <a:p>
            <a:pPr eaLnBrk="1" hangingPunct="1"/>
            <a:endParaRPr lang="en-GB" sz="2000" dirty="0">
              <a:latin typeface="Lucida Bright" charset="0"/>
            </a:endParaRPr>
          </a:p>
          <a:p>
            <a:pPr eaLnBrk="1" hangingPunct="1"/>
            <a:r>
              <a:rPr lang="en-GB" sz="2000" dirty="0">
                <a:latin typeface="Lucida Bright" charset="0"/>
              </a:rPr>
              <a:t>Suppose now that N vectors {x(1, x(2, …, x(</a:t>
            </a:r>
            <a:r>
              <a:rPr lang="en-GB" sz="2000" dirty="0" smtClean="0">
                <a:latin typeface="Lucida Bright" charset="0"/>
              </a:rPr>
              <a:t>N)} </a:t>
            </a:r>
            <a:r>
              <a:rPr lang="en-GB" sz="2000" dirty="0">
                <a:latin typeface="Lucida Bright" charset="0"/>
              </a:rPr>
              <a:t>are drawn from the distribution. The</a:t>
            </a:r>
            <a:r>
              <a:rPr lang="tr-TR" sz="2000" dirty="0">
                <a:latin typeface="Lucida Bright" charset="0"/>
              </a:rPr>
              <a:t> </a:t>
            </a:r>
            <a:r>
              <a:rPr lang="en-GB" sz="2000" dirty="0">
                <a:latin typeface="Lucida Bright" charset="0"/>
              </a:rPr>
              <a:t>probability that k of these N vectors fall in </a:t>
            </a:r>
            <a:r>
              <a:rPr lang="en-GB" sz="2000" dirty="0" err="1">
                <a:latin typeface="Lucida Bright" charset="0"/>
              </a:rPr>
              <a:t>ℜ</a:t>
            </a:r>
            <a:r>
              <a:rPr lang="en-GB" sz="2000" dirty="0">
                <a:latin typeface="Lucida Bright" charset="0"/>
              </a:rPr>
              <a:t> is given by the binomial distribution</a:t>
            </a:r>
            <a:endParaRPr lang="tr-TR" sz="2000" dirty="0">
              <a:latin typeface="Lucida Bright" charset="0"/>
            </a:endParaRPr>
          </a:p>
          <a:p>
            <a:pPr eaLnBrk="1" hangingPunct="1"/>
            <a:endParaRPr lang="tr-TR" sz="2000" dirty="0">
              <a:latin typeface="Lucida Bright" charset="0"/>
            </a:endParaRPr>
          </a:p>
          <a:p>
            <a:pPr eaLnBrk="1" hangingPunct="1"/>
            <a:endParaRPr lang="en-GB" sz="2000" dirty="0">
              <a:latin typeface="Lucida Bright" charset="0"/>
            </a:endParaRPr>
          </a:p>
          <a:p>
            <a:pPr eaLnBrk="1" hangingPunct="1"/>
            <a:r>
              <a:rPr lang="en-GB" sz="2000" dirty="0">
                <a:latin typeface="Lucida Bright" charset="0"/>
              </a:rPr>
              <a:t>It can be shown (from the properties of the binomial </a:t>
            </a:r>
            <a:r>
              <a:rPr lang="en-GB" sz="2000" dirty="0" err="1">
                <a:latin typeface="Lucida Bright" charset="0"/>
              </a:rPr>
              <a:t>p.m.f</a:t>
            </a:r>
            <a:r>
              <a:rPr lang="en-GB" sz="2000" dirty="0">
                <a:latin typeface="Lucida Bright" charset="0"/>
              </a:rPr>
              <a:t>.) that the mean and</a:t>
            </a:r>
            <a:r>
              <a:rPr lang="tr-TR" sz="2000" dirty="0">
                <a:latin typeface="Lucida Bright" charset="0"/>
              </a:rPr>
              <a:t> </a:t>
            </a:r>
            <a:r>
              <a:rPr lang="en-GB" sz="2000" dirty="0">
                <a:latin typeface="Lucida Bright" charset="0"/>
              </a:rPr>
              <a:t>variance of the ratio k/N are</a:t>
            </a:r>
            <a:endParaRPr lang="tr-TR" sz="2000" dirty="0">
              <a:latin typeface="Lucida Bright" charset="0"/>
            </a:endParaRPr>
          </a:p>
          <a:p>
            <a:pPr eaLnBrk="1" hangingPunct="1"/>
            <a:r>
              <a:rPr lang="tr-TR" sz="2000" dirty="0">
                <a:latin typeface="Lucida Bright" charset="0"/>
              </a:rPr>
              <a:t>                              </a:t>
            </a:r>
            <a:r>
              <a:rPr lang="tr-TR" sz="2000" dirty="0" err="1">
                <a:latin typeface="Lucida Bright" charset="0"/>
              </a:rPr>
              <a:t>and</a:t>
            </a:r>
            <a:endParaRPr lang="tr-TR" sz="2000" dirty="0">
              <a:latin typeface="Lucida Bright" charset="0"/>
            </a:endParaRPr>
          </a:p>
          <a:p>
            <a:pPr eaLnBrk="1" hangingPunct="1"/>
            <a:endParaRPr lang="tr-TR" sz="2000" dirty="0">
              <a:latin typeface="Lucida Bright" charset="0"/>
            </a:endParaRPr>
          </a:p>
          <a:p>
            <a:pPr eaLnBrk="1" hangingPunct="1"/>
            <a:endParaRPr lang="en-GB" sz="2000" dirty="0">
              <a:latin typeface="Lucida Bright" charset="0"/>
            </a:endParaRPr>
          </a:p>
          <a:p>
            <a:pPr eaLnBrk="1" hangingPunct="1">
              <a:buFont typeface="Wingdings" charset="0"/>
              <a:buNone/>
            </a:pPr>
            <a:endParaRPr lang="en-GB" sz="2000" dirty="0">
              <a:latin typeface="Lucida Bright" charset="0"/>
            </a:endParaRP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6491288" y="4602163"/>
          <a:ext cx="350837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27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288" y="4602163"/>
                        <a:ext cx="350837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1"/>
          <p:cNvGraphicFramePr>
            <a:graphicFrameLocks noChangeAspect="1"/>
          </p:cNvGraphicFramePr>
          <p:nvPr/>
        </p:nvGraphicFramePr>
        <p:xfrm>
          <a:off x="900113" y="2420938"/>
          <a:ext cx="192881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28" name="Equation" r:id="rId6" imgW="888840" imgH="368280" progId="Equation.3">
                  <p:embed/>
                </p:oleObj>
              </mc:Choice>
              <mc:Fallback>
                <p:oleObj name="Equation" r:id="rId6" imgW="88884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20938"/>
                        <a:ext cx="1928812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3"/>
          <p:cNvGraphicFramePr>
            <a:graphicFrameLocks noChangeAspect="1"/>
          </p:cNvGraphicFramePr>
          <p:nvPr>
            <p:ph sz="quarter" idx="2"/>
          </p:nvPr>
        </p:nvGraphicFramePr>
        <p:xfrm>
          <a:off x="971550" y="4076700"/>
          <a:ext cx="26654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29" name="Equation" r:id="rId8" imgW="1511280" imgH="457200" progId="Equation.3">
                  <p:embed/>
                </p:oleObj>
              </mc:Choice>
              <mc:Fallback>
                <p:oleObj name="Equation" r:id="rId8" imgW="1511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76700"/>
                        <a:ext cx="26654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5"/>
          <p:cNvGraphicFramePr>
            <a:graphicFrameLocks noChangeAspect="1"/>
          </p:cNvGraphicFramePr>
          <p:nvPr/>
        </p:nvGraphicFramePr>
        <p:xfrm>
          <a:off x="1258888" y="5373688"/>
          <a:ext cx="139858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30" name="Equation" r:id="rId10" imgW="698400" imgH="431640" progId="Equation.3">
                  <p:embed/>
                </p:oleObj>
              </mc:Choice>
              <mc:Fallback>
                <p:oleObj name="Equation" r:id="rId10" imgW="698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373688"/>
                        <a:ext cx="1398587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16"/>
          <p:cNvGraphicFramePr>
            <a:graphicFrameLocks noChangeAspect="1"/>
          </p:cNvGraphicFramePr>
          <p:nvPr/>
        </p:nvGraphicFramePr>
        <p:xfrm>
          <a:off x="3492500" y="5373688"/>
          <a:ext cx="4449763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31" name="Equation" r:id="rId12" imgW="2222280" imgH="533160" progId="Equation.3">
                  <p:embed/>
                </p:oleObj>
              </mc:Choice>
              <mc:Fallback>
                <p:oleObj name="Equation" r:id="rId12" imgW="22222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373688"/>
                        <a:ext cx="4449763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948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9pPr>
          </a:lstStyle>
          <a:p>
            <a:pPr eaLnBrk="1" hangingPunct="1"/>
            <a:r>
              <a:rPr lang="tr-TR" sz="1000">
                <a:latin typeface="Lucida Bright" charset="0"/>
              </a:rPr>
              <a:t>Lecture Notes for E Alpaydın 2004 Introduction to Machine Learning © The MIT Press (V1.1)</a:t>
            </a:r>
          </a:p>
        </p:txBody>
      </p:sp>
      <p:sp>
        <p:nvSpPr>
          <p:cNvPr id="307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9pPr>
          </a:lstStyle>
          <a:p>
            <a:pPr eaLnBrk="1" hangingPunct="1"/>
            <a:fld id="{9B8CD1C0-0811-784B-8422-6686075884CD}" type="slidenum">
              <a:rPr lang="tr-TR" sz="1400"/>
              <a:pPr eaLnBrk="1" hangingPunct="1"/>
              <a:t>11</a:t>
            </a:fld>
            <a:endParaRPr lang="tr-TR" sz="140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tr-TR" sz="3600" dirty="0" err="1" smtClean="0">
                <a:latin typeface="Lucida Bright" charset="0"/>
              </a:rPr>
              <a:t>Nonparametric</a:t>
            </a:r>
            <a:r>
              <a:rPr lang="tr-TR" sz="3600" dirty="0" smtClean="0">
                <a:latin typeface="Lucida Bright" charset="0"/>
              </a:rPr>
              <a:t> </a:t>
            </a:r>
            <a:r>
              <a:rPr lang="tr-TR" sz="3600" dirty="0" err="1" smtClean="0">
                <a:latin typeface="Lucida Bright" charset="0"/>
              </a:rPr>
              <a:t>Density</a:t>
            </a:r>
            <a:r>
              <a:rPr lang="tr-TR" sz="3600" dirty="0" smtClean="0">
                <a:latin typeface="Lucida Bright" charset="0"/>
              </a:rPr>
              <a:t> </a:t>
            </a:r>
            <a:r>
              <a:rPr lang="tr-TR" sz="3600" dirty="0" err="1" smtClean="0">
                <a:latin typeface="Lucida Bright" charset="0"/>
              </a:rPr>
              <a:t>Estimation</a:t>
            </a:r>
            <a:r>
              <a:rPr lang="tr-TR" sz="3600" dirty="0" smtClean="0">
                <a:latin typeface="Lucida Bright" charset="0"/>
              </a:rPr>
              <a:t> General </a:t>
            </a:r>
            <a:r>
              <a:rPr lang="tr-TR" sz="3600" dirty="0" err="1" smtClean="0">
                <a:latin typeface="Lucida Bright" charset="0"/>
              </a:rPr>
              <a:t>Formulation</a:t>
            </a:r>
            <a:r>
              <a:rPr lang="tr-TR" sz="3600" dirty="0" smtClean="0">
                <a:latin typeface="Lucida Bright" charset="0"/>
              </a:rPr>
              <a:t>(2)</a:t>
            </a:r>
            <a:endParaRPr lang="en-GB" sz="3600" dirty="0">
              <a:latin typeface="Lucida Bright" charset="0"/>
            </a:endParaRP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075613" cy="41116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GB" sz="2000">
                <a:latin typeface="Lucida Bright" charset="0"/>
              </a:rPr>
              <a:t>Therefore, as N→∞, the distribution becomes sharper (the variance gets</a:t>
            </a:r>
            <a:r>
              <a:rPr lang="tr-TR" sz="2000">
                <a:latin typeface="Lucida Bright" charset="0"/>
              </a:rPr>
              <a:t> </a:t>
            </a:r>
            <a:r>
              <a:rPr lang="en-GB" sz="2000">
                <a:latin typeface="Lucida Bright" charset="0"/>
              </a:rPr>
              <a:t>smaller) so we can expect that a good estimate of the probability P can be</a:t>
            </a:r>
            <a:r>
              <a:rPr lang="tr-TR" sz="2000">
                <a:latin typeface="Lucida Bright" charset="0"/>
              </a:rPr>
              <a:t> </a:t>
            </a:r>
            <a:r>
              <a:rPr lang="en-GB" sz="2000">
                <a:latin typeface="Lucida Bright" charset="0"/>
              </a:rPr>
              <a:t>obtained from the mean fraction of the points that fall within ℜ</a:t>
            </a:r>
            <a:endParaRPr lang="tr-TR" sz="2000">
              <a:latin typeface="Lucida Bright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tr-TR" sz="2000">
              <a:latin typeface="Lucida Bright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tr-TR" sz="2000">
              <a:latin typeface="Lucida Bright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tr-TR" sz="2000">
              <a:latin typeface="Lucida Bright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sz="2000">
                <a:latin typeface="Lucida Bright" charset="0"/>
              </a:rPr>
              <a:t>On the other hand, if we assume that ℜ is so small that p(x) does not vary appreciably within it, then</a:t>
            </a:r>
          </a:p>
          <a:p>
            <a:pPr eaLnBrk="1" hangingPunct="1">
              <a:lnSpc>
                <a:spcPct val="90000"/>
              </a:lnSpc>
            </a:pPr>
            <a:endParaRPr lang="tr-TR" sz="2000">
              <a:latin typeface="Lucida Bright" charset="0"/>
            </a:endParaRPr>
          </a:p>
          <a:p>
            <a:pPr eaLnBrk="1" hangingPunct="1">
              <a:lnSpc>
                <a:spcPct val="90000"/>
              </a:lnSpc>
            </a:pPr>
            <a:endParaRPr lang="tr-TR" sz="2000">
              <a:latin typeface="Lucida Bright" charset="0"/>
            </a:endParaRPr>
          </a:p>
          <a:p>
            <a:pPr eaLnBrk="1" hangingPunct="1">
              <a:lnSpc>
                <a:spcPct val="90000"/>
              </a:lnSpc>
            </a:pPr>
            <a:endParaRPr lang="tr-TR" sz="2000">
              <a:latin typeface="Lucida Bright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1800">
                <a:latin typeface="Lucida Bright" charset="0"/>
              </a:rPr>
              <a:t>where V is the volume enclosed by region ℜ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GB" sz="2000">
              <a:latin typeface="Lucida Bright" charset="0"/>
            </a:endParaRP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1116013" y="3068638"/>
          <a:ext cx="8636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69" name="Equation" r:id="rId4" imgW="457200" imgH="393480" progId="Equation.3">
                  <p:embed/>
                </p:oleObj>
              </mc:Choice>
              <mc:Fallback>
                <p:oleObj name="Equation" r:id="rId4" imgW="457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068638"/>
                        <a:ext cx="86360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8"/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905432205"/>
              </p:ext>
            </p:extLst>
          </p:nvPr>
        </p:nvGraphicFramePr>
        <p:xfrm>
          <a:off x="1115616" y="4581128"/>
          <a:ext cx="24479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70" name="Equation" r:id="rId6" imgW="1180800" imgH="368280" progId="Equation.3">
                  <p:embed/>
                </p:oleObj>
              </mc:Choice>
              <mc:Fallback>
                <p:oleObj name="Equation" r:id="rId6" imgW="1180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581128"/>
                        <a:ext cx="24479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4899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9pPr>
          </a:lstStyle>
          <a:p>
            <a:pPr eaLnBrk="1" hangingPunct="1"/>
            <a:r>
              <a:rPr lang="tr-TR" sz="1000">
                <a:latin typeface="Lucida Bright" charset="0"/>
              </a:rPr>
              <a:t>Lecture Notes for E Alpaydın 2004 Introduction to Machine Learning © The MIT Press (V1.1)</a:t>
            </a: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9pPr>
          </a:lstStyle>
          <a:p>
            <a:pPr eaLnBrk="1" hangingPunct="1"/>
            <a:fld id="{45A6B6B7-E00F-4E45-9008-5B35DBAB7BF2}" type="slidenum">
              <a:rPr lang="tr-TR" sz="1400"/>
              <a:pPr eaLnBrk="1" hangingPunct="1"/>
              <a:t>12</a:t>
            </a:fld>
            <a:endParaRPr lang="tr-TR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tr-TR" sz="3600" dirty="0" err="1">
                <a:latin typeface="Lucida Bright" charset="0"/>
              </a:rPr>
              <a:t>Nonparametric</a:t>
            </a:r>
            <a:r>
              <a:rPr lang="tr-TR" sz="3600" dirty="0">
                <a:latin typeface="Lucida Bright" charset="0"/>
              </a:rPr>
              <a:t> </a:t>
            </a:r>
            <a:r>
              <a:rPr lang="tr-TR" sz="3600" dirty="0" err="1">
                <a:latin typeface="Lucida Bright" charset="0"/>
              </a:rPr>
              <a:t>Density</a:t>
            </a:r>
            <a:r>
              <a:rPr lang="tr-TR" sz="3600" dirty="0">
                <a:latin typeface="Lucida Bright" charset="0"/>
              </a:rPr>
              <a:t> </a:t>
            </a:r>
            <a:r>
              <a:rPr lang="tr-TR" sz="3600" dirty="0" err="1">
                <a:latin typeface="Lucida Bright" charset="0"/>
              </a:rPr>
              <a:t>Estimation</a:t>
            </a:r>
            <a:r>
              <a:rPr lang="tr-TR" sz="3600" dirty="0">
                <a:latin typeface="Lucida Bright" charset="0"/>
              </a:rPr>
              <a:t> General </a:t>
            </a:r>
            <a:r>
              <a:rPr lang="tr-TR" sz="3600" dirty="0" err="1">
                <a:latin typeface="Lucida Bright" charset="0"/>
              </a:rPr>
              <a:t>Formulation</a:t>
            </a:r>
            <a:r>
              <a:rPr lang="tr-TR" sz="3600" dirty="0">
                <a:latin typeface="Lucida Bright" charset="0"/>
              </a:rPr>
              <a:t>(3)</a:t>
            </a:r>
            <a:endParaRPr lang="en-GB" sz="3600" dirty="0">
              <a:latin typeface="Lucida Bright" charset="0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545" y="1556792"/>
            <a:ext cx="8424936" cy="489654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tr-TR" sz="1800" dirty="0" err="1">
                <a:latin typeface="Lucida Bright" charset="0"/>
              </a:rPr>
              <a:t>Merging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with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the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previous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result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we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 smtClean="0">
                <a:latin typeface="Lucida Bright" charset="0"/>
              </a:rPr>
              <a:t>obtain</a:t>
            </a:r>
            <a:endParaRPr lang="tr-TR" sz="1800" dirty="0" smtClean="0">
              <a:latin typeface="Lucida Bright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tr-TR" sz="1800" dirty="0">
              <a:latin typeface="Lucida Bright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tr-TR" sz="1800" dirty="0">
              <a:latin typeface="Lucida Bright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tr-TR" sz="1800" dirty="0">
              <a:latin typeface="Lucida Bright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tr-TR" sz="1800" dirty="0">
              <a:latin typeface="Lucida Bright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tr-TR" sz="1800" dirty="0">
              <a:latin typeface="Lucida Bright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tr-TR" sz="1800" dirty="0">
              <a:latin typeface="Lucida Bright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tr-TR" sz="1800" dirty="0" err="1">
                <a:latin typeface="Lucida Bright" charset="0"/>
              </a:rPr>
              <a:t>This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estimate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becomes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more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accurate</a:t>
            </a:r>
            <a:r>
              <a:rPr lang="tr-TR" sz="1800" dirty="0">
                <a:latin typeface="Lucida Bright" charset="0"/>
              </a:rPr>
              <a:t> as </a:t>
            </a:r>
            <a:r>
              <a:rPr lang="tr-TR" sz="1800" dirty="0" err="1">
                <a:latin typeface="Lucida Bright" charset="0"/>
              </a:rPr>
              <a:t>we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increase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the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number</a:t>
            </a:r>
            <a:r>
              <a:rPr lang="tr-TR" sz="1800" dirty="0">
                <a:latin typeface="Lucida Bright" charset="0"/>
              </a:rPr>
              <a:t> of </a:t>
            </a:r>
            <a:r>
              <a:rPr lang="tr-TR" sz="1800" dirty="0" err="1">
                <a:latin typeface="Lucida Bright" charset="0"/>
              </a:rPr>
              <a:t>sample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points</a:t>
            </a:r>
            <a:r>
              <a:rPr lang="tr-TR" sz="1800" dirty="0">
                <a:latin typeface="Lucida Bright" charset="0"/>
              </a:rPr>
              <a:t> N </a:t>
            </a:r>
            <a:r>
              <a:rPr lang="tr-TR" sz="1800" dirty="0" err="1">
                <a:latin typeface="Lucida Bright" charset="0"/>
              </a:rPr>
              <a:t>and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shrink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the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volume</a:t>
            </a:r>
            <a:r>
              <a:rPr lang="tr-TR" sz="1800" dirty="0">
                <a:latin typeface="Lucida Bright" charset="0"/>
              </a:rPr>
              <a:t> V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tr-TR" sz="1800" b="1" dirty="0" err="1">
                <a:latin typeface="Lucida Bright" charset="0"/>
              </a:rPr>
              <a:t>In</a:t>
            </a:r>
            <a:r>
              <a:rPr lang="tr-TR" sz="1800" b="1" dirty="0">
                <a:latin typeface="Lucida Bright" charset="0"/>
              </a:rPr>
              <a:t> </a:t>
            </a:r>
            <a:r>
              <a:rPr lang="tr-TR" sz="1800" b="1" dirty="0" err="1">
                <a:latin typeface="Lucida Bright" charset="0"/>
              </a:rPr>
              <a:t>practice</a:t>
            </a:r>
            <a:r>
              <a:rPr lang="tr-TR" sz="1800" b="1" dirty="0">
                <a:latin typeface="Lucida Bright" charset="0"/>
              </a:rPr>
              <a:t> </a:t>
            </a:r>
            <a:r>
              <a:rPr lang="tr-TR" sz="1800" b="1" dirty="0" err="1">
                <a:latin typeface="Lucida Bright" charset="0"/>
              </a:rPr>
              <a:t>the</a:t>
            </a:r>
            <a:r>
              <a:rPr lang="tr-TR" sz="1800" b="1" dirty="0">
                <a:latin typeface="Lucida Bright" charset="0"/>
              </a:rPr>
              <a:t> </a:t>
            </a:r>
            <a:r>
              <a:rPr lang="tr-TR" sz="1800" b="1" dirty="0" err="1">
                <a:latin typeface="Lucida Bright" charset="0"/>
              </a:rPr>
              <a:t>value</a:t>
            </a:r>
            <a:r>
              <a:rPr lang="tr-TR" sz="1800" b="1" dirty="0">
                <a:latin typeface="Lucida Bright" charset="0"/>
              </a:rPr>
              <a:t> of N (</a:t>
            </a:r>
            <a:r>
              <a:rPr lang="tr-TR" sz="1800" b="1" dirty="0" err="1">
                <a:latin typeface="Lucida Bright" charset="0"/>
              </a:rPr>
              <a:t>the</a:t>
            </a:r>
            <a:r>
              <a:rPr lang="tr-TR" sz="1800" b="1" dirty="0">
                <a:latin typeface="Lucida Bright" charset="0"/>
              </a:rPr>
              <a:t> total </a:t>
            </a:r>
            <a:r>
              <a:rPr lang="tr-TR" sz="1800" b="1" dirty="0" err="1">
                <a:latin typeface="Lucida Bright" charset="0"/>
              </a:rPr>
              <a:t>number</a:t>
            </a:r>
            <a:r>
              <a:rPr lang="tr-TR" sz="1800" b="1" dirty="0">
                <a:latin typeface="Lucida Bright" charset="0"/>
              </a:rPr>
              <a:t> of </a:t>
            </a:r>
            <a:r>
              <a:rPr lang="tr-TR" sz="1800" b="1" dirty="0" err="1">
                <a:latin typeface="Lucida Bright" charset="0"/>
              </a:rPr>
              <a:t>examples</a:t>
            </a:r>
            <a:r>
              <a:rPr lang="tr-TR" sz="1800" b="1" dirty="0">
                <a:latin typeface="Lucida Bright" charset="0"/>
              </a:rPr>
              <a:t>) is </a:t>
            </a:r>
            <a:r>
              <a:rPr lang="tr-TR" sz="1800" b="1" dirty="0" err="1">
                <a:latin typeface="Lucida Bright" charset="0"/>
              </a:rPr>
              <a:t>fixed</a:t>
            </a:r>
            <a:endParaRPr lang="tr-TR" sz="1800" b="1" dirty="0">
              <a:latin typeface="Lucida Bright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tr-TR" sz="1800" dirty="0" err="1">
                <a:latin typeface="Lucida Bright" charset="0"/>
              </a:rPr>
              <a:t>In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order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to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improve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the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accuracy</a:t>
            </a:r>
            <a:r>
              <a:rPr lang="tr-TR" sz="1800" dirty="0">
                <a:latin typeface="Lucida Bright" charset="0"/>
              </a:rPr>
              <a:t> of </a:t>
            </a:r>
            <a:r>
              <a:rPr lang="tr-TR" sz="1800" dirty="0" err="1">
                <a:latin typeface="Lucida Bright" charset="0"/>
              </a:rPr>
              <a:t>the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estimate</a:t>
            </a:r>
            <a:r>
              <a:rPr lang="tr-TR" sz="1800" dirty="0">
                <a:latin typeface="Lucida Bright" charset="0"/>
              </a:rPr>
              <a:t> p(x) </a:t>
            </a:r>
            <a:r>
              <a:rPr lang="tr-TR" sz="1800" dirty="0" err="1">
                <a:latin typeface="Lucida Bright" charset="0"/>
              </a:rPr>
              <a:t>we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could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let</a:t>
            </a:r>
            <a:r>
              <a:rPr lang="tr-TR" sz="1800" dirty="0">
                <a:latin typeface="Lucida Bright" charset="0"/>
              </a:rPr>
              <a:t> V </a:t>
            </a:r>
            <a:r>
              <a:rPr lang="tr-TR" sz="1800" dirty="0" err="1">
                <a:latin typeface="Lucida Bright" charset="0"/>
              </a:rPr>
              <a:t>approach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zero</a:t>
            </a:r>
            <a:r>
              <a:rPr lang="tr-TR" sz="1800" dirty="0">
                <a:latin typeface="Lucida Bright" charset="0"/>
              </a:rPr>
              <a:t> but </a:t>
            </a:r>
            <a:r>
              <a:rPr lang="tr-TR" sz="1800" dirty="0" err="1">
                <a:latin typeface="Lucida Bright" charset="0"/>
              </a:rPr>
              <a:t>then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the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region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ℜ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would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then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become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so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small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that</a:t>
            </a:r>
            <a:r>
              <a:rPr lang="tr-TR" sz="1800" dirty="0">
                <a:latin typeface="Lucida Bright" charset="0"/>
              </a:rPr>
              <a:t> it </a:t>
            </a:r>
            <a:r>
              <a:rPr lang="tr-TR" sz="1800" dirty="0" err="1">
                <a:latin typeface="Lucida Bright" charset="0"/>
              </a:rPr>
              <a:t>would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enclose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no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examples</a:t>
            </a:r>
            <a:endParaRPr lang="tr-TR" sz="1800" dirty="0">
              <a:latin typeface="Lucida Bright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tr-TR" sz="1800" dirty="0" err="1">
                <a:latin typeface="Lucida Bright" charset="0"/>
              </a:rPr>
              <a:t>This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means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that</a:t>
            </a:r>
            <a:r>
              <a:rPr lang="tr-TR" sz="1800" dirty="0">
                <a:latin typeface="Lucida Bright" charset="0"/>
              </a:rPr>
              <a:t>, in </a:t>
            </a:r>
            <a:r>
              <a:rPr lang="tr-TR" sz="1800" dirty="0" err="1">
                <a:latin typeface="Lucida Bright" charset="0"/>
              </a:rPr>
              <a:t>practice</a:t>
            </a:r>
            <a:r>
              <a:rPr lang="tr-TR" sz="1800" dirty="0">
                <a:latin typeface="Lucida Bright" charset="0"/>
              </a:rPr>
              <a:t>, </a:t>
            </a:r>
            <a:r>
              <a:rPr lang="tr-TR" sz="1800" dirty="0" err="1">
                <a:latin typeface="Lucida Bright" charset="0"/>
              </a:rPr>
              <a:t>we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will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have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to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find</a:t>
            </a:r>
            <a:r>
              <a:rPr lang="tr-TR" sz="1800" dirty="0">
                <a:latin typeface="Lucida Bright" charset="0"/>
              </a:rPr>
              <a:t> a </a:t>
            </a:r>
            <a:r>
              <a:rPr lang="tr-TR" sz="1800" dirty="0" err="1">
                <a:latin typeface="Lucida Bright" charset="0"/>
              </a:rPr>
              <a:t>compromise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value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for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the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volume</a:t>
            </a:r>
            <a:r>
              <a:rPr lang="tr-TR" sz="1800" dirty="0">
                <a:latin typeface="Lucida Bright" charset="0"/>
              </a:rPr>
              <a:t> V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1600" dirty="0" err="1">
                <a:latin typeface="Lucida Bright" charset="0"/>
              </a:rPr>
              <a:t>Large</a:t>
            </a:r>
            <a:r>
              <a:rPr lang="tr-TR" sz="1600" dirty="0">
                <a:latin typeface="Lucida Bright" charset="0"/>
              </a:rPr>
              <a:t> </a:t>
            </a:r>
            <a:r>
              <a:rPr lang="tr-TR" sz="1600" dirty="0" err="1">
                <a:latin typeface="Lucida Bright" charset="0"/>
              </a:rPr>
              <a:t>enough</a:t>
            </a:r>
            <a:r>
              <a:rPr lang="tr-TR" sz="1600" dirty="0">
                <a:latin typeface="Lucida Bright" charset="0"/>
              </a:rPr>
              <a:t> </a:t>
            </a:r>
            <a:r>
              <a:rPr lang="tr-TR" sz="1600" dirty="0" err="1">
                <a:latin typeface="Lucida Bright" charset="0"/>
              </a:rPr>
              <a:t>to</a:t>
            </a:r>
            <a:r>
              <a:rPr lang="tr-TR" sz="1600" dirty="0">
                <a:latin typeface="Lucida Bright" charset="0"/>
              </a:rPr>
              <a:t> </a:t>
            </a:r>
            <a:r>
              <a:rPr lang="tr-TR" sz="1600" dirty="0" err="1">
                <a:latin typeface="Lucida Bright" charset="0"/>
              </a:rPr>
              <a:t>include</a:t>
            </a:r>
            <a:r>
              <a:rPr lang="tr-TR" sz="1600" dirty="0">
                <a:latin typeface="Lucida Bright" charset="0"/>
              </a:rPr>
              <a:t> </a:t>
            </a:r>
            <a:r>
              <a:rPr lang="tr-TR" sz="1600" dirty="0" err="1">
                <a:latin typeface="Lucida Bright" charset="0"/>
              </a:rPr>
              <a:t>enough</a:t>
            </a:r>
            <a:r>
              <a:rPr lang="tr-TR" sz="1600" dirty="0">
                <a:latin typeface="Lucida Bright" charset="0"/>
              </a:rPr>
              <a:t> </a:t>
            </a:r>
            <a:r>
              <a:rPr lang="tr-TR" sz="1600" dirty="0" err="1">
                <a:latin typeface="Lucida Bright" charset="0"/>
              </a:rPr>
              <a:t>examples</a:t>
            </a:r>
            <a:r>
              <a:rPr lang="tr-TR" sz="1600" dirty="0">
                <a:latin typeface="Lucida Bright" charset="0"/>
              </a:rPr>
              <a:t> </a:t>
            </a:r>
            <a:r>
              <a:rPr lang="tr-TR" sz="1600" dirty="0" err="1">
                <a:latin typeface="Lucida Bright" charset="0"/>
              </a:rPr>
              <a:t>within</a:t>
            </a:r>
            <a:r>
              <a:rPr lang="tr-TR" sz="1600" dirty="0">
                <a:latin typeface="Lucida Bright" charset="0"/>
              </a:rPr>
              <a:t> </a:t>
            </a:r>
            <a:r>
              <a:rPr lang="tr-TR" sz="1600" dirty="0" err="1">
                <a:latin typeface="Lucida Bright" charset="0"/>
              </a:rPr>
              <a:t>ℜ</a:t>
            </a:r>
            <a:endParaRPr lang="tr-TR" sz="1600" dirty="0">
              <a:latin typeface="Lucida Bright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1600" dirty="0">
                <a:latin typeface="Lucida Bright" charset="0"/>
              </a:rPr>
              <a:t>Small </a:t>
            </a:r>
            <a:r>
              <a:rPr lang="tr-TR" sz="1600" dirty="0" err="1">
                <a:latin typeface="Lucida Bright" charset="0"/>
              </a:rPr>
              <a:t>enough</a:t>
            </a:r>
            <a:r>
              <a:rPr lang="tr-TR" sz="1600" dirty="0">
                <a:latin typeface="Lucida Bright" charset="0"/>
              </a:rPr>
              <a:t> </a:t>
            </a:r>
            <a:r>
              <a:rPr lang="tr-TR" sz="1600" dirty="0" err="1">
                <a:latin typeface="Lucida Bright" charset="0"/>
              </a:rPr>
              <a:t>to</a:t>
            </a:r>
            <a:r>
              <a:rPr lang="tr-TR" sz="1600" dirty="0">
                <a:latin typeface="Lucida Bright" charset="0"/>
              </a:rPr>
              <a:t> </a:t>
            </a:r>
            <a:r>
              <a:rPr lang="tr-TR" sz="1600" dirty="0" err="1">
                <a:latin typeface="Lucida Bright" charset="0"/>
              </a:rPr>
              <a:t>support</a:t>
            </a:r>
            <a:r>
              <a:rPr lang="tr-TR" sz="1600" dirty="0">
                <a:latin typeface="Lucida Bright" charset="0"/>
              </a:rPr>
              <a:t> </a:t>
            </a:r>
            <a:r>
              <a:rPr lang="tr-TR" sz="1600" dirty="0" err="1">
                <a:latin typeface="Lucida Bright" charset="0"/>
              </a:rPr>
              <a:t>the</a:t>
            </a:r>
            <a:r>
              <a:rPr lang="tr-TR" sz="1600" dirty="0">
                <a:latin typeface="Lucida Bright" charset="0"/>
              </a:rPr>
              <a:t> </a:t>
            </a:r>
            <a:r>
              <a:rPr lang="tr-TR" sz="1600" dirty="0" err="1">
                <a:latin typeface="Lucida Bright" charset="0"/>
              </a:rPr>
              <a:t>assumption</a:t>
            </a:r>
            <a:r>
              <a:rPr lang="tr-TR" sz="1600" dirty="0">
                <a:latin typeface="Lucida Bright" charset="0"/>
              </a:rPr>
              <a:t> </a:t>
            </a:r>
            <a:r>
              <a:rPr lang="tr-TR" sz="1600" dirty="0" err="1">
                <a:latin typeface="Lucida Bright" charset="0"/>
              </a:rPr>
              <a:t>that</a:t>
            </a:r>
            <a:r>
              <a:rPr lang="tr-TR" sz="1600" dirty="0">
                <a:latin typeface="Lucida Bright" charset="0"/>
              </a:rPr>
              <a:t> p(x) is </a:t>
            </a:r>
            <a:r>
              <a:rPr lang="tr-TR" sz="1600" dirty="0" err="1">
                <a:latin typeface="Lucida Bright" charset="0"/>
              </a:rPr>
              <a:t>constant</a:t>
            </a:r>
            <a:r>
              <a:rPr lang="tr-TR" sz="1600" dirty="0">
                <a:latin typeface="Lucida Bright" charset="0"/>
              </a:rPr>
              <a:t> </a:t>
            </a:r>
            <a:r>
              <a:rPr lang="tr-TR" sz="1600" dirty="0" err="1">
                <a:latin typeface="Lucida Bright" charset="0"/>
              </a:rPr>
              <a:t>within</a:t>
            </a:r>
            <a:r>
              <a:rPr lang="tr-TR" sz="1600" dirty="0">
                <a:latin typeface="Lucida Bright" charset="0"/>
              </a:rPr>
              <a:t> </a:t>
            </a:r>
            <a:r>
              <a:rPr lang="tr-TR" sz="1600" dirty="0" err="1">
                <a:latin typeface="Lucida Bright" charset="0"/>
              </a:rPr>
              <a:t>ℜ</a:t>
            </a:r>
            <a:endParaRPr lang="tr-TR" sz="1600" dirty="0">
              <a:latin typeface="Lucida Bright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tr-TR" sz="1800" dirty="0">
              <a:latin typeface="Lucida Bright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tr-TR" sz="1800" dirty="0">
              <a:latin typeface="Lucida Bright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tr-TR" sz="1800" dirty="0">
              <a:latin typeface="Lucida Bright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tr-TR" sz="1800" dirty="0">
              <a:latin typeface="Lucida Bright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tr-TR" sz="1800" dirty="0">
              <a:latin typeface="Lucida Bright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GB" sz="1800" dirty="0">
              <a:latin typeface="Lucida Bright" charset="0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574345050"/>
              </p:ext>
            </p:extLst>
          </p:nvPr>
        </p:nvGraphicFramePr>
        <p:xfrm>
          <a:off x="611560" y="1988840"/>
          <a:ext cx="55435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15" name="Equation" r:id="rId4" imgW="2641320" imgH="761760" progId="Equation.3">
                  <p:embed/>
                </p:oleObj>
              </mc:Choice>
              <mc:Fallback>
                <p:oleObj name="Equation" r:id="rId4" imgW="264132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988840"/>
                        <a:ext cx="55435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5888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9pPr>
          </a:lstStyle>
          <a:p>
            <a:pPr eaLnBrk="1" hangingPunct="1"/>
            <a:r>
              <a:rPr lang="tr-TR" sz="1000">
                <a:latin typeface="Lucida Bright" charset="0"/>
              </a:rPr>
              <a:t>Lecture Notes for E Alpaydın 2004 Introduction to Machine Learning © The MIT Press (V1.1)</a:t>
            </a:r>
          </a:p>
        </p:txBody>
      </p:sp>
      <p:sp>
        <p:nvSpPr>
          <p:cNvPr id="2048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9pPr>
          </a:lstStyle>
          <a:p>
            <a:pPr eaLnBrk="1" hangingPunct="1"/>
            <a:fld id="{839E4526-036E-024F-8835-D626621DEE6B}" type="slidenum">
              <a:rPr lang="tr-TR" sz="1400"/>
              <a:pPr eaLnBrk="1" hangingPunct="1"/>
              <a:t>13</a:t>
            </a:fld>
            <a:endParaRPr lang="tr-TR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sz="3600" dirty="0" err="1">
                <a:latin typeface="Lucida Bright" charset="0"/>
              </a:rPr>
              <a:t>Nonparametric</a:t>
            </a:r>
            <a:r>
              <a:rPr lang="tr-TR" sz="3600" dirty="0">
                <a:latin typeface="Lucida Bright" charset="0"/>
              </a:rPr>
              <a:t> </a:t>
            </a:r>
            <a:r>
              <a:rPr lang="tr-TR" sz="3600" dirty="0" err="1">
                <a:latin typeface="Lucida Bright" charset="0"/>
              </a:rPr>
              <a:t>Density</a:t>
            </a:r>
            <a:r>
              <a:rPr lang="tr-TR" sz="3600" dirty="0">
                <a:latin typeface="Lucida Bright" charset="0"/>
              </a:rPr>
              <a:t> </a:t>
            </a:r>
            <a:r>
              <a:rPr lang="tr-TR" sz="3600" dirty="0" err="1" smtClean="0">
                <a:latin typeface="Lucida Bright" charset="0"/>
              </a:rPr>
              <a:t>Estimation</a:t>
            </a:r>
            <a:r>
              <a:rPr lang="tr-TR" sz="3600" dirty="0" smtClean="0">
                <a:latin typeface="Lucida Bright" charset="0"/>
              </a:rPr>
              <a:t> </a:t>
            </a:r>
            <a:r>
              <a:rPr lang="tr-TR" sz="3600" dirty="0">
                <a:latin typeface="Lucida Bright" charset="0"/>
              </a:rPr>
              <a:t>General </a:t>
            </a:r>
            <a:r>
              <a:rPr lang="tr-TR" sz="3600" dirty="0" err="1">
                <a:latin typeface="Lucida Bright" charset="0"/>
              </a:rPr>
              <a:t>Formulation</a:t>
            </a:r>
            <a:r>
              <a:rPr lang="tr-TR" sz="3600" dirty="0">
                <a:latin typeface="Lucida Bright" charset="0"/>
              </a:rPr>
              <a:t>(4)</a:t>
            </a:r>
            <a:endParaRPr lang="en-GB" sz="3600" dirty="0">
              <a:latin typeface="Lucida Bright" charset="0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435975" cy="43275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tr-TR" sz="2000">
                <a:latin typeface="Lucida Bright" charset="0"/>
              </a:rPr>
              <a:t>When applying this result to practical density estimation problems, two basic approaches can be adopted</a:t>
            </a:r>
          </a:p>
          <a:p>
            <a:pPr eaLnBrk="1" hangingPunct="1"/>
            <a:endParaRPr lang="tr-TR" sz="2000">
              <a:latin typeface="Lucida Bright" charset="0"/>
            </a:endParaRPr>
          </a:p>
          <a:p>
            <a:pPr eaLnBrk="1" hangingPunct="1"/>
            <a:r>
              <a:rPr lang="tr-TR" sz="2000">
                <a:latin typeface="Lucida Bright" charset="0"/>
              </a:rPr>
              <a:t>We can choose a fixed value of the volume V and determine k from the data. This leads to methods commonly referred to as </a:t>
            </a:r>
            <a:r>
              <a:rPr lang="tr-TR" sz="2000" b="1">
                <a:latin typeface="Lucida Bright" charset="0"/>
              </a:rPr>
              <a:t>Kernel Density Estimation (KDE)</a:t>
            </a:r>
          </a:p>
          <a:p>
            <a:pPr eaLnBrk="1" hangingPunct="1"/>
            <a:r>
              <a:rPr lang="tr-TR" sz="2000">
                <a:latin typeface="Lucida Bright" charset="0"/>
              </a:rPr>
              <a:t>We can choose a fixed value of k and determine the corresponding volume V from the data. This gives rise to the </a:t>
            </a:r>
            <a:r>
              <a:rPr lang="tr-TR" sz="2000" b="1">
                <a:latin typeface="Lucida Bright" charset="0"/>
              </a:rPr>
              <a:t>k Nearest Neighbor (kNN)</a:t>
            </a:r>
            <a:r>
              <a:rPr lang="tr-TR" sz="2000">
                <a:latin typeface="Lucida Bright" charset="0"/>
              </a:rPr>
              <a:t> approach </a:t>
            </a:r>
          </a:p>
          <a:p>
            <a:pPr eaLnBrk="1" hangingPunct="1"/>
            <a:endParaRPr lang="tr-TR" sz="2000">
              <a:latin typeface="Lucida Bright" charset="0"/>
            </a:endParaRPr>
          </a:p>
          <a:p>
            <a:pPr eaLnBrk="1" hangingPunct="1"/>
            <a:r>
              <a:rPr lang="tr-TR" sz="2000">
                <a:latin typeface="Lucida Bright" charset="0"/>
              </a:rPr>
              <a:t>It can be shown that both kNN and KDE converge to the true probability density as N→∞, provided that V shrinks with N, and k grows with N appropriately.</a:t>
            </a:r>
          </a:p>
          <a:p>
            <a:pPr eaLnBrk="1" hangingPunct="1">
              <a:buFont typeface="Wingdings" charset="0"/>
              <a:buNone/>
            </a:pPr>
            <a:endParaRPr lang="tr-TR" sz="2000">
              <a:latin typeface="Lucida Bright" charset="0"/>
            </a:endParaRPr>
          </a:p>
          <a:p>
            <a:pPr eaLnBrk="1" hangingPunct="1">
              <a:buFont typeface="Wingdings" charset="0"/>
              <a:buNone/>
            </a:pPr>
            <a:endParaRPr lang="tr-TR" sz="2000">
              <a:latin typeface="Lucida Bright" charset="0"/>
            </a:endParaRPr>
          </a:p>
          <a:p>
            <a:pPr eaLnBrk="1" hangingPunct="1">
              <a:buFont typeface="Wingdings" charset="0"/>
              <a:buNone/>
            </a:pPr>
            <a:endParaRPr lang="tr-TR" sz="2000">
              <a:latin typeface="Lucida Bright" charset="0"/>
            </a:endParaRPr>
          </a:p>
          <a:p>
            <a:pPr eaLnBrk="1" hangingPunct="1">
              <a:buFont typeface="Wingdings" charset="0"/>
              <a:buNone/>
            </a:pPr>
            <a:endParaRPr lang="en-GB" sz="2000">
              <a:latin typeface="Lucida Br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28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Instead of fixing bin width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and counting the number of instances, fix the instances (neighbors)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and check bin width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distance to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th closest instance to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k-Nearest Neighbor Estimator</a:t>
            </a:r>
          </a:p>
        </p:txBody>
      </p:sp>
      <p:graphicFrame>
        <p:nvGraphicFramePr>
          <p:cNvPr id="32768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101975" y="3213100"/>
          <a:ext cx="21463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2" name="Equation" r:id="rId3" imgW="952200" imgH="431640" progId="Equation.3">
                  <p:embed/>
                </p:oleObj>
              </mc:Choice>
              <mc:Fallback>
                <p:oleObj name="Equation" r:id="rId3" imgW="95220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3213100"/>
                        <a:ext cx="2146300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9676-9D34-48E9-ABC7-6A487049019F}" type="slidenum">
              <a:rPr lang="tr-TR"/>
              <a:pPr/>
              <a:t>14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9426-5653-42DF-9C39-A8A7A9500CFE}" type="slidenum">
              <a:rPr lang="tr-TR"/>
              <a:pPr/>
              <a:t>15</a:t>
            </a:fld>
            <a:endParaRPr lang="tr-TR"/>
          </a:p>
        </p:txBody>
      </p:sp>
      <p:pic>
        <p:nvPicPr>
          <p:cNvPr id="3287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40"/>
            <a:ext cx="7920880" cy="641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Kernel density estimator</a:t>
            </a: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Multivariate Gaussian kernel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spheric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ellipsoid</a:t>
            </a:r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Multivariate Data</a:t>
            </a:r>
          </a:p>
        </p:txBody>
      </p:sp>
      <p:graphicFrame>
        <p:nvGraphicFramePr>
          <p:cNvPr id="329736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2693988" y="2492375"/>
          <a:ext cx="3325812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49" name="Equation" r:id="rId3" imgW="1511280" imgH="482400" progId="Equation.3">
                  <p:embed/>
                </p:oleObj>
              </mc:Choice>
              <mc:Fallback>
                <p:oleObj name="Equation" r:id="rId3" imgW="1511280" imgH="482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2492375"/>
                        <a:ext cx="3325812" cy="106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AD51-2664-4174-A0D2-E23252F8B5AA}" type="slidenum">
              <a:rPr lang="tr-TR"/>
              <a:pPr/>
              <a:t>16</a:t>
            </a:fld>
            <a:endParaRPr lang="tr-TR"/>
          </a:p>
        </p:txBody>
      </p:sp>
      <p:graphicFrame>
        <p:nvGraphicFramePr>
          <p:cNvPr id="329738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695575" y="4000500"/>
          <a:ext cx="4792663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50" name="Equation" r:id="rId5" imgW="2197080" imgH="1015920" progId="Equation.3">
                  <p:embed/>
                </p:oleObj>
              </mc:Choice>
              <mc:Fallback>
                <p:oleObj name="Equation" r:id="rId5" imgW="2197080" imgH="10159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4000500"/>
                        <a:ext cx="4792663" cy="221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Estimate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and use Bayes’ rule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Kernel estimator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-NN estimator</a:t>
            </a:r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Nonparametric Classification</a:t>
            </a:r>
          </a:p>
        </p:txBody>
      </p:sp>
      <p:graphicFrame>
        <p:nvGraphicFramePr>
          <p:cNvPr id="330764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1863725" y="2924175"/>
          <a:ext cx="5272088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77" name="Equation" r:id="rId3" imgW="2539800" imgH="965160" progId="Equation.3">
                  <p:embed/>
                </p:oleObj>
              </mc:Choice>
              <mc:Fallback>
                <p:oleObj name="Equation" r:id="rId3" imgW="2539800" imgH="9651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2924175"/>
                        <a:ext cx="5272088" cy="200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E3C7-05BA-4AEC-AAB9-135CEEEEA60E}" type="slidenum">
              <a:rPr lang="tr-TR"/>
              <a:pPr/>
              <a:t>17</a:t>
            </a:fld>
            <a:endParaRPr lang="tr-TR"/>
          </a:p>
        </p:txBody>
      </p:sp>
      <p:graphicFrame>
        <p:nvGraphicFramePr>
          <p:cNvPr id="330766" name="Object 1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668463" y="5357813"/>
          <a:ext cx="607853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78" name="Equation" r:id="rId5" imgW="2869920" imgH="457200" progId="Equation.3">
                  <p:embed/>
                </p:oleObj>
              </mc:Choice>
              <mc:Fallback>
                <p:oleObj name="Equation" r:id="rId5" imgW="2869920" imgH="457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5357813"/>
                        <a:ext cx="6078537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78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3214686"/>
            <a:ext cx="37719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Condensed Nearest Neighbor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B7B9-FA78-4E01-BB64-7476A9CD60CC}" type="slidenum">
              <a:rPr lang="tr-TR"/>
              <a:pPr/>
              <a:t>18</a:t>
            </a:fld>
            <a:endParaRPr lang="tr-TR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Time/space complexity of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-NN is O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Find a subset Z of X that is small and is accurate in classifying X (Hart, 1968)</a:t>
            </a:r>
          </a:p>
          <a:p>
            <a:pPr>
              <a:buFont typeface="Wingdings" pitchFamily="2" charset="2"/>
              <a:buNone/>
            </a:pPr>
            <a:endParaRPr lang="tr-TR" dirty="0">
              <a:latin typeface="+mj-lt"/>
            </a:endParaRPr>
          </a:p>
        </p:txBody>
      </p:sp>
      <p:sp>
        <p:nvSpPr>
          <p:cNvPr id="331784" name="Oval 8"/>
          <p:cNvSpPr>
            <a:spLocks noChangeArrowheads="1"/>
          </p:cNvSpPr>
          <p:nvPr/>
        </p:nvSpPr>
        <p:spPr bwMode="auto">
          <a:xfrm>
            <a:off x="2268538" y="5084763"/>
            <a:ext cx="431800" cy="4318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31785" name="Oval 9"/>
          <p:cNvSpPr>
            <a:spLocks noChangeArrowheads="1"/>
          </p:cNvSpPr>
          <p:nvPr/>
        </p:nvSpPr>
        <p:spPr bwMode="auto">
          <a:xfrm>
            <a:off x="4716463" y="5373688"/>
            <a:ext cx="431800" cy="4318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331786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4067175" y="3435350"/>
          <a:ext cx="40386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94" name="Equation" r:id="rId4" imgW="1625400" imgH="228600" progId="Equation.3">
                  <p:embed/>
                </p:oleObj>
              </mc:Choice>
              <mc:Fallback>
                <p:oleObj name="Equation" r:id="rId4" imgW="162540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435350"/>
                        <a:ext cx="403860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76056" y="4653136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600" dirty="0" err="1" smtClean="0">
                <a:solidFill>
                  <a:schemeClr val="tx2"/>
                </a:solidFill>
                <a:latin typeface="+mj-lt"/>
              </a:rPr>
              <a:t>Voronoi</a:t>
            </a:r>
            <a:r>
              <a:rPr lang="tr-TR" sz="26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600" dirty="0" err="1" smtClean="0">
                <a:solidFill>
                  <a:schemeClr val="tx2"/>
                </a:solidFill>
                <a:latin typeface="+mj-lt"/>
              </a:rPr>
              <a:t>Tessalation</a:t>
            </a:r>
            <a:endParaRPr lang="tr-TR" sz="26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Condensed Nearest Neighbor</a:t>
            </a:r>
          </a:p>
        </p:txBody>
      </p:sp>
      <p:sp>
        <p:nvSpPr>
          <p:cNvPr id="33280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Incremental algorithm: Add instance if needed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F097-9E1F-4F31-A35E-5F44FF2DD30E}" type="slidenum">
              <a:rPr lang="tr-TR"/>
              <a:pPr/>
              <a:t>19</a:t>
            </a:fld>
            <a:endParaRPr lang="tr-TR"/>
          </a:p>
        </p:txBody>
      </p:sp>
      <p:pic>
        <p:nvPicPr>
          <p:cNvPr id="3328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2636838"/>
            <a:ext cx="74485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2807" name="Rectangle 7"/>
          <p:cNvSpPr>
            <a:spLocks noChangeArrowheads="1"/>
          </p:cNvSpPr>
          <p:nvPr/>
        </p:nvSpPr>
        <p:spPr bwMode="auto">
          <a:xfrm>
            <a:off x="2051050" y="4292600"/>
            <a:ext cx="4537075" cy="358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/>
              <a:t>CHAPTER 8:</a:t>
            </a:r>
            <a:br>
              <a:rPr lang="tr-TR" sz="2000" i="0"/>
            </a:br>
            <a:r>
              <a:rPr lang="tr-TR"/>
              <a:t>Nonparametric Methods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Nonparametric Regression</a:t>
            </a:r>
          </a:p>
        </p:txBody>
      </p:sp>
      <p:graphicFrame>
        <p:nvGraphicFramePr>
          <p:cNvPr id="333830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879600" y="3011488"/>
          <a:ext cx="5454650" cy="255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37" name="Equation" r:id="rId3" imgW="2743200" imgH="1282680" progId="Equation.3">
                  <p:embed/>
                </p:oleObj>
              </mc:Choice>
              <mc:Fallback>
                <p:oleObj name="Equation" r:id="rId3" imgW="2743200" imgH="12826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011488"/>
                        <a:ext cx="5454650" cy="2551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72D4-88DD-4125-B504-B06B8410C2E3}" type="slidenum">
              <a:rPr lang="tr-TR"/>
              <a:pPr/>
              <a:t>20</a:t>
            </a:fld>
            <a:endParaRPr lang="tr-TR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928802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Aka smoothing models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Regressogram</a:t>
            </a:r>
          </a:p>
          <a:p>
            <a:endParaRPr lang="tr-TR" dirty="0">
              <a:latin typeface="+mj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FCAA-1A5D-4F69-8684-7749E87CC136}" type="slidenum">
              <a:rPr lang="tr-TR"/>
              <a:pPr/>
              <a:t>21</a:t>
            </a:fld>
            <a:endParaRPr lang="tr-TR"/>
          </a:p>
        </p:txBody>
      </p:sp>
      <p:pic>
        <p:nvPicPr>
          <p:cNvPr id="3348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-27384"/>
            <a:ext cx="7704856" cy="648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EBEF-E365-4964-A1DE-AF97ADAB370B}" type="slidenum">
              <a:rPr lang="tr-TR"/>
              <a:pPr/>
              <a:t>22</a:t>
            </a:fld>
            <a:endParaRPr lang="tr-TR"/>
          </a:p>
        </p:txBody>
      </p:sp>
      <p:pic>
        <p:nvPicPr>
          <p:cNvPr id="3522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084"/>
            <a:ext cx="7776864" cy="658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Running Mean/Kernel Smoother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981200"/>
            <a:ext cx="4038600" cy="4256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Running mean smoother</a:t>
            </a: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Running line smoother</a:t>
            </a:r>
          </a:p>
        </p:txBody>
      </p:sp>
      <p:sp>
        <p:nvSpPr>
          <p:cNvPr id="335877" name="Rectangle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Kernel smoother</a:t>
            </a: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where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 ) is Gaussian</a:t>
            </a: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Additive models (Hastie and Tibshirani, 1990)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2E2E-7D77-476C-A02C-75D170E1B23F}" type="slidenum">
              <a:rPr lang="tr-TR"/>
              <a:pPr/>
              <a:t>23</a:t>
            </a:fld>
            <a:endParaRPr lang="tr-TR"/>
          </a:p>
        </p:txBody>
      </p:sp>
      <p:graphicFrame>
        <p:nvGraphicFramePr>
          <p:cNvPr id="335879" name="Object 7"/>
          <p:cNvGraphicFramePr>
            <a:graphicFrameLocks noChangeAspect="1"/>
          </p:cNvGraphicFramePr>
          <p:nvPr/>
        </p:nvGraphicFramePr>
        <p:xfrm>
          <a:off x="933450" y="2360613"/>
          <a:ext cx="2882900" cy="307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91" name="Equation" r:id="rId3" imgW="1536480" imgH="1638000" progId="Equation.3">
                  <p:embed/>
                </p:oleObj>
              </mc:Choice>
              <mc:Fallback>
                <p:oleObj name="Equation" r:id="rId3" imgW="1536480" imgH="1638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360613"/>
                        <a:ext cx="2882900" cy="307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0" name="Object 8"/>
          <p:cNvGraphicFramePr>
            <a:graphicFrameLocks noChangeAspect="1"/>
          </p:cNvGraphicFramePr>
          <p:nvPr/>
        </p:nvGraphicFramePr>
        <p:xfrm>
          <a:off x="4779963" y="2357438"/>
          <a:ext cx="2967037" cy="179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92" name="Equation" r:id="rId5" imgW="1511280" imgH="914400" progId="Equation.3">
                  <p:embed/>
                </p:oleObj>
              </mc:Choice>
              <mc:Fallback>
                <p:oleObj name="Equation" r:id="rId5" imgW="1511280" imgH="914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963" y="2357438"/>
                        <a:ext cx="2967037" cy="179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E476-9FE9-43F9-8E51-1EE33ABA5054}" type="slidenum">
              <a:rPr lang="tr-TR"/>
              <a:pPr/>
              <a:t>24</a:t>
            </a:fld>
            <a:endParaRPr lang="tr-TR"/>
          </a:p>
        </p:txBody>
      </p:sp>
      <p:pic>
        <p:nvPicPr>
          <p:cNvPr id="3379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951"/>
            <a:ext cx="7812360" cy="652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EB72-0BBD-4D3B-8818-7FFB6ED6B9CC}" type="slidenum">
              <a:rPr lang="tr-TR"/>
              <a:pPr/>
              <a:t>25</a:t>
            </a:fld>
            <a:endParaRPr lang="tr-TR"/>
          </a:p>
        </p:txBody>
      </p:sp>
      <p:pic>
        <p:nvPicPr>
          <p:cNvPr id="3389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56" y="-1"/>
            <a:ext cx="7926620" cy="665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565A-AD77-4A3E-B80B-1590C00CBFAB}" type="slidenum">
              <a:rPr lang="tr-TR"/>
              <a:pPr/>
              <a:t>26</a:t>
            </a:fld>
            <a:endParaRPr lang="tr-TR"/>
          </a:p>
        </p:txBody>
      </p:sp>
      <p:pic>
        <p:nvPicPr>
          <p:cNvPr id="3399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820"/>
            <a:ext cx="7884368" cy="66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How to Choose k or h?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When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or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small, single instances matter; bias is small, variance is large (undersmoothing): High complexity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As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or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increases, we average over more instances and variance decreases but bias increases (oversmoothing): Low complexity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Cross-validation is used to finetune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or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291D-0A20-4016-B521-4B446035541D}" type="slidenum">
              <a:rPr lang="tr-TR"/>
              <a:pPr/>
              <a:t>27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F4CC-46E2-4D2B-BDD7-A929928ADDBB}" type="slidenum">
              <a:rPr lang="tr-TR" smtClean="0"/>
              <a:pPr/>
              <a:t>28</a:t>
            </a:fld>
            <a:endParaRPr lang="tr-TR"/>
          </a:p>
        </p:txBody>
      </p:sp>
      <p:pic>
        <p:nvPicPr>
          <p:cNvPr id="408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172400" cy="647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Nonparametric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err="1" smtClean="0"/>
              <a:t>Classification</a:t>
            </a:r>
            <a:r>
              <a:rPr lang="tr-TR" dirty="0" smtClean="0"/>
              <a:t>/</a:t>
            </a:r>
            <a:r>
              <a:rPr lang="tr-TR" dirty="0" err="1" smtClean="0"/>
              <a:t>Regression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>
                <a:solidFill>
                  <a:schemeClr val="tx2"/>
                </a:solidFill>
                <a:latin typeface="+mj-lt"/>
              </a:rPr>
              <a:t>Mostly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used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models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</a:p>
          <a:p>
            <a:r>
              <a:rPr lang="tr-TR" dirty="0" err="1" smtClean="0">
                <a:solidFill>
                  <a:schemeClr val="tx2"/>
                </a:solidFill>
                <a:latin typeface="+mj-lt"/>
              </a:rPr>
              <a:t>Classification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: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knn</a:t>
            </a: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r>
              <a:rPr lang="tr-TR" dirty="0" err="1" smtClean="0">
                <a:solidFill>
                  <a:schemeClr val="tx2"/>
                </a:solidFill>
                <a:latin typeface="+mj-lt"/>
              </a:rPr>
              <a:t>Regression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Parzen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windows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291D-0A20-4016-B521-4B446035541D}" type="slidenum">
              <a:rPr lang="tr-TR"/>
              <a:pPr/>
              <a:t>29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142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Nonparametric Estimation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Parametric (single global model), semiparametric (small number of local </a:t>
            </a:r>
            <a:r>
              <a:rPr lang="tr-TR" dirty="0" err="1">
                <a:solidFill>
                  <a:schemeClr val="tx2"/>
                </a:solidFill>
                <a:latin typeface="+mj-lt"/>
              </a:rPr>
              <a:t>models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tr-TR" dirty="0" err="1" smtClean="0">
                <a:solidFill>
                  <a:schemeClr val="tx2"/>
                </a:solidFill>
                <a:latin typeface="+mj-lt"/>
              </a:rPr>
              <a:t>Parametric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model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parameters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contain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summary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of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the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information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in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the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 smtClean="0">
                <a:solidFill>
                  <a:schemeClr val="tx2"/>
                </a:solidFill>
                <a:latin typeface="+mj-lt"/>
              </a:rPr>
              <a:t>dataset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Nonparametric: Similar inputs have similar outputs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Functions (pdf, discriminant, regression) change smoothly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Keep the training data;“let the data speak for itself”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Given x, find a small number of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closest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training instances and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interpolate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from these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Aka lazy/memory-based/case-based/instance-based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74A7-8DFE-4C64-9381-AFD17CCA421B}" type="slidenum">
              <a:rPr lang="tr-TR"/>
              <a:pPr/>
              <a:t>3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2000240"/>
            <a:ext cx="8229600" cy="3886200"/>
          </a:xfrm>
        </p:spPr>
        <p:txBody>
          <a:bodyPr/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Given the training set X={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drawn iid from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Divide data into bins of size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h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Histogram: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Naive estimator:</a:t>
            </a:r>
          </a:p>
          <a:p>
            <a:endParaRPr lang="tr-TR" dirty="0"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latin typeface="+mj-lt"/>
              </a:rPr>
              <a:t>	or</a:t>
            </a:r>
          </a:p>
          <a:p>
            <a:endParaRPr lang="tr-TR" dirty="0">
              <a:latin typeface="+mj-lt"/>
            </a:endParaRPr>
          </a:p>
          <a:p>
            <a:endParaRPr lang="tr-TR" dirty="0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Density Estimation</a:t>
            </a:r>
          </a:p>
        </p:txBody>
      </p:sp>
      <p:graphicFrame>
        <p:nvGraphicFramePr>
          <p:cNvPr id="321544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3157538" y="2954338"/>
          <a:ext cx="38369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63" name="Equation" r:id="rId3" imgW="2108160" imgH="419040" progId="Equation.3">
                  <p:embed/>
                </p:oleObj>
              </mc:Choice>
              <mc:Fallback>
                <p:oleObj name="Equation" r:id="rId3" imgW="2108160" imgH="419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2954338"/>
                        <a:ext cx="383698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F1A43-47DF-4BE2-9E45-CA68E79E2833}" type="slidenum">
              <a:rPr lang="tr-TR"/>
              <a:pPr/>
              <a:t>4</a:t>
            </a:fld>
            <a:endParaRPr lang="tr-TR"/>
          </a:p>
        </p:txBody>
      </p:sp>
      <p:graphicFrame>
        <p:nvGraphicFramePr>
          <p:cNvPr id="321546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500430" y="4071942"/>
          <a:ext cx="344963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64" name="Equation" r:id="rId5" imgW="1638000" imgH="419040" progId="Equation.3">
                  <p:embed/>
                </p:oleObj>
              </mc:Choice>
              <mc:Fallback>
                <p:oleObj name="Equation" r:id="rId5" imgW="1638000" imgH="419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4071942"/>
                        <a:ext cx="3449638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8" name="Object 12"/>
          <p:cNvGraphicFramePr>
            <a:graphicFrameLocks noChangeAspect="1"/>
          </p:cNvGraphicFramePr>
          <p:nvPr/>
        </p:nvGraphicFramePr>
        <p:xfrm>
          <a:off x="1495425" y="5157788"/>
          <a:ext cx="6367463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65" name="Equation" r:id="rId7" imgW="3085920" imgH="482400" progId="Equation.3">
                  <p:embed/>
                </p:oleObj>
              </mc:Choice>
              <mc:Fallback>
                <p:oleObj name="Equation" r:id="rId7" imgW="3085920" imgH="4824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5157788"/>
                        <a:ext cx="6367463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16416" y="5373216"/>
            <a:ext cx="0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164288" y="5373216"/>
            <a:ext cx="1728192" cy="432048"/>
            <a:chOff x="7092280" y="4437112"/>
            <a:chExt cx="1728192" cy="4320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092280" y="4869160"/>
              <a:ext cx="5760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668344" y="4437112"/>
              <a:ext cx="0" cy="4320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244408" y="4869160"/>
              <a:ext cx="5760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68344" y="4437112"/>
              <a:ext cx="5760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9D30-29A7-4E30-9B16-2A33E59E2F6E}" type="slidenum">
              <a:rPr lang="tr-TR"/>
              <a:pPr/>
              <a:t>5</a:t>
            </a:fld>
            <a:endParaRPr lang="tr-TR"/>
          </a:p>
        </p:txBody>
      </p:sp>
      <p:pic>
        <p:nvPicPr>
          <p:cNvPr id="32359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-26389"/>
            <a:ext cx="7848872" cy="649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879729"/>
              </p:ext>
            </p:extLst>
          </p:nvPr>
        </p:nvGraphicFramePr>
        <p:xfrm>
          <a:off x="2771800" y="332656"/>
          <a:ext cx="38369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99" name="Equation" r:id="rId4" imgW="2108160" imgH="419040" progId="Equation.3">
                  <p:embed/>
                </p:oleObj>
              </mc:Choice>
              <mc:Fallback>
                <p:oleObj name="Equation" r:id="rId4" imgW="2108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32656"/>
                        <a:ext cx="383698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8849-2BF5-4FFE-8457-B84FAEC9FF8C}" type="slidenum">
              <a:rPr lang="tr-TR"/>
              <a:pPr/>
              <a:t>6</a:t>
            </a:fld>
            <a:endParaRPr lang="tr-TR"/>
          </a:p>
        </p:txBody>
      </p:sp>
      <p:pic>
        <p:nvPicPr>
          <p:cNvPr id="3246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-46849"/>
            <a:ext cx="7920880" cy="656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173367"/>
              </p:ext>
            </p:extLst>
          </p:nvPr>
        </p:nvGraphicFramePr>
        <p:xfrm>
          <a:off x="2771800" y="332656"/>
          <a:ext cx="344963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1638000" imgH="419040" progId="Equation.3">
                  <p:embed/>
                </p:oleObj>
              </mc:Choice>
              <mc:Fallback>
                <p:oleObj name="Equation" r:id="rId4" imgW="1638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32656"/>
                        <a:ext cx="3449638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9pPr>
          </a:lstStyle>
          <a:p>
            <a:pPr eaLnBrk="1" hangingPunct="1"/>
            <a:r>
              <a:rPr lang="tr-TR" sz="1000">
                <a:latin typeface="Lucida Bright" charset="0"/>
              </a:rPr>
              <a:t>Lecture Notes for E Alpaydın 2004 Introduction to Machine Learning © The MIT Press (V1.1)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9pPr>
          </a:lstStyle>
          <a:p>
            <a:pPr eaLnBrk="1" hangingPunct="1"/>
            <a:fld id="{0EAB88AA-B014-1E45-8FDE-FE2EB3A167FA}" type="slidenum">
              <a:rPr lang="tr-TR" sz="1400"/>
              <a:pPr eaLnBrk="1" hangingPunct="1"/>
              <a:t>7</a:t>
            </a:fld>
            <a:endParaRPr lang="tr-TR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tr-TR">
                <a:latin typeface="Lucida Bright" charset="0"/>
              </a:rPr>
              <a:t>Why not histograms</a:t>
            </a:r>
            <a:endParaRPr lang="en-GB">
              <a:latin typeface="Lucida Bright" charset="0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24862" cy="49688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charset="0"/>
              <a:buNone/>
            </a:pPr>
            <a:r>
              <a:rPr lang="en-GB" sz="2200" b="1">
                <a:latin typeface="Lucida Bright" charset="0"/>
              </a:rPr>
              <a:t>very simple </a:t>
            </a:r>
            <a:r>
              <a:rPr lang="tr-TR" sz="2200" b="1">
                <a:latin typeface="Lucida Bright" charset="0"/>
              </a:rPr>
              <a:t>but:</a:t>
            </a:r>
            <a:endParaRPr lang="en-GB" sz="2200" b="1">
              <a:latin typeface="Lucida Bright" charset="0"/>
            </a:endParaRPr>
          </a:p>
          <a:p>
            <a:pPr eaLnBrk="1" hangingPunct="1"/>
            <a:r>
              <a:rPr lang="en-GB" sz="2200">
                <a:latin typeface="Lucida Bright" charset="0"/>
              </a:rPr>
              <a:t>The final shape of the density estimate depends on the starting position of the bins</a:t>
            </a:r>
          </a:p>
          <a:p>
            <a:pPr eaLnBrk="1" hangingPunct="1"/>
            <a:r>
              <a:rPr lang="en-GB" sz="2200">
                <a:latin typeface="Lucida Bright" charset="0"/>
              </a:rPr>
              <a:t>For multivariate data, the final shape of the density is also affected by the orientation of the bins</a:t>
            </a:r>
          </a:p>
          <a:p>
            <a:pPr eaLnBrk="1" hangingPunct="1"/>
            <a:r>
              <a:rPr lang="en-GB" sz="2200">
                <a:latin typeface="Lucida Bright" charset="0"/>
              </a:rPr>
              <a:t>The discontinuities of the estimate are not due to the underlying density, they are only an</a:t>
            </a:r>
            <a:r>
              <a:rPr lang="tr-TR" sz="2200">
                <a:latin typeface="Lucida Bright" charset="0"/>
              </a:rPr>
              <a:t> </a:t>
            </a:r>
            <a:r>
              <a:rPr lang="en-GB" sz="2200">
                <a:latin typeface="Lucida Bright" charset="0"/>
              </a:rPr>
              <a:t>artifact of the chosen bin locations</a:t>
            </a:r>
          </a:p>
          <a:p>
            <a:pPr eaLnBrk="1" hangingPunct="1"/>
            <a:r>
              <a:rPr lang="en-GB" sz="2200">
                <a:latin typeface="Lucida Bright" charset="0"/>
              </a:rPr>
              <a:t>These discontinuities make it very difficult, without experience, to grasp the structure of the data</a:t>
            </a:r>
          </a:p>
          <a:p>
            <a:pPr eaLnBrk="1" hangingPunct="1"/>
            <a:r>
              <a:rPr lang="en-GB" sz="2200">
                <a:latin typeface="Lucida Bright" charset="0"/>
              </a:rPr>
              <a:t>A much more serious problem is the curse of dimensionality, since the number of bins grows</a:t>
            </a:r>
            <a:r>
              <a:rPr lang="tr-TR" sz="2200">
                <a:latin typeface="Lucida Bright" charset="0"/>
              </a:rPr>
              <a:t> </a:t>
            </a:r>
            <a:r>
              <a:rPr lang="en-GB" sz="2200">
                <a:latin typeface="Lucida Bright" charset="0"/>
              </a:rPr>
              <a:t>exponentially with the number of dimensions</a:t>
            </a:r>
          </a:p>
          <a:p>
            <a:pPr eaLnBrk="1" hangingPunct="1"/>
            <a:r>
              <a:rPr lang="en-GB" sz="2200">
                <a:latin typeface="Lucida Bright" charset="0"/>
              </a:rPr>
              <a:t>In high dimensions we would require a very large number of examples or else most of the bins would</a:t>
            </a:r>
            <a:r>
              <a:rPr lang="tr-TR" sz="2200">
                <a:latin typeface="Lucida Bright" charset="0"/>
              </a:rPr>
              <a:t> </a:t>
            </a:r>
            <a:r>
              <a:rPr lang="en-GB" sz="2200">
                <a:latin typeface="Lucida Bright" charset="0"/>
              </a:rPr>
              <a:t>be empty</a:t>
            </a:r>
          </a:p>
          <a:p>
            <a:pPr eaLnBrk="1" hangingPunct="1">
              <a:buFont typeface="Wingdings" charset="0"/>
              <a:buNone/>
            </a:pPr>
            <a:endParaRPr lang="en-GB" sz="2200">
              <a:latin typeface="Lucida Br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677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Kernel Estimator</a:t>
            </a:r>
          </a:p>
        </p:txBody>
      </p:sp>
      <p:graphicFrame>
        <p:nvGraphicFramePr>
          <p:cNvPr id="325638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448723"/>
              </p:ext>
            </p:extLst>
          </p:nvPr>
        </p:nvGraphicFramePr>
        <p:xfrm>
          <a:off x="827584" y="4509120"/>
          <a:ext cx="7224641" cy="13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53" name="Equation" r:id="rId3" imgW="3327400" imgH="622300" progId="Equation.3">
                  <p:embed/>
                </p:oleObj>
              </mc:Choice>
              <mc:Fallback>
                <p:oleObj name="Equation" r:id="rId3" imgW="3327400" imgH="6223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509120"/>
                        <a:ext cx="7224641" cy="13508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91D-469A-4DA8-9093-B2326E1E731B}" type="slidenum">
              <a:rPr lang="tr-TR"/>
              <a:pPr/>
              <a:t>8</a:t>
            </a:fld>
            <a:endParaRPr lang="tr-TR"/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Kernel function, e.g., Gaussian kernel: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Kernel estimator (Parzen windows)</a:t>
            </a:r>
          </a:p>
        </p:txBody>
      </p:sp>
      <p:graphicFrame>
        <p:nvGraphicFramePr>
          <p:cNvPr id="325640" name="Object 8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45149124"/>
              </p:ext>
            </p:extLst>
          </p:nvPr>
        </p:nvGraphicFramePr>
        <p:xfrm>
          <a:off x="2286000" y="2595563"/>
          <a:ext cx="326390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54" name="Equation" r:id="rId5" imgW="1435100" imgH="469900" progId="Equation.3">
                  <p:embed/>
                </p:oleObj>
              </mc:Choice>
              <mc:Fallback>
                <p:oleObj name="Equation" r:id="rId5" imgW="1435100" imgH="4699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95563"/>
                        <a:ext cx="3263900" cy="1068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9A76-80D9-4B2D-B331-4EE4B4027FBC}" type="slidenum">
              <a:rPr lang="tr-TR"/>
              <a:pPr/>
              <a:t>9</a:t>
            </a:fld>
            <a:endParaRPr lang="tr-TR"/>
          </a:p>
        </p:txBody>
      </p:sp>
      <p:pic>
        <p:nvPicPr>
          <p:cNvPr id="3266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0"/>
            <a:ext cx="7848872" cy="647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824957"/>
              </p:ext>
            </p:extLst>
          </p:nvPr>
        </p:nvGraphicFramePr>
        <p:xfrm>
          <a:off x="2915816" y="332656"/>
          <a:ext cx="3312368" cy="94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23" name="Equation" r:id="rId4" imgW="2171700" imgH="622300" progId="Equation.3">
                  <p:embed/>
                </p:oleObj>
              </mc:Choice>
              <mc:Fallback>
                <p:oleObj name="Equation" r:id="rId4" imgW="21717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32656"/>
                        <a:ext cx="3312368" cy="949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3637</TotalTime>
  <Words>1443</Words>
  <Application>Microsoft Macintosh PowerPoint</Application>
  <PresentationFormat>On-screen Show (4:3)</PresentationFormat>
  <Paragraphs>208</Paragraphs>
  <Slides>29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Flow</vt:lpstr>
      <vt:lpstr>Equation</vt:lpstr>
      <vt:lpstr>Microsoft Equation</vt:lpstr>
      <vt:lpstr>Microsoft Equation 3.0</vt:lpstr>
      <vt:lpstr>INTRODUCTION TO  Machine Learning 2nd Edition</vt:lpstr>
      <vt:lpstr>CHAPTER 8: Nonparametric Methods</vt:lpstr>
      <vt:lpstr>Nonparametric Estimation</vt:lpstr>
      <vt:lpstr>Density Estimation</vt:lpstr>
      <vt:lpstr>PowerPoint Presentation</vt:lpstr>
      <vt:lpstr>PowerPoint Presentation</vt:lpstr>
      <vt:lpstr>Why not histograms</vt:lpstr>
      <vt:lpstr>Kernel Estimator</vt:lpstr>
      <vt:lpstr>PowerPoint Presentation</vt:lpstr>
      <vt:lpstr>Nonparametric Density Estimation General Formulation (1)</vt:lpstr>
      <vt:lpstr>Nonparametric Density Estimation General Formulation(2)</vt:lpstr>
      <vt:lpstr>Nonparametric Density Estimation General Formulation(3)</vt:lpstr>
      <vt:lpstr>Nonparametric Density Estimation General Formulation(4)</vt:lpstr>
      <vt:lpstr>k-Nearest Neighbor Estimator</vt:lpstr>
      <vt:lpstr>PowerPoint Presentation</vt:lpstr>
      <vt:lpstr>Multivariate Data</vt:lpstr>
      <vt:lpstr>Nonparametric Classification</vt:lpstr>
      <vt:lpstr>Condensed Nearest Neighbor</vt:lpstr>
      <vt:lpstr>Condensed Nearest Neighbor</vt:lpstr>
      <vt:lpstr>Nonparametric Regression</vt:lpstr>
      <vt:lpstr>PowerPoint Presentation</vt:lpstr>
      <vt:lpstr>PowerPoint Presentation</vt:lpstr>
      <vt:lpstr>Running Mean/Kernel Smoother</vt:lpstr>
      <vt:lpstr>PowerPoint Presentation</vt:lpstr>
      <vt:lpstr>PowerPoint Presentation</vt:lpstr>
      <vt:lpstr>PowerPoint Presentation</vt:lpstr>
      <vt:lpstr>How to Choose k or h?</vt:lpstr>
      <vt:lpstr>PowerPoint Presentation</vt:lpstr>
      <vt:lpstr>Nonparametric Methods for  Classification/Regression?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Zehra Cataltepe</cp:lastModifiedBy>
  <cp:revision>197</cp:revision>
  <dcterms:created xsi:type="dcterms:W3CDTF">2005-01-24T14:46:28Z</dcterms:created>
  <dcterms:modified xsi:type="dcterms:W3CDTF">2014-10-22T08:40:04Z</dcterms:modified>
</cp:coreProperties>
</file>