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44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61" r:id="rId14"/>
    <p:sldId id="272" r:id="rId15"/>
    <p:sldId id="26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85" r:id="rId32"/>
    <p:sldId id="290" r:id="rId33"/>
    <p:sldId id="291" r:id="rId34"/>
    <p:sldId id="292" r:id="rId35"/>
    <p:sldId id="293" r:id="rId36"/>
    <p:sldId id="294" r:id="rId37"/>
    <p:sldId id="299" r:id="rId38"/>
    <p:sldId id="296" r:id="rId39"/>
    <p:sldId id="297" r:id="rId40"/>
    <p:sldId id="298" r:id="rId41"/>
    <p:sldId id="295" r:id="rId42"/>
    <p:sldId id="276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FF"/>
    <a:srgbClr val="FF99FF"/>
    <a:srgbClr val="FF808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DE2DB-6DB2-4B9E-9401-812759E41A9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7626B-2DA6-40F1-BF16-A9FE38710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0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626B-2DA6-40F1-BF16-A9FE3871017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9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6175B0-21A8-4CB6-B960-951E14478F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2F3BDC-9C4F-4DE6-93C8-C4A968421B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 </a:t>
            </a:r>
            <a:r>
              <a:rPr lang="zh-CN" altLang="en-US" dirty="0" smtClean="0"/>
              <a:t>课程回顾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机器</a:t>
            </a:r>
            <a:r>
              <a:rPr lang="zh-CN" altLang="en-US" dirty="0" smtClean="0"/>
              <a:t>级代码：高级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王家恒</a:t>
            </a:r>
            <a:endParaRPr lang="en-US" altLang="zh-CN" dirty="0" smtClean="0"/>
          </a:p>
          <a:p>
            <a:r>
              <a:rPr lang="en-US" altLang="zh-CN" dirty="0" smtClean="0"/>
              <a:t>2017/10/19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0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 smtClean="0"/>
              <a:t>需要理解一个程序运行过程中，内存会发生怎样的变化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分配全局变量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分配局部变量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用</a:t>
            </a:r>
            <a:r>
              <a:rPr lang="en-US" altLang="zh-CN" dirty="0" err="1"/>
              <a:t>malloc</a:t>
            </a:r>
            <a:r>
              <a:rPr lang="zh-CN" altLang="en-US" dirty="0"/>
              <a:t>（</a:t>
            </a:r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new</a:t>
            </a:r>
            <a:r>
              <a:rPr lang="zh-CN" altLang="en-US" dirty="0"/>
              <a:t>）分配内存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free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rgbClr val="FF0000"/>
                </a:solidFill>
              </a:rPr>
              <a:t>）释放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函数返回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26910" y="127097"/>
          <a:ext cx="2512290" cy="6375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48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580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21911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06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23324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380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326910" y="5404933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a[100000]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26910" y="5771618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6910" y="1188534"/>
            <a:ext cx="2512290" cy="612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调用者保存的寄存器、传给被调用者的参数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6910" y="1802111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6326910" y="2167780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被调用者保存寄存器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26910" y="2537059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temp[64]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7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 smtClean="0"/>
              <a:t>需要理解一个程序运行过程中，内存会发生怎样的变化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分配全局变量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分配局部变量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用</a:t>
            </a:r>
            <a:r>
              <a:rPr lang="en-US" altLang="zh-CN" dirty="0" err="1"/>
              <a:t>malloc</a:t>
            </a:r>
            <a:r>
              <a:rPr lang="zh-CN" altLang="en-US" dirty="0"/>
              <a:t>（</a:t>
            </a:r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new</a:t>
            </a:r>
            <a:r>
              <a:rPr lang="zh-CN" altLang="en-US" dirty="0"/>
              <a:t>）分配内存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用</a:t>
            </a:r>
            <a:r>
              <a:rPr lang="en-US" altLang="zh-CN" dirty="0"/>
              <a:t>free</a:t>
            </a:r>
            <a:r>
              <a:rPr lang="zh-CN" altLang="en-US" dirty="0"/>
              <a:t>（</a:t>
            </a:r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delete</a:t>
            </a:r>
            <a:r>
              <a:rPr lang="zh-CN" altLang="en-US" dirty="0"/>
              <a:t>）释放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6. </a:t>
            </a:r>
            <a:r>
              <a:rPr lang="zh-CN" altLang="en-US" dirty="0">
                <a:solidFill>
                  <a:srgbClr val="FF0000"/>
                </a:solidFill>
              </a:rPr>
              <a:t>函数返回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26910" y="127097"/>
          <a:ext cx="2512290" cy="6375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48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580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21911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06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23324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380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326910" y="5404933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a[100000]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26910" y="5771618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5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数据在内存中的分布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921164"/>
            <a:ext cx="7878618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big_array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huge_array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global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p_256MB,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p_256B,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p_4GB,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p_512B;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local, local1, local2;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b="1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//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p_256MB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p_256B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p_4GB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p_512B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var_array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fix_array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918492"/>
              </p:ext>
            </p:extLst>
          </p:nvPr>
        </p:nvGraphicFramePr>
        <p:xfrm>
          <a:off x="609597" y="1930400"/>
          <a:ext cx="635462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08">
                  <a:extLst>
                    <a:ext uri="{9D8B030D-6E8A-4147-A177-3AD203B41FA5}">
                      <a16:colId xmlns:a16="http://schemas.microsoft.com/office/drawing/2014/main" val="908025527"/>
                    </a:ext>
                  </a:extLst>
                </a:gridCol>
                <a:gridCol w="1835586">
                  <a:extLst>
                    <a:ext uri="{9D8B030D-6E8A-4147-A177-3AD203B41FA5}">
                      <a16:colId xmlns:a16="http://schemas.microsoft.com/office/drawing/2014/main" val="368482680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924744490"/>
                    </a:ext>
                  </a:extLst>
                </a:gridCol>
                <a:gridCol w="979053">
                  <a:extLst>
                    <a:ext uri="{9D8B030D-6E8A-4147-A177-3AD203B41FA5}">
                      <a16:colId xmlns:a16="http://schemas.microsoft.com/office/drawing/2014/main" val="2107386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big_array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80601080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全局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huge_array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601080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全局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9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601064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全局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9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7ffe91460014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局部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静态栈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0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local1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7ffe91460018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局部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静态栈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local2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7ffe9146001c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局部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静态栈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7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p_256MB[]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7f4f1d697010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创建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7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p_256B[]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8191b420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p_4GB[]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7f4e1d696010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创建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5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p_512B[]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8191b530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创建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var_array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7ffe9145f000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局部（变长）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动态栈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0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fix_array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7ffe91460050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局部（定长）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静态栈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9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0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内存分布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补充内容：变长数组与变长栈帧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3.10.5)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联合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安全性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缓冲区溢出攻击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对抗缓冲区溢出攻击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1"/>
            <a:ext cx="7290055" cy="854364"/>
          </a:xfrm>
        </p:spPr>
        <p:txBody>
          <a:bodyPr/>
          <a:lstStyle/>
          <a:p>
            <a:r>
              <a:rPr lang="en-US" altLang="zh-CN" dirty="0" smtClean="0"/>
              <a:t>ISO C99</a:t>
            </a:r>
            <a:r>
              <a:rPr lang="zh-CN" altLang="en-US" dirty="0" smtClean="0"/>
              <a:t>标准加入的特性。</a:t>
            </a:r>
            <a:endParaRPr lang="en-US" altLang="zh-CN" dirty="0"/>
          </a:p>
          <a:p>
            <a:r>
              <a:rPr lang="zh-CN" altLang="en-US" dirty="0" smtClean="0"/>
              <a:t>形式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0458" y="3223644"/>
            <a:ext cx="75169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func1(long n,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A[n][n]){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正确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0458" y="4685577"/>
            <a:ext cx="75169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func1_wrong(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A[n][n], long n){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1"/>
            <a:ext cx="7290055" cy="854364"/>
          </a:xfrm>
        </p:spPr>
        <p:txBody>
          <a:bodyPr/>
          <a:lstStyle/>
          <a:p>
            <a:r>
              <a:rPr lang="en-US" altLang="zh-CN" dirty="0" smtClean="0"/>
              <a:t>ISO C99</a:t>
            </a:r>
            <a:r>
              <a:rPr lang="zh-CN" altLang="en-US" dirty="0" smtClean="0"/>
              <a:t>标准加入的特性。</a:t>
            </a:r>
            <a:endParaRPr lang="en-US" altLang="zh-CN" dirty="0"/>
          </a:p>
          <a:p>
            <a:r>
              <a:rPr lang="zh-CN" altLang="en-US" dirty="0" smtClean="0"/>
              <a:t>形式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0458" y="3223644"/>
            <a:ext cx="751692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func1(long n, long k){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A[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n+k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][n];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正确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变长数组的特点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4348" y="1992469"/>
            <a:ext cx="751692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var_ele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n,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A[n][n], long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long j){</a:t>
            </a:r>
          </a:p>
          <a:p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 %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in %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%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 in %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altLang="zh-CN" b="1" i="1" dirty="0" smtClean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A[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4348" y="3341632"/>
            <a:ext cx="7516923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N 3</a:t>
            </a: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fix_ele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A[n][n], long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long j){</a:t>
            </a:r>
          </a:p>
          <a:p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in %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%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altLang="zh-CN" b="1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 in % </a:t>
            </a:r>
            <a:r>
              <a:rPr lang="en-US" altLang="zh-CN" b="1" i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altLang="zh-CN" b="1" i="1" dirty="0" smtClean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A[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4348" y="4967796"/>
            <a:ext cx="362841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var_ele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(%rsi,%rdi,4),%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(%rax,%rcx,4),%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2857" y="4967795"/>
            <a:ext cx="362841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fix_ele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(%rsi,%rsi,2),%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(%rdi,%rax,4),%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(%rax,%rdx,4),%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变长数组的特点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1"/>
            <a:ext cx="7290055" cy="2821708"/>
          </a:xfrm>
        </p:spPr>
        <p:txBody>
          <a:bodyPr/>
          <a:lstStyle/>
          <a:p>
            <a:r>
              <a:rPr lang="zh-CN" altLang="en-US" b="1" dirty="0" smtClean="0"/>
              <a:t>特点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：在计算地址的时候使用</a:t>
            </a:r>
            <a:r>
              <a:rPr lang="en-US" altLang="zh-CN" b="1" dirty="0" err="1" smtClean="0"/>
              <a:t>imulq</a:t>
            </a:r>
            <a:r>
              <a:rPr lang="zh-CN" altLang="en-US" b="1" dirty="0" smtClean="0"/>
              <a:t>而不是</a:t>
            </a:r>
            <a:r>
              <a:rPr lang="en-US" altLang="zh-CN" b="1" dirty="0" err="1" smtClean="0"/>
              <a:t>leaq</a:t>
            </a:r>
            <a:endParaRPr lang="en-US" altLang="zh-CN" b="1" dirty="0"/>
          </a:p>
          <a:p>
            <a:pPr lvl="1"/>
            <a:r>
              <a:rPr lang="zh-CN" altLang="en-US" dirty="0" smtClean="0"/>
              <a:t>这意味着额外的一些时间开销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66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变长数组的特点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9600" y="1921164"/>
            <a:ext cx="787861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p_256B,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p_4GB</a:t>
            </a:r>
          </a:p>
          <a:p>
            <a:r>
              <a:rPr lang="en-US" altLang="zh-CN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local; 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b="1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//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p_256B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p_4GB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var_array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fix_array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122"/>
              </p:ext>
            </p:extLst>
          </p:nvPr>
        </p:nvGraphicFramePr>
        <p:xfrm>
          <a:off x="609600" y="4230551"/>
          <a:ext cx="6354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08">
                  <a:extLst>
                    <a:ext uri="{9D8B030D-6E8A-4147-A177-3AD203B41FA5}">
                      <a16:colId xmlns:a16="http://schemas.microsoft.com/office/drawing/2014/main" val="908025527"/>
                    </a:ext>
                  </a:extLst>
                </a:gridCol>
                <a:gridCol w="1835586">
                  <a:extLst>
                    <a:ext uri="{9D8B030D-6E8A-4147-A177-3AD203B41FA5}">
                      <a16:colId xmlns:a16="http://schemas.microsoft.com/office/drawing/2014/main" val="368482680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924744490"/>
                    </a:ext>
                  </a:extLst>
                </a:gridCol>
                <a:gridCol w="979053">
                  <a:extLst>
                    <a:ext uri="{9D8B030D-6E8A-4147-A177-3AD203B41FA5}">
                      <a16:colId xmlns:a16="http://schemas.microsoft.com/office/drawing/2014/main" val="2107386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p_256B[]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8191b420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p_4GB[]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7f4e1d696010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创建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堆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5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var_array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7ffe9145f000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局部（变长）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动态栈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0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fix_array</a:t>
                      </a:r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7ffe91460050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局部（定长）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静态栈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9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补充内容：变长数组与变长栈帧</a:t>
            </a:r>
            <a:r>
              <a:rPr lang="en-US" altLang="zh-CN" dirty="0"/>
              <a:t>(</a:t>
            </a:r>
            <a:r>
              <a:rPr lang="en-US" altLang="zh-CN" dirty="0" smtClean="0"/>
              <a:t>3.10.5)</a:t>
            </a:r>
          </a:p>
          <a:p>
            <a:endParaRPr lang="en-US" altLang="zh-CN" dirty="0"/>
          </a:p>
          <a:p>
            <a:r>
              <a:rPr lang="zh-CN" altLang="en-US" dirty="0" smtClean="0"/>
              <a:t>联合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缓冲区溢出攻击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对抗缓冲区溢出攻击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2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变长数组的特点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1"/>
            <a:ext cx="7290055" cy="2821708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：在计算地址的时候使用</a:t>
            </a:r>
            <a:r>
              <a:rPr lang="en-US" altLang="zh-CN" dirty="0" err="1" smtClean="0"/>
              <a:t>imulq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leaq</a:t>
            </a:r>
            <a:endParaRPr lang="en-US" altLang="zh-CN" dirty="0"/>
          </a:p>
          <a:p>
            <a:pPr lvl="1"/>
            <a:r>
              <a:rPr lang="zh-CN" altLang="en-US" dirty="0" smtClean="0"/>
              <a:t>这意味着额外的一些时间开销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特点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：开在用户栈上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虽然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也能创建一块连续的内存区域，但开辟的位置在运行时堆上</a:t>
            </a:r>
            <a:endParaRPr lang="en-US" altLang="zh-CN" dirty="0" smtClean="0"/>
          </a:p>
          <a:p>
            <a:pPr lvl="1"/>
            <a:r>
              <a:rPr lang="zh-CN" altLang="en-US" dirty="0"/>
              <a:t>由于</a:t>
            </a:r>
            <a:r>
              <a:rPr lang="zh-CN" altLang="en-US" dirty="0" smtClean="0"/>
              <a:t>是变长的，栈帧长度也是不定的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60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变长栈帧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5754254"/>
            <a:ext cx="7290055" cy="8866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我是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中的定长栈           我是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中的变长栈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*</a:t>
            </a:r>
            <a:r>
              <a:rPr lang="zh-CN" altLang="en-US" sz="1400" dirty="0" smtClean="0"/>
              <a:t>此处省略了一些对齐的细节</a:t>
            </a:r>
            <a:endParaRPr lang="en-US" altLang="zh-CN" sz="1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65883"/>
              </p:ext>
            </p:extLst>
          </p:nvPr>
        </p:nvGraphicFramePr>
        <p:xfrm>
          <a:off x="768095" y="2010895"/>
          <a:ext cx="2677069" cy="3719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069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被保存的寄存器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1494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某个数组</a:t>
                      </a:r>
                      <a:r>
                        <a:rPr lang="en-US" altLang="zh-CN" dirty="0" smtClean="0"/>
                        <a:t>A[n]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9463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69567"/>
              </p:ext>
            </p:extLst>
          </p:nvPr>
        </p:nvGraphicFramePr>
        <p:xfrm>
          <a:off x="5224640" y="2010894"/>
          <a:ext cx="2677069" cy="371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069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被保存的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其它的被保存的寄存器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373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1491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某个数组</a:t>
                      </a:r>
                      <a:r>
                        <a:rPr lang="en-US" altLang="zh-CN" dirty="0" smtClean="0"/>
                        <a:t>A[n]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9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87013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>
            <a:off x="3445164" y="4987636"/>
            <a:ext cx="711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01708" y="2373239"/>
            <a:ext cx="877454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rbp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425859" y="4576364"/>
            <a:ext cx="877454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rsp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901708" y="4945818"/>
            <a:ext cx="877454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rsp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901709" y="2766290"/>
            <a:ext cx="711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901708" y="5357091"/>
            <a:ext cx="711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/>
          <p:cNvSpPr/>
          <p:nvPr/>
        </p:nvSpPr>
        <p:spPr>
          <a:xfrm>
            <a:off x="4845115" y="2373240"/>
            <a:ext cx="360219" cy="2983852"/>
          </a:xfrm>
          <a:prstGeom prst="leftBrace">
            <a:avLst>
              <a:gd name="adj1" fmla="val 100640"/>
              <a:gd name="adj2" fmla="val 21099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13784" y="2684266"/>
            <a:ext cx="12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当前函数的栈帧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变长栈帧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5754254"/>
            <a:ext cx="7290055" cy="8866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我是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中的定长栈           我是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中的变长栈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77838"/>
              </p:ext>
            </p:extLst>
          </p:nvPr>
        </p:nvGraphicFramePr>
        <p:xfrm>
          <a:off x="768095" y="2010895"/>
          <a:ext cx="2677069" cy="3719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069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被保存的寄存器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1494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某个数组</a:t>
                      </a:r>
                      <a:r>
                        <a:rPr lang="en-US" altLang="zh-CN" dirty="0" smtClean="0"/>
                        <a:t>A[n]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9463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04540"/>
              </p:ext>
            </p:extLst>
          </p:nvPr>
        </p:nvGraphicFramePr>
        <p:xfrm>
          <a:off x="5224640" y="2010894"/>
          <a:ext cx="2677069" cy="371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069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被保存的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rbp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其它的被保存的寄存器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373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1491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某个数组</a:t>
                      </a:r>
                      <a:r>
                        <a:rPr lang="en-US" altLang="zh-CN" dirty="0" smtClean="0"/>
                        <a:t>A[n]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9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87013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>
            <a:off x="3445164" y="4987636"/>
            <a:ext cx="711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01708" y="2373239"/>
            <a:ext cx="877454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rbp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425859" y="4576364"/>
            <a:ext cx="877454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rsp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901708" y="4945818"/>
            <a:ext cx="877454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%</a:t>
            </a:r>
            <a:r>
              <a:rPr lang="en-US" altLang="zh-CN" b="1" dirty="0" err="1" smtClean="0"/>
              <a:t>rsp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901709" y="2766290"/>
            <a:ext cx="711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901708" y="5357091"/>
            <a:ext cx="711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弧形箭头 11"/>
          <p:cNvSpPr/>
          <p:nvPr/>
        </p:nvSpPr>
        <p:spPr>
          <a:xfrm rot="16200000">
            <a:off x="3137349" y="3181800"/>
            <a:ext cx="1810074" cy="979054"/>
          </a:xfrm>
          <a:prstGeom prst="curvedUpArrow">
            <a:avLst>
              <a:gd name="adj1" fmla="val 19428"/>
              <a:gd name="adj2" fmla="val 43247"/>
              <a:gd name="adj3" fmla="val 4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 rot="16200000" flipH="1">
            <a:off x="8192724" y="2691828"/>
            <a:ext cx="583036" cy="979054"/>
          </a:xfrm>
          <a:prstGeom prst="curvedUpArrow">
            <a:avLst>
              <a:gd name="adj1" fmla="val 19428"/>
              <a:gd name="adj2" fmla="val 43247"/>
              <a:gd name="adj3" fmla="val 4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5236" y="2382981"/>
            <a:ext cx="1145309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6"/>
                </a:solidFill>
              </a:rPr>
              <a:t>rsp</a:t>
            </a:r>
            <a:r>
              <a:rPr lang="en-US" altLang="zh-CN" b="1" dirty="0" smtClean="0">
                <a:solidFill>
                  <a:schemeClr val="accent6"/>
                </a:solidFill>
              </a:rPr>
              <a:t> + x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94715" y="3538290"/>
            <a:ext cx="1145309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6"/>
                </a:solidFill>
              </a:rPr>
              <a:t>rbp</a:t>
            </a:r>
            <a:r>
              <a:rPr lang="en-US" altLang="zh-CN" b="1" dirty="0" smtClean="0">
                <a:solidFill>
                  <a:schemeClr val="accent6"/>
                </a:solidFill>
              </a:rPr>
              <a:t> - x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0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变长栈帧的特点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3893127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：栈帧长度不是固定的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rbp</a:t>
            </a:r>
            <a:r>
              <a:rPr lang="zh-CN" altLang="en-US" dirty="0" smtClean="0"/>
              <a:t>寄存器将会起到专门的用途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原有的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rbp</a:t>
            </a:r>
            <a:r>
              <a:rPr lang="zh-CN" altLang="en-US" dirty="0"/>
              <a:t>会被“被调用者”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rbp</a:t>
            </a:r>
            <a:r>
              <a:rPr lang="zh-CN" altLang="en-US" dirty="0" smtClean="0"/>
              <a:t>会指向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rbp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对定长局部变量（位置固定的）将采用“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rbp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偏移量”来寻址，而不是“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rsp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偏移量”的寻址模式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ret</a:t>
            </a:r>
            <a:r>
              <a:rPr lang="zh-CN" altLang="en-US" dirty="0" smtClean="0"/>
              <a:t>前使用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leave</a:t>
            </a:r>
            <a:r>
              <a:rPr lang="zh-CN" altLang="en-US" dirty="0" smtClean="0"/>
              <a:t>等价于：</a:t>
            </a:r>
            <a:r>
              <a:rPr lang="en-US" altLang="zh-CN" dirty="0" err="1" smtClean="0"/>
              <a:t>movq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rbp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rsp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popq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rbp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15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变长栈帧的特点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32723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代码中，过程调用会使用上述的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寻址的模式，即使栈帧是定长的。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关于变长栈帧寻址与对齐的细节，参考第三版的练习题</a:t>
            </a:r>
            <a:r>
              <a:rPr lang="en-US" altLang="zh-CN" dirty="0" smtClean="0"/>
              <a:t>3.49</a:t>
            </a:r>
          </a:p>
        </p:txBody>
      </p:sp>
    </p:spTree>
    <p:extLst>
      <p:ext uri="{BB962C8B-B14F-4D97-AF65-F5344CB8AC3E}">
        <p14:creationId xmlns:p14="http://schemas.microsoft.com/office/powerpoint/2010/main" val="16061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补充内容：变长数组与变长栈帧</a:t>
            </a:r>
            <a:r>
              <a:rPr lang="en-US" altLang="zh-CN" dirty="0"/>
              <a:t>(</a:t>
            </a:r>
            <a:r>
              <a:rPr lang="en-US" altLang="zh-CN" dirty="0" smtClean="0"/>
              <a:t>3.10.5)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联合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安全性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缓冲区溢出攻击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对抗缓冲区溢出攻击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8096" y="2084832"/>
            <a:ext cx="362841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union 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 c;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d;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union_a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85688"/>
              </p:ext>
            </p:extLst>
          </p:nvPr>
        </p:nvGraphicFramePr>
        <p:xfrm>
          <a:off x="768096" y="394925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373370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30776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515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287685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345991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4413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89218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7584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002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62291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6119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7418" y="2084832"/>
            <a:ext cx="377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1. 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的首地址偏移量为 </a:t>
            </a:r>
            <a:r>
              <a:rPr lang="en-US" altLang="zh-CN" dirty="0" smtClean="0"/>
              <a:t>____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union_a</a:t>
            </a:r>
            <a:r>
              <a:rPr lang="en-US" altLang="zh-CN" dirty="0" smtClean="0"/>
              <a:t>) = ____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27418" y="3109377"/>
            <a:ext cx="30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en-US" altLang="zh-CN" dirty="0" smtClean="0"/>
              <a:t>1.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0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8096" y="2084832"/>
            <a:ext cx="362841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c1;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i1;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struct_b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union 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 c;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struct_b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d;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union_b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69202"/>
              </p:ext>
            </p:extLst>
          </p:nvPr>
        </p:nvGraphicFramePr>
        <p:xfrm>
          <a:off x="768096" y="5057619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373370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30776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515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287685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345991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4413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89218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7584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b.c1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b.i1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762291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6119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7418" y="2084832"/>
            <a:ext cx="377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b.i1</a:t>
            </a:r>
            <a:r>
              <a:rPr lang="zh-CN" altLang="en-US" dirty="0" smtClean="0"/>
              <a:t>的首地址偏移量为 </a:t>
            </a:r>
            <a:r>
              <a:rPr lang="en-US" altLang="zh-CN" dirty="0" smtClean="0"/>
              <a:t>____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struct_b</a:t>
            </a:r>
            <a:r>
              <a:rPr lang="en-US" altLang="zh-CN" dirty="0" smtClean="0"/>
              <a:t>) = ____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union_b</a:t>
            </a:r>
            <a:r>
              <a:rPr lang="en-US" altLang="zh-CN" dirty="0" smtClean="0"/>
              <a:t>) = ____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27418" y="3515993"/>
            <a:ext cx="30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en-US" altLang="zh-CN" dirty="0"/>
              <a:t>2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4 4 8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2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8096" y="2084832"/>
            <a:ext cx="362841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union 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long l;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c2;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52911"/>
              </p:ext>
            </p:extLst>
          </p:nvPr>
        </p:nvGraphicFramePr>
        <p:xfrm>
          <a:off x="768096" y="5057619"/>
          <a:ext cx="7572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271">
                  <a:extLst>
                    <a:ext uri="{9D8B030D-6E8A-4147-A177-3AD203B41FA5}">
                      <a16:colId xmlns:a16="http://schemas.microsoft.com/office/drawing/2014/main" val="1737337028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50752027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59214916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40115594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271891168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45095830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18285058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1683640352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1659037443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75698481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290311150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5449960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8610116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11511672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3619559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4181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u.c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0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zh-CN" dirty="0" err="1" smtClean="0"/>
                        <a:t>u.l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6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u.i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8273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7418" y="2084832"/>
            <a:ext cx="377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3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u.c</a:t>
            </a:r>
            <a:r>
              <a:rPr lang="zh-CN" altLang="en-US" dirty="0" smtClean="0"/>
              <a:t>的首地址偏移量为 </a:t>
            </a:r>
            <a:r>
              <a:rPr lang="en-US" altLang="zh-CN" dirty="0" smtClean="0"/>
              <a:t>____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union_c</a:t>
            </a:r>
            <a:r>
              <a:rPr lang="en-US" altLang="zh-CN" dirty="0" smtClean="0"/>
              <a:t>) = ____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struct_c</a:t>
            </a:r>
            <a:r>
              <a:rPr lang="en-US" altLang="zh-CN" dirty="0" smtClean="0"/>
              <a:t>) = ____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27418" y="3515993"/>
            <a:ext cx="30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en-US" altLang="zh-CN" dirty="0" smtClean="0"/>
              <a:t>3.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8 </a:t>
            </a:r>
            <a:r>
              <a:rPr lang="en-US" altLang="zh-CN" dirty="0"/>
              <a:t>8</a:t>
            </a:r>
            <a:r>
              <a:rPr lang="en-US" altLang="zh-CN" dirty="0" smtClean="0"/>
              <a:t>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2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8096" y="2084832"/>
            <a:ext cx="3628414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union 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c[7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union_d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c2[3];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union_d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u;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struct_d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1492"/>
              </p:ext>
            </p:extLst>
          </p:nvPr>
        </p:nvGraphicFramePr>
        <p:xfrm>
          <a:off x="768096" y="5057619"/>
          <a:ext cx="75723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271">
                  <a:extLst>
                    <a:ext uri="{9D8B030D-6E8A-4147-A177-3AD203B41FA5}">
                      <a16:colId xmlns:a16="http://schemas.microsoft.com/office/drawing/2014/main" val="1737337028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50752027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59214916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40115594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271891168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45095830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18285058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1683640352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1659037443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75698481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290311150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5449960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8610116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11511672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3619559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4181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0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u.c</a:t>
                      </a:r>
                      <a:endParaRPr lang="zh-CN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6917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7418" y="2084832"/>
            <a:ext cx="377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4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u.c</a:t>
            </a:r>
            <a:r>
              <a:rPr lang="zh-CN" altLang="en-US" dirty="0" smtClean="0"/>
              <a:t>的首地址偏移量为 </a:t>
            </a:r>
            <a:r>
              <a:rPr lang="en-US" altLang="zh-CN" dirty="0" smtClean="0"/>
              <a:t>____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union_d</a:t>
            </a:r>
            <a:r>
              <a:rPr lang="en-US" altLang="zh-CN" dirty="0" smtClean="0"/>
              <a:t>) = ____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FF"/>
                </a:solidFill>
              </a:rPr>
              <a:t>i</a:t>
            </a:r>
            <a:r>
              <a:rPr lang="zh-CN" altLang="en-US" dirty="0" smtClean="0"/>
              <a:t>的首地址偏移量为</a:t>
            </a:r>
            <a:r>
              <a:rPr lang="en-US" altLang="zh-CN" dirty="0" smtClean="0"/>
              <a:t> ____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struct_d</a:t>
            </a:r>
            <a:r>
              <a:rPr lang="en-US" altLang="zh-CN" dirty="0" smtClean="0"/>
              <a:t>) = ____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27418" y="3515993"/>
            <a:ext cx="30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en-US" altLang="zh-CN" dirty="0" smtClean="0"/>
              <a:t>4. 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3 7 12 16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6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进程内存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内存分布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补充内容：变长数组与变长栈帧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3.10.5)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联合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安全性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缓冲区溢出攻击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对抗缓冲区溢出攻击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8096" y="2084832"/>
            <a:ext cx="362841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union 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c[7];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short s;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c2[3];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union_e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u;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70054"/>
              </p:ext>
            </p:extLst>
          </p:nvPr>
        </p:nvGraphicFramePr>
        <p:xfrm>
          <a:off x="768096" y="5057619"/>
          <a:ext cx="75723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271">
                  <a:extLst>
                    <a:ext uri="{9D8B030D-6E8A-4147-A177-3AD203B41FA5}">
                      <a16:colId xmlns:a16="http://schemas.microsoft.com/office/drawing/2014/main" val="1737337028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50752027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59214916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40115594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271891168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45095830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318285058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1683640352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1659037443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75698481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290311150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5449960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86101165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2115116721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36195597"/>
                    </a:ext>
                  </a:extLst>
                </a:gridCol>
                <a:gridCol w="473271">
                  <a:extLst>
                    <a:ext uri="{9D8B030D-6E8A-4147-A177-3AD203B41FA5}">
                      <a16:colId xmlns:a16="http://schemas.microsoft.com/office/drawing/2014/main" val="414181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 smtClean="0"/>
                        <a:t>u.s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0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u.c</a:t>
                      </a:r>
                      <a:endParaRPr lang="zh-CN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6917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7418" y="2084832"/>
            <a:ext cx="377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5. 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u.c</a:t>
            </a:r>
            <a:r>
              <a:rPr lang="zh-CN" altLang="en-US" dirty="0" smtClean="0"/>
              <a:t>的首地址偏移量为 </a:t>
            </a:r>
            <a:r>
              <a:rPr lang="en-US" altLang="zh-CN" dirty="0" smtClean="0"/>
              <a:t>____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union_e</a:t>
            </a:r>
            <a:r>
              <a:rPr lang="en-US" altLang="zh-CN" dirty="0" smtClean="0"/>
              <a:t>) = ____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FF"/>
                </a:solidFill>
              </a:rPr>
              <a:t>i</a:t>
            </a:r>
            <a:r>
              <a:rPr lang="zh-CN" altLang="en-US" dirty="0" smtClean="0"/>
              <a:t>的首地址偏移量为</a:t>
            </a:r>
            <a:r>
              <a:rPr lang="en-US" altLang="zh-CN" dirty="0" smtClean="0"/>
              <a:t> ____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struct_e</a:t>
            </a:r>
            <a:r>
              <a:rPr lang="en-US" altLang="zh-CN" dirty="0" smtClean="0"/>
              <a:t>) = ____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27418" y="3515993"/>
            <a:ext cx="30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en-US" altLang="zh-CN" dirty="0"/>
              <a:t>5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4 </a:t>
            </a:r>
            <a:r>
              <a:rPr lang="en-US" altLang="zh-CN" dirty="0"/>
              <a:t>8</a:t>
            </a:r>
            <a:r>
              <a:rPr lang="en-US" altLang="zh-CN" dirty="0" smtClean="0"/>
              <a:t> 12 16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7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在某些场合下节省空间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实现某些类型转换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类型转换时，不改变二进制表示，只是简单地改变了解释的方式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4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817418"/>
          </a:xfrm>
        </p:spPr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例：以下代码的输出均为</a:t>
            </a:r>
            <a:r>
              <a:rPr lang="en-US" altLang="zh-CN" dirty="0" smtClean="0"/>
              <a:t>41700000</a:t>
            </a:r>
            <a:r>
              <a:rPr lang="zh-CN" altLang="en-US" dirty="0" smtClean="0"/>
              <a:t>（单精度浮点数</a:t>
            </a:r>
            <a:r>
              <a:rPr lang="en-US" altLang="zh-CN" dirty="0" smtClean="0"/>
              <a:t>15.0</a:t>
            </a:r>
            <a:r>
              <a:rPr lang="zh-CN" altLang="en-US" dirty="0" smtClean="0"/>
              <a:t>的位级的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进制表示）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20315" y="3103418"/>
            <a:ext cx="362841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union 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u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=15.0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("%8x\n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6510" y="3103418"/>
            <a:ext cx="4581236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float y=15.0;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("%8x\n",*(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*)(&amp;y));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9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补充内容：变长数组与变长栈帧</a:t>
            </a:r>
            <a:r>
              <a:rPr lang="en-US" altLang="zh-CN" dirty="0"/>
              <a:t>(</a:t>
            </a:r>
            <a:r>
              <a:rPr lang="en-US" altLang="zh-CN" dirty="0" smtClean="0"/>
              <a:t>3.10.5)</a:t>
            </a:r>
          </a:p>
          <a:p>
            <a:endParaRPr lang="en-US" altLang="zh-CN" dirty="0"/>
          </a:p>
          <a:p>
            <a:r>
              <a:rPr lang="zh-CN" altLang="en-US" dirty="0" smtClean="0"/>
              <a:t>联合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安全性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缓冲区溢出攻击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对抗缓冲区溢出攻击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危险的函数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gets()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无符号转换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getpeername</a:t>
            </a:r>
            <a:r>
              <a:rPr lang="zh-CN" altLang="en-US" dirty="0" smtClean="0"/>
              <a:t>漏洞（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CS:APP 3eZN p.59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整型溢出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</a:t>
            </a:r>
            <a:r>
              <a:rPr lang="en-US" altLang="zh-CN" dirty="0" smtClean="0"/>
              <a:t>28</a:t>
            </a:r>
            <a:r>
              <a:rPr lang="zh-CN" altLang="en-US" dirty="0" smtClean="0"/>
              <a:t>退格漏洞（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7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1"/>
            <a:ext cx="7290055" cy="919018"/>
          </a:xfrm>
        </p:spPr>
        <p:txBody>
          <a:bodyPr/>
          <a:lstStyle/>
          <a:p>
            <a:r>
              <a:rPr lang="zh-CN" altLang="en-US" dirty="0" smtClean="0"/>
              <a:t>无符号转换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getpeername</a:t>
            </a:r>
            <a:r>
              <a:rPr lang="zh-CN" altLang="en-US" dirty="0" smtClean="0"/>
              <a:t>漏洞（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CS:APP 3eZN p.59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2751" y="2944370"/>
            <a:ext cx="7470740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zh-CN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copy_from_kernel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user_dest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KSIZE &lt;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 KSIZE :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user_dest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kbuf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928255"/>
          </a:xfrm>
        </p:spPr>
        <p:txBody>
          <a:bodyPr/>
          <a:lstStyle/>
          <a:p>
            <a:r>
              <a:rPr lang="zh-CN" altLang="en-US" dirty="0" smtClean="0"/>
              <a:t>整型溢出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</a:t>
            </a:r>
            <a:r>
              <a:rPr lang="en-US" altLang="zh-CN" dirty="0" smtClean="0"/>
              <a:t>28</a:t>
            </a:r>
            <a:r>
              <a:rPr lang="zh-CN" altLang="en-US" dirty="0" smtClean="0"/>
              <a:t>退格漏洞（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68096" y="2953607"/>
            <a:ext cx="7470740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username_get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unsigned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curLen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while(1){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...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if(key == ‘\b’){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curLen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...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...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curLen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curLen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73963" y="3415423"/>
            <a:ext cx="3602182" cy="230832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的起始地址为</a:t>
            </a:r>
            <a:r>
              <a:rPr lang="en-US" altLang="zh-CN" dirty="0" smtClean="0"/>
              <a:t>5000</a:t>
            </a:r>
          </a:p>
          <a:p>
            <a:r>
              <a:rPr lang="en-US" altLang="zh-CN" dirty="0" err="1" smtClean="0"/>
              <a:t>bufSize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1000</a:t>
            </a:r>
          </a:p>
          <a:p>
            <a:endParaRPr lang="en-US" altLang="zh-CN" dirty="0"/>
          </a:p>
          <a:p>
            <a:r>
              <a:rPr lang="en-US" altLang="zh-CN" dirty="0" err="1" smtClean="0"/>
              <a:t>curLen</a:t>
            </a:r>
            <a:r>
              <a:rPr lang="en-US" altLang="zh-CN" dirty="0" smtClean="0"/>
              <a:t> = 6:</a:t>
            </a:r>
          </a:p>
          <a:p>
            <a:r>
              <a:rPr lang="en-US" altLang="zh-CN" dirty="0" err="1" smtClean="0"/>
              <a:t>memset</a:t>
            </a:r>
            <a:r>
              <a:rPr lang="en-US" altLang="zh-CN" dirty="0" smtClean="0"/>
              <a:t>(5006,0,994);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curLen</a:t>
            </a:r>
            <a:r>
              <a:rPr lang="en-US" altLang="zh-CN" dirty="0" smtClean="0"/>
              <a:t> = 0xFFFFFFFE (-2):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emset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4998</a:t>
            </a:r>
            <a:r>
              <a:rPr lang="en-US" altLang="zh-CN" dirty="0" smtClean="0"/>
              <a:t>,0,1002);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8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</a:t>
            </a:r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631541" y="-1618950"/>
          <a:ext cx="1933701" cy="6315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701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00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9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49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被保存的寄存器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27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1494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字符数组</a:t>
                      </a:r>
                      <a:r>
                        <a:rPr lang="en-US" altLang="zh-CN" dirty="0" smtClean="0"/>
                        <a:t>c[n]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9463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769242"/>
            <a:ext cx="608692" cy="6086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0972" y="4888922"/>
            <a:ext cx="15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我是可怜的栈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</a:t>
            </a:r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87865"/>
              </p:ext>
            </p:extLst>
          </p:nvPr>
        </p:nvGraphicFramePr>
        <p:xfrm>
          <a:off x="6631541" y="-1618950"/>
          <a:ext cx="1933701" cy="6315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701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00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9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49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被保存的寄存器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27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1494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字符数组</a:t>
                      </a:r>
                      <a:r>
                        <a:rPr lang="en-US" altLang="zh-CN" dirty="0" smtClean="0"/>
                        <a:t>c[n]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9463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769242"/>
            <a:ext cx="608692" cy="6086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0972" y="4888922"/>
            <a:ext cx="15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我是可怜的栈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/>
          <a:lstStyle/>
          <a:p>
            <a:r>
              <a:rPr lang="zh-CN" altLang="en-US" dirty="0" smtClean="0"/>
              <a:t>对抗</a:t>
            </a:r>
            <a:r>
              <a:rPr lang="en-US" altLang="zh-CN" dirty="0"/>
              <a:t>1</a:t>
            </a:r>
            <a:r>
              <a:rPr lang="zh-CN" altLang="en-US" dirty="0" smtClean="0"/>
              <a:t>：栈随机化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对抗对抗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：空雪橇攻击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攻击代码包含一段非常长的空指令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</a:t>
            </a:r>
            <a:r>
              <a:rPr lang="en-US" altLang="zh-CN" dirty="0" err="1" smtClean="0"/>
              <a:t>nop</a:t>
            </a:r>
            <a:r>
              <a:rPr lang="zh-CN" altLang="en-US" dirty="0" smtClean="0"/>
              <a:t>，也可以是啥都不干的指令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不断尝试攻击，</a:t>
            </a:r>
            <a:r>
              <a:rPr lang="zh-CN" altLang="en-US" dirty="0"/>
              <a:t>直到</a:t>
            </a:r>
            <a:r>
              <a:rPr lang="zh-CN" altLang="en-US" dirty="0" smtClean="0"/>
              <a:t>返回地址落入雪橇上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C 0.00017 -0.0706 0.00052 -0.14097 0.00087 -0.21158 L 0.00087 -0.06343 L 0.00087 -0.23982 L 0.00087 -0.18866 L 0.00087 -0.27338 L 0.00087 -0.02963 L 0.00087 -0.33935 L 0.00087 -0.2007 L 0.00191 -0.27084 C 0.00156 -0.18056 0.00122 -0.09028 2.5E-6 -2.59259E-6 Z " pathEditMode="relative" ptsTypes="AAAAAAAAA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</a:t>
            </a:r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631541" y="-1618950"/>
          <a:ext cx="1933701" cy="6315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701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00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9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49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被保存的寄存器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27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1494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字符数组</a:t>
                      </a:r>
                      <a:r>
                        <a:rPr lang="en-US" altLang="zh-CN" dirty="0" smtClean="0"/>
                        <a:t>c[n]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9463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769242"/>
            <a:ext cx="608692" cy="6086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0972" y="4888922"/>
            <a:ext cx="15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我是可怜的栈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8097" y="2286000"/>
            <a:ext cx="5702876" cy="4023360"/>
          </a:xfrm>
        </p:spPr>
        <p:txBody>
          <a:bodyPr/>
          <a:lstStyle/>
          <a:p>
            <a:r>
              <a:rPr lang="zh-CN" altLang="en-US" dirty="0" smtClean="0"/>
              <a:t>对抗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：设置不可执行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对抗对抗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ROP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覆盖返回代码，试图让程序按某些顺序运行现有的指令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可以是原本一条完整的指令，也可以跳入某条指令中而以另一种方式解释这条指令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 rot="1554717">
            <a:off x="5098473" y="2295057"/>
            <a:ext cx="4011715" cy="630659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Non-executable!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/>
              <a:t>需要理解一个程序运行过程中，内存会发生怎样的变化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分配全局变量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调用函数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分配局部变量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）分配内存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free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）释放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函数返回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57467"/>
              </p:ext>
            </p:extLst>
          </p:nvPr>
        </p:nvGraphicFramePr>
        <p:xfrm>
          <a:off x="6326910" y="308128"/>
          <a:ext cx="2512290" cy="62695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7812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378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8836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14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106663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721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  <a:tr h="357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未初始化的数据区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317200"/>
                  </a:ext>
                </a:extLst>
              </a:tr>
              <a:tr h="357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已初始化的数据区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622853"/>
                  </a:ext>
                </a:extLst>
              </a:tr>
              <a:tr h="73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73577"/>
                  </a:ext>
                </a:extLst>
              </a:tr>
              <a:tr h="5541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保留区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68528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7583055" y="1491673"/>
            <a:ext cx="1" cy="512618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>
            <a:off x="5892799" y="1080655"/>
            <a:ext cx="360219" cy="5496986"/>
          </a:xfrm>
          <a:prstGeom prst="leftBrace">
            <a:avLst>
              <a:gd name="adj1" fmla="val 100640"/>
              <a:gd name="adj2" fmla="val 21099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7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</a:t>
            </a:r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631541" y="-1618950"/>
          <a:ext cx="1933701" cy="6315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701">
                  <a:extLst>
                    <a:ext uri="{9D8B030D-6E8A-4147-A177-3AD203B41FA5}">
                      <a16:colId xmlns:a16="http://schemas.microsoft.com/office/drawing/2014/main" val="3782587876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00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9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49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返回地址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6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被保存的寄存器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27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52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局部变量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844812"/>
                  </a:ext>
                </a:extLst>
              </a:tr>
              <a:tr h="1494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字符数组</a:t>
                      </a:r>
                      <a:r>
                        <a:rPr lang="en-US" altLang="zh-CN" dirty="0" smtClean="0"/>
                        <a:t>c[n]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6595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9463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769242"/>
            <a:ext cx="608692" cy="6086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0972" y="4888922"/>
            <a:ext cx="15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我是可怜的栈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8097" y="2286000"/>
            <a:ext cx="5702876" cy="4023360"/>
          </a:xfrm>
        </p:spPr>
        <p:txBody>
          <a:bodyPr/>
          <a:lstStyle/>
          <a:p>
            <a:r>
              <a:rPr lang="zh-CN" altLang="en-US" dirty="0" smtClean="0"/>
              <a:t>对抗</a:t>
            </a:r>
            <a:r>
              <a:rPr lang="en-US" altLang="zh-CN" dirty="0"/>
              <a:t>3</a:t>
            </a:r>
            <a:r>
              <a:rPr lang="zh-CN" altLang="en-US" dirty="0" smtClean="0"/>
              <a:t>：利用金丝雀进行栈破坏检测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对抗对抗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SEH</a:t>
            </a:r>
            <a:r>
              <a:rPr lang="zh-CN" altLang="en-US" dirty="0" smtClean="0"/>
              <a:t>攻击（这是啥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147299" y="991571"/>
            <a:ext cx="10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金丝雀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</a:t>
            </a:r>
            <a:r>
              <a:rPr lang="zh-CN" altLang="en-US" dirty="0" smtClean="0"/>
              <a:t>缓冲区溢出攻击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：写出更安全的代码！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03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参考资料：</a:t>
            </a:r>
            <a:endParaRPr lang="en-US" altLang="zh-CN" dirty="0"/>
          </a:p>
          <a:p>
            <a:pPr lvl="1"/>
            <a:r>
              <a:rPr lang="en-US" altLang="zh-CN" dirty="0" smtClean="0"/>
              <a:t>CS:APP 3eZN </a:t>
            </a:r>
            <a:r>
              <a:rPr lang="zh-CN" altLang="en-US" dirty="0" smtClean="0"/>
              <a:t>（敬爱的课本）</a:t>
            </a:r>
            <a:endParaRPr lang="en-US" altLang="zh-CN" dirty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www.freebuf.com/vuls/90048.html (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28</a:t>
            </a:r>
            <a:r>
              <a:rPr lang="zh-CN" altLang="en-US" dirty="0" smtClean="0"/>
              <a:t>退格）</a:t>
            </a:r>
            <a:endParaRPr lang="en-US" altLang="zh-CN" dirty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smtClean="0"/>
              <a:t>security.stackexchange.com/questions/20497/stack-overflows-defeating-canaries-aslr-dep-nx (</a:t>
            </a:r>
            <a:r>
              <a:rPr lang="zh-CN" altLang="en-US" dirty="0" smtClean="0"/>
              <a:t>关于如何攻击金丝雀）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广告！：</a:t>
            </a:r>
            <a:endParaRPr lang="en-US" altLang="zh-CN" dirty="0" smtClean="0"/>
          </a:p>
          <a:p>
            <a:pPr lvl="1"/>
            <a:r>
              <a:rPr lang="en-US" altLang="zh-CN" dirty="0"/>
              <a:t>https://github.com/pw384/ics17_detailed_fallibility</a:t>
            </a:r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一些复习过程中的私货（包括需要注意的细节、被吐槽过的坑点、课本上的一些错误以及比较神奇和玄学的一些实验结果）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3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24602"/>
              </p:ext>
            </p:extLst>
          </p:nvPr>
        </p:nvGraphicFramePr>
        <p:xfrm>
          <a:off x="6326910" y="127097"/>
          <a:ext cx="2512290" cy="6375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48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580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21911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06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23324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380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 smtClean="0"/>
              <a:t>需要理解一个程序运行过程中，内存会发生怎样的变化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分配全局变量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调用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分配局部变量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）分配内存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free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）释放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74478"/>
              </p:ext>
            </p:extLst>
          </p:nvPr>
        </p:nvGraphicFramePr>
        <p:xfrm>
          <a:off x="6326910" y="127097"/>
          <a:ext cx="2512290" cy="6375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48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580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21911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06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23324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380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 smtClean="0"/>
              <a:t>需要理解一个程序运行过程中，内存会发生怎样的变化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分配全局变量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调用函数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分配局部变量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）分配内存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free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）释放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函数返回</a:t>
            </a:r>
          </a:p>
        </p:txBody>
      </p:sp>
      <p:sp>
        <p:nvSpPr>
          <p:cNvPr id="4" name="矩形 3"/>
          <p:cNvSpPr/>
          <p:nvPr/>
        </p:nvSpPr>
        <p:spPr>
          <a:xfrm>
            <a:off x="6326910" y="5404933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a[100000]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26910" y="5771618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 smtClean="0"/>
              <a:t>需要理解一个程序运行过程中，内存会发生怎样的变化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分配全局变量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调用函数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分配局部变量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）分配内存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free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）释放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函数返回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96967"/>
              </p:ext>
            </p:extLst>
          </p:nvPr>
        </p:nvGraphicFramePr>
        <p:xfrm>
          <a:off x="6326910" y="127097"/>
          <a:ext cx="2512290" cy="6375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48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580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21911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06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23324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380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326910" y="5404933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a[100000]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26910" y="5771618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6910" y="1188534"/>
            <a:ext cx="2512290" cy="612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调用者保存的寄存器、传给被调用者的参数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6910" y="1802111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6326910" y="2167780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被调用者保存寄存器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 smtClean="0"/>
              <a:t>需要理解一个程序运行过程中，内存会发生怎样的变化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分配全局变量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分配局部变量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）分配内存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free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）释放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函数返回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26910" y="127097"/>
          <a:ext cx="2512290" cy="6375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48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580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21911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06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23324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380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326910" y="5404933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a[100000]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26910" y="5771618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6910" y="1188534"/>
            <a:ext cx="2512290" cy="612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调用者保存的寄存器、传给被调用者的参数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6910" y="1802111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6326910" y="2167780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被调用者保存寄存器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26910" y="2537059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temp[64]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7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数据在内存中的分布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5124703" cy="4023360"/>
          </a:xfrm>
        </p:spPr>
        <p:txBody>
          <a:bodyPr/>
          <a:lstStyle/>
          <a:p>
            <a:r>
              <a:rPr lang="zh-CN" altLang="en-US" dirty="0" smtClean="0"/>
              <a:t>需要理解一个程序运行过程中，内存会发生怎样的变化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分配全局变量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分配局部变量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malloc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）分配内存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free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）释放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函数返回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26910" y="127097"/>
          <a:ext cx="2512290" cy="6375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307529095"/>
                    </a:ext>
                  </a:extLst>
                </a:gridCol>
              </a:tblGrid>
              <a:tr h="48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内核虚拟内存</a:t>
                      </a:r>
                      <a:endParaRPr lang="zh-CN" altLang="en-US" dirty="0"/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46409"/>
                  </a:ext>
                </a:extLst>
              </a:tr>
              <a:tr h="580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用户栈</a:t>
                      </a:r>
                      <a:endParaRPr lang="zh-CN" altLang="en-US" dirty="0"/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05976"/>
                  </a:ext>
                </a:extLst>
              </a:tr>
              <a:tr h="21911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25016"/>
                  </a:ext>
                </a:extLst>
              </a:tr>
              <a:tr h="406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共享库的内存映射区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43596"/>
                  </a:ext>
                </a:extLst>
              </a:tr>
              <a:tr h="23324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6506"/>
                  </a:ext>
                </a:extLst>
              </a:tr>
              <a:tr h="380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运行时堆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4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326910" y="5404933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a[100000]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26910" y="5771618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6910" y="1188534"/>
            <a:ext cx="2512290" cy="612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调用者保存的寄存器、传给被调用者的参数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6910" y="1802111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6326910" y="2167780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被调用者保存寄存器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26910" y="2537059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long temp[64]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26910" y="5035654"/>
            <a:ext cx="251229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*c=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(50)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26910" y="3846353"/>
            <a:ext cx="2512290" cy="70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r>
              <a:rPr lang="en-US" altLang="zh-CN" dirty="0" smtClean="0"/>
              <a:t> *arr2</a:t>
            </a:r>
          </a:p>
          <a:p>
            <a:pPr algn="ctr"/>
            <a:r>
              <a:rPr lang="en-US" altLang="zh-CN" dirty="0" smtClean="0"/>
              <a:t>=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(5000000)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8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自定义 3">
      <a:majorFont>
        <a:latin typeface="Courier New"/>
        <a:ea typeface="华文中宋"/>
        <a:cs typeface=""/>
      </a:majorFont>
      <a:minorFont>
        <a:latin typeface="Courier New"/>
        <a:ea typeface="华文中宋"/>
        <a:cs typeface="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562</TotalTime>
  <Words>2547</Words>
  <Application>Microsoft Office PowerPoint</Application>
  <PresentationFormat>全屏显示(4:3)</PresentationFormat>
  <Paragraphs>601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华文中宋</vt:lpstr>
      <vt:lpstr>Courier New</vt:lpstr>
      <vt:lpstr>Tw Cen MT</vt:lpstr>
      <vt:lpstr>Wingdings 3</vt:lpstr>
      <vt:lpstr>积分</vt:lpstr>
      <vt:lpstr>ICS 课程回顾 机器级代码：高级</vt:lpstr>
      <vt:lpstr>目录</vt:lpstr>
      <vt:lpstr>目录</vt:lpstr>
      <vt:lpstr>数据在内存中的分布</vt:lpstr>
      <vt:lpstr>数据在内存中的分布</vt:lpstr>
      <vt:lpstr>数据在内存中的分布</vt:lpstr>
      <vt:lpstr>数据在内存中的分布</vt:lpstr>
      <vt:lpstr>数据在内存中的分布</vt:lpstr>
      <vt:lpstr>数据在内存中的分布</vt:lpstr>
      <vt:lpstr>数据在内存中的分布</vt:lpstr>
      <vt:lpstr>数据在内存中的分布</vt:lpstr>
      <vt:lpstr>数据在内存中的分布</vt:lpstr>
      <vt:lpstr>数据在内存中的分布</vt:lpstr>
      <vt:lpstr>目录</vt:lpstr>
      <vt:lpstr>变长数组</vt:lpstr>
      <vt:lpstr>变长数组</vt:lpstr>
      <vt:lpstr>变长数组的特点</vt:lpstr>
      <vt:lpstr>变长数组的特点</vt:lpstr>
      <vt:lpstr>变长数组的特点</vt:lpstr>
      <vt:lpstr>变长数组的特点</vt:lpstr>
      <vt:lpstr>变长栈帧</vt:lpstr>
      <vt:lpstr>变长栈帧</vt:lpstr>
      <vt:lpstr>变长栈帧的特点</vt:lpstr>
      <vt:lpstr>变长栈帧的特点</vt:lpstr>
      <vt:lpstr>目录</vt:lpstr>
      <vt:lpstr>联合</vt:lpstr>
      <vt:lpstr>联合</vt:lpstr>
      <vt:lpstr>联合</vt:lpstr>
      <vt:lpstr>联合</vt:lpstr>
      <vt:lpstr>联合</vt:lpstr>
      <vt:lpstr>联合</vt:lpstr>
      <vt:lpstr>联合</vt:lpstr>
      <vt:lpstr>目录</vt:lpstr>
      <vt:lpstr>缓冲区溢出攻击</vt:lpstr>
      <vt:lpstr>缓冲区溢出攻击</vt:lpstr>
      <vt:lpstr>缓冲区溢出攻击</vt:lpstr>
      <vt:lpstr>对抗缓冲区溢出攻击</vt:lpstr>
      <vt:lpstr>对抗缓冲区溢出攻击</vt:lpstr>
      <vt:lpstr>对抗缓冲区溢出攻击</vt:lpstr>
      <vt:lpstr>对抗缓冲区溢出攻击</vt:lpstr>
      <vt:lpstr>对抗缓冲区溢出攻击</vt:lpstr>
      <vt:lpstr>感谢！</vt:lpstr>
    </vt:vector>
  </TitlesOfParts>
  <Company>PKU2016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课程回顾 机器级代码：高级</dc:title>
  <dc:creator>asus</dc:creator>
  <cp:lastModifiedBy>asus</cp:lastModifiedBy>
  <cp:revision>107</cp:revision>
  <dcterms:created xsi:type="dcterms:W3CDTF">2017-10-11T03:11:22Z</dcterms:created>
  <dcterms:modified xsi:type="dcterms:W3CDTF">2017-10-19T08:33:51Z</dcterms:modified>
</cp:coreProperties>
</file>