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7" r:id="rId10"/>
    <p:sldId id="289" r:id="rId11"/>
    <p:sldId id="266" r:id="rId12"/>
    <p:sldId id="269" r:id="rId13"/>
    <p:sldId id="272" r:id="rId14"/>
    <p:sldId id="281" r:id="rId15"/>
    <p:sldId id="282" r:id="rId16"/>
    <p:sldId id="283" r:id="rId17"/>
    <p:sldId id="285" r:id="rId18"/>
    <p:sldId id="267" r:id="rId19"/>
    <p:sldId id="297" r:id="rId20"/>
    <p:sldId id="291" r:id="rId21"/>
    <p:sldId id="292" r:id="rId22"/>
    <p:sldId id="299" r:id="rId23"/>
    <p:sldId id="300" r:id="rId24"/>
    <p:sldId id="301" r:id="rId25"/>
    <p:sldId id="304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9FF99"/>
    <a:srgbClr val="9C85C0"/>
    <a:srgbClr val="A5B592"/>
    <a:srgbClr val="EFFFF9"/>
    <a:srgbClr val="C9FFE9"/>
    <a:srgbClr val="B3C5DA"/>
    <a:srgbClr val="00B0F0"/>
    <a:srgbClr val="FEF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9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441231"/>
            <a:ext cx="10250424" cy="2387600"/>
          </a:xfrm>
        </p:spPr>
        <p:txBody>
          <a:bodyPr>
            <a:noAutofit/>
          </a:bodyPr>
          <a:lstStyle/>
          <a:p>
            <a:r>
              <a:rPr lang="en-GB" sz="4000" dirty="0"/>
              <a:t>A simple polynomial-time approximation algorithm for the total variation distance between two product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830"/>
            <a:ext cx="9144000" cy="2625026"/>
          </a:xfrm>
        </p:spPr>
        <p:txBody>
          <a:bodyPr/>
          <a:lstStyle/>
          <a:p>
            <a:r>
              <a:rPr lang="en-GB" dirty="0" err="1"/>
              <a:t>Weiming</a:t>
            </a:r>
            <a:r>
              <a:rPr lang="en-GB" dirty="0"/>
              <a:t> Feng</a:t>
            </a:r>
            <a:r>
              <a:rPr lang="en-GB" baseline="30000" dirty="0"/>
              <a:t>1</a:t>
            </a:r>
            <a:r>
              <a:rPr lang="en-GB" baseline="30000" dirty="0">
                <a:sym typeface="Wingdings" panose="05000000000000000000" pitchFamily="2" charset="2"/>
              </a:rPr>
              <a:t></a:t>
            </a:r>
            <a:r>
              <a:rPr lang="en-GB" baseline="30000" dirty="0"/>
              <a:t>3</a:t>
            </a:r>
            <a:r>
              <a:rPr lang="en-GB" dirty="0"/>
              <a:t>, Heng Guo</a:t>
            </a:r>
            <a:r>
              <a:rPr lang="en-GB" baseline="30000" dirty="0"/>
              <a:t>1</a:t>
            </a:r>
            <a:r>
              <a:rPr lang="en-GB" dirty="0"/>
              <a:t>, Mark Jerrum</a:t>
            </a:r>
            <a:r>
              <a:rPr lang="en-GB" baseline="30000" dirty="0"/>
              <a:t>2</a:t>
            </a:r>
            <a:r>
              <a:rPr lang="en-GB" dirty="0"/>
              <a:t>, </a:t>
            </a:r>
            <a:r>
              <a:rPr lang="en-GB" i="1" dirty="0"/>
              <a:t>Jiaheng Wang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sz="1800" baseline="30000" dirty="0"/>
              <a:t>1</a:t>
            </a:r>
            <a:r>
              <a:rPr lang="en-GB" sz="1800" dirty="0"/>
              <a:t>University of Edinburgh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Queen Mary, University of London</a:t>
            </a:r>
          </a:p>
          <a:p>
            <a:r>
              <a:rPr lang="en-GB" sz="1800" baseline="30000" dirty="0"/>
              <a:t>3</a:t>
            </a:r>
            <a:r>
              <a:rPr lang="en-GB" sz="1800" dirty="0"/>
              <a:t>UC </a:t>
            </a:r>
            <a:r>
              <a:rPr lang="en-GB" sz="1800" dirty="0" err="1"/>
              <a:t>Berkeley</a:t>
            </a:r>
            <a:r>
              <a:rPr lang="en-GB" sz="1800" dirty="0" err="1">
                <a:sym typeface="Wingdings" panose="05000000000000000000" pitchFamily="2" charset="2"/>
              </a:rPr>
              <a:t></a:t>
            </a:r>
            <a:r>
              <a:rPr lang="en-GB" sz="18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ETH</a:t>
            </a: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Zürich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206A12-BDE0-3EB0-EBC3-4D4EC1B25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5333" r="7613" b="24933"/>
          <a:stretch/>
        </p:blipFill>
        <p:spPr bwMode="auto">
          <a:xfrm>
            <a:off x="10241280" y="6049382"/>
            <a:ext cx="1796257" cy="7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7090-68AF-89A3-1D7E-59D9265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4" y="6049382"/>
            <a:ext cx="2640060" cy="6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1E0BC-2714-1DD7-ADD3-1A6BAD7D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24" y="6057889"/>
            <a:ext cx="2340864" cy="623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EF481-7741-3159-93BB-1F065C27B6CB}"/>
              </a:ext>
            </a:extLst>
          </p:cNvPr>
          <p:cNvSpPr txBox="1"/>
          <p:nvPr/>
        </p:nvSpPr>
        <p:spPr>
          <a:xfrm>
            <a:off x="3048965" y="510197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 err="1"/>
              <a:t>QuACT</a:t>
            </a:r>
            <a:r>
              <a:rPr lang="en-GB" sz="2400" dirty="0"/>
              <a:t> classical talk</a:t>
            </a:r>
          </a:p>
        </p:txBody>
      </p:sp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estimator?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2427-BEB0-C801-330E-B3BCE831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9431"/>
            <a:ext cx="10515600" cy="1609345"/>
          </a:xfrm>
        </p:spPr>
        <p:txBody>
          <a:bodyPr>
            <a:normAutofit/>
          </a:bodyPr>
          <a:lstStyle/>
          <a:p>
            <a:r>
              <a:rPr lang="en-GB" dirty="0"/>
              <a:t>A good estimator should: </a:t>
            </a:r>
          </a:p>
          <a:p>
            <a:pPr lvl="1"/>
            <a:r>
              <a:rPr lang="en-GB" dirty="0"/>
              <a:t>have comparably </a:t>
            </a:r>
            <a:r>
              <a:rPr lang="en-GB" b="1" dirty="0">
                <a:solidFill>
                  <a:srgbClr val="0070C0"/>
                </a:solidFill>
              </a:rPr>
              <a:t>low variance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high expectation</a:t>
            </a:r>
            <a:r>
              <a:rPr lang="en-GB" dirty="0"/>
              <a:t>; and</a:t>
            </a:r>
          </a:p>
          <a:p>
            <a:pPr lvl="1"/>
            <a:r>
              <a:rPr lang="en-GB" dirty="0"/>
              <a:t>cost little time to generate a sample.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/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prstClr val="black"/>
                    </a:solidFill>
                  </a:rPr>
                  <a:t>Unbiased estimator 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70C0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be the expectation and variance of the estimator. The sample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satisfies 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𝜀𝜇</m:t>
                            </m:r>
                          </m:e>
                        </m:d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≤1/4</m:t>
                        </m:r>
                      </m:e>
                    </m:func>
                  </m:oMath>
                </a14:m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providing the number of samples is at least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60066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Joint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dirty="0"/>
                  <a:t> with correct marginals.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Probability of </a:t>
                </a:r>
                <a:r>
                  <a:rPr lang="en-GB" dirty="0">
                    <a:solidFill>
                      <a:srgbClr val="FF0000"/>
                    </a:solidFill>
                  </a:rPr>
                  <a:t>discrepancy</a:t>
                </a:r>
                <a:r>
                  <a:rPr lang="en-GB" dirty="0"/>
                  <a:t>: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=0.38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4EE93A7-24D9-4B29-5187-D1EB13529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301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B2957-C5EF-EFA2-A6FE-DAD65394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3968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5CD65B-30E8-3550-2F1F-5873794B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9064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8483345-829C-1002-5575-ED4C54CAA91C}"/>
              </a:ext>
            </a:extLst>
          </p:cNvPr>
          <p:cNvSpPr/>
          <p:nvPr/>
        </p:nvSpPr>
        <p:spPr>
          <a:xfrm>
            <a:off x="7295710" y="2551176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3C8A20-542C-D32F-5234-E73E9E8D95C7}"/>
              </a:ext>
            </a:extLst>
          </p:cNvPr>
          <p:cNvSpPr/>
          <p:nvPr/>
        </p:nvSpPr>
        <p:spPr>
          <a:xfrm>
            <a:off x="7295710" y="3389565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C4E4A6-0A9D-5F22-61E9-787165630587}"/>
              </a:ext>
            </a:extLst>
          </p:cNvPr>
          <p:cNvSpPr/>
          <p:nvPr/>
        </p:nvSpPr>
        <p:spPr>
          <a:xfrm>
            <a:off x="729571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7B44C0-4C5A-4EB0-FAFF-56439108D532}"/>
              </a:ext>
            </a:extLst>
          </p:cNvPr>
          <p:cNvSpPr/>
          <p:nvPr/>
        </p:nvSpPr>
        <p:spPr>
          <a:xfrm>
            <a:off x="7295710" y="496707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83C270-46E1-5B9C-1D62-2BCCD528E893}"/>
              </a:ext>
            </a:extLst>
          </p:cNvPr>
          <p:cNvSpPr/>
          <p:nvPr/>
        </p:nvSpPr>
        <p:spPr>
          <a:xfrm rot="5400000">
            <a:off x="5673945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1CA199-16A6-E41E-5B74-2F1E52C56A68}"/>
              </a:ext>
            </a:extLst>
          </p:cNvPr>
          <p:cNvSpPr/>
          <p:nvPr/>
        </p:nvSpPr>
        <p:spPr>
          <a:xfrm rot="5400000">
            <a:off x="658065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808434-871F-0E90-CF9E-37901C9FBD1F}"/>
              </a:ext>
            </a:extLst>
          </p:cNvPr>
          <p:cNvSpPr/>
          <p:nvPr/>
        </p:nvSpPr>
        <p:spPr>
          <a:xfrm rot="5400000">
            <a:off x="7466943" y="4100114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09E839-C9F1-A647-AD77-5E65D1A88A64}"/>
              </a:ext>
            </a:extLst>
          </p:cNvPr>
          <p:cNvSpPr/>
          <p:nvPr/>
        </p:nvSpPr>
        <p:spPr>
          <a:xfrm rot="5400000">
            <a:off x="8262024" y="412868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23180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CA906D-3889-E8F4-F326-2515E70B8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97662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FA10ED-4782-6092-BDA1-4F1BE6D5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0883"/>
              </p:ext>
            </p:extLst>
          </p:nvPr>
        </p:nvGraphicFramePr>
        <p:xfrm>
          <a:off x="6389003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2E50508-9EAA-8D5A-603D-DEA8D27F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32625"/>
              </p:ext>
            </p:extLst>
          </p:nvPr>
        </p:nvGraphicFramePr>
        <p:xfrm>
          <a:off x="6389002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Optimal</a:t>
            </a:r>
            <a:r>
              <a:rPr lang="en-GB" dirty="0"/>
              <a:t> 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/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Coupling lemma.</a:t>
                </a:r>
                <a:r>
                  <a:rPr lang="en-GB" sz="2800" dirty="0">
                    <a:solidFill>
                      <a:schemeClr val="tx1"/>
                    </a:solidFill>
                  </a:rPr>
                  <a:t> For any coupling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and there exists an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optimal coupling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 which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equality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is taken.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Optimal couplings are not necessarily unique.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D222A-6BDA-3954-8DBA-6644107AF3D7}"/>
              </a:ext>
            </a:extLst>
          </p:cNvPr>
          <p:cNvSpPr/>
          <p:nvPr/>
        </p:nvSpPr>
        <p:spPr>
          <a:xfrm>
            <a:off x="838200" y="5513223"/>
            <a:ext cx="10515600" cy="7939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Apparently, the optimal coupling is hard to compute. </a:t>
            </a:r>
          </a:p>
        </p:txBody>
      </p:sp>
    </p:spTree>
    <p:extLst>
      <p:ext uri="{BB962C8B-B14F-4D97-AF65-F5344CB8AC3E}">
        <p14:creationId xmlns:p14="http://schemas.microsoft.com/office/powerpoint/2010/main" val="16495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826C947-7FE8-0524-053A-61BFD577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8630"/>
              </p:ext>
            </p:extLst>
          </p:nvPr>
        </p:nvGraphicFramePr>
        <p:xfrm>
          <a:off x="6397880" y="169043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/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/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BB21EF4-9533-C31C-3BE6-9AC9B8B5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79562"/>
              </p:ext>
            </p:extLst>
          </p:nvPr>
        </p:nvGraphicFramePr>
        <p:xfrm>
          <a:off x="6397880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3881E7-B5D5-F345-00DB-257510AC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472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.50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.00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5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55814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121822F-D13A-030C-90B6-A95EBA22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75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.50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.10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.00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.40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0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Couple bit-by-bit </a:t>
                </a:r>
                <a:r>
                  <a:rPr lang="en-GB" dirty="0">
                    <a:solidFill>
                      <a:srgbClr val="FF0000"/>
                    </a:solidFill>
                  </a:rPr>
                  <a:t>independently</a:t>
                </a:r>
                <a:r>
                  <a:rPr lang="en-GB" dirty="0"/>
                  <a:t> for product distributions?</a:t>
                </a:r>
              </a:p>
              <a:p>
                <a:pPr lvl="1"/>
                <a:r>
                  <a:rPr lang="en-US" altLang="zh-CN" dirty="0"/>
                  <a:t>Optimal </a:t>
                </a:r>
                <a:r>
                  <a:rPr lang="en-GB" altLang="zh-CN" dirty="0"/>
                  <a:t>coupling for each bit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  <a:blipFill>
                <a:blip r:embed="rId2"/>
                <a:stretch>
                  <a:fillRect l="-1978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85058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/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TV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2DA26-952B-1765-4B5C-C78C29E5D1E9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D97BF0-158F-A235-93EE-033D06F026DF}"/>
                </a:ext>
              </a:extLst>
            </p:cNvPr>
            <p:cNvGrpSpPr/>
            <p:nvPr/>
          </p:nvGrpSpPr>
          <p:grpSpPr>
            <a:xfrm>
              <a:off x="838200" y="1799228"/>
              <a:ext cx="10515600" cy="1684636"/>
              <a:chOff x="838200" y="1799228"/>
              <a:chExt cx="10515600" cy="1684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/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600" dirty="0">
                        <a:solidFill>
                          <a:schemeClr val="tx1"/>
                        </a:solidFill>
                      </a:rPr>
                      <a:t>Optimal coupling			Greedy coupling</a:t>
                    </a: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	</a:t>
                    </a:r>
                    <a14:m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 	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GB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639F80-91DD-6E22-2361-BD604CAD892E}"/>
                  </a:ext>
                </a:extLst>
              </p:cNvPr>
              <p:cNvSpPr txBox="1"/>
              <p:nvPr/>
            </p:nvSpPr>
            <p:spPr>
              <a:xfrm>
                <a:off x="6016752" y="2243606"/>
                <a:ext cx="42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?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1A54A-8243-699C-A014-FE812AAFA828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F1F24B-A25C-314A-7604-3553ED74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/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Example.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=0.5+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ra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709AB0E-DDD5-4D34-2777-CB67A2912186}"/>
              </a:ext>
            </a:extLst>
          </p:cNvPr>
          <p:cNvSpPr/>
          <p:nvPr/>
        </p:nvSpPr>
        <p:spPr>
          <a:xfrm>
            <a:off x="7208367" y="115780"/>
            <a:ext cx="4145433" cy="1574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Not even a constant approximate!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/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Optimal coupling			Greedy coupling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𝒪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A57D0-7661-F4E1-24EB-4D00B45B53E1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/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600" dirty="0">
                      <a:solidFill>
                        <a:schemeClr val="tx1"/>
                      </a:solidFill>
                    </a:rPr>
                    <a:t>Optimal coupling			Greedy coupling</a:t>
                  </a:r>
                </a:p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	</a:t>
                  </a:r>
                  <a14:m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 	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endParaRPr lang="en-GB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1E4E96-DFA2-3349-61BC-71B8A04C2483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BD6E-EEC7-AE93-95CC-246DFB07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 is not that 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/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/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blipFill>
                <a:blip r:embed="rId4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/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blipFill>
                <a:blip r:embed="rId6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804F16D-B6BB-BC07-30BA-B4EA62799D46}"/>
              </a:ext>
            </a:extLst>
          </p:cNvPr>
          <p:cNvSpPr/>
          <p:nvPr/>
        </p:nvSpPr>
        <p:spPr>
          <a:xfrm>
            <a:off x="1981200" y="1386299"/>
            <a:ext cx="4758081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Projection of coupling is a coupling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7012ED-0F13-55ED-2910-61A06E68D6CD}"/>
              </a:ext>
            </a:extLst>
          </p:cNvPr>
          <p:cNvSpPr/>
          <p:nvPr/>
        </p:nvSpPr>
        <p:spPr>
          <a:xfrm>
            <a:off x="6023076" y="1389047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Coupling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/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/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/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/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/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/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/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C439582-8057-1543-F900-F3FC50ACC61E}"/>
              </a:ext>
            </a:extLst>
          </p:cNvPr>
          <p:cNvSpPr/>
          <p:nvPr/>
        </p:nvSpPr>
        <p:spPr>
          <a:xfrm>
            <a:off x="1125321" y="4501180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Union bound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5BA3C-E347-33B9-E8EF-E94487F8CAC1}"/>
              </a:ext>
            </a:extLst>
          </p:cNvPr>
          <p:cNvSpPr/>
          <p:nvPr/>
        </p:nvSpPr>
        <p:spPr>
          <a:xfrm>
            <a:off x="4005834" y="4497568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Optimal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/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DF2F4B6-F23A-CE71-591A-3A380346B9AF}"/>
              </a:ext>
            </a:extLst>
          </p:cNvPr>
          <p:cNvSpPr/>
          <p:nvPr/>
        </p:nvSpPr>
        <p:spPr>
          <a:xfrm>
            <a:off x="7558582" y="5344687"/>
            <a:ext cx="4398417" cy="843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We estimate this!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4FCE-636E-7592-D88A-7E896D49E9C7}"/>
              </a:ext>
            </a:extLst>
          </p:cNvPr>
          <p:cNvSpPr/>
          <p:nvPr/>
        </p:nvSpPr>
        <p:spPr>
          <a:xfrm>
            <a:off x="5867894" y="2697735"/>
            <a:ext cx="3381375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(not necessarily optimal)</a:t>
            </a:r>
          </a:p>
        </p:txBody>
      </p:sp>
    </p:spTree>
    <p:extLst>
      <p:ext uri="{BB962C8B-B14F-4D97-AF65-F5344CB8AC3E}">
        <p14:creationId xmlns:p14="http://schemas.microsoft.com/office/powerpoint/2010/main" val="2157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2" grpId="0"/>
      <p:bldP spid="24" grpId="0"/>
      <p:bldP spid="26" grpId="0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5" grpId="0"/>
      <p:bldP spid="36" grpId="0" animBg="1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A80B-B2C2-58D7-F24C-687B64E5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variation distance </a:t>
            </a:r>
            <a:r>
              <a:rPr lang="en-GB" sz="2400" dirty="0"/>
              <a:t>(aka. statistical distance)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BBD33-FEA1-0803-6626-4D68B86319AD}"/>
              </a:ext>
            </a:extLst>
          </p:cNvPr>
          <p:cNvSpPr/>
          <p:nvPr/>
        </p:nvSpPr>
        <p:spPr>
          <a:xfrm>
            <a:off x="2324114" y="4901184"/>
            <a:ext cx="621790" cy="9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0E324-EBE6-3B03-2C30-4F5E11121031}"/>
              </a:ext>
            </a:extLst>
          </p:cNvPr>
          <p:cNvSpPr/>
          <p:nvPr/>
        </p:nvSpPr>
        <p:spPr>
          <a:xfrm>
            <a:off x="2945904" y="4105656"/>
            <a:ext cx="621790" cy="171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1053F-F1BF-E954-8A72-2652A8D85661}"/>
              </a:ext>
            </a:extLst>
          </p:cNvPr>
          <p:cNvSpPr/>
          <p:nvPr/>
        </p:nvSpPr>
        <p:spPr>
          <a:xfrm>
            <a:off x="3567694" y="2944369"/>
            <a:ext cx="621790" cy="287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FA14E-2AFE-F83F-BB12-18098CBB13D3}"/>
              </a:ext>
            </a:extLst>
          </p:cNvPr>
          <p:cNvSpPr/>
          <p:nvPr/>
        </p:nvSpPr>
        <p:spPr>
          <a:xfrm>
            <a:off x="4189484" y="2551176"/>
            <a:ext cx="621790" cy="32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AC969-A19F-4F3F-7FAB-3978F1A14183}"/>
              </a:ext>
            </a:extLst>
          </p:cNvPr>
          <p:cNvSpPr/>
          <p:nvPr/>
        </p:nvSpPr>
        <p:spPr>
          <a:xfrm>
            <a:off x="4811274" y="3264408"/>
            <a:ext cx="621790" cy="255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892A8-8D08-CCF6-E03B-A2D07F463795}"/>
              </a:ext>
            </a:extLst>
          </p:cNvPr>
          <p:cNvSpPr/>
          <p:nvPr/>
        </p:nvSpPr>
        <p:spPr>
          <a:xfrm>
            <a:off x="5433064" y="3730752"/>
            <a:ext cx="621790" cy="20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6ECD44-E2E2-7456-8E1A-33B5C6F6972A}"/>
              </a:ext>
            </a:extLst>
          </p:cNvPr>
          <p:cNvSpPr/>
          <p:nvPr/>
        </p:nvSpPr>
        <p:spPr>
          <a:xfrm>
            <a:off x="6054854" y="4727448"/>
            <a:ext cx="621790" cy="109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605A1-FA44-227F-FD86-BAF2B96CF2FC}"/>
              </a:ext>
            </a:extLst>
          </p:cNvPr>
          <p:cNvSpPr/>
          <p:nvPr/>
        </p:nvSpPr>
        <p:spPr>
          <a:xfrm>
            <a:off x="6676644" y="4498209"/>
            <a:ext cx="62179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05E732-C4E8-5E79-F411-073BF120E739}"/>
              </a:ext>
            </a:extLst>
          </p:cNvPr>
          <p:cNvSpPr/>
          <p:nvPr/>
        </p:nvSpPr>
        <p:spPr>
          <a:xfrm>
            <a:off x="7298434" y="4242816"/>
            <a:ext cx="621790" cy="158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26D61-EC07-66DA-E55A-CB1596C746CB}"/>
              </a:ext>
            </a:extLst>
          </p:cNvPr>
          <p:cNvSpPr/>
          <p:nvPr/>
        </p:nvSpPr>
        <p:spPr>
          <a:xfrm>
            <a:off x="7920224" y="4626864"/>
            <a:ext cx="621790" cy="11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DE770-9498-DDB4-B48D-E6E87FB3A4F6}"/>
              </a:ext>
            </a:extLst>
          </p:cNvPr>
          <p:cNvSpPr/>
          <p:nvPr/>
        </p:nvSpPr>
        <p:spPr>
          <a:xfrm>
            <a:off x="8542014" y="4901184"/>
            <a:ext cx="621790" cy="92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648D2-B3FF-1AE9-74F0-5B49EA485034}"/>
              </a:ext>
            </a:extLst>
          </p:cNvPr>
          <p:cNvSpPr/>
          <p:nvPr/>
        </p:nvSpPr>
        <p:spPr>
          <a:xfrm>
            <a:off x="9163804" y="5257800"/>
            <a:ext cx="621790" cy="56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8957F5-F50A-52AB-72AD-42E9EC0A90A1}"/>
              </a:ext>
            </a:extLst>
          </p:cNvPr>
          <p:cNvSpPr/>
          <p:nvPr/>
        </p:nvSpPr>
        <p:spPr>
          <a:xfrm>
            <a:off x="2324114" y="2468881"/>
            <a:ext cx="621790" cy="335489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F27ED2-A181-98BE-384D-70865A85F197}"/>
              </a:ext>
            </a:extLst>
          </p:cNvPr>
          <p:cNvSpPr/>
          <p:nvPr/>
        </p:nvSpPr>
        <p:spPr>
          <a:xfrm>
            <a:off x="2945904" y="3803904"/>
            <a:ext cx="621790" cy="201986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7DB9C-2D60-42AC-2F4B-A940970B00C8}"/>
              </a:ext>
            </a:extLst>
          </p:cNvPr>
          <p:cNvSpPr/>
          <p:nvPr/>
        </p:nvSpPr>
        <p:spPr>
          <a:xfrm>
            <a:off x="3567694" y="3428999"/>
            <a:ext cx="621790" cy="2394773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90F5E2-A098-0BAC-4E00-E4130B2A7EDD}"/>
              </a:ext>
            </a:extLst>
          </p:cNvPr>
          <p:cNvSpPr/>
          <p:nvPr/>
        </p:nvSpPr>
        <p:spPr>
          <a:xfrm>
            <a:off x="4189484" y="4105656"/>
            <a:ext cx="621790" cy="171811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03113-3BC9-E888-A01E-DD098782B986}"/>
              </a:ext>
            </a:extLst>
          </p:cNvPr>
          <p:cNvSpPr/>
          <p:nvPr/>
        </p:nvSpPr>
        <p:spPr>
          <a:xfrm>
            <a:off x="481127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99856-D7DE-176F-920A-313572C132EE}"/>
              </a:ext>
            </a:extLst>
          </p:cNvPr>
          <p:cNvSpPr/>
          <p:nvPr/>
        </p:nvSpPr>
        <p:spPr>
          <a:xfrm>
            <a:off x="5433064" y="5084064"/>
            <a:ext cx="621790" cy="7397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CC3D2C-1C23-8269-40BD-2F9F4216E5C9}"/>
              </a:ext>
            </a:extLst>
          </p:cNvPr>
          <p:cNvSpPr/>
          <p:nvPr/>
        </p:nvSpPr>
        <p:spPr>
          <a:xfrm>
            <a:off x="6054854" y="3428999"/>
            <a:ext cx="621790" cy="2394775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FC04F-57A1-1F2B-A933-6888E37074BD}"/>
              </a:ext>
            </a:extLst>
          </p:cNvPr>
          <p:cNvSpPr/>
          <p:nvPr/>
        </p:nvSpPr>
        <p:spPr>
          <a:xfrm>
            <a:off x="6676644" y="4005071"/>
            <a:ext cx="621790" cy="1818701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2DBBE8-F14D-BEC7-F0D1-036AEA5FD5D8}"/>
              </a:ext>
            </a:extLst>
          </p:cNvPr>
          <p:cNvSpPr/>
          <p:nvPr/>
        </p:nvSpPr>
        <p:spPr>
          <a:xfrm>
            <a:off x="7298434" y="4901184"/>
            <a:ext cx="621790" cy="92258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635268-C758-D97F-A14A-30D0AD2F230F}"/>
              </a:ext>
            </a:extLst>
          </p:cNvPr>
          <p:cNvSpPr/>
          <p:nvPr/>
        </p:nvSpPr>
        <p:spPr>
          <a:xfrm>
            <a:off x="7920224" y="5257800"/>
            <a:ext cx="621790" cy="56597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33F55D-394D-78C3-16C4-6327DEBD5F9F}"/>
              </a:ext>
            </a:extLst>
          </p:cNvPr>
          <p:cNvSpPr/>
          <p:nvPr/>
        </p:nvSpPr>
        <p:spPr>
          <a:xfrm>
            <a:off x="8542014" y="4361688"/>
            <a:ext cx="621790" cy="146208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F7B7B-3355-1DCD-7626-D92275CD5F5F}"/>
              </a:ext>
            </a:extLst>
          </p:cNvPr>
          <p:cNvSpPr/>
          <p:nvPr/>
        </p:nvSpPr>
        <p:spPr>
          <a:xfrm>
            <a:off x="916380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/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4F7D364-522D-E834-466B-CDD28D5A3318}"/>
              </a:ext>
            </a:extLst>
          </p:cNvPr>
          <p:cNvGrpSpPr/>
          <p:nvPr/>
        </p:nvGrpSpPr>
        <p:grpSpPr>
          <a:xfrm>
            <a:off x="1770887" y="1690688"/>
            <a:ext cx="8567931" cy="4133088"/>
            <a:chOff x="1770887" y="1690688"/>
            <a:chExt cx="8567931" cy="41330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393367-D83B-86AB-6E4C-C19DD80F4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890" y="1690688"/>
              <a:ext cx="0" cy="41330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2BFAC9-7E88-D806-5586-CE832E274C6C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87" y="5801488"/>
              <a:ext cx="8567931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/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blipFill>
                <a:blip r:embed="rId4"/>
                <a:stretch>
                  <a:fillRect l="-130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B785C884-D2EA-973E-D419-B5496C0DDF64}"/>
              </a:ext>
            </a:extLst>
          </p:cNvPr>
          <p:cNvSpPr/>
          <p:nvPr/>
        </p:nvSpPr>
        <p:spPr>
          <a:xfrm>
            <a:off x="2324111" y="2486215"/>
            <a:ext cx="621793" cy="2414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BEEBC9-5EF3-CA97-0BD4-DA249E84056C}"/>
              </a:ext>
            </a:extLst>
          </p:cNvPr>
          <p:cNvSpPr/>
          <p:nvPr/>
        </p:nvSpPr>
        <p:spPr>
          <a:xfrm>
            <a:off x="2945903" y="3827337"/>
            <a:ext cx="621793" cy="278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90835A-8A0E-139F-AEC9-A5FA9884A79B}"/>
              </a:ext>
            </a:extLst>
          </p:cNvPr>
          <p:cNvSpPr/>
          <p:nvPr/>
        </p:nvSpPr>
        <p:spPr>
          <a:xfrm>
            <a:off x="3567689" y="2939316"/>
            <a:ext cx="621793" cy="489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85408-FA80-5C04-4441-17548040F837}"/>
              </a:ext>
            </a:extLst>
          </p:cNvPr>
          <p:cNvSpPr/>
          <p:nvPr/>
        </p:nvSpPr>
        <p:spPr>
          <a:xfrm>
            <a:off x="4189474" y="2547890"/>
            <a:ext cx="621793" cy="1557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0CC7C-D598-5351-1B36-219ADBA1F8B6}"/>
              </a:ext>
            </a:extLst>
          </p:cNvPr>
          <p:cNvSpPr/>
          <p:nvPr/>
        </p:nvSpPr>
        <p:spPr>
          <a:xfrm>
            <a:off x="4811263" y="3284296"/>
            <a:ext cx="621793" cy="1342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257B1C-0179-590D-D271-5D9DF1945BEA}"/>
              </a:ext>
            </a:extLst>
          </p:cNvPr>
          <p:cNvSpPr/>
          <p:nvPr/>
        </p:nvSpPr>
        <p:spPr>
          <a:xfrm>
            <a:off x="5433052" y="3748369"/>
            <a:ext cx="621793" cy="134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71966D-D86E-D315-709F-371E4A94EA18}"/>
              </a:ext>
            </a:extLst>
          </p:cNvPr>
          <p:cNvSpPr/>
          <p:nvPr/>
        </p:nvSpPr>
        <p:spPr>
          <a:xfrm>
            <a:off x="6054830" y="3428998"/>
            <a:ext cx="621793" cy="1295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7B3AFD-FE3B-D9A3-449F-B61E0AD9AA9A}"/>
              </a:ext>
            </a:extLst>
          </p:cNvPr>
          <p:cNvSpPr/>
          <p:nvPr/>
        </p:nvSpPr>
        <p:spPr>
          <a:xfrm>
            <a:off x="6676619" y="4000622"/>
            <a:ext cx="621793" cy="494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FA59E3-B0BA-9073-8733-86D7139F23FB}"/>
              </a:ext>
            </a:extLst>
          </p:cNvPr>
          <p:cNvSpPr/>
          <p:nvPr/>
        </p:nvSpPr>
        <p:spPr>
          <a:xfrm>
            <a:off x="7298432" y="4242814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4FE9A2-56EE-68FF-0F5B-6475952176B6}"/>
              </a:ext>
            </a:extLst>
          </p:cNvPr>
          <p:cNvSpPr/>
          <p:nvPr/>
        </p:nvSpPr>
        <p:spPr>
          <a:xfrm>
            <a:off x="7920203" y="4626858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2429C6-993D-9C48-577E-E75289EB588C}"/>
              </a:ext>
            </a:extLst>
          </p:cNvPr>
          <p:cNvSpPr/>
          <p:nvPr/>
        </p:nvSpPr>
        <p:spPr>
          <a:xfrm>
            <a:off x="8542012" y="4393088"/>
            <a:ext cx="621793" cy="505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B477CA-950F-060E-DE11-4D38936A0303}"/>
              </a:ext>
            </a:extLst>
          </p:cNvPr>
          <p:cNvSpPr/>
          <p:nvPr/>
        </p:nvSpPr>
        <p:spPr>
          <a:xfrm>
            <a:off x="9163801" y="4645623"/>
            <a:ext cx="621793" cy="609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C027-4C25-AE98-2F05-1DFBA556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choose: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 simple calculation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Goals: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/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/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72E654-380E-A651-C4B5-5E842F211771}"/>
              </a:ext>
            </a:extLst>
          </p:cNvPr>
          <p:cNvSpPr/>
          <p:nvPr/>
        </p:nvSpPr>
        <p:spPr>
          <a:xfrm>
            <a:off x="838199" y="5105578"/>
            <a:ext cx="3011424" cy="966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High expectation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/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compute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blipFill>
                <a:blip r:embed="rId5"/>
                <a:stretch>
                  <a:fillRect t="-5000" r="-1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/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sample from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blipFill>
                <a:blip r:embed="rId6"/>
                <a:stretch>
                  <a:fillRect t="-500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2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/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This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/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B4D36D9-F43A-0D3B-28ED-1EC68ABA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1467"/>
              </p:ext>
            </p:extLst>
          </p:nvPr>
        </p:nvGraphicFramePr>
        <p:xfrm>
          <a:off x="5812209" y="1345157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6DD86A-39DC-B34F-6FFF-B4368D42C7C1}"/>
              </a:ext>
            </a:extLst>
          </p:cNvPr>
          <p:cNvSpPr/>
          <p:nvPr/>
        </p:nvSpPr>
        <p:spPr>
          <a:xfrm>
            <a:off x="7644385" y="1485608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9E4422-1C35-CAE3-310B-A1CDEBD55DC9}"/>
              </a:ext>
            </a:extLst>
          </p:cNvPr>
          <p:cNvSpPr/>
          <p:nvPr/>
        </p:nvSpPr>
        <p:spPr>
          <a:xfrm>
            <a:off x="8522534" y="1481772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9" grpId="0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Only consider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s.t.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blipFill>
                <a:blip r:embed="rId4"/>
                <a:stretch>
                  <a:fillRect l="-2262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/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/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/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3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/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/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Last slide gives an explicit formula: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 is also easy to sample from</a:t>
                </a:r>
              </a:p>
              <a:p>
                <a:pPr lvl="1"/>
                <a:r>
                  <a:rPr lang="en-GB" dirty="0"/>
                  <a:t>Sample bit by bit (see next slide if </a:t>
                </a:r>
                <a:r>
                  <a:rPr lang="en-GB"/>
                  <a:t>we want…)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/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num>
                                <m:den>
                                  <m:r>
                                    <a:rPr lang="en-GB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32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to convince people…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5003-DF7E-8725-B41A-C786D63A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(Rather straightforward) </a:t>
            </a:r>
            <a:r>
              <a:rPr lang="en-GB" dirty="0"/>
              <a:t>strategy: sample bit by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/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/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/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/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/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/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/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GB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/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3" grpId="1"/>
      <p:bldP spid="14" grpId="0"/>
      <p:bldP spid="14" grpId="1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765D-BA51-A7CD-C90C-AE0C96B4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Deterministic approximation scheme (FP</a:t>
                </a:r>
                <a:r>
                  <a:rPr lang="en-GB" dirty="0">
                    <a:solidFill>
                      <a:srgbClr val="FF0000"/>
                    </a:solidFill>
                  </a:rPr>
                  <a:t>T</a:t>
                </a:r>
                <a:r>
                  <a:rPr lang="en-GB" dirty="0"/>
                  <a:t>AS)?</a:t>
                </a:r>
              </a:p>
              <a:p>
                <a:pPr lvl="1"/>
                <a:r>
                  <a:rPr lang="en-GB" dirty="0"/>
                  <a:t>Restricted version: connect to counting knapsack solutions</a:t>
                </a:r>
              </a:p>
              <a:p>
                <a:pPr lvl="1"/>
                <a:r>
                  <a:rPr lang="en-GB" dirty="0"/>
                  <a:t>The latter problem admits deterministic algorithms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Other interesting distributions?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Complexity dichotomy for computing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-divergences (for product distributions)?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Potential applications of our algorithm?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EDD8C-822C-E34F-1329-E22D7139CA5D}"/>
              </a:ext>
            </a:extLst>
          </p:cNvPr>
          <p:cNvCxnSpPr>
            <a:cxnSpLocks/>
          </p:cNvCxnSpPr>
          <p:nvPr/>
        </p:nvCxnSpPr>
        <p:spPr>
          <a:xfrm>
            <a:off x="740780" y="1967696"/>
            <a:ext cx="8762035" cy="960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C073A1-C145-38BB-DAFB-B8A9B6F6C10F}"/>
              </a:ext>
            </a:extLst>
          </p:cNvPr>
          <p:cNvSpPr txBox="1"/>
          <p:nvPr/>
        </p:nvSpPr>
        <p:spPr>
          <a:xfrm>
            <a:off x="6399835" y="632430"/>
            <a:ext cx="560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FPTAS to be made public ... but </a:t>
            </a:r>
            <a:r>
              <a:rPr lang="en-GB" sz="2400" i="1" dirty="0"/>
              <a:t>not</a:t>
            </a:r>
            <a:r>
              <a:rPr lang="en-GB" sz="2400" dirty="0"/>
              <a:t> via </a:t>
            </a:r>
            <a:r>
              <a:rPr lang="en-GB" sz="2400" dirty="0" err="1"/>
              <a:t>derandomising</a:t>
            </a:r>
            <a:r>
              <a:rPr lang="en-GB" sz="2400" dirty="0"/>
              <a:t> the algorithm here!</a:t>
            </a:r>
          </a:p>
          <a:p>
            <a:r>
              <a:rPr lang="en-GB" sz="2400" b="1" dirty="0">
                <a:solidFill>
                  <a:srgbClr val="9C85C0">
                    <a:lumMod val="50000"/>
                  </a:srgbClr>
                </a:solidFill>
              </a:rPr>
              <a:t>[Feng, Liu, Liu’23]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0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801"/>
            <a:ext cx="9144000" cy="2387600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7476"/>
            <a:ext cx="9144000" cy="1655762"/>
          </a:xfrm>
        </p:spPr>
        <p:txBody>
          <a:bodyPr/>
          <a:lstStyle/>
          <a:p>
            <a:r>
              <a:rPr lang="en-GB" dirty="0" err="1"/>
              <a:t>arXiv</a:t>
            </a:r>
            <a:r>
              <a:rPr lang="en-GB" dirty="0"/>
              <a:t>: 2208.00740v3</a:t>
            </a:r>
          </a:p>
          <a:p>
            <a:r>
              <a:rPr lang="en-GB" b="1" dirty="0">
                <a:solidFill>
                  <a:srgbClr val="FF0000"/>
                </a:solidFill>
              </a:rPr>
              <a:t>(5 pages)</a:t>
            </a:r>
          </a:p>
          <a:p>
            <a:r>
              <a:rPr lang="en-GB" dirty="0"/>
              <a:t>(7 pages)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655CB-6AE1-56BB-A58A-C92A15C5E4FA}"/>
              </a:ext>
            </a:extLst>
          </p:cNvPr>
          <p:cNvCxnSpPr/>
          <p:nvPr/>
        </p:nvCxnSpPr>
        <p:spPr>
          <a:xfrm>
            <a:off x="5335929" y="3715473"/>
            <a:ext cx="1516284" cy="219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product distributions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Product distribution:</a:t>
                </a:r>
                <a:r>
                  <a:rPr kumimoji="0" lang="en-GB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⊗…⊗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given by 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blipFill>
                <a:blip r:embed="rId4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/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blipFill>
                <a:blip r:embed="rId5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5D8F-2DEC-64CC-E89A-9EEC97FF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Kullback-Leibler</a:t>
            </a:r>
            <a:r>
              <a:rPr lang="en-GB" dirty="0"/>
              <a:t> divergence </a:t>
            </a:r>
            <a:r>
              <a:rPr lang="en-GB" sz="2400" dirty="0"/>
              <a:t>(aka. relative entropy)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2325-7596-B4C9-235E-76FCAEB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blipFill>
                <a:blip r:embed="rId3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/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Tensorisation</a:t>
                </a:r>
                <a:r>
                  <a:rPr kumimoji="0" lang="en-GB" sz="2800" b="1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of KL: </a:t>
                </a:r>
                <a:endParaRPr kumimoji="0" lang="en-GB" sz="2800" b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 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0" dirty="0"/>
                  <a:t>Total variation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b="0" dirty="0"/>
                  <a:t>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KL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</m:oMath>
                </a14:m>
                <a:r>
                  <a:rPr lang="en-GB" dirty="0"/>
                  <a:t>: 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Hellinger</a:t>
                </a:r>
                <a:r>
                  <a:rPr lang="en-GB" baseline="30000" dirty="0"/>
                  <a:t>2</a:t>
                </a:r>
                <a:r>
                  <a:rPr lang="en-GB" dirty="0"/>
                  <a:t> distance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39D084-4C49-A9BF-E64B-F363613CB0E1}"/>
              </a:ext>
            </a:extLst>
          </p:cNvPr>
          <p:cNvSpPr/>
          <p:nvPr/>
        </p:nvSpPr>
        <p:spPr>
          <a:xfrm>
            <a:off x="9241536" y="4962445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435203-D41B-A75B-243D-49E2C6E9EA96}"/>
              </a:ext>
            </a:extLst>
          </p:cNvPr>
          <p:cNvSpPr/>
          <p:nvPr/>
        </p:nvSpPr>
        <p:spPr>
          <a:xfrm>
            <a:off x="9241536" y="3407286"/>
            <a:ext cx="2755392" cy="465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mbria" panose="02040503050406030204"/>
              </a:rPr>
              <a:t>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A439C8-A882-928D-A9DA-1FDFF5E812A9}"/>
              </a:ext>
            </a:extLst>
          </p:cNvPr>
          <p:cNvSpPr/>
          <p:nvPr/>
        </p:nvSpPr>
        <p:spPr>
          <a:xfrm>
            <a:off x="9241536" y="4447001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F77430-A9BF-0200-A439-9CAE4630378F}"/>
              </a:ext>
            </a:extLst>
          </p:cNvPr>
          <p:cNvSpPr/>
          <p:nvPr/>
        </p:nvSpPr>
        <p:spPr>
          <a:xfrm>
            <a:off x="9243060" y="3922730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</a:t>
            </a:r>
            <a:r>
              <a:rPr lang="en-GB" dirty="0" err="1"/>
              <a:t>tensorisation</a:t>
            </a:r>
            <a:r>
              <a:rPr lang="en-GB" dirty="0"/>
              <a:t>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36A2-3913-CFF5-DBE4-4BA7AC13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7017"/>
            <a:ext cx="10515600" cy="26199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possible reduction chain: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b="1" dirty="0">
                    <a:solidFill>
                      <a:srgbClr val="FF0000"/>
                    </a:solidFill>
                  </a:rPr>
                  <a:t>Exact</a:t>
                </a:r>
                <a:r>
                  <a:rPr lang="en-GB" sz="2800" dirty="0">
                    <a:solidFill>
                      <a:prstClr val="black"/>
                    </a:solidFill>
                  </a:rPr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for product distributions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-complete</a:t>
                </a:r>
                <a:r>
                  <a:rPr lang="en-GB" sz="2800" dirty="0">
                    <a:solidFill>
                      <a:prstClr val="black"/>
                    </a:solidFill>
                  </a:rPr>
                  <a:t>, even on Boolean domain.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AB4BFD-C027-9486-864C-ADCE3012B776}"/>
              </a:ext>
            </a:extLst>
          </p:cNvPr>
          <p:cNvSpPr/>
          <p:nvPr/>
        </p:nvSpPr>
        <p:spPr>
          <a:xfrm>
            <a:off x="838201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#PerfectMatching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83C782-056C-DEFC-B614-22E0CB3B237A}"/>
              </a:ext>
            </a:extLst>
          </p:cNvPr>
          <p:cNvSpPr/>
          <p:nvPr/>
        </p:nvSpPr>
        <p:spPr>
          <a:xfrm>
            <a:off x="4590288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#SubsetProduct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5035D2-1842-6514-8621-DFDFD3CB0552}"/>
              </a:ext>
            </a:extLst>
          </p:cNvPr>
          <p:cNvSpPr/>
          <p:nvPr/>
        </p:nvSpPr>
        <p:spPr>
          <a:xfrm>
            <a:off x="8342377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TVProdDist</a:t>
            </a:r>
            <a:endParaRPr lang="en-GB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/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/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10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Is it possible to approximate it in polynomial time?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en-GB" dirty="0"/>
                  <a:t>ully </a:t>
                </a:r>
                <a:r>
                  <a:rPr lang="en-GB" dirty="0">
                    <a:solidFill>
                      <a:srgbClr val="FF0000"/>
                    </a:solidFill>
                  </a:rPr>
                  <a:t>P</a:t>
                </a:r>
                <a:r>
                  <a:rPr lang="en-GB" dirty="0"/>
                  <a:t>olynomial 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andomised </a:t>
                </a:r>
                <a:r>
                  <a:rPr lang="en-GB" dirty="0">
                    <a:solidFill>
                      <a:srgbClr val="FF0000"/>
                    </a:solidFill>
                  </a:rPr>
                  <a:t>A</a:t>
                </a:r>
                <a:r>
                  <a:rPr lang="en-GB" dirty="0"/>
                  <a:t>pproximation </a:t>
                </a:r>
                <a:r>
                  <a:rPr lang="en-GB" dirty="0">
                    <a:solidFill>
                      <a:srgbClr val="FF0000"/>
                    </a:solidFill>
                  </a:rPr>
                  <a:t>S</a:t>
                </a:r>
                <a:r>
                  <a:rPr lang="en-GB" dirty="0"/>
                  <a:t>cheme (FPRAS)</a:t>
                </a:r>
              </a:p>
              <a:p>
                <a:pPr lvl="1"/>
                <a:r>
                  <a:rPr lang="en-GB" dirty="0"/>
                  <a:t>Relative (multiplicative) error: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</m:e>
                    </m:d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/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Boolean domain, and one of the following two holds</a:t>
                </a:r>
                <a:r>
                  <a:rPr lang="en-GB" sz="2800" dirty="0">
                    <a:solidFill>
                      <a:prstClr val="black"/>
                    </a:solidFill>
                  </a:rPr>
                  <a:t>: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1/2≤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;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’s are arbitrary,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:1≤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FE1F-5CDC-3E5F-47CC-ADA6513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CAF6-D8B8-7E43-C820-89B46EF6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7561"/>
            <a:ext cx="10515600" cy="1549401"/>
          </a:xfrm>
        </p:spPr>
        <p:txBody>
          <a:bodyPr/>
          <a:lstStyle/>
          <a:p>
            <a:r>
              <a:rPr lang="en-GB" dirty="0"/>
              <a:t>There is no further restriction. </a:t>
            </a:r>
          </a:p>
          <a:p>
            <a:r>
              <a:rPr lang="en-GB" dirty="0"/>
              <a:t>Also polynomial under bit complexity.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[This paper]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GB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coordinates over a size-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domain.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attempt…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/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Monte Carlo.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Take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(Providing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.)</a:t>
                </a:r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sample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compute.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blipFill>
                <a:blip r:embed="rId2"/>
                <a:stretch>
                  <a:fillRect b="-3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</p:spPr>
            <p:txBody>
              <a:bodyPr/>
              <a:lstStyle/>
              <a:p>
                <a:r>
                  <a:rPr lang="en-GB" dirty="0"/>
                  <a:t>How many samples do we need?</a:t>
                </a:r>
              </a:p>
              <a:p>
                <a:r>
                  <a:rPr lang="en-GB" dirty="0"/>
                  <a:t>Troublesome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dirty="0"/>
                  <a:t> is exponentially small…</a:t>
                </a:r>
              </a:p>
              <a:p>
                <a:pPr lvl="1"/>
                <a:r>
                  <a:rPr lang="en-GB" dirty="0"/>
                  <a:t>(Linear so many bits can represent such a numeric value)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  <a:blipFill>
                <a:blip r:embed="rId3"/>
                <a:stretch>
                  <a:fillRect l="-1043" t="-6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1868</Words>
  <Application>Microsoft Office PowerPoint</Application>
  <PresentationFormat>Widescreen</PresentationFormat>
  <Paragraphs>525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Office Theme</vt:lpstr>
      <vt:lpstr>A simple polynomial-time approximation algorithm for the total variation distance between two product distributions</vt:lpstr>
      <vt:lpstr>Total variation distance (aka. statistical distance)</vt:lpstr>
      <vt:lpstr>d_TV  for product distributions</vt:lpstr>
      <vt:lpstr>Kullback-Leibler divergence (aka. relative entropy)</vt:lpstr>
      <vt:lpstr>f-divergence</vt:lpstr>
      <vt:lpstr>Lack of tensorisation is essential</vt:lpstr>
      <vt:lpstr>Approximation algorithms?</vt:lpstr>
      <vt:lpstr>Our result</vt:lpstr>
      <vt:lpstr>One attempt…</vt:lpstr>
      <vt:lpstr>A good estimator?</vt:lpstr>
      <vt:lpstr>Coupling</vt:lpstr>
      <vt:lpstr>Coupling</vt:lpstr>
      <vt:lpstr>Optimal coupling</vt:lpstr>
      <vt:lpstr>Greedy coupling</vt:lpstr>
      <vt:lpstr>Greedy coupling</vt:lpstr>
      <vt:lpstr>Greedy coupling</vt:lpstr>
      <vt:lpstr>Greedy coupling</vt:lpstr>
      <vt:lpstr>Temptation</vt:lpstr>
      <vt:lpstr>Greedy coupling is not that bad</vt:lpstr>
      <vt:lpstr>Another estimator</vt:lpstr>
      <vt:lpstr>High expectation / low variance</vt:lpstr>
      <vt:lpstr>High expectation / low variance</vt:lpstr>
      <vt:lpstr>High expectation / low variance</vt:lpstr>
      <vt:lpstr>Time efficiency</vt:lpstr>
      <vt:lpstr>Just to convince people…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Jiaheng Wang</cp:lastModifiedBy>
  <cp:revision>101</cp:revision>
  <dcterms:created xsi:type="dcterms:W3CDTF">2022-11-17T13:02:05Z</dcterms:created>
  <dcterms:modified xsi:type="dcterms:W3CDTF">2023-09-19T23:57:10Z</dcterms:modified>
</cp:coreProperties>
</file>