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5" r:id="rId2"/>
    <p:sldId id="358" r:id="rId3"/>
    <p:sldId id="323" r:id="rId4"/>
    <p:sldId id="325" r:id="rId5"/>
    <p:sldId id="326" r:id="rId6"/>
    <p:sldId id="328" r:id="rId7"/>
    <p:sldId id="324" r:id="rId8"/>
    <p:sldId id="329" r:id="rId9"/>
    <p:sldId id="331" r:id="rId10"/>
    <p:sldId id="371" r:id="rId11"/>
    <p:sldId id="370" r:id="rId12"/>
    <p:sldId id="372" r:id="rId13"/>
    <p:sldId id="373" r:id="rId14"/>
    <p:sldId id="374" r:id="rId15"/>
    <p:sldId id="375" r:id="rId16"/>
    <p:sldId id="376" r:id="rId17"/>
    <p:sldId id="344" r:id="rId18"/>
    <p:sldId id="368" r:id="rId19"/>
    <p:sldId id="346" r:id="rId20"/>
    <p:sldId id="357" r:id="rId21"/>
    <p:sldId id="359" r:id="rId22"/>
    <p:sldId id="343" r:id="rId23"/>
    <p:sldId id="378" r:id="rId24"/>
    <p:sldId id="377" r:id="rId25"/>
    <p:sldId id="379" r:id="rId26"/>
    <p:sldId id="366" r:id="rId27"/>
    <p:sldId id="380" r:id="rId28"/>
    <p:sldId id="381" r:id="rId29"/>
    <p:sldId id="383" r:id="rId30"/>
    <p:sldId id="384" r:id="rId31"/>
    <p:sldId id="385" r:id="rId32"/>
    <p:sldId id="386" r:id="rId33"/>
    <p:sldId id="387" r:id="rId34"/>
    <p:sldId id="388" r:id="rId35"/>
    <p:sldId id="363" r:id="rId36"/>
    <p:sldId id="389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50" r:id="rId45"/>
    <p:sldId id="347" r:id="rId46"/>
    <p:sldId id="356" r:id="rId47"/>
    <p:sldId id="351" r:id="rId48"/>
    <p:sldId id="354" r:id="rId49"/>
    <p:sldId id="364" r:id="rId50"/>
    <p:sldId id="365" r:id="rId51"/>
    <p:sldId id="353" r:id="rId52"/>
    <p:sldId id="398" r:id="rId53"/>
    <p:sldId id="399" r:id="rId54"/>
    <p:sldId id="360" r:id="rId55"/>
    <p:sldId id="352" r:id="rId56"/>
    <p:sldId id="355" r:id="rId57"/>
    <p:sldId id="316" r:id="rId58"/>
    <p:sldId id="362" r:id="rId59"/>
    <p:sldId id="30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B592"/>
    <a:srgbClr val="FF00FF"/>
    <a:srgbClr val="F8F8F8"/>
    <a:srgbClr val="EAEAEA"/>
    <a:srgbClr val="DDDDDD"/>
    <a:srgbClr val="B2B2B2"/>
    <a:srgbClr val="C9FFE9"/>
    <a:srgbClr val="FEFCE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8D93-2072-4255-A928-BB0CB5A925F6}" v="39" dt="2023-07-23T21:29:5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62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heng" userId="5e9fd0c4544f5004" providerId="LiveId" clId="{A7FD8D93-2072-4255-A928-BB0CB5A925F6}"/>
    <pc:docChg chg="undo custSel addSld modSld sldOrd">
      <pc:chgData name="Wang Jiaheng" userId="5e9fd0c4544f5004" providerId="LiveId" clId="{A7FD8D93-2072-4255-A928-BB0CB5A925F6}" dt="2023-07-23T21:31:21.905" v="122" actId="207"/>
      <pc:docMkLst>
        <pc:docMk/>
      </pc:docMkLst>
      <pc:sldChg chg="modSp mod">
        <pc:chgData name="Wang Jiaheng" userId="5e9fd0c4544f5004" providerId="LiveId" clId="{A7FD8D93-2072-4255-A928-BB0CB5A925F6}" dt="2023-07-23T21:26:48.581" v="21" actId="20577"/>
        <pc:sldMkLst>
          <pc:docMk/>
          <pc:sldMk cId="2000395817" sldId="305"/>
        </pc:sldMkLst>
        <pc:spChg chg="mod">
          <ac:chgData name="Wang Jiaheng" userId="5e9fd0c4544f5004" providerId="LiveId" clId="{A7FD8D93-2072-4255-A928-BB0CB5A925F6}" dt="2023-07-23T21:26:34.657" v="16" actId="403"/>
          <ac:spMkLst>
            <pc:docMk/>
            <pc:sldMk cId="2000395817" sldId="305"/>
            <ac:spMk id="2" creationId="{E3DB0120-6EF1-C668-47EE-76A7E0D1ECC6}"/>
          </ac:spMkLst>
        </pc:spChg>
        <pc:spChg chg="mod">
          <ac:chgData name="Wang Jiaheng" userId="5e9fd0c4544f5004" providerId="LiveId" clId="{A7FD8D93-2072-4255-A928-BB0CB5A925F6}" dt="2023-07-23T21:26:48.581" v="21" actId="20577"/>
          <ac:spMkLst>
            <pc:docMk/>
            <pc:sldMk cId="2000395817" sldId="305"/>
            <ac:spMk id="3" creationId="{0A54050E-D959-DE84-BF4F-F73101F17150}"/>
          </ac:spMkLst>
        </pc:spChg>
      </pc:sldChg>
      <pc:sldChg chg="modSp new mod">
        <pc:chgData name="Wang Jiaheng" userId="5e9fd0c4544f5004" providerId="LiveId" clId="{A7FD8D93-2072-4255-A928-BB0CB5A925F6}" dt="2023-07-23T21:28:24.268" v="58" actId="207"/>
        <pc:sldMkLst>
          <pc:docMk/>
          <pc:sldMk cId="3893160588" sldId="363"/>
        </pc:sldMkLst>
        <pc:spChg chg="mod">
          <ac:chgData name="Wang Jiaheng" userId="5e9fd0c4544f5004" providerId="LiveId" clId="{A7FD8D93-2072-4255-A928-BB0CB5A925F6}" dt="2023-07-23T21:28:24.268" v="58" actId="207"/>
          <ac:spMkLst>
            <pc:docMk/>
            <pc:sldMk cId="3893160588" sldId="363"/>
            <ac:spMk id="2" creationId="{1F306071-07FA-DA45-6A18-6D68A107D4B4}"/>
          </ac:spMkLst>
        </pc:spChg>
      </pc:sldChg>
      <pc:sldChg chg="modSp add mod ord">
        <pc:chgData name="Wang Jiaheng" userId="5e9fd0c4544f5004" providerId="LiveId" clId="{A7FD8D93-2072-4255-A928-BB0CB5A925F6}" dt="2023-07-23T21:31:21.905" v="122" actId="207"/>
        <pc:sldMkLst>
          <pc:docMk/>
          <pc:sldMk cId="1080375138" sldId="364"/>
        </pc:sldMkLst>
        <pc:spChg chg="mod">
          <ac:chgData name="Wang Jiaheng" userId="5e9fd0c4544f5004" providerId="LiveId" clId="{A7FD8D93-2072-4255-A928-BB0CB5A925F6}" dt="2023-07-23T21:28:41.501" v="69" actId="20577"/>
          <ac:spMkLst>
            <pc:docMk/>
            <pc:sldMk cId="1080375138" sldId="364"/>
            <ac:spMk id="2" creationId="{8C7EE0EA-2E0E-9B78-0E7B-AFEEC001D1E4}"/>
          </ac:spMkLst>
        </pc:spChg>
        <pc:spChg chg="mod">
          <ac:chgData name="Wang Jiaheng" userId="5e9fd0c4544f5004" providerId="LiveId" clId="{A7FD8D93-2072-4255-A928-BB0CB5A925F6}" dt="2023-07-23T21:29:56.771" v="109" actId="207"/>
          <ac:spMkLst>
            <pc:docMk/>
            <pc:sldMk cId="1080375138" sldId="364"/>
            <ac:spMk id="3" creationId="{5E25B3A7-3BAC-70AC-CF7B-450F874FBB41}"/>
          </ac:spMkLst>
        </pc:spChg>
        <pc:spChg chg="mod">
          <ac:chgData name="Wang Jiaheng" userId="5e9fd0c4544f5004" providerId="LiveId" clId="{A7FD8D93-2072-4255-A928-BB0CB5A925F6}" dt="2023-07-23T21:31:21.905" v="122" actId="207"/>
          <ac:spMkLst>
            <pc:docMk/>
            <pc:sldMk cId="1080375138" sldId="364"/>
            <ac:spMk id="14" creationId="{044DD6DE-2D43-C832-F0ED-9B8CF1D0B6C9}"/>
          </ac:spMkLst>
        </pc:spChg>
        <pc:spChg chg="mod">
          <ac:chgData name="Wang Jiaheng" userId="5e9fd0c4544f5004" providerId="LiveId" clId="{A7FD8D93-2072-4255-A928-BB0CB5A925F6}" dt="2023-07-23T21:31:19.002" v="121" actId="207"/>
          <ac:spMkLst>
            <pc:docMk/>
            <pc:sldMk cId="1080375138" sldId="364"/>
            <ac:spMk id="15" creationId="{7CDCE5C2-AC78-5963-251B-0068A6B69F0B}"/>
          </ac:spMkLst>
        </pc:spChg>
        <pc:spChg chg="mod">
          <ac:chgData name="Wang Jiaheng" userId="5e9fd0c4544f5004" providerId="LiveId" clId="{A7FD8D93-2072-4255-A928-BB0CB5A925F6}" dt="2023-07-23T21:30:42.579" v="114" actId="207"/>
          <ac:spMkLst>
            <pc:docMk/>
            <pc:sldMk cId="1080375138" sldId="364"/>
            <ac:spMk id="17" creationId="{CF1D2F9A-470E-CE1B-D042-8B36452685A9}"/>
          </ac:spMkLst>
        </pc:spChg>
        <pc:spChg chg="mod">
          <ac:chgData name="Wang Jiaheng" userId="5e9fd0c4544f5004" providerId="LiveId" clId="{A7FD8D93-2072-4255-A928-BB0CB5A925F6}" dt="2023-07-23T21:31:13.816" v="120" actId="207"/>
          <ac:spMkLst>
            <pc:docMk/>
            <pc:sldMk cId="1080375138" sldId="364"/>
            <ac:spMk id="19" creationId="{C9AE6630-E391-9563-0535-811F5EC82D1E}"/>
          </ac:spMkLst>
        </pc:spChg>
        <pc:spChg chg="mod">
          <ac:chgData name="Wang Jiaheng" userId="5e9fd0c4544f5004" providerId="LiveId" clId="{A7FD8D93-2072-4255-A928-BB0CB5A925F6}" dt="2023-07-23T21:30:37.290" v="113" actId="207"/>
          <ac:spMkLst>
            <pc:docMk/>
            <pc:sldMk cId="1080375138" sldId="364"/>
            <ac:spMk id="20" creationId="{6A7ECC87-DEDC-A107-8BD1-4E40401547AC}"/>
          </ac:spMkLst>
        </pc:spChg>
        <pc:spChg chg="mod">
          <ac:chgData name="Wang Jiaheng" userId="5e9fd0c4544f5004" providerId="LiveId" clId="{A7FD8D93-2072-4255-A928-BB0CB5A925F6}" dt="2023-07-23T21:31:05.967" v="119" actId="207"/>
          <ac:spMkLst>
            <pc:docMk/>
            <pc:sldMk cId="1080375138" sldId="364"/>
            <ac:spMk id="21" creationId="{B53F583A-C5DB-BABE-05DB-B45B76C4F58E}"/>
          </ac:spMkLst>
        </pc:spChg>
        <pc:spChg chg="mod">
          <ac:chgData name="Wang Jiaheng" userId="5e9fd0c4544f5004" providerId="LiveId" clId="{A7FD8D93-2072-4255-A928-BB0CB5A925F6}" dt="2023-07-23T21:31:03.330" v="118" actId="207"/>
          <ac:spMkLst>
            <pc:docMk/>
            <pc:sldMk cId="1080375138" sldId="364"/>
            <ac:spMk id="27" creationId="{678B4FF2-AC3D-404D-DCCC-8B855C55ACA6}"/>
          </ac:spMkLst>
        </pc:spChg>
        <pc:spChg chg="mod">
          <ac:chgData name="Wang Jiaheng" userId="5e9fd0c4544f5004" providerId="LiveId" clId="{A7FD8D93-2072-4255-A928-BB0CB5A925F6}" dt="2023-07-23T21:30:30.457" v="112" actId="207"/>
          <ac:spMkLst>
            <pc:docMk/>
            <pc:sldMk cId="1080375138" sldId="364"/>
            <ac:spMk id="28" creationId="{A3032CBF-9555-BEB1-7B73-E05C4B0E8D5E}"/>
          </ac:spMkLst>
        </pc:spChg>
        <pc:spChg chg="mod">
          <ac:chgData name="Wang Jiaheng" userId="5e9fd0c4544f5004" providerId="LiveId" clId="{A7FD8D93-2072-4255-A928-BB0CB5A925F6}" dt="2023-07-23T21:30:54.289" v="117" actId="207"/>
          <ac:spMkLst>
            <pc:docMk/>
            <pc:sldMk cId="1080375138" sldId="364"/>
            <ac:spMk id="31" creationId="{8A91B60F-60D5-70D0-F3C0-20B7AEA9DD05}"/>
          </ac:spMkLst>
        </pc:spChg>
        <pc:spChg chg="mod">
          <ac:chgData name="Wang Jiaheng" userId="5e9fd0c4544f5004" providerId="LiveId" clId="{A7FD8D93-2072-4255-A928-BB0CB5A925F6}" dt="2023-07-23T21:30:26.450" v="111" actId="207"/>
          <ac:spMkLst>
            <pc:docMk/>
            <pc:sldMk cId="1080375138" sldId="364"/>
            <ac:spMk id="32" creationId="{E45F86F6-2573-5EE8-52E1-5EB1F42E59ED}"/>
          </ac:spMkLst>
        </pc:spChg>
        <pc:spChg chg="mod">
          <ac:chgData name="Wang Jiaheng" userId="5e9fd0c4544f5004" providerId="LiveId" clId="{A7FD8D93-2072-4255-A928-BB0CB5A925F6}" dt="2023-07-23T21:30:50.328" v="116" actId="207"/>
          <ac:spMkLst>
            <pc:docMk/>
            <pc:sldMk cId="1080375138" sldId="364"/>
            <ac:spMk id="33" creationId="{E1C6FCA7-D8A1-0B2F-B173-854A04A68731}"/>
          </ac:spMkLst>
        </pc:spChg>
        <pc:spChg chg="mod">
          <ac:chgData name="Wang Jiaheng" userId="5e9fd0c4544f5004" providerId="LiveId" clId="{A7FD8D93-2072-4255-A928-BB0CB5A925F6}" dt="2023-07-23T21:30:23.826" v="110" actId="207"/>
          <ac:spMkLst>
            <pc:docMk/>
            <pc:sldMk cId="1080375138" sldId="364"/>
            <ac:spMk id="34" creationId="{AEACE968-27D0-B681-0524-4D22CA7434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D044-02B9-4A07-B3AA-36B4903B2AB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3.png"/><Relationship Id="rId7" Type="http://schemas.openxmlformats.org/officeDocument/2006/relationships/image" Target="../media/image27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1.png"/><Relationship Id="rId5" Type="http://schemas.openxmlformats.org/officeDocument/2006/relationships/image" Target="../media/image35.png"/><Relationship Id="rId10" Type="http://schemas.openxmlformats.org/officeDocument/2006/relationships/image" Target="../media/image37.sv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3.png"/><Relationship Id="rId7" Type="http://schemas.openxmlformats.org/officeDocument/2006/relationships/image" Target="../media/image27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3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1.png"/><Relationship Id="rId7" Type="http://schemas.openxmlformats.org/officeDocument/2006/relationships/image" Target="../media/image62.png"/><Relationship Id="rId2" Type="http://schemas.openxmlformats.org/officeDocument/2006/relationships/image" Target="../media/image5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1.png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7" Type="http://schemas.openxmlformats.org/officeDocument/2006/relationships/image" Target="../media/image8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7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79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788" y="105951"/>
            <a:ext cx="10250424" cy="2387600"/>
          </a:xfrm>
        </p:spPr>
        <p:txBody>
          <a:bodyPr>
            <a:noAutofit/>
          </a:bodyPr>
          <a:lstStyle/>
          <a:p>
            <a:r>
              <a:rPr lang="en-GB" sz="4800" dirty="0"/>
              <a:t>Towards </a:t>
            </a:r>
            <a:r>
              <a:rPr lang="en-GB" sz="4800" dirty="0" err="1"/>
              <a:t>derandomising</a:t>
            </a:r>
            <a:br>
              <a:rPr lang="en-GB" sz="4800" dirty="0"/>
            </a:br>
            <a:r>
              <a:rPr lang="en-GB" sz="4800" dirty="0"/>
              <a:t>Markov chain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360" y="2756270"/>
            <a:ext cx="11511280" cy="2079890"/>
          </a:xfrm>
        </p:spPr>
        <p:txBody>
          <a:bodyPr>
            <a:normAutofit/>
          </a:bodyPr>
          <a:lstStyle/>
          <a:p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Weiming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Feng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Heng Guo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Chunyang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i="1" dirty="0">
                <a:latin typeface="Cambria" panose="02040503050406030204" pitchFamily="18" charset="0"/>
                <a:ea typeface="Cambria" panose="02040503050406030204" pitchFamily="18" charset="0"/>
              </a:rPr>
              <a:t>Jiaheng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Yitong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Yin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University of Edinburgh		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Nanjing University</a:t>
            </a:r>
          </a:p>
          <a:p>
            <a:endParaRPr lang="en-GB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on 28/07/2023 at</a:t>
            </a:r>
          </a:p>
        </p:txBody>
      </p:sp>
      <p:pic>
        <p:nvPicPr>
          <p:cNvPr id="1026" name="Picture 2" descr="BARC logo">
            <a:extLst>
              <a:ext uri="{FF2B5EF4-FFF2-40B4-BE49-F238E27FC236}">
                <a16:creationId xmlns:a16="http://schemas.microsoft.com/office/drawing/2014/main" id="{264BEA77-7EC8-9099-34E8-9E1AB43F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40" y="4384040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4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804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7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E9E5A7-6114-B6A7-75B0-27C9A26E5111}"/>
              </a:ext>
            </a:extLst>
          </p:cNvPr>
          <p:cNvCxnSpPr>
            <a:cxnSpLocks/>
          </p:cNvCxnSpPr>
          <p:nvPr/>
        </p:nvCxnSpPr>
        <p:spPr>
          <a:xfrm flipV="1">
            <a:off x="115230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3C9A7F-32F0-F078-5EED-1FA876D7A099}"/>
              </a:ext>
            </a:extLst>
          </p:cNvPr>
          <p:cNvCxnSpPr>
            <a:cxnSpLocks/>
          </p:cNvCxnSpPr>
          <p:nvPr/>
        </p:nvCxnSpPr>
        <p:spPr>
          <a:xfrm flipV="1">
            <a:off x="99751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951FE0-B716-6EC0-E7F1-8630A12D2EFE}"/>
              </a:ext>
            </a:extLst>
          </p:cNvPr>
          <p:cNvCxnSpPr>
            <a:cxnSpLocks/>
          </p:cNvCxnSpPr>
          <p:nvPr/>
        </p:nvCxnSpPr>
        <p:spPr>
          <a:xfrm flipV="1">
            <a:off x="385530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9BB33-356B-3415-91BA-D11333FFFA28}"/>
              </a:ext>
            </a:extLst>
          </p:cNvPr>
          <p:cNvCxnSpPr>
            <a:cxnSpLocks/>
          </p:cNvCxnSpPr>
          <p:nvPr/>
        </p:nvCxnSpPr>
        <p:spPr>
          <a:xfrm flipV="1">
            <a:off x="251570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1D587-876F-F6B5-F504-B76E517F3E74}"/>
              </a:ext>
            </a:extLst>
          </p:cNvPr>
          <p:cNvCxnSpPr>
            <a:cxnSpLocks/>
          </p:cNvCxnSpPr>
          <p:nvPr/>
        </p:nvCxnSpPr>
        <p:spPr>
          <a:xfrm flipV="1">
            <a:off x="234900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7F3642-D149-C300-F2CB-6FCF9C5078E6}"/>
              </a:ext>
            </a:extLst>
          </p:cNvPr>
          <p:cNvCxnSpPr>
            <a:cxnSpLocks/>
          </p:cNvCxnSpPr>
          <p:nvPr/>
        </p:nvCxnSpPr>
        <p:spPr>
          <a:xfrm flipV="1">
            <a:off x="248595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DEFFFD-4525-EB97-9875-3641638658E3}"/>
              </a:ext>
            </a:extLst>
          </p:cNvPr>
          <p:cNvCxnSpPr>
            <a:cxnSpLocks/>
          </p:cNvCxnSpPr>
          <p:nvPr/>
        </p:nvCxnSpPr>
        <p:spPr>
          <a:xfrm>
            <a:off x="103620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72FC20-C3AE-B9F5-CFF4-36A6295A4113}"/>
              </a:ext>
            </a:extLst>
          </p:cNvPr>
          <p:cNvCxnSpPr>
            <a:cxnSpLocks/>
          </p:cNvCxnSpPr>
          <p:nvPr/>
        </p:nvCxnSpPr>
        <p:spPr>
          <a:xfrm flipH="1" flipV="1">
            <a:off x="116420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AA84E-B63A-4D5F-F9AE-C1AF3154DB29}"/>
              </a:ext>
            </a:extLst>
          </p:cNvPr>
          <p:cNvCxnSpPr>
            <a:cxnSpLocks/>
          </p:cNvCxnSpPr>
          <p:nvPr/>
        </p:nvCxnSpPr>
        <p:spPr>
          <a:xfrm flipH="1" flipV="1">
            <a:off x="264669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29D9A6-097E-43E2-B32D-16054B886BC0}"/>
              </a:ext>
            </a:extLst>
          </p:cNvPr>
          <p:cNvSpPr/>
          <p:nvPr/>
        </p:nvSpPr>
        <p:spPr>
          <a:xfrm>
            <a:off x="99751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23AC11-04C2-3F0F-CC1C-D04164E4E05C}"/>
              </a:ext>
            </a:extLst>
          </p:cNvPr>
          <p:cNvSpPr/>
          <p:nvPr/>
        </p:nvSpPr>
        <p:spPr>
          <a:xfrm>
            <a:off x="249189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94E9C-7021-F5F3-FF3E-A68D2B73D837}"/>
              </a:ext>
            </a:extLst>
          </p:cNvPr>
          <p:cNvSpPr/>
          <p:nvPr/>
        </p:nvSpPr>
        <p:spPr>
          <a:xfrm>
            <a:off x="218230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B99022-5071-33B5-EED7-12896B08DCC0}"/>
              </a:ext>
            </a:extLst>
          </p:cNvPr>
          <p:cNvSpPr/>
          <p:nvPr/>
        </p:nvSpPr>
        <p:spPr>
          <a:xfrm>
            <a:off x="367669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33988-6793-D9C1-83B6-E56C3A794B58}"/>
              </a:ext>
            </a:extLst>
          </p:cNvPr>
          <p:cNvSpPr/>
          <p:nvPr/>
        </p:nvSpPr>
        <p:spPr>
          <a:xfrm>
            <a:off x="84271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03BF80-C73B-EE80-D563-9DE3D8B5EB1F}"/>
              </a:ext>
            </a:extLst>
          </p:cNvPr>
          <p:cNvSpPr/>
          <p:nvPr/>
        </p:nvSpPr>
        <p:spPr>
          <a:xfrm>
            <a:off x="233710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524E0E-CAD1-7FEC-6BC9-F609D4E046B9}"/>
              </a:ext>
            </a:extLst>
          </p:cNvPr>
          <p:cNvSpPr/>
          <p:nvPr/>
        </p:nvSpPr>
        <p:spPr>
          <a:xfrm>
            <a:off x="383149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017C2C-C0F5-62F5-5D9E-CA1E713F1A98}"/>
              </a:ext>
            </a:extLst>
          </p:cNvPr>
          <p:cNvCxnSpPr>
            <a:cxnSpLocks/>
          </p:cNvCxnSpPr>
          <p:nvPr/>
        </p:nvCxnSpPr>
        <p:spPr>
          <a:xfrm flipV="1">
            <a:off x="713927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B4012-0E3F-4EE2-797D-F744B556FFD0}"/>
              </a:ext>
            </a:extLst>
          </p:cNvPr>
          <p:cNvCxnSpPr>
            <a:cxnSpLocks/>
          </p:cNvCxnSpPr>
          <p:nvPr/>
        </p:nvCxnSpPr>
        <p:spPr>
          <a:xfrm flipV="1">
            <a:off x="698448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CCB89-1D69-9679-4F84-909DC76418D3}"/>
              </a:ext>
            </a:extLst>
          </p:cNvPr>
          <p:cNvCxnSpPr>
            <a:cxnSpLocks/>
          </p:cNvCxnSpPr>
          <p:nvPr/>
        </p:nvCxnSpPr>
        <p:spPr>
          <a:xfrm flipH="1" flipV="1">
            <a:off x="715117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2A8ECF-9A13-42BA-2723-BC825D3F4D9D}"/>
              </a:ext>
            </a:extLst>
          </p:cNvPr>
          <p:cNvSpPr/>
          <p:nvPr/>
        </p:nvSpPr>
        <p:spPr>
          <a:xfrm>
            <a:off x="698448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/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/>
      <p:bldP spid="17" grpId="0" animBg="1"/>
      <p:bldP spid="44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307" y="1674116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510" y="1983710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206" y="1983709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997511" y="182891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9BDB66E-B668-32E1-7CE9-1F3A011A03C9}"/>
              </a:ext>
            </a:extLst>
          </p:cNvPr>
          <p:cNvGrpSpPr/>
          <p:nvPr/>
        </p:nvGrpSpPr>
        <p:grpSpPr>
          <a:xfrm>
            <a:off x="6829683" y="1473180"/>
            <a:ext cx="3612479" cy="2641964"/>
            <a:chOff x="6829683" y="1473180"/>
            <a:chExt cx="3612479" cy="2641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8C26CC-5962-3E5C-F11C-A0B0233F4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227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699DE-3193-62B3-6E22-524EEEAF6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67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7C6927-8926-B49D-C6DA-90335542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97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DCEFC1-CFB6-FEBC-7193-6F364C6D6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92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EAFC5B-6E92-EFB9-31A3-8E6894C7AA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7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B503E0-3855-8810-57B6-C42644A73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366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FE089-6476-C7A3-9F99-B434DB00F113}"/>
                </a:ext>
              </a:extLst>
            </p:cNvPr>
            <p:cNvSpPr/>
            <p:nvPr/>
          </p:nvSpPr>
          <p:spPr>
            <a:xfrm>
              <a:off x="847886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7868D2-6A13-BC10-0B11-B92CDA03AA7D}"/>
                </a:ext>
              </a:extLst>
            </p:cNvPr>
            <p:cNvSpPr/>
            <p:nvPr/>
          </p:nvSpPr>
          <p:spPr>
            <a:xfrm>
              <a:off x="816927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199450-BDF1-5EEA-64EE-D34DD81FD7F5}"/>
                </a:ext>
              </a:extLst>
            </p:cNvPr>
            <p:cNvSpPr/>
            <p:nvPr/>
          </p:nvSpPr>
          <p:spPr>
            <a:xfrm>
              <a:off x="966366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9CB180-118F-A64B-7217-803588ADE178}"/>
                </a:ext>
              </a:extLst>
            </p:cNvPr>
            <p:cNvSpPr/>
            <p:nvPr/>
          </p:nvSpPr>
          <p:spPr>
            <a:xfrm>
              <a:off x="682968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4BE0FB-6138-FD3D-596A-251299068E7A}"/>
                </a:ext>
              </a:extLst>
            </p:cNvPr>
            <p:cNvSpPr/>
            <p:nvPr/>
          </p:nvSpPr>
          <p:spPr>
            <a:xfrm>
              <a:off x="832407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8EA0BA-6E50-A199-B5A2-8EBAF5826078}"/>
                </a:ext>
              </a:extLst>
            </p:cNvPr>
            <p:cNvSpPr/>
            <p:nvPr/>
          </p:nvSpPr>
          <p:spPr>
            <a:xfrm>
              <a:off x="981846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/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90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/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6" grpId="0"/>
      <p:bldP spid="5" grpId="1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/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×…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697406-D8F5-B40B-D704-C2412B19DCDA}"/>
              </a:ext>
            </a:extLst>
          </p:cNvPr>
          <p:cNvSpPr/>
          <p:nvPr/>
        </p:nvSpPr>
        <p:spPr>
          <a:xfrm>
            <a:off x="4277875" y="3569961"/>
            <a:ext cx="6496792" cy="1451949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Self-reduction</a:t>
            </a:r>
            <a:r>
              <a:rPr lang="en-GB" sz="3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Suffices to estimate the marginals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7B7A70-B3F4-1C51-AAAF-2583D2E6C84C}"/>
              </a:ext>
            </a:extLst>
          </p:cNvPr>
          <p:cNvSpPr/>
          <p:nvPr/>
        </p:nvSpPr>
        <p:spPr>
          <a:xfrm>
            <a:off x="4255793" y="5916781"/>
            <a:ext cx="6496792" cy="726993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Markov chain Monte Carlo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571DF-D55B-79B2-4875-097A04764EDF}"/>
              </a:ext>
            </a:extLst>
          </p:cNvPr>
          <p:cNvSpPr/>
          <p:nvPr/>
        </p:nvSpPr>
        <p:spPr>
          <a:xfrm>
            <a:off x="4455192" y="511162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84E998-620B-3F95-2D5D-120EB30B93B6}"/>
              </a:ext>
            </a:extLst>
          </p:cNvPr>
          <p:cNvGrpSpPr/>
          <p:nvPr/>
        </p:nvGrpSpPr>
        <p:grpSpPr>
          <a:xfrm>
            <a:off x="4859111" y="1609581"/>
            <a:ext cx="2473778" cy="1946869"/>
            <a:chOff x="1062444" y="1933302"/>
            <a:chExt cx="2412275" cy="1898465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8D3E95-7826-2651-4C57-CE57FE5A4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B138FEA-1180-8361-D3AD-38686757D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3DA9C1-42AA-EF74-D0F1-A4737042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234A36-CF5B-3378-2CEE-58BFDBDE8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323A031-95A0-7EBF-D800-1860EEF8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A4265B3-B363-82E7-6CCB-49A51A7C5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85915AF-3A60-7FDC-8FD1-13A4DA1B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73BB437-5A51-F364-7088-F661966D9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7A453E-6191-3AA5-EDEA-04FCDED97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E795D6C-F75A-53D6-3ECB-E7780176B226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26EDDEE-76B7-5AD1-6AC0-164CE8508B71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5A2656-1374-EAE1-3989-899E8FF63C0B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9C902F2-F062-E81A-110C-76974C26850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50895F9-3A06-7324-CDFA-EC0C45890AFF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3E6A09-8C66-E3E2-8136-FF0893D7C86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0013E-1D4D-1C8B-BAA2-41275E13F0F6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D34ADE-DCDB-A796-B14A-C50973BF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EEB405-AC85-EED1-57D8-711B0A0B7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E3289C-5E50-987F-8E85-117360DD1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ADF482-7026-01B3-1426-F75675FE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C296D7-642A-0F08-E16C-841615D4B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478B1-3806-C1D3-630F-187B11BFB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6BAB9E9-A8A0-0FDD-D427-FA25BA400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1C7FCF-E0E8-80BB-EEA1-353B6909E1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DCA240-9DF6-55BB-ACC8-5566FC348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EA03C07-CCDC-0C49-6926-02CD1607E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30F90FB-81D7-8203-92CE-5FEC2F31D9D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9551476-0878-5EE2-2215-8343B768158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263662C-13A2-B095-EEA9-D36E26403A58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A2120F-4F54-C04F-1F10-EADC88EC9D08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C6E1D81-6CEF-1FF0-1258-EC7F33326FA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023B4D-0DDA-2A02-DCD4-91E5461EA161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34AF6-9979-5B89-971D-3EB7EBA8018A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4195A0-2A97-9E25-03B9-741F451CCD1F}"/>
              </a:ext>
            </a:extLst>
          </p:cNvPr>
          <p:cNvGrpSpPr>
            <a:grpSpLocks noChangeAspect="1"/>
          </p:cNvGrpSpPr>
          <p:nvPr/>
        </p:nvGrpSpPr>
        <p:grpSpPr>
          <a:xfrm>
            <a:off x="1051417" y="2668702"/>
            <a:ext cx="3298371" cy="2595825"/>
            <a:chOff x="1062444" y="1933302"/>
            <a:chExt cx="2412275" cy="189846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DBEC28-AACE-FD76-078B-37769B0EE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03AE8E1-13E3-51A0-A56A-4F9BB6239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B7F7DA-8501-014C-AA28-1848D7C9E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CE2F96-D3BD-F1BA-EE3E-46941F651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17E073D-D34F-47B5-0736-D94523D8F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B94AC78-5F04-5696-F0D1-889315AB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C3DD686-3029-9FC9-B6CB-AF3B519BC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2E4E2F-4FFF-A6D6-2202-9DFD53E5D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F65D07-32CB-5770-3DDE-DFCEB00EC7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A4D344-75F6-D4DB-7EB8-4A2DB038B53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4CF8A9B-3640-C21E-78B4-5165F19A75A0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62A25-2332-4E7A-5CF9-DACA6DEF449D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78D1E0-48E0-79A3-D3F5-06FC2753341B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FE31A0F-F3A3-3252-311B-940605F26582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B7D155D-877C-CE22-21D9-08E94306AE8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3F24706-2E10-09DE-46D8-DC700B16618F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685B9-B623-32E0-EE8B-31A9FB0B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Glauber dynamics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7808E0-2112-338B-44E0-116ABFF4C8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799CC4-BD33-105C-80D7-3314CA177D0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79E068-D532-C02E-5D2C-40FE0147408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0AEF4-7725-8450-FB0F-591907B62C8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853788-1B65-1CC7-A236-2227C4E7E2C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549A93-39D6-088C-8C9D-EEB4A19B0AD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B3496B-FA38-D032-B484-2014C6B7A82A}"/>
              </a:ext>
            </a:extLst>
          </p:cNvPr>
          <p:cNvCxnSpPr>
            <a:cxnSpLocks noChangeAspect="1"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3590C-E72E-3535-BA34-D4EC00BB86C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96CE3-7E34-BA2A-D705-D5F9AC47F72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560C52-2AFB-4FD6-A58C-B833795C34CC}"/>
              </a:ext>
            </a:extLst>
          </p:cNvPr>
          <p:cNvSpPr>
            <a:spLocks noChangeAspect="1"/>
          </p:cNvSpPr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D3A41-A2D5-824D-B65D-5731255781BA}"/>
              </a:ext>
            </a:extLst>
          </p:cNvPr>
          <p:cNvSpPr>
            <a:spLocks noChangeAspect="1"/>
          </p:cNvSpPr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21211F-2BA6-8C7B-FD03-F5B53F7F9821}"/>
              </a:ext>
            </a:extLst>
          </p:cNvPr>
          <p:cNvSpPr>
            <a:spLocks noChangeAspect="1"/>
          </p:cNvSpPr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029E4-72E1-F372-C27D-7C7426E000EA}"/>
              </a:ext>
            </a:extLst>
          </p:cNvPr>
          <p:cNvSpPr>
            <a:spLocks noChangeAspect="1"/>
          </p:cNvSpPr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C135E-448F-A9DF-7447-0D3293326562}"/>
              </a:ext>
            </a:extLst>
          </p:cNvPr>
          <p:cNvSpPr>
            <a:spLocks noChangeAspect="1"/>
          </p:cNvSpPr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3CEA56-2F40-8450-4633-70AFA2E4737B}"/>
              </a:ext>
            </a:extLst>
          </p:cNvPr>
          <p:cNvSpPr>
            <a:spLocks noChangeAspect="1"/>
          </p:cNvSpPr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B020D9-DA28-3282-A529-99CB204D4591}"/>
              </a:ext>
            </a:extLst>
          </p:cNvPr>
          <p:cNvSpPr>
            <a:spLocks noChangeAspect="1"/>
          </p:cNvSpPr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/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/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9DA9828-A503-D76B-81EA-38DD34047F05}"/>
              </a:ext>
            </a:extLst>
          </p:cNvPr>
          <p:cNvSpPr/>
          <p:nvPr/>
        </p:nvSpPr>
        <p:spPr>
          <a:xfrm rot="10800000">
            <a:off x="7589267" y="3728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/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/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1/(1+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A352ED1-8B3A-4D12-F796-617979C74BDB}"/>
              </a:ext>
            </a:extLst>
          </p:cNvPr>
          <p:cNvGrpSpPr/>
          <p:nvPr/>
        </p:nvGrpSpPr>
        <p:grpSpPr>
          <a:xfrm>
            <a:off x="6917459" y="663964"/>
            <a:ext cx="5195105" cy="1456437"/>
            <a:chOff x="3165676" y="3159889"/>
            <a:chExt cx="5195105" cy="1456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D27F32-147B-1220-BF29-EE6C3444BA85}"/>
                </a:ext>
              </a:extLst>
            </p:cNvPr>
            <p:cNvCxnSpPr/>
            <p:nvPr/>
          </p:nvCxnSpPr>
          <p:spPr>
            <a:xfrm>
              <a:off x="3808071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7337FA-326E-0B92-CC99-A818CE932C58}"/>
                </a:ext>
              </a:extLst>
            </p:cNvPr>
            <p:cNvCxnSpPr/>
            <p:nvPr/>
          </p:nvCxnSpPr>
          <p:spPr>
            <a:xfrm>
              <a:off x="7718386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B66717-D199-D8EC-8308-F1EF56B78380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71" y="359972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1B609E-1578-380B-1166-1ECE4A266051}"/>
                </a:ext>
              </a:extLst>
            </p:cNvPr>
            <p:cNvCxnSpPr>
              <a:cxnSpLocks/>
            </p:cNvCxnSpPr>
            <p:nvPr/>
          </p:nvCxnSpPr>
          <p:spPr>
            <a:xfrm>
              <a:off x="5370653" y="3379808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BFCFA0E-0592-D3E8-47CD-D3633EAA57B0}"/>
                    </a:ext>
                  </a:extLst>
                </p:cNvPr>
                <p:cNvSpPr txBox="1"/>
                <p:nvPr/>
              </p:nvSpPr>
              <p:spPr>
                <a:xfrm>
                  <a:off x="4728258" y="3698574"/>
                  <a:ext cx="1284790" cy="917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BFCFA0E-0592-D3E8-47CD-D3633EAA5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258" y="3698574"/>
                  <a:ext cx="1284790" cy="9177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/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/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Left Brace 19">
            <a:extLst>
              <a:ext uri="{FF2B5EF4-FFF2-40B4-BE49-F238E27FC236}">
                <a16:creationId xmlns:a16="http://schemas.microsoft.com/office/drawing/2014/main" id="{66873950-E6E0-A266-173A-79B394E70DA1}"/>
              </a:ext>
            </a:extLst>
          </p:cNvPr>
          <p:cNvSpPr/>
          <p:nvPr/>
        </p:nvSpPr>
        <p:spPr>
          <a:xfrm rot="16200000">
            <a:off x="8238069" y="551219"/>
            <a:ext cx="240775" cy="1527963"/>
          </a:xfrm>
          <a:prstGeom prst="leftBrace">
            <a:avLst>
              <a:gd name="adj1" fmla="val 85421"/>
              <a:gd name="adj2" fmla="val 4360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F439E-A8D5-7E24-1B4D-BBFD124BCB9A}"/>
              </a:ext>
            </a:extLst>
          </p:cNvPr>
          <p:cNvSpPr/>
          <p:nvPr/>
        </p:nvSpPr>
        <p:spPr>
          <a:xfrm>
            <a:off x="8147544" y="1491528"/>
            <a:ext cx="232196" cy="23219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F7DA0D2-ADC4-F635-A280-B2583F1129AC}"/>
              </a:ext>
            </a:extLst>
          </p:cNvPr>
          <p:cNvSpPr/>
          <p:nvPr/>
        </p:nvSpPr>
        <p:spPr>
          <a:xfrm rot="16200000">
            <a:off x="10159229" y="241014"/>
            <a:ext cx="240763" cy="2148384"/>
          </a:xfrm>
          <a:prstGeom prst="leftBrace">
            <a:avLst>
              <a:gd name="adj1" fmla="val 85421"/>
              <a:gd name="adj2" fmla="val 4360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2ACC25-352B-5548-F997-68609F021DF0}"/>
              </a:ext>
            </a:extLst>
          </p:cNvPr>
          <p:cNvSpPr/>
          <p:nvPr/>
        </p:nvSpPr>
        <p:spPr>
          <a:xfrm>
            <a:off x="10047414" y="1491528"/>
            <a:ext cx="232196" cy="232196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Magnifying glass with solid fill">
            <a:extLst>
              <a:ext uri="{FF2B5EF4-FFF2-40B4-BE49-F238E27FC236}">
                <a16:creationId xmlns:a16="http://schemas.microsoft.com/office/drawing/2014/main" id="{003A50C8-36AC-1251-3542-129E8DD2B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20" y="2788572"/>
            <a:ext cx="914400" cy="914400"/>
          </a:xfrm>
          <a:prstGeom prst="rect">
            <a:avLst/>
          </a:prstGeom>
        </p:spPr>
      </p:pic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B35FE883-C7C2-61CC-A832-C9DE7F79F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5487" y="445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429 -0.01111 L -0.00429 -0.01111 C -0.01015 0.02292 -0.01836 0.05602 -0.02187 0.0912 C -0.02695 0.14213 -0.00885 0.15741 0.01133 0.18981 C 0.03841 0.23356 0.04792 0.2419 0.07852 0.27824 C 0.09597 0.20417 0.08386 0.26389 0.09505 0.11875 C 0.10677 -0.03333 0.09271 0.01088 0.11263 -0.0456 C 0.15469 -0.03009 0.16485 -0.03727 0.1974 0.01667 C 0.20534 0.02986 0.20964 0.04884 0.21589 0.06505 C 0.22552 0.12801 0.23412 0.15255 0.21485 0.22616 C 0.21263 0.23472 0.20443 0.22153 0.19922 0.21921 C 0.16354 0.1794 0.12696 0.14213 0.09206 0.09977 C 0.0694 0.07199 0.04688 0.04352 0.02396 0.01667 C 0.01732 0.00903 0.01042 0.00231 0.00352 -0.00417 C 0.00104 -0.00648 -0.00299 -0.00995 -0.00429 -0.01111 Z " pathEditMode="fixed" ptsTypes="AAAAAAAAAAAAA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-0.201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100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0.22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11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4.81481E-6 L 0.30208 -0.0018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9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30794 0.2018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1009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33330" y="1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6" grpId="0" animBg="1"/>
      <p:bldP spid="127" grpId="0" animBg="1"/>
      <p:bldP spid="3" grpId="0" animBg="1"/>
      <p:bldP spid="3" grpId="1" animBg="1"/>
      <p:bldP spid="28" grpId="0" animBg="1"/>
      <p:bldP spid="2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84E998-620B-3F95-2D5D-120EB30B93B6}"/>
              </a:ext>
            </a:extLst>
          </p:cNvPr>
          <p:cNvGrpSpPr/>
          <p:nvPr/>
        </p:nvGrpSpPr>
        <p:grpSpPr>
          <a:xfrm>
            <a:off x="4859111" y="4494299"/>
            <a:ext cx="2473778" cy="1946869"/>
            <a:chOff x="1062444" y="1933302"/>
            <a:chExt cx="2412275" cy="1898465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8D3E95-7826-2651-4C57-CE57FE5A4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B138FEA-1180-8361-D3AD-38686757D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3DA9C1-42AA-EF74-D0F1-A4737042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234A36-CF5B-3378-2CEE-58BFDBDE8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323A031-95A0-7EBF-D800-1860EEF8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A4265B3-B363-82E7-6CCB-49A51A7C5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85915AF-3A60-7FDC-8FD1-13A4DA1B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73BB437-5A51-F364-7088-F661966D9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7A453E-6191-3AA5-EDEA-04FCDED97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E795D6C-F75A-53D6-3ECB-E7780176B226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26EDDEE-76B7-5AD1-6AC0-164CE8508B71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5A2656-1374-EAE1-3989-899E8FF63C0B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9C902F2-F062-E81A-110C-76974C26850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50895F9-3A06-7324-CDFA-EC0C45890AFF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3E6A09-8C66-E3E2-8136-FF0893D7C86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0013E-1D4D-1C8B-BAA2-41275E13F0F6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D34ADE-DCDB-A796-B14A-C50973BF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EEB405-AC85-EED1-57D8-711B0A0B7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E3289C-5E50-987F-8E85-117360DD1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ADF482-7026-01B3-1426-F75675FE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C296D7-642A-0F08-E16C-841615D4B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478B1-3806-C1D3-630F-187B11BFB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6BAB9E9-A8A0-0FDD-D427-FA25BA400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1C7FCF-E0E8-80BB-EEA1-353B6909E1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DCA240-9DF6-55BB-ACC8-5566FC348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EA03C07-CCDC-0C49-6926-02CD1607E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30F90FB-81D7-8203-92CE-5FEC2F31D9D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9551476-0878-5EE2-2215-8343B768158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263662C-13A2-B095-EEA9-D36E26403A58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A2120F-4F54-C04F-1F10-EADC88EC9D08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C6E1D81-6CEF-1FF0-1258-EC7F33326FA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023B4D-0DDA-2A02-DCD4-91E5461EA161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34AF6-9979-5B89-971D-3EB7EBA8018A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4195A0-2A97-9E25-03B9-741F451CCD1F}"/>
              </a:ext>
            </a:extLst>
          </p:cNvPr>
          <p:cNvGrpSpPr>
            <a:grpSpLocks noChangeAspect="1"/>
          </p:cNvGrpSpPr>
          <p:nvPr/>
        </p:nvGrpSpPr>
        <p:grpSpPr>
          <a:xfrm>
            <a:off x="1051417" y="2668702"/>
            <a:ext cx="3298371" cy="2595825"/>
            <a:chOff x="1062444" y="1933302"/>
            <a:chExt cx="2412275" cy="189846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DBEC28-AACE-FD76-078B-37769B0EE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03AE8E1-13E3-51A0-A56A-4F9BB6239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B7F7DA-8501-014C-AA28-1848D7C9E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CE2F96-D3BD-F1BA-EE3E-46941F651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17E073D-D34F-47B5-0736-D94523D8F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B94AC78-5F04-5696-F0D1-889315AB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C3DD686-3029-9FC9-B6CB-AF3B519BC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2E4E2F-4FFF-A6D6-2202-9DFD53E5D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F65D07-32CB-5770-3DDE-DFCEB00EC7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A4D344-75F6-D4DB-7EB8-4A2DB038B53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4CF8A9B-3640-C21E-78B4-5165F19A75A0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62A25-2332-4E7A-5CF9-DACA6DEF449D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78D1E0-48E0-79A3-D3F5-06FC2753341B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FE31A0F-F3A3-3252-311B-940605F26582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B7D155D-877C-CE22-21D9-08E94306AE8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3F24706-2E10-09DE-46D8-DC700B16618F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685B9-B623-32E0-EE8B-31A9FB0B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Glauber dynamics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7808E0-2112-338B-44E0-116ABFF4C8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799CC4-BD33-105C-80D7-3314CA177D0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79E068-D532-C02E-5D2C-40FE0147408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0AEF4-7725-8450-FB0F-591907B62C8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853788-1B65-1CC7-A236-2227C4E7E2C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549A93-39D6-088C-8C9D-EEB4A19B0AD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B3496B-FA38-D032-B484-2014C6B7A82A}"/>
              </a:ext>
            </a:extLst>
          </p:cNvPr>
          <p:cNvCxnSpPr>
            <a:cxnSpLocks noChangeAspect="1"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3590C-E72E-3535-BA34-D4EC00BB86C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96CE3-7E34-BA2A-D705-D5F9AC47F72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560C52-2AFB-4FD6-A58C-B833795C34CC}"/>
              </a:ext>
            </a:extLst>
          </p:cNvPr>
          <p:cNvSpPr>
            <a:spLocks noChangeAspect="1"/>
          </p:cNvSpPr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D3A41-A2D5-824D-B65D-5731255781BA}"/>
              </a:ext>
            </a:extLst>
          </p:cNvPr>
          <p:cNvSpPr>
            <a:spLocks noChangeAspect="1"/>
          </p:cNvSpPr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21211F-2BA6-8C7B-FD03-F5B53F7F9821}"/>
              </a:ext>
            </a:extLst>
          </p:cNvPr>
          <p:cNvSpPr>
            <a:spLocks noChangeAspect="1"/>
          </p:cNvSpPr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029E4-72E1-F372-C27D-7C7426E000EA}"/>
              </a:ext>
            </a:extLst>
          </p:cNvPr>
          <p:cNvSpPr>
            <a:spLocks noChangeAspect="1"/>
          </p:cNvSpPr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C135E-448F-A9DF-7447-0D3293326562}"/>
              </a:ext>
            </a:extLst>
          </p:cNvPr>
          <p:cNvSpPr>
            <a:spLocks noChangeAspect="1"/>
          </p:cNvSpPr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3CEA56-2F40-8450-4633-70AFA2E4737B}"/>
              </a:ext>
            </a:extLst>
          </p:cNvPr>
          <p:cNvSpPr>
            <a:spLocks noChangeAspect="1"/>
          </p:cNvSpPr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B020D9-DA28-3282-A529-99CB204D4591}"/>
              </a:ext>
            </a:extLst>
          </p:cNvPr>
          <p:cNvSpPr>
            <a:spLocks noChangeAspect="1"/>
          </p:cNvSpPr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/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/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9DA9828-A503-D76B-81EA-38DD34047F05}"/>
              </a:ext>
            </a:extLst>
          </p:cNvPr>
          <p:cNvSpPr/>
          <p:nvPr/>
        </p:nvSpPr>
        <p:spPr>
          <a:xfrm rot="10800000">
            <a:off x="7589267" y="3728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/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/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A352ED1-8B3A-4D12-F796-617979C74BDB}"/>
              </a:ext>
            </a:extLst>
          </p:cNvPr>
          <p:cNvGrpSpPr/>
          <p:nvPr/>
        </p:nvGrpSpPr>
        <p:grpSpPr>
          <a:xfrm>
            <a:off x="6917459" y="663964"/>
            <a:ext cx="5195105" cy="1061905"/>
            <a:chOff x="3165676" y="3159889"/>
            <a:chExt cx="5195105" cy="106190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D27F32-147B-1220-BF29-EE6C3444BA85}"/>
                </a:ext>
              </a:extLst>
            </p:cNvPr>
            <p:cNvCxnSpPr/>
            <p:nvPr/>
          </p:nvCxnSpPr>
          <p:spPr>
            <a:xfrm>
              <a:off x="3808071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7337FA-326E-0B92-CC99-A818CE932C58}"/>
                </a:ext>
              </a:extLst>
            </p:cNvPr>
            <p:cNvCxnSpPr/>
            <p:nvPr/>
          </p:nvCxnSpPr>
          <p:spPr>
            <a:xfrm>
              <a:off x="7718386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B66717-D199-D8EC-8308-F1EF56B78380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71" y="359972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/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/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6A7B3849-F37D-969A-3FBD-8929A4074B45}"/>
              </a:ext>
            </a:extLst>
          </p:cNvPr>
          <p:cNvSpPr/>
          <p:nvPr/>
        </p:nvSpPr>
        <p:spPr>
          <a:xfrm rot="16200000">
            <a:off x="9416236" y="-626949"/>
            <a:ext cx="232171" cy="3875694"/>
          </a:xfrm>
          <a:prstGeom prst="leftBrace">
            <a:avLst>
              <a:gd name="adj1" fmla="val 85421"/>
              <a:gd name="adj2" fmla="val 484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65AF3C-E40A-AE2D-B7EE-10578F63E13A}"/>
              </a:ext>
            </a:extLst>
          </p:cNvPr>
          <p:cNvSpPr/>
          <p:nvPr/>
        </p:nvSpPr>
        <p:spPr>
          <a:xfrm>
            <a:off x="9355158" y="1488199"/>
            <a:ext cx="232196" cy="23219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-0.2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100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0.220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110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4.81481E-6 L 0.30208 -0.0018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944 -0.2078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-1039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33330" y="1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6" grpId="0" animBg="1"/>
      <p:bldP spid="127" grpId="0" animBg="1"/>
      <p:bldP spid="3" grpId="0" animBg="1"/>
      <p:bldP spid="3" grpId="1" animBg="1"/>
      <p:bldP spid="28" grpId="0" animBg="1"/>
      <p:bldP spid="29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FCA-AF02-389B-F27F-8665F48E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a long run…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F110141-03E4-1E50-FDEC-8DB8E08ABD60}"/>
                  </a:ext>
                </a:extLst>
              </p:cNvPr>
              <p:cNvSpPr/>
              <p:nvPr/>
            </p:nvSpPr>
            <p:spPr>
              <a:xfrm>
                <a:off x="838200" y="1862691"/>
                <a:ext cx="5026833" cy="15663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chemeClr val="tx1"/>
                    </a:solidFill>
                  </a:rPr>
                  <a:t>Correctness: </a:t>
                </a:r>
              </a:p>
              <a:p>
                <a:pPr algn="ctr"/>
                <a:r>
                  <a:rPr lang="en-GB" sz="3600" b="1" dirty="0">
                    <a:solidFill>
                      <a:schemeClr val="tx1"/>
                    </a:solidFill>
                  </a:rPr>
                  <a:t>converging to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F110141-03E4-1E50-FDEC-8DB8E08AB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2691"/>
                <a:ext cx="5026833" cy="1566309"/>
              </a:xfrm>
              <a:prstGeom prst="roundRect">
                <a:avLst/>
              </a:prstGeom>
              <a:blipFill>
                <a:blip r:embed="rId2"/>
                <a:stretch>
                  <a:fillRect b="-2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D0A345-9D48-9623-061A-DECF15AB76F7}"/>
              </a:ext>
            </a:extLst>
          </p:cNvPr>
          <p:cNvSpPr/>
          <p:nvPr/>
        </p:nvSpPr>
        <p:spPr>
          <a:xfrm>
            <a:off x="6326967" y="1862691"/>
            <a:ext cx="5026833" cy="1566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Efficiency 1: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rapid mixing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C9D9B9-F28A-AA44-44E1-7D889AFFDC9A}"/>
              </a:ext>
            </a:extLst>
          </p:cNvPr>
          <p:cNvSpPr/>
          <p:nvPr/>
        </p:nvSpPr>
        <p:spPr>
          <a:xfrm>
            <a:off x="3582583" y="4039834"/>
            <a:ext cx="5026833" cy="1566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Efficiency 2: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easy implementation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DD1F03-93FE-C394-4281-25203765D7D7}"/>
              </a:ext>
            </a:extLst>
          </p:cNvPr>
          <p:cNvSpPr/>
          <p:nvPr/>
        </p:nvSpPr>
        <p:spPr>
          <a:xfrm>
            <a:off x="1164772" y="3198848"/>
            <a:ext cx="1883228" cy="6519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Glauber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C1D6BF-3684-0FC1-FA71-49C7C5178FD5}"/>
              </a:ext>
            </a:extLst>
          </p:cNvPr>
          <p:cNvSpPr/>
          <p:nvPr/>
        </p:nvSpPr>
        <p:spPr>
          <a:xfrm>
            <a:off x="3897085" y="5365105"/>
            <a:ext cx="3026229" cy="6519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Only look at neighbours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0C8B6-986F-5A06-6050-110280E79879}"/>
              </a:ext>
            </a:extLst>
          </p:cNvPr>
          <p:cNvSpPr/>
          <p:nvPr/>
        </p:nvSpPr>
        <p:spPr>
          <a:xfrm>
            <a:off x="6726188" y="3198847"/>
            <a:ext cx="1883228" cy="6519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Hard nut</a:t>
            </a:r>
          </a:p>
        </p:txBody>
      </p:sp>
    </p:spTree>
    <p:extLst>
      <p:ext uri="{BB962C8B-B14F-4D97-AF65-F5344CB8AC3E}">
        <p14:creationId xmlns:p14="http://schemas.microsoft.com/office/powerpoint/2010/main" val="20690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Approximate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1 Approximate counting</a:t>
            </a:r>
          </a:p>
          <a:p>
            <a:r>
              <a:rPr lang="en-GB" dirty="0"/>
              <a:t>2 Deterministic approximate counting</a:t>
            </a:r>
          </a:p>
          <a:p>
            <a:r>
              <a:rPr lang="en-GB" dirty="0"/>
              <a:t>3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5895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counting: 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/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then the Glauber dynamics for the hardcore model mixes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blipFill>
                <a:blip r:embed="rId3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EA704F-FD5E-7D34-E29C-EB471E78E35A}"/>
              </a:ext>
            </a:extLst>
          </p:cNvPr>
          <p:cNvSpPr/>
          <p:nvPr/>
        </p:nvSpPr>
        <p:spPr>
          <a:xfrm>
            <a:off x="1210681" y="1557891"/>
            <a:ext cx="890559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Anari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-Liu-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Oveis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Gharan’</a:t>
            </a:r>
            <a:r>
              <a:rPr lang="en-GB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Chen-Liu-Vigoda’21]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/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GB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b="0" dirty="0">
                    <a:solidFill>
                      <a:srgbClr val="FF0000"/>
                    </a:solidFill>
                  </a:rPr>
                  <a:t>-hard</a:t>
                </a:r>
                <a:r>
                  <a:rPr lang="en-GB" sz="2800" b="0" dirty="0">
                    <a:solidFill>
                      <a:schemeClr val="tx1"/>
                    </a:solidFill>
                  </a:rPr>
                  <a:t>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blipFill>
                <a:blip r:embed="rId4"/>
                <a:stretch>
                  <a:fillRect l="-753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2F9D0-5EE9-9A33-8EAC-72EFCA05552E}"/>
              </a:ext>
            </a:extLst>
          </p:cNvPr>
          <p:cNvSpPr/>
          <p:nvPr/>
        </p:nvSpPr>
        <p:spPr>
          <a:xfrm>
            <a:off x="1210680" y="5091069"/>
            <a:ext cx="9148661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[Sly’10, Sly-Sun’14, Galanis-Štefankovič-Vigoda’16]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/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, then there is an FPRAS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running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blipFill>
                <a:blip r:embed="rId5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709860-49E1-71C8-378D-2FD0F3F51E2E}"/>
              </a:ext>
            </a:extLst>
          </p:cNvPr>
          <p:cNvSpPr/>
          <p:nvPr/>
        </p:nvSpPr>
        <p:spPr>
          <a:xfrm>
            <a:off x="1210680" y="3316983"/>
            <a:ext cx="922871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Corollary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[Štefankovič-Vempala-Vigoda’09, Kolmogorov’18]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/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65DDC-97E6-2B1D-A3FE-1F76C2527B41}"/>
              </a:ext>
            </a:extLst>
          </p:cNvPr>
          <p:cNvSpPr/>
          <p:nvPr/>
        </p:nvSpPr>
        <p:spPr>
          <a:xfrm>
            <a:off x="6420206" y="4557535"/>
            <a:ext cx="4561114" cy="33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Adaptive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cap="small" dirty="0"/>
            </a:br>
            <a:r>
              <a:rPr lang="en-GB" cap="small" dirty="0"/>
              <a:t>Deterministic approximate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Approximate counting</a:t>
            </a:r>
          </a:p>
          <a:p>
            <a:r>
              <a:rPr lang="en-GB" b="1" dirty="0">
                <a:solidFill>
                  <a:schemeClr val="tx1"/>
                </a:solidFill>
              </a:rPr>
              <a:t>2 Deterministic approximate counting</a:t>
            </a:r>
          </a:p>
          <a:p>
            <a:r>
              <a:rPr lang="en-GB" dirty="0"/>
              <a:t>3 Applications</a:t>
            </a:r>
          </a:p>
        </p:txBody>
      </p:sp>
    </p:spTree>
    <p:extLst>
      <p:ext uri="{BB962C8B-B14F-4D97-AF65-F5344CB8AC3E}">
        <p14:creationId xmlns:p14="http://schemas.microsoft.com/office/powerpoint/2010/main" val="51819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Deterministic counting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30427D-C79A-730A-B923-3B29409864E5}"/>
              </a:ext>
            </a:extLst>
          </p:cNvPr>
          <p:cNvCxnSpPr>
            <a:cxnSpLocks/>
          </p:cNvCxnSpPr>
          <p:nvPr/>
        </p:nvCxnSpPr>
        <p:spPr>
          <a:xfrm>
            <a:off x="838200" y="3962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BFCA58-9866-2AFC-7666-AECC324CD324}"/>
              </a:ext>
            </a:extLst>
          </p:cNvPr>
          <p:cNvCxnSpPr>
            <a:cxnSpLocks/>
          </p:cNvCxnSpPr>
          <p:nvPr/>
        </p:nvCxnSpPr>
        <p:spPr>
          <a:xfrm>
            <a:off x="6052458" y="1810430"/>
            <a:ext cx="0" cy="463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7DCBF-3D63-1415-B814-19B73E5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30" y="1625038"/>
            <a:ext cx="1839686" cy="1640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0BE36F-B815-FC63-B543-B6B843CEF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05" y="1512150"/>
            <a:ext cx="1709581" cy="1866218"/>
          </a:xfrm>
          <a:prstGeom prst="rect">
            <a:avLst/>
          </a:prstGeom>
        </p:spPr>
      </p:pic>
      <p:sp>
        <p:nvSpPr>
          <p:cNvPr id="15" name="Equals 14">
            <a:extLst>
              <a:ext uri="{FF2B5EF4-FFF2-40B4-BE49-F238E27FC236}">
                <a16:creationId xmlns:a16="http://schemas.microsoft.com/office/drawing/2014/main" id="{C562A82C-0C34-0A39-40B9-26411F3E3C7C}"/>
              </a:ext>
            </a:extLst>
          </p:cNvPr>
          <p:cNvSpPr/>
          <p:nvPr/>
        </p:nvSpPr>
        <p:spPr>
          <a:xfrm>
            <a:off x="2968818" y="2213440"/>
            <a:ext cx="620485" cy="446313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594283-2F1A-73C2-B8E8-61A87F0D0629}"/>
              </a:ext>
            </a:extLst>
          </p:cNvPr>
          <p:cNvSpPr txBox="1"/>
          <p:nvPr/>
        </p:nvSpPr>
        <p:spPr>
          <a:xfrm>
            <a:off x="1251857" y="3439180"/>
            <a:ext cx="4887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Correlation decay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[Weitz’</a:t>
            </a:r>
            <a:r>
              <a:rPr lang="en-GB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GB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6BFF6-DFA6-4A25-4F35-FAC78B2B5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092" b="7344"/>
          <a:stretch/>
        </p:blipFill>
        <p:spPr>
          <a:xfrm>
            <a:off x="6265516" y="1462326"/>
            <a:ext cx="3559103" cy="23493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E2E5B0-8491-9FAA-B8C2-CC7BA48AC561}"/>
              </a:ext>
            </a:extLst>
          </p:cNvPr>
          <p:cNvSpPr txBox="1"/>
          <p:nvPr/>
        </p:nvSpPr>
        <p:spPr>
          <a:xfrm>
            <a:off x="6553200" y="3127363"/>
            <a:ext cx="4800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800" dirty="0">
                <a:solidFill>
                  <a:schemeClr val="tx1"/>
                </a:solidFill>
              </a:rPr>
              <a:t>Zero-freeness </a:t>
            </a:r>
          </a:p>
          <a:p>
            <a:pPr algn="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[Barvinok’16, Patel-Regts’17]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EE203-7395-3566-49F1-8770802DF839}"/>
              </a:ext>
            </a:extLst>
          </p:cNvPr>
          <p:cNvSpPr txBox="1"/>
          <p:nvPr/>
        </p:nvSpPr>
        <p:spPr>
          <a:xfrm>
            <a:off x="661434" y="5763609"/>
            <a:ext cx="5434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Linear programming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[Moitra’19, Guo-Liao-Lu-Zhang’20, Jain-Pham-Vuong’21a]</a:t>
            </a:r>
            <a:endParaRPr lang="en-GB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E18BA-3C54-385A-2004-C8519B202562}"/>
              </a:ext>
            </a:extLst>
          </p:cNvPr>
          <p:cNvSpPr txBox="1"/>
          <p:nvPr/>
        </p:nvSpPr>
        <p:spPr>
          <a:xfrm>
            <a:off x="6236218" y="5814573"/>
            <a:ext cx="5434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Cluster expansion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[Helmuth-Perkins-Regts’20, Jenssen-Keevash-Perkins’20]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8B02C-05D6-934A-EA84-303414183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888" y="4365413"/>
            <a:ext cx="1416503" cy="75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E259C-A073-F68E-FDD9-0FA7DD61C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995" y="5122038"/>
            <a:ext cx="1416503" cy="31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0B4E97-34FC-4C23-1664-5C3C228BF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818" y="4099305"/>
            <a:ext cx="1970317" cy="832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41BCD5-CE4C-3D27-2B66-10AD5B167A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062" y="4994208"/>
            <a:ext cx="1416504" cy="689239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3D9B5D2-64AA-F04A-A777-19595E56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71" y="4170086"/>
            <a:ext cx="4992387" cy="1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1A1DEF-9F13-4085-665E-72B7BE4B7ABA}"/>
              </a:ext>
            </a:extLst>
          </p:cNvPr>
          <p:cNvSpPr/>
          <p:nvPr/>
        </p:nvSpPr>
        <p:spPr>
          <a:xfrm>
            <a:off x="3077461" y="3326327"/>
            <a:ext cx="5962454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FP</a:t>
            </a:r>
            <a:r>
              <a:rPr lang="en-GB" sz="4000" b="1" dirty="0">
                <a:solidFill>
                  <a:srgbClr val="FF0000"/>
                </a:solidFill>
              </a:rPr>
              <a:t>T</a:t>
            </a:r>
            <a:r>
              <a:rPr lang="en-GB" sz="4000" b="1" dirty="0">
                <a:solidFill>
                  <a:schemeClr val="tx1"/>
                </a:solidFill>
              </a:rPr>
              <a:t>AS from MC</a:t>
            </a:r>
            <a:r>
              <a:rPr lang="en-GB" sz="4000" b="1" dirty="0">
                <a:solidFill>
                  <a:srgbClr val="FF0000"/>
                </a:solidFill>
              </a:rPr>
              <a:t>MC</a:t>
            </a:r>
            <a:r>
              <a:rPr lang="en-GB" sz="4000" b="1" dirty="0">
                <a:solidFill>
                  <a:schemeClr val="tx1"/>
                </a:solidFill>
              </a:rPr>
              <a:t>?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/>
      <p:bldP spid="21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time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random numbers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r="-914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6F56D6-60EB-0FCF-A9D1-757176D8DBC5}"/>
              </a:ext>
            </a:extLst>
          </p:cNvPr>
          <p:cNvSpPr/>
          <p:nvPr/>
        </p:nvSpPr>
        <p:spPr>
          <a:xfrm>
            <a:off x="5998028" y="1379227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</p:spTree>
    <p:extLst>
      <p:ext uri="{BB962C8B-B14F-4D97-AF65-F5344CB8AC3E}">
        <p14:creationId xmlns:p14="http://schemas.microsoft.com/office/powerpoint/2010/main" val="37444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3712027" y="4917129"/>
                <a:ext cx="4767943" cy="9411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GB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3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27" y="4917129"/>
                <a:ext cx="4767943" cy="9411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random numbers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r="-914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652F72-7A38-C0F6-2BBF-BDE765DDEDE7}"/>
              </a:ext>
            </a:extLst>
          </p:cNvPr>
          <p:cNvSpPr/>
          <p:nvPr/>
        </p:nvSpPr>
        <p:spPr>
          <a:xfrm>
            <a:off x="1709192" y="5081702"/>
            <a:ext cx="905677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Do we really need so many random numbers?</a:t>
            </a:r>
          </a:p>
        </p:txBody>
      </p:sp>
    </p:spTree>
    <p:extLst>
      <p:ext uri="{BB962C8B-B14F-4D97-AF65-F5344CB8AC3E}">
        <p14:creationId xmlns:p14="http://schemas.microsoft.com/office/powerpoint/2010/main" val="19998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71" cy="2595826"/>
            <a:chOff x="1062444" y="1933301"/>
            <a:chExt cx="2412275" cy="18984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1ABCD1-3623-C426-7010-3CA299D21D2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7260E-6AFD-C34B-1288-E750F0B80181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3E01F0-34C9-BB97-6643-7BFB1BA8FB7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8C0F86-B87D-D6F2-AC17-359D5747676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57E2A9-5084-D459-C275-36D0E8CDE086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1AAE00-59B4-5518-3FFA-57FE92D51965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8E93BE-DC73-E586-D8E6-D8FF4F2535D1}"/>
                </a:ext>
              </a:extLst>
            </p:cNvPr>
            <p:cNvSpPr/>
            <p:nvPr/>
          </p:nvSpPr>
          <p:spPr>
            <a:xfrm>
              <a:off x="2155368" y="27693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CBF9D-6D3C-F1B0-3E34-ED21BC6A4727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20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F30DBF6-C0C1-590F-333B-E61A794A79D7}"/>
              </a:ext>
            </a:extLst>
          </p:cNvPr>
          <p:cNvSpPr/>
          <p:nvPr/>
        </p:nvSpPr>
        <p:spPr>
          <a:xfrm rot="10800000">
            <a:off x="7498504" y="2056575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87C179-5EF2-CADD-B401-EAD47A4E3C2D}"/>
              </a:ext>
            </a:extLst>
          </p:cNvPr>
          <p:cNvCxnSpPr/>
          <p:nvPr/>
        </p:nvCxnSpPr>
        <p:spPr>
          <a:xfrm>
            <a:off x="7429054" y="2345942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E65974-8983-C283-BA00-2E275F1ACF83}"/>
              </a:ext>
            </a:extLst>
          </p:cNvPr>
          <p:cNvCxnSpPr/>
          <p:nvPr/>
        </p:nvCxnSpPr>
        <p:spPr>
          <a:xfrm>
            <a:off x="11339369" y="2345942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9898C7-E87D-27FA-3D72-00624635EA88}"/>
              </a:ext>
            </a:extLst>
          </p:cNvPr>
          <p:cNvCxnSpPr>
            <a:cxnSpLocks/>
          </p:cNvCxnSpPr>
          <p:nvPr/>
        </p:nvCxnSpPr>
        <p:spPr>
          <a:xfrm>
            <a:off x="7429054" y="2785780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7D1912-BC2E-DCB0-002E-08F0E0D965E0}"/>
              </a:ext>
            </a:extLst>
          </p:cNvPr>
          <p:cNvCxnSpPr>
            <a:cxnSpLocks/>
          </p:cNvCxnSpPr>
          <p:nvPr/>
        </p:nvCxnSpPr>
        <p:spPr>
          <a:xfrm>
            <a:off x="8991636" y="2565861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E0615A-280C-1CB2-ED92-D16FBF916D5B}"/>
                  </a:ext>
                </a:extLst>
              </p:cNvPr>
              <p:cNvSpPr txBox="1"/>
              <p:nvPr/>
            </p:nvSpPr>
            <p:spPr>
              <a:xfrm>
                <a:off x="8349241" y="2884627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E0615A-280C-1CB2-ED92-D16FBF91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41" y="2884627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B69E61-B37D-22E4-1392-19B8F9422E48}"/>
                  </a:ext>
                </a:extLst>
              </p:cNvPr>
              <p:cNvSpPr txBox="1"/>
              <p:nvPr/>
            </p:nvSpPr>
            <p:spPr>
              <a:xfrm>
                <a:off x="6786659" y="2884627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B69E61-B37D-22E4-1392-19B8F9422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659" y="2884627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75AD08-C5C9-8448-23AA-81C5B049851C}"/>
                  </a:ext>
                </a:extLst>
              </p:cNvPr>
              <p:cNvSpPr txBox="1"/>
              <p:nvPr/>
            </p:nvSpPr>
            <p:spPr>
              <a:xfrm>
                <a:off x="10696974" y="2884627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75AD08-C5C9-8448-23AA-81C5B0498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74" y="2884627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636B78DF-CA82-CFA7-953D-45A4FB5D0312}"/>
              </a:ext>
            </a:extLst>
          </p:cNvPr>
          <p:cNvGrpSpPr/>
          <p:nvPr/>
        </p:nvGrpSpPr>
        <p:grpSpPr>
          <a:xfrm>
            <a:off x="5159453" y="1656857"/>
            <a:ext cx="1617382" cy="2143395"/>
            <a:chOff x="5510447" y="3579252"/>
            <a:chExt cx="1958780" cy="25958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FD2123-D551-1042-817F-E188CA72D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D25969-9270-AB31-CD19-8BD3161D4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584369-4645-03D1-A065-00C04B2076AF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5C552D-CE37-D319-2118-E4E7B542F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D2EB5F-9AFD-12A1-D403-C3619C8F2884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F05AA8-3B72-489F-0DC7-93B61836EBF0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339C9E-57AF-3E46-A744-8CC668CC7B8D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45239-064F-D5E7-50F2-7E68D5D5DED0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C7EF9-996C-974A-FBE1-01C8F236E3B1}"/>
              </a:ext>
            </a:extLst>
          </p:cNvPr>
          <p:cNvCxnSpPr>
            <a:cxnSpLocks/>
          </p:cNvCxnSpPr>
          <p:nvPr/>
        </p:nvCxnSpPr>
        <p:spPr>
          <a:xfrm flipH="1">
            <a:off x="5168582" y="3937676"/>
            <a:ext cx="6502260" cy="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5A58E6B-069A-E0F4-9544-49A3E7BC0016}"/>
              </a:ext>
            </a:extLst>
          </p:cNvPr>
          <p:cNvSpPr/>
          <p:nvPr/>
        </p:nvSpPr>
        <p:spPr>
          <a:xfrm rot="10800000">
            <a:off x="7488680" y="46259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AC803-6242-6553-1E02-3283524987A0}"/>
              </a:ext>
            </a:extLst>
          </p:cNvPr>
          <p:cNvCxnSpPr/>
          <p:nvPr/>
        </p:nvCxnSpPr>
        <p:spPr>
          <a:xfrm>
            <a:off x="7419230" y="4915287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52EADA-7023-B261-B7E9-7ED1E5104925}"/>
              </a:ext>
            </a:extLst>
          </p:cNvPr>
          <p:cNvCxnSpPr/>
          <p:nvPr/>
        </p:nvCxnSpPr>
        <p:spPr>
          <a:xfrm>
            <a:off x="11329545" y="4915287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257CD3-6CE6-E7C6-5D7D-EE767A9093FD}"/>
              </a:ext>
            </a:extLst>
          </p:cNvPr>
          <p:cNvCxnSpPr>
            <a:cxnSpLocks/>
          </p:cNvCxnSpPr>
          <p:nvPr/>
        </p:nvCxnSpPr>
        <p:spPr>
          <a:xfrm>
            <a:off x="7419230" y="5355125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7ED3EA-1515-BAB9-3340-38BC2C65CB0D}"/>
                  </a:ext>
                </a:extLst>
              </p:cNvPr>
              <p:cNvSpPr txBox="1"/>
              <p:nvPr/>
            </p:nvSpPr>
            <p:spPr>
              <a:xfrm>
                <a:off x="6776835" y="5453972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7ED3EA-1515-BAB9-3340-38BC2C65C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35" y="5453972"/>
                <a:ext cx="12847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9F6F62-C013-4585-D58B-B6BFD1951691}"/>
                  </a:ext>
                </a:extLst>
              </p:cNvPr>
              <p:cNvSpPr txBox="1"/>
              <p:nvPr/>
            </p:nvSpPr>
            <p:spPr>
              <a:xfrm>
                <a:off x="10687150" y="5453972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9F6F62-C013-4585-D58B-B6BFD195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50" y="5453972"/>
                <a:ext cx="12847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1E4E577-A5BE-D59A-81CF-2EED6413B325}"/>
              </a:ext>
            </a:extLst>
          </p:cNvPr>
          <p:cNvGrpSpPr/>
          <p:nvPr/>
        </p:nvGrpSpPr>
        <p:grpSpPr>
          <a:xfrm>
            <a:off x="5149629" y="4226202"/>
            <a:ext cx="1617382" cy="2143395"/>
            <a:chOff x="5510447" y="3579252"/>
            <a:chExt cx="1958780" cy="25958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0009DC-B843-7F4C-F091-6BB5AF8A1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F1462-437D-C4D3-1974-4FEFC9C2D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0ACA4A-F751-A22E-BD91-263497E7DFC5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F93E22-A72B-19F1-C50B-D355BDFB7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A18D3D-9BF4-268F-3F8F-B011398E9F6F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45C111-49C4-1AEF-4AAC-010B490DCE13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DC144F-D5F2-76F2-A088-E8E1FDD7733F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6642ED4-E3D1-19DF-D845-A59915FC78BA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8" name="Left Brace 67">
            <a:extLst>
              <a:ext uri="{FF2B5EF4-FFF2-40B4-BE49-F238E27FC236}">
                <a16:creationId xmlns:a16="http://schemas.microsoft.com/office/drawing/2014/main" id="{457A3EF5-5EB0-007A-E595-47A13900ED17}"/>
              </a:ext>
            </a:extLst>
          </p:cNvPr>
          <p:cNvSpPr/>
          <p:nvPr/>
        </p:nvSpPr>
        <p:spPr>
          <a:xfrm rot="16200000">
            <a:off x="8068647" y="2281572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E1A45EE-2F5A-DB3E-9F7B-AD4168D7C451}"/>
              </a:ext>
            </a:extLst>
          </p:cNvPr>
          <p:cNvSpPr/>
          <p:nvPr/>
        </p:nvSpPr>
        <p:spPr>
          <a:xfrm>
            <a:off x="10042049" y="3201047"/>
            <a:ext cx="255635" cy="25563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59A8229D-3A59-A899-065E-D42F72672226}"/>
              </a:ext>
            </a:extLst>
          </p:cNvPr>
          <p:cNvSpPr/>
          <p:nvPr/>
        </p:nvSpPr>
        <p:spPr>
          <a:xfrm rot="16200000">
            <a:off x="10044458" y="1871857"/>
            <a:ext cx="316461" cy="2253712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FD5018E-2A68-D5D1-1BFC-C55CF6EF55A4}"/>
              </a:ext>
            </a:extLst>
          </p:cNvPr>
          <p:cNvSpPr/>
          <p:nvPr/>
        </p:nvSpPr>
        <p:spPr>
          <a:xfrm>
            <a:off x="8082527" y="3173365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81F7E5F5-9906-FD24-02CF-01FC26C95B73}"/>
              </a:ext>
            </a:extLst>
          </p:cNvPr>
          <p:cNvSpPr/>
          <p:nvPr/>
        </p:nvSpPr>
        <p:spPr>
          <a:xfrm rot="16200000">
            <a:off x="9233583" y="3762049"/>
            <a:ext cx="287513" cy="3735206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312B5DB-EF64-3A2A-5AEE-8CD1BCAFF0A6}"/>
              </a:ext>
            </a:extLst>
          </p:cNvPr>
          <p:cNvSpPr/>
          <p:nvPr/>
        </p:nvSpPr>
        <p:spPr>
          <a:xfrm>
            <a:off x="9256393" y="5860696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2D222A-5C35-16EC-D4AC-65D185134B69}"/>
              </a:ext>
            </a:extLst>
          </p:cNvPr>
          <p:cNvSpPr/>
          <p:nvPr/>
        </p:nvSpPr>
        <p:spPr>
          <a:xfrm>
            <a:off x="7419230" y="1656857"/>
            <a:ext cx="1562582" cy="4457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/>
      <p:bldP spid="37" grpId="0"/>
      <p:bldP spid="38" grpId="0"/>
      <p:bldP spid="39" grpId="0" animBg="1"/>
      <p:bldP spid="52" grpId="0"/>
      <p:bldP spid="53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6B78DF-CA82-CFA7-953D-45A4FB5D0312}"/>
              </a:ext>
            </a:extLst>
          </p:cNvPr>
          <p:cNvGrpSpPr/>
          <p:nvPr/>
        </p:nvGrpSpPr>
        <p:grpSpPr>
          <a:xfrm>
            <a:off x="5159453" y="1656857"/>
            <a:ext cx="1617382" cy="2143395"/>
            <a:chOff x="5510447" y="3579252"/>
            <a:chExt cx="1958780" cy="25958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FD2123-D551-1042-817F-E188CA72D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D25969-9270-AB31-CD19-8BD3161D4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584369-4645-03D1-A065-00C04B2076AF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5C552D-CE37-D319-2118-E4E7B542F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D2EB5F-9AFD-12A1-D403-C3619C8F2884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F05AA8-3B72-489F-0DC7-93B61836EBF0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339C9E-57AF-3E46-A744-8CC668CC7B8D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45239-064F-D5E7-50F2-7E68D5D5DED0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C7EF9-996C-974A-FBE1-01C8F236E3B1}"/>
              </a:ext>
            </a:extLst>
          </p:cNvPr>
          <p:cNvCxnSpPr>
            <a:cxnSpLocks/>
          </p:cNvCxnSpPr>
          <p:nvPr/>
        </p:nvCxnSpPr>
        <p:spPr>
          <a:xfrm flipH="1">
            <a:off x="5168582" y="3937676"/>
            <a:ext cx="6502260" cy="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E4E577-A5BE-D59A-81CF-2EED6413B325}"/>
              </a:ext>
            </a:extLst>
          </p:cNvPr>
          <p:cNvGrpSpPr/>
          <p:nvPr/>
        </p:nvGrpSpPr>
        <p:grpSpPr>
          <a:xfrm>
            <a:off x="5149629" y="4226202"/>
            <a:ext cx="1617382" cy="2143395"/>
            <a:chOff x="5510447" y="3579252"/>
            <a:chExt cx="1958780" cy="25958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0009DC-B843-7F4C-F091-6BB5AF8A1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F1462-437D-C4D3-1974-4FEFC9C2D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0ACA4A-F751-A22E-BD91-263497E7DFC5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F93E22-A72B-19F1-C50B-D355BDFB7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A18D3D-9BF4-268F-3F8F-B011398E9F6F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45C111-49C4-1AEF-4AAC-010B490DCE13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DC144F-D5F2-76F2-A088-E8E1FDD7733F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6642ED4-E3D1-19DF-D845-A59915FC78BA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969905-24E3-7CFD-F563-6062F963B2AE}"/>
              </a:ext>
            </a:extLst>
          </p:cNvPr>
          <p:cNvGrpSpPr/>
          <p:nvPr/>
        </p:nvGrpSpPr>
        <p:grpSpPr>
          <a:xfrm>
            <a:off x="6786659" y="2056575"/>
            <a:ext cx="5195105" cy="1737019"/>
            <a:chOff x="6786659" y="2056575"/>
            <a:chExt cx="5195105" cy="1737019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F30DBF6-C0C1-590F-333B-E61A794A79D7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7C179-5EF2-CADD-B401-EAD47A4E3C2D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E65974-8983-C283-BA00-2E275F1ACF83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898C7-E87D-27FA-3D72-00624635EA88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7D1912-BC2E-DCB0-002E-08F0E0D965E0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E0615A-280C-1CB2-ED92-D16FBF916D5B}"/>
                    </a:ext>
                  </a:extLst>
                </p:cNvPr>
                <p:cNvSpPr txBox="1"/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E0615A-280C-1CB2-ED92-D16FBF916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B69E61-B37D-22E4-1392-19B8F9422E48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B69E61-B37D-22E4-1392-19B8F9422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75AD08-C5C9-8448-23AA-81C5B049851C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75AD08-C5C9-8448-23AA-81C5B0498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457A3EF5-5EB0-007A-E595-47A13900ED17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E1A45EE-2F5A-DB3E-9F7B-AD4168D7C451}"/>
                </a:ext>
              </a:extLst>
            </p:cNvPr>
            <p:cNvSpPr/>
            <p:nvPr/>
          </p:nvSpPr>
          <p:spPr>
            <a:xfrm>
              <a:off x="10042049" y="3201047"/>
              <a:ext cx="255635" cy="25563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59A8229D-3A59-A899-065E-D42F72672226}"/>
                </a:ext>
              </a:extLst>
            </p:cNvPr>
            <p:cNvSpPr/>
            <p:nvPr/>
          </p:nvSpPr>
          <p:spPr>
            <a:xfrm rot="16200000">
              <a:off x="10044458" y="1871857"/>
              <a:ext cx="316461" cy="2253712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FD5018E-2A68-D5D1-1BFC-C55CF6EF55A4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DA7110-10F1-3C59-B3B8-73917A68949F}"/>
              </a:ext>
            </a:extLst>
          </p:cNvPr>
          <p:cNvGrpSpPr/>
          <p:nvPr/>
        </p:nvGrpSpPr>
        <p:grpSpPr>
          <a:xfrm>
            <a:off x="6776835" y="4625920"/>
            <a:ext cx="5195105" cy="1490411"/>
            <a:chOff x="6776835" y="4625920"/>
            <a:chExt cx="5195105" cy="1490411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5A58E6B-069A-E0F4-9544-49A3E7BC0016}"/>
                </a:ext>
              </a:extLst>
            </p:cNvPr>
            <p:cNvSpPr/>
            <p:nvPr/>
          </p:nvSpPr>
          <p:spPr>
            <a:xfrm rot="10800000">
              <a:off x="7488680" y="4625920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FAC803-6242-6553-1E02-3283524987A0}"/>
                </a:ext>
              </a:extLst>
            </p:cNvPr>
            <p:cNvCxnSpPr/>
            <p:nvPr/>
          </p:nvCxnSpPr>
          <p:spPr>
            <a:xfrm>
              <a:off x="7419230" y="491528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52EADA-7023-B261-B7E9-7ED1E5104925}"/>
                </a:ext>
              </a:extLst>
            </p:cNvPr>
            <p:cNvCxnSpPr/>
            <p:nvPr/>
          </p:nvCxnSpPr>
          <p:spPr>
            <a:xfrm>
              <a:off x="11329545" y="491528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57CD3-6CE6-E7C6-5D7D-EE767A9093FD}"/>
                </a:ext>
              </a:extLst>
            </p:cNvPr>
            <p:cNvCxnSpPr>
              <a:cxnSpLocks/>
            </p:cNvCxnSpPr>
            <p:nvPr/>
          </p:nvCxnSpPr>
          <p:spPr>
            <a:xfrm>
              <a:off x="7419230" y="5355125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7ED3EA-1515-BAB9-3340-38BC2C65CB0D}"/>
                    </a:ext>
                  </a:extLst>
                </p:cNvPr>
                <p:cNvSpPr txBox="1"/>
                <p:nvPr/>
              </p:nvSpPr>
              <p:spPr>
                <a:xfrm>
                  <a:off x="6776835" y="545397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7ED3EA-1515-BAB9-3340-38BC2C65C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835" y="5453972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C9F6F62-C013-4585-D58B-B6BFD1951691}"/>
                    </a:ext>
                  </a:extLst>
                </p:cNvPr>
                <p:cNvSpPr txBox="1"/>
                <p:nvPr/>
              </p:nvSpPr>
              <p:spPr>
                <a:xfrm>
                  <a:off x="10687150" y="545397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C9F6F62-C013-4585-D58B-B6BFD1951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7150" y="5453972"/>
                  <a:ext cx="128479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1F7E5F5-9906-FD24-02CF-01FC26C95B73}"/>
                </a:ext>
              </a:extLst>
            </p:cNvPr>
            <p:cNvSpPr/>
            <p:nvPr/>
          </p:nvSpPr>
          <p:spPr>
            <a:xfrm rot="16200000">
              <a:off x="9233583" y="3762049"/>
              <a:ext cx="287513" cy="3735206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12B5DB-EF64-3A2A-5AEE-8CD1BCAFF0A6}"/>
                </a:ext>
              </a:extLst>
            </p:cNvPr>
            <p:cNvSpPr/>
            <p:nvPr/>
          </p:nvSpPr>
          <p:spPr>
            <a:xfrm>
              <a:off x="9256393" y="5860696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5DECCE-C650-4EF0-8616-9A85B928416C}"/>
              </a:ext>
            </a:extLst>
          </p:cNvPr>
          <p:cNvGrpSpPr/>
          <p:nvPr/>
        </p:nvGrpSpPr>
        <p:grpSpPr>
          <a:xfrm>
            <a:off x="6780726" y="3244231"/>
            <a:ext cx="5195105" cy="1737019"/>
            <a:chOff x="6786659" y="2056575"/>
            <a:chExt cx="5195105" cy="1737019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4AD449C-6601-ADBB-D0D5-486029BCC75F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4F67BF-A148-A72D-3122-9A6C74640FE5}"/>
                </a:ext>
              </a:extLst>
            </p:cNvPr>
            <p:cNvSpPr/>
            <p:nvPr/>
          </p:nvSpPr>
          <p:spPr>
            <a:xfrm>
              <a:off x="8991637" y="2600585"/>
              <a:ext cx="2347732" cy="18519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70C311-8921-68B9-3E38-37A7C1042BE1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B85C64-96FA-CF01-02C4-85BB68D8B6F8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7FB735-4E1C-77C7-5C9E-5BE23C11D2A6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319F0B-D3E3-D072-9DCF-A60AEDFAD9A8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F0CABFA-3E7B-AD9A-3F4F-9721EF5CF3AD}"/>
                    </a:ext>
                  </a:extLst>
                </p:cNvPr>
                <p:cNvSpPr txBox="1"/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F0CABFA-3E7B-AD9A-3F4F-9721EF5CF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8603BEC-2DDB-776E-4B5A-4551EA1332AE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8603BEC-2DDB-776E-4B5A-4551EA133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402B63-0F13-CD5D-69E7-2805F3A87E83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402B63-0F13-CD5D-69E7-2805F3A87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5850CED0-963E-1D45-132A-949539E08F20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FB5082-635E-9475-DC15-BCCDA138B3BA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Zone of indecision</a:t>
            </a:r>
          </a:p>
        </p:txBody>
      </p:sp>
    </p:spTree>
    <p:extLst>
      <p:ext uri="{BB962C8B-B14F-4D97-AF65-F5344CB8AC3E}">
        <p14:creationId xmlns:p14="http://schemas.microsoft.com/office/powerpoint/2010/main" val="3772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0091 0.174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7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2.08333E-7 -0.2046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74925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78473-74D0-3C6F-7D06-155AB0B93267}"/>
              </a:ext>
            </a:extLst>
          </p:cNvPr>
          <p:cNvSpPr/>
          <p:nvPr/>
        </p:nvSpPr>
        <p:spPr>
          <a:xfrm>
            <a:off x="1205891" y="297864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-0.00093 L -0.00247 -0.00093 L 0.14571 0.00416 L 0.29037 0.00231 C 0.29115 0.00231 0.29128 -0.0007 0.29219 -0.00093 C 0.29662 -0.00186 0.30105 -0.00093 0.3056 -0.00093 L 0.05547 -0.00093 " pathEditMode="relative" ptsTypes="AAAAA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independent sets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8E276A-C432-CBA8-3781-2C2690094145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independent sets.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8D03F7-4822-33E3-D9F9-B0393784F9DA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07209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74925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78473-74D0-3C6F-7D06-155AB0B93267}"/>
              </a:ext>
            </a:extLst>
          </p:cNvPr>
          <p:cNvSpPr/>
          <p:nvPr/>
        </p:nvSpPr>
        <p:spPr>
          <a:xfrm rot="1397342">
            <a:off x="918081" y="4000377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E92EE0-EE2B-1990-2130-E61C3056F9DC}"/>
              </a:ext>
            </a:extLst>
          </p:cNvPr>
          <p:cNvSpPr/>
          <p:nvPr/>
        </p:nvSpPr>
        <p:spPr>
          <a:xfrm rot="20353101">
            <a:off x="2590616" y="2536797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B155CA-00FA-EB35-3304-7EF3ADC888B2}"/>
              </a:ext>
            </a:extLst>
          </p:cNvPr>
          <p:cNvSpPr/>
          <p:nvPr/>
        </p:nvSpPr>
        <p:spPr>
          <a:xfrm rot="20862123">
            <a:off x="2266595" y="4826071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05359-695C-0AC9-D21B-682C1AF955D7}"/>
              </a:ext>
            </a:extLst>
          </p:cNvPr>
          <p:cNvSpPr/>
          <p:nvPr/>
        </p:nvSpPr>
        <p:spPr>
          <a:xfrm rot="20698728">
            <a:off x="854051" y="1877803"/>
            <a:ext cx="2390987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Recursion </a:t>
            </a:r>
            <a:r>
              <a:rPr lang="en-GB" dirty="0">
                <a:solidFill>
                  <a:schemeClr val="tx1"/>
                </a:solidFill>
              </a:rPr>
              <a:t>(Depth-first)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024 L -3.95833E-6 4.81481E-6 L 0.14818 0.00532 L 0.29258 0.003 C 0.29362 0.003 0.29362 4.81481E-6 0.29467 -0.00024 C 0.29883 -0.00116 0.30339 -0.00024 0.30808 -0.00024 L 0.14701 -0.00024 " pathEditMode="relative" rAng="0" ptsTypes="AAAAA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93058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339962-1A98-BD6F-3517-3D0032C345AB}"/>
                  </a:ext>
                </a:extLst>
              </p:cNvPr>
              <p:cNvSpPr txBox="1"/>
              <p:nvPr/>
            </p:nvSpPr>
            <p:spPr>
              <a:xfrm>
                <a:off x="8351923" y="2210854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339962-1A98-BD6F-3517-3D0032C3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3" y="2210854"/>
                <a:ext cx="1284790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D37390-159B-46C3-5376-8C9596EB5302}"/>
                  </a:ext>
                </a:extLst>
              </p:cNvPr>
              <p:cNvSpPr txBox="1"/>
              <p:nvPr/>
            </p:nvSpPr>
            <p:spPr>
              <a:xfrm>
                <a:off x="10699656" y="2210854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D37390-159B-46C3-5376-8C9596EB5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6" y="2210854"/>
                <a:ext cx="12847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7D20052-63AF-019D-8A9F-12717B3B0EB6}"/>
              </a:ext>
            </a:extLst>
          </p:cNvPr>
          <p:cNvGrpSpPr/>
          <p:nvPr/>
        </p:nvGrpSpPr>
        <p:grpSpPr>
          <a:xfrm>
            <a:off x="6789341" y="1382802"/>
            <a:ext cx="4552710" cy="1400107"/>
            <a:chOff x="6789341" y="1382802"/>
            <a:chExt cx="4552710" cy="1400107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D69E6C6-EC8E-6021-29D2-A8F3143A858D}"/>
                </a:ext>
              </a:extLst>
            </p:cNvPr>
            <p:cNvSpPr/>
            <p:nvPr/>
          </p:nvSpPr>
          <p:spPr>
            <a:xfrm rot="10800000">
              <a:off x="7501186" y="1382802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92EC45-5515-684F-099E-34E9B324AE80}"/>
                </a:ext>
              </a:extLst>
            </p:cNvPr>
            <p:cNvCxnSpPr/>
            <p:nvPr/>
          </p:nvCxnSpPr>
          <p:spPr>
            <a:xfrm>
              <a:off x="7431736" y="167216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6158B0-2D6D-1B4B-4C0B-7EA1C78A8E56}"/>
                </a:ext>
              </a:extLst>
            </p:cNvPr>
            <p:cNvCxnSpPr/>
            <p:nvPr/>
          </p:nvCxnSpPr>
          <p:spPr>
            <a:xfrm>
              <a:off x="11342051" y="167216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921EF4-6D84-191A-A9C7-CF67CB370065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36" y="211200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82531F-482A-6ECD-C185-172F7FE52E43}"/>
                </a:ext>
              </a:extLst>
            </p:cNvPr>
            <p:cNvCxnSpPr>
              <a:cxnSpLocks/>
            </p:cNvCxnSpPr>
            <p:nvPr/>
          </p:nvCxnSpPr>
          <p:spPr>
            <a:xfrm>
              <a:off x="8994318" y="1892088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352876-8123-B7E0-B9C5-C66FBC762D8C}"/>
                    </a:ext>
                  </a:extLst>
                </p:cNvPr>
                <p:cNvSpPr txBox="1"/>
                <p:nvPr/>
              </p:nvSpPr>
              <p:spPr>
                <a:xfrm>
                  <a:off x="6789341" y="221085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352876-8123-B7E0-B9C5-C66FBC762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341" y="221085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28C9B59A-E1D0-B4EA-AED0-F59126D64050}"/>
                </a:ext>
              </a:extLst>
            </p:cNvPr>
            <p:cNvSpPr/>
            <p:nvPr/>
          </p:nvSpPr>
          <p:spPr>
            <a:xfrm rot="16200000">
              <a:off x="8071329" y="1607799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E8C0C-E893-C549-692A-77134CCF5CFE}"/>
                </a:ext>
              </a:extLst>
            </p:cNvPr>
            <p:cNvSpPr/>
            <p:nvPr/>
          </p:nvSpPr>
          <p:spPr>
            <a:xfrm>
              <a:off x="10044731" y="2527274"/>
              <a:ext cx="255635" cy="25563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7DE578F-BCC7-B2E3-2AC4-976C141C248A}"/>
                </a:ext>
              </a:extLst>
            </p:cNvPr>
            <p:cNvSpPr/>
            <p:nvPr/>
          </p:nvSpPr>
          <p:spPr>
            <a:xfrm rot="16200000">
              <a:off x="10047140" y="1198084"/>
              <a:ext cx="316461" cy="2253712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6C63BB-C40B-F456-BC27-AE4F6B0CF80B}"/>
                </a:ext>
              </a:extLst>
            </p:cNvPr>
            <p:cNvSpPr/>
            <p:nvPr/>
          </p:nvSpPr>
          <p:spPr>
            <a:xfrm>
              <a:off x="8085209" y="2499592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D7912A-42C1-8D83-9666-46F15071399C}"/>
              </a:ext>
            </a:extLst>
          </p:cNvPr>
          <p:cNvSpPr/>
          <p:nvPr/>
        </p:nvSpPr>
        <p:spPr>
          <a:xfrm>
            <a:off x="430988" y="5592823"/>
            <a:ext cx="5498174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Condition on falling into </a:t>
            </a:r>
            <a:r>
              <a:rPr lang="en-GB" sz="3200" dirty="0" err="1">
                <a:solidFill>
                  <a:schemeClr val="tx1"/>
                </a:solidFill>
              </a:rPr>
              <a:t>ZoI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61B2392-6BD4-1D0E-A65A-591E83D0D886}"/>
              </a:ext>
            </a:extLst>
          </p:cNvPr>
          <p:cNvGrpSpPr/>
          <p:nvPr/>
        </p:nvGrpSpPr>
        <p:grpSpPr>
          <a:xfrm>
            <a:off x="6762383" y="5027771"/>
            <a:ext cx="5195105" cy="1342438"/>
            <a:chOff x="6762383" y="5027771"/>
            <a:chExt cx="5195105" cy="1342438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C6D5326-4280-9E1B-2852-13C32B8F904C}"/>
                </a:ext>
              </a:extLst>
            </p:cNvPr>
            <p:cNvSpPr/>
            <p:nvPr/>
          </p:nvSpPr>
          <p:spPr>
            <a:xfrm rot="10800000">
              <a:off x="7912085" y="5027771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1BA13B-AD73-0E97-75B9-C7515C3AB544}"/>
                </a:ext>
              </a:extLst>
            </p:cNvPr>
            <p:cNvCxnSpPr/>
            <p:nvPr/>
          </p:nvCxnSpPr>
          <p:spPr>
            <a:xfrm>
              <a:off x="7404778" y="53083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031A9AC-2909-CDB8-491B-A41EE84D0908}"/>
                </a:ext>
              </a:extLst>
            </p:cNvPr>
            <p:cNvCxnSpPr/>
            <p:nvPr/>
          </p:nvCxnSpPr>
          <p:spPr>
            <a:xfrm>
              <a:off x="11315093" y="53083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F782C4-C8A8-E73D-6236-D1FB71B5A9A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778" y="5748142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A4FEACF-E357-D5EF-1BCF-8D930AC76278}"/>
                    </a:ext>
                  </a:extLst>
                </p:cNvPr>
                <p:cNvSpPr txBox="1"/>
                <p:nvPr/>
              </p:nvSpPr>
              <p:spPr>
                <a:xfrm>
                  <a:off x="6762383" y="58469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A4FEACF-E357-D5EF-1BCF-8D930AC76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83" y="5846989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A37BB63-631D-D95E-C31A-3F79F28ACE37}"/>
                    </a:ext>
                  </a:extLst>
                </p:cNvPr>
                <p:cNvSpPr txBox="1"/>
                <p:nvPr/>
              </p:nvSpPr>
              <p:spPr>
                <a:xfrm>
                  <a:off x="10672698" y="58469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A37BB63-631D-D95E-C31A-3F79F28AC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698" y="5846989"/>
                  <a:ext cx="12847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A9D1A685-0A68-59DB-A017-49FC936E1281}"/>
              </a:ext>
            </a:extLst>
          </p:cNvPr>
          <p:cNvSpPr/>
          <p:nvPr/>
        </p:nvSpPr>
        <p:spPr>
          <a:xfrm>
            <a:off x="9259075" y="6191958"/>
            <a:ext cx="255635" cy="25563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A5508B43-C0E3-927D-055E-78D350711BC2}"/>
              </a:ext>
            </a:extLst>
          </p:cNvPr>
          <p:cNvSpPr/>
          <p:nvPr/>
        </p:nvSpPr>
        <p:spPr>
          <a:xfrm rot="16200000">
            <a:off x="9226806" y="4007776"/>
            <a:ext cx="283395" cy="3873531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4D198-A3F0-E712-A161-6CBE3CF7E8E1}"/>
              </a:ext>
            </a:extLst>
          </p:cNvPr>
          <p:cNvSpPr/>
          <p:nvPr/>
        </p:nvSpPr>
        <p:spPr>
          <a:xfrm>
            <a:off x="7288980" y="1387838"/>
            <a:ext cx="1705337" cy="3532253"/>
          </a:xfrm>
          <a:prstGeom prst="rect">
            <a:avLst/>
          </a:prstGeom>
          <a:solidFill>
            <a:srgbClr val="F8F8F8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8F5C079E-D35C-4088-F1DE-349BA6DBB178}"/>
              </a:ext>
            </a:extLst>
          </p:cNvPr>
          <p:cNvSpPr/>
          <p:nvPr/>
        </p:nvSpPr>
        <p:spPr>
          <a:xfrm>
            <a:off x="7450125" y="3966957"/>
            <a:ext cx="3873533" cy="1749698"/>
          </a:xfrm>
          <a:custGeom>
            <a:avLst/>
            <a:gdLst>
              <a:gd name="connsiteX0" fmla="*/ 0 w 1614366"/>
              <a:gd name="connsiteY0" fmla="*/ 1325563 h 1325563"/>
              <a:gd name="connsiteX1" fmla="*/ 466147 w 1614366"/>
              <a:gd name="connsiteY1" fmla="*/ 0 h 1325563"/>
              <a:gd name="connsiteX2" fmla="*/ 1148219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  <a:gd name="connsiteX0" fmla="*/ 0 w 1614366"/>
              <a:gd name="connsiteY0" fmla="*/ 1325563 h 1325563"/>
              <a:gd name="connsiteX1" fmla="*/ 466147 w 1614366"/>
              <a:gd name="connsiteY1" fmla="*/ 0 h 1325563"/>
              <a:gd name="connsiteX2" fmla="*/ 1610232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  <a:gd name="connsiteX0" fmla="*/ 0 w 1614366"/>
              <a:gd name="connsiteY0" fmla="*/ 1325563 h 1325563"/>
              <a:gd name="connsiteX1" fmla="*/ 646665 w 1614366"/>
              <a:gd name="connsiteY1" fmla="*/ 0 h 1325563"/>
              <a:gd name="connsiteX2" fmla="*/ 1610232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66" h="1325563">
                <a:moveTo>
                  <a:pt x="0" y="1325563"/>
                </a:moveTo>
                <a:lnTo>
                  <a:pt x="646665" y="0"/>
                </a:lnTo>
                <a:lnTo>
                  <a:pt x="1610232" y="0"/>
                </a:lnTo>
                <a:lnTo>
                  <a:pt x="1614366" y="1325563"/>
                </a:lnTo>
                <a:lnTo>
                  <a:pt x="0" y="1325563"/>
                </a:lnTo>
                <a:close/>
              </a:path>
            </a:pathLst>
          </a:custGeom>
          <a:solidFill>
            <a:srgbClr val="FF00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DB57CB-E713-8C9D-EAA6-7786BB8D88A0}"/>
              </a:ext>
            </a:extLst>
          </p:cNvPr>
          <p:cNvSpPr/>
          <p:nvPr/>
        </p:nvSpPr>
        <p:spPr>
          <a:xfrm>
            <a:off x="1205891" y="2978643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4281A00-4819-D6B8-8CBC-73B59F519059}"/>
              </a:ext>
            </a:extLst>
          </p:cNvPr>
          <p:cNvSpPr/>
          <p:nvPr/>
        </p:nvSpPr>
        <p:spPr>
          <a:xfrm>
            <a:off x="4631394" y="3497075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“Lower bound”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DBC79EC-9713-1071-7EC3-A832782B3590}"/>
              </a:ext>
            </a:extLst>
          </p:cNvPr>
          <p:cNvSpPr/>
          <p:nvPr/>
        </p:nvSpPr>
        <p:spPr>
          <a:xfrm>
            <a:off x="4641878" y="1648131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Conditioned on neighbours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C456C75-90DE-963D-730A-064927D2F072}"/>
              </a:ext>
            </a:extLst>
          </p:cNvPr>
          <p:cNvSpPr/>
          <p:nvPr/>
        </p:nvSpPr>
        <p:spPr>
          <a:xfrm>
            <a:off x="4620433" y="5331620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“Padding”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7186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6" grpId="0"/>
      <p:bldP spid="36" grpId="1"/>
      <p:bldP spid="38" grpId="0"/>
      <p:bldP spid="45" grpId="0" animBg="1"/>
      <p:bldP spid="45" grpId="1" animBg="1"/>
      <p:bldP spid="58" grpId="0" animBg="1"/>
      <p:bldP spid="59" grpId="0" animBg="1"/>
      <p:bldP spid="61" grpId="0" animBg="1"/>
      <p:bldP spid="67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71" cy="2595826"/>
            <a:chOff x="1062444" y="1933301"/>
            <a:chExt cx="2412275" cy="18984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1ABCD1-3623-C426-7010-3CA299D21D2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7260E-6AFD-C34B-1288-E750F0B80181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3E01F0-34C9-BB97-6643-7BFB1BA8FB7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8C0F86-B87D-D6F2-AC17-359D5747676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57E2A9-5084-D459-C275-36D0E8CDE086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1AAE00-59B4-5518-3FFA-57FE92D51965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8E93BE-DC73-E586-D8E6-D8FF4F2535D1}"/>
                </a:ext>
              </a:extLst>
            </p:cNvPr>
            <p:cNvSpPr/>
            <p:nvPr/>
          </p:nvSpPr>
          <p:spPr>
            <a:xfrm>
              <a:off x="2155368" y="27693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CBF9D-6D3C-F1B0-3E34-ED21BC6A4727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0BE528D-4E8D-D533-252D-2DC1B334ED92}"/>
                  </a:ext>
                </a:extLst>
              </p:cNvPr>
              <p:cNvSpPr/>
              <p:nvPr/>
            </p:nvSpPr>
            <p:spPr>
              <a:xfrm>
                <a:off x="4780515" y="1854650"/>
                <a:ext cx="6981557" cy="15743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Assuming some condition </a:t>
                </a:r>
                <a:r>
                  <a:rPr lang="en-GB" sz="2000" i="1" dirty="0">
                    <a:solidFill>
                      <a:schemeClr val="bg1">
                        <a:lumMod val="65000"/>
                      </a:schemeClr>
                    </a:solidFill>
                  </a:rPr>
                  <a:t>(SSM)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</a:rPr>
                  <a:t>Generating a sample of a vertex “exactly” subject to its marginal distribution,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time. 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0BE528D-4E8D-D533-252D-2DC1B334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15" y="1854650"/>
                <a:ext cx="6981557" cy="1574350"/>
              </a:xfrm>
              <a:prstGeom prst="roundRect">
                <a:avLst/>
              </a:prstGeom>
              <a:blipFill>
                <a:blip r:embed="rId2"/>
                <a:stretch>
                  <a:fillRect l="-174" r="-1133" b="-3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C8C002-82F7-B135-2D73-FDDBA96B012C}"/>
              </a:ext>
            </a:extLst>
          </p:cNvPr>
          <p:cNvSpPr/>
          <p:nvPr/>
        </p:nvSpPr>
        <p:spPr>
          <a:xfrm>
            <a:off x="4992251" y="1588984"/>
            <a:ext cx="5345282" cy="531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Theorem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(simplified)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[Anand-Jerrum’22]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E8216A-3478-A5D0-5B3B-766858653883}"/>
              </a:ext>
            </a:extLst>
          </p:cNvPr>
          <p:cNvGrpSpPr/>
          <p:nvPr/>
        </p:nvGrpSpPr>
        <p:grpSpPr>
          <a:xfrm>
            <a:off x="4780515" y="3686476"/>
            <a:ext cx="6981557" cy="2633300"/>
            <a:chOff x="4780515" y="3686476"/>
            <a:chExt cx="6981557" cy="2633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0F9303B-6308-FFE0-0286-46FA5E12AC07}"/>
                    </a:ext>
                  </a:extLst>
                </p:cNvPr>
                <p:cNvSpPr/>
                <p:nvPr/>
              </p:nvSpPr>
              <p:spPr>
                <a:xfrm>
                  <a:off x="4780515" y="3952142"/>
                  <a:ext cx="6981557" cy="236763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400" dirty="0">
                      <a:solidFill>
                        <a:schemeClr val="tx1"/>
                      </a:solidFill>
                    </a:rPr>
                    <a:t>Assuming some </a:t>
                  </a:r>
                  <a:r>
                    <a:rPr lang="en-GB" sz="2000" i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slightly stronger</a:t>
                  </a:r>
                  <a:r>
                    <a:rPr lang="en-GB" sz="2400" dirty="0">
                      <a:solidFill>
                        <a:schemeClr val="tx1"/>
                      </a:solidFill>
                    </a:rPr>
                    <a:t> condition </a:t>
                  </a:r>
                  <a14:m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r>
                    <a:rPr lang="en-GB" sz="2400" dirty="0">
                      <a:solidFill>
                        <a:schemeClr val="tx1"/>
                      </a:solidFill>
                    </a:rPr>
                    <a:t>Terminating in </a:t>
                  </a:r>
                  <a14:m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0F9303B-6308-FFE0-0286-46FA5E12A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515" y="3952142"/>
                  <a:ext cx="6981557" cy="236763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70961B8-00B4-680F-6095-713A54582FE1}"/>
                </a:ext>
              </a:extLst>
            </p:cNvPr>
            <p:cNvSpPr/>
            <p:nvPr/>
          </p:nvSpPr>
          <p:spPr>
            <a:xfrm>
              <a:off x="4992251" y="3686476"/>
              <a:ext cx="4171000" cy="53133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tx1"/>
                  </a:solidFill>
                </a:rPr>
                <a:t>Lemma</a:t>
              </a:r>
              <a:r>
                <a:rPr lang="en-GB" sz="2800" dirty="0">
                  <a:solidFill>
                    <a:schemeClr val="tx1"/>
                  </a:solidFill>
                </a:rPr>
                <a:t> </a:t>
              </a:r>
              <a:r>
                <a:rPr lang="en-GB" dirty="0">
                  <a:solidFill>
                    <a:schemeClr val="tx1"/>
                  </a:solidFill>
                </a:rPr>
                <a:t>(simplified) 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[This work]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4CC2E7-54E2-666F-27CE-DC9E8BA425E2}"/>
                  </a:ext>
                </a:extLst>
              </p:cNvPr>
              <p:cNvSpPr txBox="1"/>
              <p:nvPr/>
            </p:nvSpPr>
            <p:spPr>
              <a:xfrm>
                <a:off x="5256196" y="5264872"/>
                <a:ext cx="609760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Hence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400" dirty="0"/>
                  <a:t> random numbers are used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is set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400" dirty="0"/>
                  <a:t>.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4CC2E7-54E2-666F-27CE-DC9E8BA42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96" y="5264872"/>
                <a:ext cx="6097604" cy="830997"/>
              </a:xfrm>
              <a:prstGeom prst="rect">
                <a:avLst/>
              </a:prstGeom>
              <a:blipFill>
                <a:blip r:embed="rId4"/>
                <a:stretch>
                  <a:fillRect l="-1499" t="-5147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583EFED-C662-7D54-FB4D-D2F85AA4E2BC}"/>
              </a:ext>
            </a:extLst>
          </p:cNvPr>
          <p:cNvSpPr/>
          <p:nvPr/>
        </p:nvSpPr>
        <p:spPr>
          <a:xfrm>
            <a:off x="5921026" y="4475283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</p:spTree>
    <p:extLst>
      <p:ext uri="{BB962C8B-B14F-4D97-AF65-F5344CB8AC3E}">
        <p14:creationId xmlns:p14="http://schemas.microsoft.com/office/powerpoint/2010/main" val="9597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C677-A8DB-2763-BB01-360EEA3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Systematic scan GD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A23260-6156-8D96-640F-D1E959C27AFC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69C65B-F8D4-8E99-6809-C19AEDC35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27F21E-03D8-AAF6-AB95-AE62D33A3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B98E54-84AA-2634-2183-56223C4C8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75ED2D-6669-65D9-EFED-38346A6EA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6A2DA5-05B4-CFAC-B9C0-76DB7A293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7E6626-33CB-ECE6-6670-06C1D622F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7B47E0-84A8-AE79-EC25-DF63CE9A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A03C20-2E70-AA19-0358-620413F4B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DF68A-8EF5-03B8-FFF0-85D22B03FA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3DCCC4-2F9A-4942-24DF-846986A8A4B9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F8AF9A-A3EC-029B-DA7D-E9A1EBF6940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582ADE-B5DE-F8D9-08EA-1435D85CAFF3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136838-9856-8C79-E187-913FF717FA8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4E45B5-399E-6E8B-436C-19DF4780AD25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3945F0-E989-1BD6-C968-71D03AA7538C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B8EB06-5820-6893-0306-0AAF82516D7D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B8501E-0A70-B59F-1B0B-AABEB43421D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5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C677-A8DB-2763-BB01-360EEA3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Systematic scan GD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69C65B-F8D4-8E99-6809-C19AEDC35FD8}"/>
              </a:ext>
            </a:extLst>
          </p:cNvPr>
          <p:cNvCxnSpPr>
            <a:cxnSpLocks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27F21E-03D8-AAF6-AB95-AE62D33A3829}"/>
              </a:ext>
            </a:extLst>
          </p:cNvPr>
          <p:cNvCxnSpPr>
            <a:cxnSpLocks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B98E54-84AA-2634-2183-56223C4C8F2F}"/>
              </a:ext>
            </a:extLst>
          </p:cNvPr>
          <p:cNvCxnSpPr>
            <a:cxnSpLocks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75ED2D-6669-65D9-EFED-38346A6EA8EB}"/>
              </a:ext>
            </a:extLst>
          </p:cNvPr>
          <p:cNvCxnSpPr>
            <a:cxnSpLocks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A2DA5-05B4-CFAC-B9C0-76DB7A293D9E}"/>
              </a:ext>
            </a:extLst>
          </p:cNvPr>
          <p:cNvCxnSpPr>
            <a:cxnSpLocks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7E6626-33CB-ECE6-6670-06C1D622FB0C}"/>
              </a:ext>
            </a:extLst>
          </p:cNvPr>
          <p:cNvCxnSpPr>
            <a:cxnSpLocks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7B47E0-84A8-AE79-EC25-DF63CE9A8E22}"/>
              </a:ext>
            </a:extLst>
          </p:cNvPr>
          <p:cNvCxnSpPr>
            <a:cxnSpLocks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A03C20-2E70-AA19-0358-620413F4B594}"/>
              </a:ext>
            </a:extLst>
          </p:cNvPr>
          <p:cNvCxnSpPr>
            <a:cxnSpLocks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FDF68A-8EF5-03B8-FFF0-85D22B03FA6D}"/>
              </a:ext>
            </a:extLst>
          </p:cNvPr>
          <p:cNvCxnSpPr>
            <a:cxnSpLocks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3DCCC4-2F9A-4942-24DF-846986A8A4B9}"/>
              </a:ext>
            </a:extLst>
          </p:cNvPr>
          <p:cNvSpPr/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F8AF9A-A3EC-029B-DA7D-E9A1EBF6940C}"/>
              </a:ext>
            </a:extLst>
          </p:cNvPr>
          <p:cNvSpPr/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582ADE-B5DE-F8D9-08EA-1435D85CAFF3}"/>
              </a:ext>
            </a:extLst>
          </p:cNvPr>
          <p:cNvSpPr/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136838-9856-8C79-E187-913FF717FA84}"/>
              </a:ext>
            </a:extLst>
          </p:cNvPr>
          <p:cNvSpPr/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4E45B5-399E-6E8B-436C-19DF4780AD25}"/>
              </a:ext>
            </a:extLst>
          </p:cNvPr>
          <p:cNvSpPr/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3945F0-E989-1BD6-C968-71D03AA7538C}"/>
              </a:ext>
            </a:extLst>
          </p:cNvPr>
          <p:cNvSpPr/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B8EB06-5820-6893-0306-0AAF82516D7D}"/>
              </a:ext>
            </a:extLst>
          </p:cNvPr>
          <p:cNvSpPr/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B8501E-0A70-B59F-1B0B-AABEB43421D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949448D-4EE7-5918-202F-64B40ED8F2F6}"/>
                  </a:ext>
                </a:extLst>
              </p:cNvPr>
              <p:cNvSpPr/>
              <p:nvPr/>
            </p:nvSpPr>
            <p:spPr>
              <a:xfrm>
                <a:off x="5038546" y="2875334"/>
                <a:ext cx="6315254" cy="187366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949448D-4EE7-5918-202F-64B40ED8F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46" y="2875334"/>
                <a:ext cx="6315254" cy="1873661"/>
              </a:xfrm>
              <a:prstGeom prst="roundRect">
                <a:avLst/>
              </a:prstGeo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0059884-340F-031E-337C-82C17ACD6660}"/>
                  </a:ext>
                </a:extLst>
              </p:cNvPr>
              <p:cNvSpPr/>
              <p:nvPr/>
            </p:nvSpPr>
            <p:spPr>
              <a:xfrm>
                <a:off x="1540073" y="1690688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0059884-340F-031E-337C-82C17ACD6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90688"/>
                <a:ext cx="2796601" cy="643711"/>
              </a:xfrm>
              <a:prstGeom prst="roundRect">
                <a:avLst/>
              </a:prstGeom>
              <a:blipFill>
                <a:blip r:embed="rId3"/>
                <a:stretch>
                  <a:fillRect t="-555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phic 23" descr="Stopwatch 33% with solid fill">
            <a:extLst>
              <a:ext uri="{FF2B5EF4-FFF2-40B4-BE49-F238E27FC236}">
                <a16:creationId xmlns:a16="http://schemas.microsoft.com/office/drawing/2014/main" id="{2983E659-1525-0B37-F488-DD42CA0E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84" y="151842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E1B2F07-6239-310E-B267-CD16D65057D4}"/>
                  </a:ext>
                </a:extLst>
              </p:cNvPr>
              <p:cNvSpPr/>
              <p:nvPr/>
            </p:nvSpPr>
            <p:spPr>
              <a:xfrm>
                <a:off x="1540073" y="1691178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E1B2F07-6239-310E-B267-CD16D6505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91178"/>
                <a:ext cx="2796601" cy="643711"/>
              </a:xfrm>
              <a:prstGeom prst="roundRect">
                <a:avLst/>
              </a:prstGeom>
              <a:blipFill>
                <a:blip r:embed="rId6"/>
                <a:stretch>
                  <a:fillRect t="-555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6E320B8-27F4-90D5-D6ED-542D9D1EC9B0}"/>
                  </a:ext>
                </a:extLst>
              </p:cNvPr>
              <p:cNvSpPr/>
              <p:nvPr/>
            </p:nvSpPr>
            <p:spPr>
              <a:xfrm>
                <a:off x="1540073" y="1688779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6E320B8-27F4-90D5-D6ED-542D9D1EC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88779"/>
                <a:ext cx="2796601" cy="643711"/>
              </a:xfrm>
              <a:prstGeom prst="roundRect">
                <a:avLst/>
              </a:prstGeom>
              <a:blipFill>
                <a:blip r:embed="rId7"/>
                <a:stretch>
                  <a:fillRect t="-6481" b="-2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1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2" grpId="0" animBg="1"/>
      <p:bldP spid="25" grpId="0" animBg="1"/>
      <p:bldP spid="25" grpId="1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404"/>
              </p:ext>
            </p:extLst>
          </p:nvPr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40299"/>
              </p:ext>
            </p:extLst>
          </p:nvPr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EA97C05-AFA1-E081-DD89-7FBB01283C1A}"/>
                  </a:ext>
                </a:extLst>
              </p:cNvPr>
              <p:cNvSpPr/>
              <p:nvPr/>
            </p:nvSpPr>
            <p:spPr>
              <a:xfrm>
                <a:off x="190976" y="5434182"/>
                <a:ext cx="3364218" cy="75118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Already “converges”</a:t>
                </a:r>
              </a:p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EA97C05-AFA1-E081-DD89-7FBB01283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6" y="5434182"/>
                <a:ext cx="3364218" cy="751182"/>
              </a:xfrm>
              <a:prstGeom prst="roundRect">
                <a:avLst/>
              </a:prstGeom>
              <a:blipFill>
                <a:blip r:embed="rId4"/>
                <a:stretch>
                  <a:fillRect t="-8730" b="-23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482EFC9-3898-7C4B-4D15-101E56A9F1A9}"/>
                  </a:ext>
                </a:extLst>
              </p:cNvPr>
              <p:cNvSpPr/>
              <p:nvPr/>
            </p:nvSpPr>
            <p:spPr>
              <a:xfrm>
                <a:off x="7215962" y="5434182"/>
                <a:ext cx="3364218" cy="75118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Desired distribution</a:t>
                </a:r>
              </a:p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at any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482EFC9-3898-7C4B-4D15-101E56A9F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62" y="5434182"/>
                <a:ext cx="3364218" cy="751182"/>
              </a:xfrm>
              <a:prstGeom prst="roundRect">
                <a:avLst/>
              </a:prstGeom>
              <a:blipFill>
                <a:blip r:embed="rId5"/>
                <a:stretch>
                  <a:fillRect t="-8730" b="-23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6CC67883-876D-E3E8-3235-473B4DC11D57}"/>
              </a:ext>
            </a:extLst>
          </p:cNvPr>
          <p:cNvSpPr/>
          <p:nvPr/>
        </p:nvSpPr>
        <p:spPr>
          <a:xfrm>
            <a:off x="8769897" y="1578775"/>
            <a:ext cx="577853" cy="581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8022EB-9AC7-4487-D7BC-7AB992B15121}"/>
              </a:ext>
            </a:extLst>
          </p:cNvPr>
          <p:cNvSpPr/>
          <p:nvPr/>
        </p:nvSpPr>
        <p:spPr>
          <a:xfrm>
            <a:off x="6340868" y="1386594"/>
            <a:ext cx="2314089" cy="7511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State of MC?</a:t>
            </a:r>
          </a:p>
        </p:txBody>
      </p:sp>
    </p:spTree>
    <p:extLst>
      <p:ext uri="{BB962C8B-B14F-4D97-AF65-F5344CB8AC3E}">
        <p14:creationId xmlns:p14="http://schemas.microsoft.com/office/powerpoint/2010/main" val="38931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961FAE-01B6-C83D-3D85-A65E0524B1DB}"/>
                  </a:ext>
                </a:extLst>
              </p:cNvPr>
              <p:cNvSpPr txBox="1"/>
              <p:nvPr/>
            </p:nvSpPr>
            <p:spPr>
              <a:xfrm>
                <a:off x="9135109" y="1560069"/>
                <a:ext cx="1215666" cy="560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7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961FAE-01B6-C83D-3D85-A65E0524B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09" y="1560069"/>
                <a:ext cx="1215666" cy="56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B39E4-6E7D-A193-6831-C7EA7ED0ECC1}"/>
              </a:ext>
            </a:extLst>
          </p:cNvPr>
          <p:cNvGrpSpPr/>
          <p:nvPr/>
        </p:nvGrpSpPr>
        <p:grpSpPr>
          <a:xfrm>
            <a:off x="9207665" y="520210"/>
            <a:ext cx="3053619" cy="994348"/>
            <a:chOff x="6786659" y="2056575"/>
            <a:chExt cx="5195105" cy="1691678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4D03909-BF67-F9B8-5C57-8B0E864FDE28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8991637" y="2600585"/>
              <a:ext cx="2347732" cy="18519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8349241" y="2884629"/>
                  <a:ext cx="1284790" cy="86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9"/>
                  <a:ext cx="1284790" cy="863624"/>
                </a:xfrm>
                <a:prstGeom prst="rect">
                  <a:avLst/>
                </a:prstGeom>
                <a:blipFill>
                  <a:blip r:embed="rId5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1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16668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1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16668"/>
                </a:xfrm>
                <a:prstGeom prst="rect">
                  <a:avLst/>
                </a:prstGeom>
                <a:blipFill>
                  <a:blip r:embed="rId7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5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4D03909-BF67-F9B8-5C57-8B0E864FDE28}"/>
              </a:ext>
            </a:extLst>
          </p:cNvPr>
          <p:cNvSpPr/>
          <p:nvPr/>
        </p:nvSpPr>
        <p:spPr>
          <a:xfrm rot="10800000">
            <a:off x="10055490" y="499149"/>
            <a:ext cx="95249" cy="29935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5B71FD-B2D7-28B5-FE66-294BBC352D89}"/>
              </a:ext>
            </a:extLst>
          </p:cNvPr>
          <p:cNvGrpSpPr/>
          <p:nvPr/>
        </p:nvGrpSpPr>
        <p:grpSpPr>
          <a:xfrm>
            <a:off x="9207665" y="690296"/>
            <a:ext cx="3053619" cy="824262"/>
            <a:chOff x="9207665" y="690296"/>
            <a:chExt cx="3053619" cy="824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10503724" y="839973"/>
              <a:ext cx="1379968" cy="10885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9585257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883692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57" y="948828"/>
              <a:ext cx="2298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723" y="819562"/>
              <a:ext cx="0" cy="1292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blipFill>
                  <a:blip r:embed="rId4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blipFill>
                  <a:blip r:embed="rId5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9961202" y="652461"/>
              <a:ext cx="166577" cy="823619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9969360" y="1176646"/>
              <a:ext cx="150259" cy="15025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797DD87E-6C95-6409-3708-AC7BDE094F14}"/>
              </a:ext>
            </a:extLst>
          </p:cNvPr>
          <p:cNvSpPr/>
          <p:nvPr/>
        </p:nvSpPr>
        <p:spPr>
          <a:xfrm>
            <a:off x="8899650" y="169092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064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4D03909-BF67-F9B8-5C57-8B0E864FDE28}"/>
              </a:ext>
            </a:extLst>
          </p:cNvPr>
          <p:cNvSpPr/>
          <p:nvPr/>
        </p:nvSpPr>
        <p:spPr>
          <a:xfrm rot="10800000">
            <a:off x="10744564" y="457275"/>
            <a:ext cx="95249" cy="29935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5B71FD-B2D7-28B5-FE66-294BBC352D89}"/>
              </a:ext>
            </a:extLst>
          </p:cNvPr>
          <p:cNvGrpSpPr/>
          <p:nvPr/>
        </p:nvGrpSpPr>
        <p:grpSpPr>
          <a:xfrm>
            <a:off x="9207665" y="690296"/>
            <a:ext cx="3053619" cy="824262"/>
            <a:chOff x="9207665" y="690296"/>
            <a:chExt cx="3053619" cy="824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10503724" y="839973"/>
              <a:ext cx="1379968" cy="10885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9585257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883692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57" y="948828"/>
              <a:ext cx="2298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723" y="819562"/>
              <a:ext cx="0" cy="1292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blipFill>
                  <a:blip r:embed="rId4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blipFill>
                  <a:blip r:embed="rId5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9961202" y="652461"/>
              <a:ext cx="166577" cy="823619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9969360" y="1176646"/>
              <a:ext cx="150259" cy="15025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8944754" y="2405170"/>
            <a:ext cx="3174592" cy="616532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54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9754233" y="1491858"/>
            <a:ext cx="2150440" cy="2378475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401911F-23FD-F158-5D20-40E30A2ACBF0}"/>
              </a:ext>
            </a:extLst>
          </p:cNvPr>
          <p:cNvCxnSpPr>
            <a:stCxn id="45" idx="0"/>
            <a:endCxn id="44" idx="0"/>
          </p:cNvCxnSpPr>
          <p:nvPr/>
        </p:nvCxnSpPr>
        <p:spPr>
          <a:xfrm rot="16200000" flipH="1">
            <a:off x="7184556" y="-177625"/>
            <a:ext cx="418" cy="3736206"/>
          </a:xfrm>
          <a:prstGeom prst="curvedConnector3">
            <a:avLst>
              <a:gd name="adj1" fmla="val -93578947"/>
            </a:avLst>
          </a:prstGeom>
          <a:ln w="3810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A79075-5AD3-ADFE-28F9-AD01628D3948}"/>
              </a:ext>
            </a:extLst>
          </p:cNvPr>
          <p:cNvSpPr txBox="1"/>
          <p:nvPr/>
        </p:nvSpPr>
        <p:spPr>
          <a:xfrm>
            <a:off x="6197414" y="1465215"/>
            <a:ext cx="216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might be different</a:t>
            </a:r>
          </a:p>
        </p:txBody>
      </p:sp>
    </p:spTree>
    <p:extLst>
      <p:ext uri="{BB962C8B-B14F-4D97-AF65-F5344CB8AC3E}">
        <p14:creationId xmlns:p14="http://schemas.microsoft.com/office/powerpoint/2010/main" val="22427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Hard-core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/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/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0A9BD-C7B0-A6CB-A031-0B1D091B0BB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E4787-C7D3-53F9-A007-0D70608511CB}"/>
              </a:ext>
            </a:extLst>
          </p:cNvPr>
          <p:cNvSpPr/>
          <p:nvPr/>
        </p:nvSpPr>
        <p:spPr>
          <a:xfrm>
            <a:off x="4924538" y="5204972"/>
            <a:ext cx="3291872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partition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3D037-2FC5-721E-2BE6-27813A9D5B6C}"/>
              </a:ext>
            </a:extLst>
          </p:cNvPr>
          <p:cNvSpPr/>
          <p:nvPr/>
        </p:nvSpPr>
        <p:spPr>
          <a:xfrm>
            <a:off x="384547" y="5297607"/>
            <a:ext cx="1952280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EFE788-ECD6-5C14-6AFE-80F4E17D5045}"/>
              </a:ext>
            </a:extLst>
          </p:cNvPr>
          <p:cNvSpPr/>
          <p:nvPr/>
        </p:nvSpPr>
        <p:spPr>
          <a:xfrm>
            <a:off x="1131740" y="1777465"/>
            <a:ext cx="2753333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B992D-72E7-AF9A-68CB-94DDFEC8F244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823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9754233" y="1491858"/>
            <a:ext cx="2150440" cy="2378475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3ED061-C5D7-0BC2-BC3D-1C91D870E8DE}"/>
              </a:ext>
            </a:extLst>
          </p:cNvPr>
          <p:cNvGrpSpPr/>
          <p:nvPr/>
        </p:nvGrpSpPr>
        <p:grpSpPr>
          <a:xfrm>
            <a:off x="7103038" y="3697883"/>
            <a:ext cx="3053619" cy="868373"/>
            <a:chOff x="7103038" y="3697883"/>
            <a:chExt cx="3053619" cy="868373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604EE7A-31CE-15AC-5C5E-ABAE2919DA41}"/>
                </a:ext>
              </a:extLst>
            </p:cNvPr>
            <p:cNvSpPr/>
            <p:nvPr/>
          </p:nvSpPr>
          <p:spPr>
            <a:xfrm rot="10800000">
              <a:off x="8037323" y="3697883"/>
              <a:ext cx="95249" cy="29935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F0DB7CC-8B1C-5F36-60AB-9AC06CC3ADA7}"/>
                </a:ext>
              </a:extLst>
            </p:cNvPr>
            <p:cNvGrpSpPr/>
            <p:nvPr/>
          </p:nvGrpSpPr>
          <p:grpSpPr>
            <a:xfrm>
              <a:off x="7103038" y="3808393"/>
              <a:ext cx="3053619" cy="757863"/>
              <a:chOff x="9207665" y="690296"/>
              <a:chExt cx="3053619" cy="75786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1FA5DBA-FE17-53C3-FC3F-5FA02178B513}"/>
                  </a:ext>
                </a:extLst>
              </p:cNvPr>
              <p:cNvCxnSpPr/>
              <p:nvPr/>
            </p:nvCxnSpPr>
            <p:spPr>
              <a:xfrm>
                <a:off x="9585257" y="690296"/>
                <a:ext cx="0" cy="25853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A5740B7-0773-133B-0021-63CA01AA780F}"/>
                  </a:ext>
                </a:extLst>
              </p:cNvPr>
              <p:cNvCxnSpPr/>
              <p:nvPr/>
            </p:nvCxnSpPr>
            <p:spPr>
              <a:xfrm>
                <a:off x="11883692" y="690296"/>
                <a:ext cx="0" cy="25853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9BE485C-766F-9D48-9C18-AFE3FC18A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57" y="948828"/>
                <a:ext cx="22984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0C0ED1B-B8B2-4DBA-7334-9BF60A06E493}"/>
                      </a:ext>
                    </a:extLst>
                  </p:cNvPr>
                  <p:cNvSpPr txBox="1"/>
                  <p:nvPr/>
                </p:nvSpPr>
                <p:spPr>
                  <a:xfrm>
                    <a:off x="9207665" y="1006929"/>
                    <a:ext cx="755184" cy="303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42FE6A6-5B3B-2CCB-7FFF-8B9E497F07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7665" y="1006929"/>
                    <a:ext cx="755184" cy="3036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027E4D1-C814-E1B8-E67D-F3543722F0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06100" y="1006929"/>
                    <a:ext cx="755184" cy="303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728C373-C91C-E53C-76C6-A7F35D40E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06100" y="1006929"/>
                    <a:ext cx="755184" cy="3036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Left Brace 73">
                <a:extLst>
                  <a:ext uri="{FF2B5EF4-FFF2-40B4-BE49-F238E27FC236}">
                    <a16:creationId xmlns:a16="http://schemas.microsoft.com/office/drawing/2014/main" id="{8DAE1383-AB12-0CD7-1804-35C6D9BE1AF0}"/>
                  </a:ext>
                </a:extLst>
              </p:cNvPr>
              <p:cNvSpPr/>
              <p:nvPr/>
            </p:nvSpPr>
            <p:spPr>
              <a:xfrm rot="16200000">
                <a:off x="10632506" y="-18844"/>
                <a:ext cx="231543" cy="2231194"/>
              </a:xfrm>
              <a:prstGeom prst="leftBrace">
                <a:avLst>
                  <a:gd name="adj1" fmla="val 85421"/>
                  <a:gd name="adj2" fmla="val 50183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C0E3355-A71D-A7C6-2F32-614E74C0CACB}"/>
                  </a:ext>
                </a:extLst>
              </p:cNvPr>
              <p:cNvSpPr/>
              <p:nvPr/>
            </p:nvSpPr>
            <p:spPr>
              <a:xfrm>
                <a:off x="10673147" y="1297900"/>
                <a:ext cx="150259" cy="150259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4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stCxn id="43" idx="2"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stCxn id="43" idx="4"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stCxn id="43" idx="3"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</p:spTree>
    <p:extLst>
      <p:ext uri="{BB962C8B-B14F-4D97-AF65-F5344CB8AC3E}">
        <p14:creationId xmlns:p14="http://schemas.microsoft.com/office/powerpoint/2010/main" val="14660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Deduce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43840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43840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r="-16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000" r="-15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97701" r="-1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01163" r="-1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01163" r="-1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1163" r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01163" r="-10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1163" r="-9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91954" r="-7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902326" r="-7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2326" r="-6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102326" r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202326" r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02326" r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86207" r="-197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50348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6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/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supp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LB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ZoI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blipFill>
                <a:blip r:embed="rId5"/>
                <a:stretch>
                  <a:fillRect b="-1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0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Derandomisation</a:t>
            </a:r>
            <a:endParaRPr lang="en-GB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88989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b="0" i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88989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r="-16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000" r="-15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97701" r="-1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01163" r="-1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01163" r="-1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1163" r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01163" r="-10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1163" r="-9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91954" r="-7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902326" r="-7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2326" r="-6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102326" r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202326" r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02326" r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86207" r="-197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50348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6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/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supp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LB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ZoI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blipFill>
                <a:blip r:embed="rId5"/>
                <a:stretch>
                  <a:fillRect b="-1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Arrow: Left 42">
                <a:extLst>
                  <a:ext uri="{FF2B5EF4-FFF2-40B4-BE49-F238E27FC236}">
                    <a16:creationId xmlns:a16="http://schemas.microsoft.com/office/drawing/2014/main" id="{98C52F94-7C93-AD7C-2844-08E6726006DA}"/>
                  </a:ext>
                </a:extLst>
              </p:cNvPr>
              <p:cNvSpPr/>
              <p:nvPr/>
            </p:nvSpPr>
            <p:spPr>
              <a:xfrm>
                <a:off x="760774" y="4684453"/>
                <a:ext cx="4236172" cy="1084974"/>
              </a:xfrm>
              <a:prstGeom prst="lef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w.p.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Arrow: Left 42">
                <a:extLst>
                  <a:ext uri="{FF2B5EF4-FFF2-40B4-BE49-F238E27FC236}">
                    <a16:creationId xmlns:a16="http://schemas.microsoft.com/office/drawing/2014/main" id="{98C52F94-7C93-AD7C-2844-08E672600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4" y="4684453"/>
                <a:ext cx="4236172" cy="1084974"/>
              </a:xfrm>
              <a:prstGeom prst="lef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03096F99-506C-03AE-29CA-6393774D65D0}"/>
              </a:ext>
            </a:extLst>
          </p:cNvPr>
          <p:cNvSpPr/>
          <p:nvPr/>
        </p:nvSpPr>
        <p:spPr>
          <a:xfrm>
            <a:off x="458388" y="4389976"/>
            <a:ext cx="243560" cy="1585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2D54861-A2EC-3C36-5948-8D5C991940BD}"/>
                  </a:ext>
                </a:extLst>
              </p:cNvPr>
              <p:cNvSpPr/>
              <p:nvPr/>
            </p:nvSpPr>
            <p:spPr>
              <a:xfrm>
                <a:off x="68559" y="3771443"/>
                <a:ext cx="1579034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2D54861-A2EC-3C36-5948-8D5C99194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" y="3771443"/>
                <a:ext cx="1579034" cy="643711"/>
              </a:xfrm>
              <a:prstGeom prst="roundRect">
                <a:avLst/>
              </a:prstGeom>
              <a:blipFill>
                <a:blip r:embed="rId7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94C837-4026-B6F1-23A0-BBA35532A9A8}"/>
              </a:ext>
            </a:extLst>
          </p:cNvPr>
          <p:cNvSpPr/>
          <p:nvPr/>
        </p:nvSpPr>
        <p:spPr>
          <a:xfrm>
            <a:off x="6327308" y="4508441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F13CB76-D432-737A-E8F3-BC284959E74D}"/>
              </a:ext>
            </a:extLst>
          </p:cNvPr>
          <p:cNvSpPr/>
          <p:nvPr/>
        </p:nvSpPr>
        <p:spPr>
          <a:xfrm>
            <a:off x="6479708" y="4660841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(Beyond hard-core: Also need to enumerate randomness in padding distributions)</a:t>
            </a:r>
          </a:p>
        </p:txBody>
      </p:sp>
    </p:spTree>
    <p:extLst>
      <p:ext uri="{BB962C8B-B14F-4D97-AF65-F5344CB8AC3E}">
        <p14:creationId xmlns:p14="http://schemas.microsoft.com/office/powerpoint/2010/main" val="40582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3" grpId="0" animBg="1"/>
      <p:bldP spid="67" grpId="0" animBg="1"/>
      <p:bldP spid="68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Approximate counting</a:t>
            </a:r>
          </a:p>
          <a:p>
            <a:r>
              <a:rPr lang="en-GB" dirty="0"/>
              <a:t>2 Deterministic approximate counting</a:t>
            </a:r>
          </a:p>
          <a:p>
            <a:r>
              <a:rPr lang="en-GB" b="1" dirty="0">
                <a:solidFill>
                  <a:schemeClr val="tx1"/>
                </a:solidFill>
              </a:rPr>
              <a:t>3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8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3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/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u="sng" dirty="0">
                    <a:solidFill>
                      <a:schemeClr val="tx1"/>
                    </a:solidFill>
                  </a:rPr>
                  <a:t>Problem.</a:t>
                </a:r>
                <a:r>
                  <a:rPr lang="en-GB" sz="3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HyperIndSet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-uniform hypergraph with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(weak) </a:t>
                </a:r>
                <a:r>
                  <a:rPr lang="en-GB" sz="3200" dirty="0" err="1">
                    <a:solidFill>
                      <a:schemeClr val="tx1"/>
                    </a:solidFill>
                  </a:rPr>
                  <a:t>ind</a:t>
                </a:r>
                <a:r>
                  <a:rPr lang="en-GB" sz="3200" dirty="0">
                    <a:solidFill>
                      <a:schemeClr val="tx1"/>
                    </a:solidFill>
                  </a:rPr>
                  <a:t> sets.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27E779-D67A-5E4A-0B19-A97E2FEACFC6}"/>
              </a:ext>
            </a:extLst>
          </p:cNvPr>
          <p:cNvGrpSpPr/>
          <p:nvPr/>
        </p:nvGrpSpPr>
        <p:grpSpPr>
          <a:xfrm>
            <a:off x="838200" y="4214005"/>
            <a:ext cx="10515600" cy="2007112"/>
            <a:chOff x="838200" y="1557891"/>
            <a:chExt cx="10515600" cy="2007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67833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There is an FP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AS for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HyperIndSet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0.214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678330"/>
                </a:xfrm>
                <a:prstGeom prst="roundRect">
                  <a:avLst/>
                </a:prstGeom>
                <a:blipFill>
                  <a:blip r:embed="rId2"/>
                  <a:stretch>
                    <a:fillRect l="-4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699B09-9230-F87F-18FF-AADDEC61BF5A}"/>
                </a:ext>
              </a:extLst>
            </p:cNvPr>
            <p:cNvSpPr/>
            <p:nvPr/>
          </p:nvSpPr>
          <p:spPr>
            <a:xfrm>
              <a:off x="1210681" y="1557891"/>
              <a:ext cx="211125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Theorem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A549C4-F810-02B4-4648-78E2228005D3}"/>
              </a:ext>
            </a:extLst>
          </p:cNvPr>
          <p:cNvGrpSpPr/>
          <p:nvPr/>
        </p:nvGrpSpPr>
        <p:grpSpPr>
          <a:xfrm>
            <a:off x="6096000" y="1794491"/>
            <a:ext cx="5195105" cy="2089692"/>
            <a:chOff x="5582305" y="1858858"/>
            <a:chExt cx="5195105" cy="2089692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B723357-A7D6-4E97-7EC0-E331EC926632}"/>
                </a:ext>
              </a:extLst>
            </p:cNvPr>
            <p:cNvSpPr/>
            <p:nvPr/>
          </p:nvSpPr>
          <p:spPr>
            <a:xfrm rot="10800000">
              <a:off x="6294150" y="2083837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252FF-9D3B-B191-0834-27AB015E71F1}"/>
                </a:ext>
              </a:extLst>
            </p:cNvPr>
            <p:cNvSpPr/>
            <p:nvPr/>
          </p:nvSpPr>
          <p:spPr>
            <a:xfrm>
              <a:off x="8196943" y="2627846"/>
              <a:ext cx="1938071" cy="18519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5F8F22-8FEE-148C-C17D-1F464B6D501E}"/>
                </a:ext>
              </a:extLst>
            </p:cNvPr>
            <p:cNvCxnSpPr/>
            <p:nvPr/>
          </p:nvCxnSpPr>
          <p:spPr>
            <a:xfrm>
              <a:off x="6224700" y="23732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6F0B6B-E233-75E1-BE65-EA8BD33DD0B3}"/>
                </a:ext>
              </a:extLst>
            </p:cNvPr>
            <p:cNvCxnSpPr/>
            <p:nvPr/>
          </p:nvCxnSpPr>
          <p:spPr>
            <a:xfrm>
              <a:off x="10135015" y="23732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B16682-53AD-F268-6A60-06BBC9C05182}"/>
                </a:ext>
              </a:extLst>
            </p:cNvPr>
            <p:cNvCxnSpPr>
              <a:cxnSpLocks/>
            </p:cNvCxnSpPr>
            <p:nvPr/>
          </p:nvCxnSpPr>
          <p:spPr>
            <a:xfrm>
              <a:off x="6224700" y="2813042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997917-1E49-9563-D2F8-074BA999D05B}"/>
                </a:ext>
              </a:extLst>
            </p:cNvPr>
            <p:cNvCxnSpPr>
              <a:cxnSpLocks/>
            </p:cNvCxnSpPr>
            <p:nvPr/>
          </p:nvCxnSpPr>
          <p:spPr>
            <a:xfrm>
              <a:off x="8211825" y="2593123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82957E-A5BC-7317-AA45-7915B3794796}"/>
                    </a:ext>
                  </a:extLst>
                </p:cNvPr>
                <p:cNvSpPr txBox="1"/>
                <p:nvPr/>
              </p:nvSpPr>
              <p:spPr>
                <a:xfrm>
                  <a:off x="7554548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82957E-A5BC-7317-AA45-7915B3794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548" y="2911889"/>
                  <a:ext cx="128479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EC462B-D342-BF96-DD92-83D5A7C4D6F3}"/>
                    </a:ext>
                  </a:extLst>
                </p:cNvPr>
                <p:cNvSpPr txBox="1"/>
                <p:nvPr/>
              </p:nvSpPr>
              <p:spPr>
                <a:xfrm>
                  <a:off x="5582305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EC462B-D342-BF96-DD92-83D5A7C4D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305" y="2911889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E0AC63-1AD3-4304-7316-7685D70BDC5C}"/>
                    </a:ext>
                  </a:extLst>
                </p:cNvPr>
                <p:cNvSpPr txBox="1"/>
                <p:nvPr/>
              </p:nvSpPr>
              <p:spPr>
                <a:xfrm>
                  <a:off x="9492620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E0AC63-1AD3-4304-7316-7685D70BD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620" y="2911889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C153DBC-39DD-3F1F-BC30-79DAE109D20A}"/>
                </a:ext>
              </a:extLst>
            </p:cNvPr>
            <p:cNvSpPr/>
            <p:nvPr/>
          </p:nvSpPr>
          <p:spPr>
            <a:xfrm rot="16200000">
              <a:off x="7091957" y="2021950"/>
              <a:ext cx="252610" cy="1987125"/>
            </a:xfrm>
            <a:prstGeom prst="leftBrace">
              <a:avLst>
                <a:gd name="adj1" fmla="val 85421"/>
                <a:gd name="adj2" fmla="val 43609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E6F1E0-B8AE-D88C-6528-6C4538B4D7F2}"/>
                </a:ext>
              </a:extLst>
            </p:cNvPr>
            <p:cNvSpPr txBox="1"/>
            <p:nvPr/>
          </p:nvSpPr>
          <p:spPr>
            <a:xfrm>
              <a:off x="6506633" y="3240664"/>
              <a:ext cx="1151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Must be OUT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21A60E-8986-9917-A722-AFF4141A7A39}"/>
                </a:ext>
              </a:extLst>
            </p:cNvPr>
            <p:cNvSpPr txBox="1"/>
            <p:nvPr/>
          </p:nvSpPr>
          <p:spPr>
            <a:xfrm>
              <a:off x="7915947" y="1858858"/>
              <a:ext cx="2500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Zone of indecision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F81611-0CB8-74A5-5E2E-FE1201B27C2C}"/>
              </a:ext>
            </a:extLst>
          </p:cNvPr>
          <p:cNvGrpSpPr/>
          <p:nvPr/>
        </p:nvGrpSpPr>
        <p:grpSpPr>
          <a:xfrm>
            <a:off x="904867" y="1694485"/>
            <a:ext cx="2288732" cy="2306073"/>
            <a:chOff x="770465" y="1820547"/>
            <a:chExt cx="3666068" cy="36938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77FE676-9230-AE4D-0AD1-FCCB9AF21D8D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D017F9-FF81-A62A-D419-FB09F136DCD9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8FDDA4-3059-9DC6-B8C4-5C6CF603724D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C836CA-A88C-FB9E-CDF8-96971C7D4493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4D5C6D-FB93-CFE9-18A0-91F2FC68CBA8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162E39-5B75-9E0F-CA9A-ED3D310E6CCF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7245FD-BF47-E994-DA5B-7A6BDDBD42E7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9C39DA6-C018-17AC-1298-B11FBB465A2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E7858-8319-A9F6-F337-14CB6C8AE0F3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AA21AE-4717-FD5A-3F24-5228EE76DBA6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58CA61-3554-7C7B-9C4D-BCB357485A20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50E391-E490-97E9-0CD3-0F26A7753F5C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DDAAA84-5511-C82D-51DE-96876E65865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718EA23-2F45-D493-3AB6-55F21CDC8A3E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Diagonal Stripe 36">
              <a:extLst>
                <a:ext uri="{FF2B5EF4-FFF2-40B4-BE49-F238E27FC236}">
                  <a16:creationId xmlns:a16="http://schemas.microsoft.com/office/drawing/2014/main" id="{E7E64832-2246-C554-D858-7D5E90D3F3B7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4B09F572-4BBC-6A55-E7B3-F82A80434D7E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D0FDEC-CF9E-5025-46F3-F6D897A5876A}"/>
              </a:ext>
            </a:extLst>
          </p:cNvPr>
          <p:cNvGrpSpPr/>
          <p:nvPr/>
        </p:nvGrpSpPr>
        <p:grpSpPr>
          <a:xfrm>
            <a:off x="3680663" y="1704149"/>
            <a:ext cx="2288732" cy="2306073"/>
            <a:chOff x="770465" y="1820547"/>
            <a:chExt cx="3666068" cy="369384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BA8717-33CB-1313-802D-0C38016ED7EB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D55594-47FB-7702-FA4A-A25D1CFA412E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BCCCCB6-2FEF-D3C8-0C40-D1D79FB37BD6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D53B45-563D-3F0E-CF46-571370B8AAD1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854100-0433-CAF1-370E-AD15F51384C9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4512C1-E6C7-5CE4-B75A-8D175090666D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D46CA2-5D2A-EB20-A5A3-72A01E4BF5CC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14CBFD4-7664-5051-188E-08CE636A22D0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00A9FE-245C-7CE8-233C-1E49B8C6ED2A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CC7FD94-237D-702D-86F3-D5316C54B7DA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07D362-7E7E-E920-8E6F-6BF152A6D50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8A4459-54CD-52A1-BFC3-25D2F0E97600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F4FDFD4-2640-3F93-C285-41621F701346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B8377E-1D7B-1F4F-8791-AFE415AA27B1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Diagonal Stripe 53">
              <a:extLst>
                <a:ext uri="{FF2B5EF4-FFF2-40B4-BE49-F238E27FC236}">
                  <a16:creationId xmlns:a16="http://schemas.microsoft.com/office/drawing/2014/main" id="{C7093AF6-F64A-011A-923D-9C0C8DB73058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L-Shape 54">
              <a:extLst>
                <a:ext uri="{FF2B5EF4-FFF2-40B4-BE49-F238E27FC236}">
                  <a16:creationId xmlns:a16="http://schemas.microsoft.com/office/drawing/2014/main" id="{37F0EE7F-7B2E-4A1C-3DA3-51DB3BA3ED2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/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[This work] 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blipFill>
                <a:blip r:embed="rId2"/>
                <a:stretch>
                  <a:fillRect l="-869" b="-13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E2DF4A-990F-F92D-1E06-DEC245341A0C}"/>
              </a:ext>
            </a:extLst>
          </p:cNvPr>
          <p:cNvCxnSpPr>
            <a:cxnSpLocks/>
          </p:cNvCxnSpPr>
          <p:nvPr/>
        </p:nvCxnSpPr>
        <p:spPr>
          <a:xfrm flipH="1">
            <a:off x="838200" y="273162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C9D0421-D0B1-EE58-294B-C5D11D8ACA9C}"/>
                  </a:ext>
                </a:extLst>
              </p:cNvPr>
              <p:cNvSpPr/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[Bezáková-Galanis-Goldberg-Guo-Štefankovič’19]</a:t>
                </a:r>
              </a:p>
              <a:p>
                <a14:m>
                  <m:oMath xmlns:m="http://schemas.openxmlformats.org/officeDocument/2006/math">
                    <m:r>
                      <a:rPr lang="en-GB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≥5⋅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C9D0421-D0B1-EE58-294B-C5D11D8A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blipFill>
                <a:blip r:embed="rId3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/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[Hermon-Sly-Zhang’19]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 </a:t>
                </a:r>
                <a:r>
                  <a:rPr lang="en-GB" sz="2800" dirty="0">
                    <a:solidFill>
                      <a:schemeClr val="tx1"/>
                    </a:solidFill>
                  </a:rPr>
                  <a:t>Randomised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[Qiu-Wang-Zhang’22]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Perfect sampling: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[He-Wang-Yin’23]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/5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blipFill>
                <a:blip r:embed="rId4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/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u="sng" dirty="0">
                    <a:solidFill>
                      <a:schemeClr val="tx1"/>
                    </a:solidFill>
                  </a:rPr>
                  <a:t>Problem.</a:t>
                </a:r>
                <a:r>
                  <a:rPr lang="en-GB" sz="3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HyperCol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-uniform hypergraph with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-colourings.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FF0000"/>
                </a:solidFill>
              </a:rPr>
              <a:t>F</a:t>
            </a:r>
            <a:r>
              <a:rPr lang="en-GB" sz="3200" b="1" dirty="0">
                <a:solidFill>
                  <a:schemeClr val="tx1"/>
                </a:solidFill>
              </a:rPr>
              <a:t>ully </a:t>
            </a:r>
            <a:r>
              <a:rPr lang="en-GB" sz="3200" b="1" dirty="0">
                <a:solidFill>
                  <a:srgbClr val="FF0000"/>
                </a:solidFill>
              </a:rPr>
              <a:t>p</a:t>
            </a:r>
            <a:r>
              <a:rPr lang="en-GB" sz="3200" b="1" dirty="0">
                <a:solidFill>
                  <a:schemeClr val="tx1"/>
                </a:solidFill>
              </a:rPr>
              <a:t>olynomial-time </a:t>
            </a:r>
            <a:r>
              <a:rPr lang="en-GB" sz="3200" b="1" dirty="0">
                <a:solidFill>
                  <a:srgbClr val="FF0000"/>
                </a:solidFill>
              </a:rPr>
              <a:t>r</a:t>
            </a:r>
            <a:r>
              <a:rPr lang="en-GB" sz="3200" b="1" dirty="0">
                <a:solidFill>
                  <a:schemeClr val="tx1"/>
                </a:solidFill>
              </a:rPr>
              <a:t>andomised </a:t>
            </a:r>
            <a:r>
              <a:rPr lang="en-GB" sz="3200" b="1" dirty="0">
                <a:solidFill>
                  <a:srgbClr val="FF0000"/>
                </a:solidFill>
              </a:rPr>
              <a:t>a</a:t>
            </a:r>
            <a:r>
              <a:rPr lang="en-GB" sz="3200" b="1" dirty="0">
                <a:solidFill>
                  <a:schemeClr val="tx1"/>
                </a:solidFill>
              </a:rPr>
              <a:t>pproximation </a:t>
            </a:r>
            <a:r>
              <a:rPr lang="en-GB" sz="3200" b="1" dirty="0">
                <a:solidFill>
                  <a:srgbClr val="FF0000"/>
                </a:solidFill>
              </a:rPr>
              <a:t>s</a:t>
            </a:r>
            <a:r>
              <a:rPr lang="en-GB" sz="3200" b="1" dirty="0">
                <a:solidFill>
                  <a:schemeClr val="tx1"/>
                </a:solidFill>
              </a:rPr>
              <a:t>cheme (FPRAS)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with probability </a:t>
                </a:r>
                <a14:m>
                  <m:oMath xmlns:m="http://schemas.openxmlformats.org/officeDocument/2006/math">
                    <m:r>
                      <a:rPr lang="en-GB" sz="4000" i="1" dirty="0" smtClean="0">
                        <a:latin typeface="Cambria Math" panose="02040503050406030204" pitchFamily="18" charset="0"/>
                      </a:rPr>
                      <m:t>3/4</m:t>
                    </m:r>
                  </m:oMath>
                </a14:m>
                <a:endParaRPr lang="en-GB" sz="4000" dirty="0"/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3AEE-1C3D-EEC2-21AD-B3BC684C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Zone of indecision?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5B3B32-97BA-DA03-F39C-F27CAE5B629D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DA4233-5E01-1AD7-CBF4-8635F7F2C1A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DCEF8A-3AFC-BC9F-15B2-BBCCB2520881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79E1B9-793E-6C1F-254A-13F3C084EB03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17E911-0B3A-B4BD-E849-3094E93584A0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624A10-0FB9-C819-F0A9-A632529FF5F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24CB09-8BE5-7D9F-069E-C2F262B0ACC1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372FD8-30ED-7274-AD87-913381C105FD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76EB51-D74A-4DE1-1611-E310348F2116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BB65A6-0DD0-A21A-2042-73A2D5A17BD9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8EDDCF-58B7-62B0-FA68-5888841EF992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DB5790-F430-59CC-AB7E-887D545CAFEB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847499-BE35-305D-9480-7E606E0D93A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EEFF1E3-6F7F-4AAD-6411-38E59577A586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116A1A2-A072-B559-D4A2-17A9F7A65B40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6BAF3A48-F468-CFF0-3B23-E0E5F18082FA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30510581-6D03-086E-39F3-A2468301503A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155407-2309-491B-EDCD-B3B445F7B28D}"/>
              </a:ext>
            </a:extLst>
          </p:cNvPr>
          <p:cNvSpPr/>
          <p:nvPr/>
        </p:nvSpPr>
        <p:spPr>
          <a:xfrm>
            <a:off x="5212887" y="4301214"/>
            <a:ext cx="6185632" cy="8669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AJ: look at a larger neighbourhood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CD01C3-67A4-FE52-CD3C-57912B88774A}"/>
              </a:ext>
            </a:extLst>
          </p:cNvPr>
          <p:cNvSpPr/>
          <p:nvPr/>
        </p:nvSpPr>
        <p:spPr>
          <a:xfrm>
            <a:off x="2706713" y="1963098"/>
            <a:ext cx="950887" cy="93250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F1AFF4A-EDE9-B278-00F3-F4F93285547D}"/>
                  </a:ext>
                </a:extLst>
              </p:cNvPr>
              <p:cNvSpPr/>
              <p:nvPr/>
            </p:nvSpPr>
            <p:spPr>
              <a:xfrm>
                <a:off x="6723138" y="2091756"/>
                <a:ext cx="3385458" cy="11514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F1AFF4A-EDE9-B278-00F3-F4F93285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38" y="2091756"/>
                <a:ext cx="3385458" cy="11514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C815A38-FD8E-C8BC-2ECC-72E4265D5B01}"/>
              </a:ext>
            </a:extLst>
          </p:cNvPr>
          <p:cNvSpPr/>
          <p:nvPr/>
        </p:nvSpPr>
        <p:spPr>
          <a:xfrm>
            <a:off x="8106273" y="2557768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C8052B-7552-9C89-860F-78696E64D86A}"/>
              </a:ext>
            </a:extLst>
          </p:cNvPr>
          <p:cNvGrpSpPr/>
          <p:nvPr/>
        </p:nvGrpSpPr>
        <p:grpSpPr>
          <a:xfrm>
            <a:off x="6582833" y="3384588"/>
            <a:ext cx="3666067" cy="668866"/>
            <a:chOff x="9485288" y="594200"/>
            <a:chExt cx="3666067" cy="66886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06E28A-D241-A9D3-93E5-BFD65EE8FFFD}"/>
                </a:ext>
              </a:extLst>
            </p:cNvPr>
            <p:cNvSpPr/>
            <p:nvPr/>
          </p:nvSpPr>
          <p:spPr>
            <a:xfrm>
              <a:off x="9654034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1B3E82-5AA4-072A-6D8F-585AE694C88B}"/>
                </a:ext>
              </a:extLst>
            </p:cNvPr>
            <p:cNvSpPr/>
            <p:nvPr/>
          </p:nvSpPr>
          <p:spPr>
            <a:xfrm>
              <a:off x="12679015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2D01F4C-3DB4-F1BF-FC73-9C704B10F6E1}"/>
                </a:ext>
              </a:extLst>
            </p:cNvPr>
            <p:cNvSpPr/>
            <p:nvPr/>
          </p:nvSpPr>
          <p:spPr>
            <a:xfrm>
              <a:off x="11670688" y="77383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202E75-DAAF-0E9A-1608-349A1623FBA3}"/>
                </a:ext>
              </a:extLst>
            </p:cNvPr>
            <p:cNvSpPr/>
            <p:nvPr/>
          </p:nvSpPr>
          <p:spPr>
            <a:xfrm>
              <a:off x="10662361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F4A510-1515-28E6-686A-E13BF4938A35}"/>
                </a:ext>
              </a:extLst>
            </p:cNvPr>
            <p:cNvSpPr/>
            <p:nvPr/>
          </p:nvSpPr>
          <p:spPr>
            <a:xfrm>
              <a:off x="9485288" y="594200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B59EE1-C353-61D6-CDAB-D7CE40E85B26}"/>
              </a:ext>
            </a:extLst>
          </p:cNvPr>
          <p:cNvSpPr/>
          <p:nvPr/>
        </p:nvSpPr>
        <p:spPr>
          <a:xfrm>
            <a:off x="5212887" y="5275939"/>
            <a:ext cx="6185632" cy="8669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Here: bucketing + local lemma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393D29-3CF7-F398-0465-869C25EB84DE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9FCD-BCC0-5C98-456C-3F9F92DF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local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57E7036-EE08-A53C-A7C0-88285A1E3AA0}"/>
                  </a:ext>
                </a:extLst>
              </p:cNvPr>
              <p:cNvSpPr/>
              <p:nvPr/>
            </p:nvSpPr>
            <p:spPr>
              <a:xfrm>
                <a:off x="518159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57E7036-EE08-A53C-A7C0-88285A1E3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" y="5034281"/>
                <a:ext cx="3601719" cy="7569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5688A04-33CF-4CDD-2448-B121E7C03508}"/>
              </a:ext>
            </a:extLst>
          </p:cNvPr>
          <p:cNvGrpSpPr/>
          <p:nvPr/>
        </p:nvGrpSpPr>
        <p:grpSpPr>
          <a:xfrm>
            <a:off x="1102359" y="1690688"/>
            <a:ext cx="2430780" cy="2904142"/>
            <a:chOff x="2166620" y="1665622"/>
            <a:chExt cx="2430780" cy="2904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F9262B2-E35A-C54F-8E35-5F5DEA1111A4}"/>
                    </a:ext>
                  </a:extLst>
                </p:cNvPr>
                <p:cNvSpPr/>
                <p:nvPr/>
              </p:nvSpPr>
              <p:spPr>
                <a:xfrm>
                  <a:off x="3190240" y="245553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F9262B2-E35A-C54F-8E35-5F5DEA111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240" y="2455532"/>
                  <a:ext cx="386080" cy="386080"/>
                </a:xfrm>
                <a:prstGeom prst="rect">
                  <a:avLst/>
                </a:prstGeom>
                <a:blipFill>
                  <a:blip r:embed="rId3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042B6B-C0F7-52E4-090A-DA55D222E86D}"/>
                    </a:ext>
                  </a:extLst>
                </p:cNvPr>
                <p:cNvSpPr/>
                <p:nvPr/>
              </p:nvSpPr>
              <p:spPr>
                <a:xfrm>
                  <a:off x="2166620" y="323785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042B6B-C0F7-52E4-090A-DA55D222E8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620" y="3237852"/>
                  <a:ext cx="386080" cy="386080"/>
                </a:xfrm>
                <a:prstGeom prst="rect">
                  <a:avLst/>
                </a:prstGeom>
                <a:blipFill>
                  <a:blip r:embed="rId4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AE3CDB1-C8BF-84D4-D45A-222CC9414A4E}"/>
                    </a:ext>
                  </a:extLst>
                </p:cNvPr>
                <p:cNvSpPr/>
                <p:nvPr/>
              </p:nvSpPr>
              <p:spPr>
                <a:xfrm>
                  <a:off x="2661920" y="4183684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AE3CDB1-C8BF-84D4-D45A-222CC9414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20" y="4183684"/>
                  <a:ext cx="386080" cy="386080"/>
                </a:xfrm>
                <a:prstGeom prst="rect">
                  <a:avLst/>
                </a:prstGeom>
                <a:blipFill>
                  <a:blip r:embed="rId5"/>
                  <a:stretch>
                    <a:fillRect l="-2899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61D460A-8168-1E31-7C5B-01A9C2A3CB6B}"/>
                    </a:ext>
                  </a:extLst>
                </p:cNvPr>
                <p:cNvSpPr/>
                <p:nvPr/>
              </p:nvSpPr>
              <p:spPr>
                <a:xfrm>
                  <a:off x="3738880" y="4183684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61D460A-8168-1E31-7C5B-01A9C2A3C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880" y="4183684"/>
                  <a:ext cx="386080" cy="386080"/>
                </a:xfrm>
                <a:prstGeom prst="rect">
                  <a:avLst/>
                </a:prstGeom>
                <a:blipFill>
                  <a:blip r:embed="rId6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D41CFE9-B67A-5993-E612-19B5A9CA0433}"/>
                    </a:ext>
                  </a:extLst>
                </p:cNvPr>
                <p:cNvSpPr/>
                <p:nvPr/>
              </p:nvSpPr>
              <p:spPr>
                <a:xfrm>
                  <a:off x="4211320" y="323785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D41CFE9-B67A-5993-E612-19B5A9CA0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320" y="3237852"/>
                  <a:ext cx="386080" cy="386080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7551AA-246B-5F3C-BA51-5C8931FC7AAD}"/>
                    </a:ext>
                  </a:extLst>
                </p:cNvPr>
                <p:cNvSpPr txBox="1"/>
                <p:nvPr/>
              </p:nvSpPr>
              <p:spPr>
                <a:xfrm>
                  <a:off x="2226310" y="1665622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7551AA-246B-5F3C-BA51-5C8931FC7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310" y="1665622"/>
                  <a:ext cx="231394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EA55EA-1D59-4B04-1FB9-DD8838A66EF8}"/>
                  </a:ext>
                </a:extLst>
              </p:cNvPr>
              <p:cNvSpPr/>
              <p:nvPr/>
            </p:nvSpPr>
            <p:spPr>
              <a:xfrm>
                <a:off x="4295140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EA55EA-1D59-4B04-1FB9-DD8838A66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40" y="5034281"/>
                <a:ext cx="3601719" cy="75692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EEFCCDA-179E-2922-DA24-090CEFB0736E}"/>
                  </a:ext>
                </a:extLst>
              </p:cNvPr>
              <p:cNvSpPr/>
              <p:nvPr/>
            </p:nvSpPr>
            <p:spPr>
              <a:xfrm>
                <a:off x="8016239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EEFCCDA-179E-2922-DA24-090CEFB07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39" y="5034281"/>
                <a:ext cx="3601719" cy="7569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7E9720D-92A5-15EF-79D8-FB4D9A4C1C04}"/>
              </a:ext>
            </a:extLst>
          </p:cNvPr>
          <p:cNvGrpSpPr/>
          <p:nvPr/>
        </p:nvGrpSpPr>
        <p:grpSpPr>
          <a:xfrm>
            <a:off x="4880610" y="1690688"/>
            <a:ext cx="2430780" cy="2904142"/>
            <a:chOff x="4880609" y="1690688"/>
            <a:chExt cx="2430780" cy="2904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7D23F7-7E06-6807-A4A2-2A7FE98ECCCC}"/>
                    </a:ext>
                  </a:extLst>
                </p:cNvPr>
                <p:cNvSpPr txBox="1"/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7D23F7-7E06-6807-A4A2-2A7FE98EC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C0A86D-1E67-34D6-31DB-15C7D8762BC8}"/>
                </a:ext>
              </a:extLst>
            </p:cNvPr>
            <p:cNvCxnSpPr/>
            <p:nvPr/>
          </p:nvCxnSpPr>
          <p:spPr>
            <a:xfrm flipV="1">
              <a:off x="5073649" y="2673638"/>
              <a:ext cx="1022350" cy="78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16442D-FA1B-4A45-6EB7-742B171EC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29" y="2733789"/>
              <a:ext cx="1023620" cy="66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9F6BC8D-A262-0D9D-DC5F-8399AA2A1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8949" y="2672901"/>
              <a:ext cx="525780" cy="1704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CDB7AE-37E6-4443-D491-C6DA2A787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4249" y="2700293"/>
              <a:ext cx="581660" cy="17014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038956-D7AD-A82B-2408-320C3FF68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839" y="3428566"/>
              <a:ext cx="2048510" cy="343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F3D996-600D-4934-A76B-9264E02E9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9839" y="3470921"/>
              <a:ext cx="1576070" cy="9238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2300991-4E90-607F-9300-B70510291C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4824" y="4409780"/>
              <a:ext cx="1021715" cy="2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ED2F9EC-93C6-7540-D1BF-52FF2B5F1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099" y="3496427"/>
              <a:ext cx="476250" cy="8808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1CCA9F5-E5F3-3157-D91B-4635BB355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4824" y="3470921"/>
              <a:ext cx="1517015" cy="890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86DA42-4660-2245-DD5D-A914A1BE75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341" y="3420576"/>
              <a:ext cx="438468" cy="981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E09A37-447D-61B0-7988-3D9EED711A26}"/>
                    </a:ext>
                  </a:extLst>
                </p:cNvPr>
                <p:cNvSpPr/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E09A37-447D-61B0-7988-3D9EED711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blipFill>
                  <a:blip r:embed="rId12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24640EA-6C0A-F643-7C0B-2DF1B14BDBC1}"/>
                    </a:ext>
                  </a:extLst>
                </p:cNvPr>
                <p:cNvSpPr/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24640EA-6C0A-F643-7C0B-2DF1B14BD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blipFill>
                  <a:blip r:embed="rId13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33DCC3B-9AA7-586F-C830-803819E34FE7}"/>
                    </a:ext>
                  </a:extLst>
                </p:cNvPr>
                <p:cNvSpPr/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33DCC3B-9AA7-586F-C830-803819E34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blipFill>
                  <a:blip r:embed="rId14"/>
                  <a:stretch>
                    <a:fillRect l="-4348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2D4B018-060D-05D4-DDD1-239259290E3D}"/>
                    </a:ext>
                  </a:extLst>
                </p:cNvPr>
                <p:cNvSpPr/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2D4B018-060D-05D4-DDD1-239259290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blipFill>
                  <a:blip r:embed="rId15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C4B0060-E8B7-18DA-D7FB-748ABF805792}"/>
                    </a:ext>
                  </a:extLst>
                </p:cNvPr>
                <p:cNvSpPr/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C4B0060-E8B7-18DA-D7FB-748ABF8057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blipFill>
                  <a:blip r:embed="rId16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07A352-B1C9-3B97-2707-0C37050DDD83}"/>
              </a:ext>
            </a:extLst>
          </p:cNvPr>
          <p:cNvGrpSpPr/>
          <p:nvPr/>
        </p:nvGrpSpPr>
        <p:grpSpPr>
          <a:xfrm>
            <a:off x="8601708" y="1690688"/>
            <a:ext cx="2430780" cy="2904142"/>
            <a:chOff x="4880609" y="1690688"/>
            <a:chExt cx="2430780" cy="2904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2A2BB75-94FD-167A-05F5-B39D0902C106}"/>
                    </a:ext>
                  </a:extLst>
                </p:cNvPr>
                <p:cNvSpPr txBox="1"/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2A2BB75-94FD-167A-05F5-B39D0902C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BC6901-2255-C1E0-AFD5-8B04A306EEEC}"/>
                </a:ext>
              </a:extLst>
            </p:cNvPr>
            <p:cNvCxnSpPr/>
            <p:nvPr/>
          </p:nvCxnSpPr>
          <p:spPr>
            <a:xfrm flipV="1">
              <a:off x="5073649" y="2673638"/>
              <a:ext cx="1022350" cy="78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8216B4-A3DC-5CD6-A3C2-4C74AF91E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29" y="2733789"/>
              <a:ext cx="1023620" cy="66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131315-3C5C-319A-03F9-5A8F68CD6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4824" y="4409780"/>
              <a:ext cx="1021715" cy="2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DD9647-70E9-641E-A5D7-0597DE6C8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099" y="3496427"/>
              <a:ext cx="476250" cy="8808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CD7143-3084-F193-52DD-945BD0CE6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341" y="3420576"/>
              <a:ext cx="438468" cy="981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F4667C5-66E7-A361-0057-06901B2C216B}"/>
                    </a:ext>
                  </a:extLst>
                </p:cNvPr>
                <p:cNvSpPr/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F4667C5-66E7-A361-0057-06901B2C2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blipFill>
                  <a:blip r:embed="rId18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6D465AF-BAEB-0B46-7DC1-A7A9EB34DCD3}"/>
                    </a:ext>
                  </a:extLst>
                </p:cNvPr>
                <p:cNvSpPr/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6D465AF-BAEB-0B46-7DC1-A7A9EB34D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blipFill>
                  <a:blip r:embed="rId19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A38AC39-258F-AB6A-F4B6-28330202D62B}"/>
                    </a:ext>
                  </a:extLst>
                </p:cNvPr>
                <p:cNvSpPr/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A38AC39-258F-AB6A-F4B6-28330202D6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blipFill>
                  <a:blip r:embed="rId20"/>
                  <a:stretch>
                    <a:fillRect l="-2857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B1BFC09-B0BD-56BB-77B8-26C968DF6DF2}"/>
                    </a:ext>
                  </a:extLst>
                </p:cNvPr>
                <p:cNvSpPr/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B1BFC09-B0BD-56BB-77B8-26C968DF6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blipFill>
                  <a:blip r:embed="rId21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CA2C42B-5397-DD14-1A4B-74EB8343FBED}"/>
                    </a:ext>
                  </a:extLst>
                </p:cNvPr>
                <p:cNvSpPr/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CA2C42B-5397-DD14-1A4B-74EB8343F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blipFill>
                  <a:blip r:embed="rId22"/>
                  <a:stretch>
                    <a:fillRect l="-285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05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9FCD-BCC0-5C98-456C-3F9F92DF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local lemma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1BD85-2DFF-9ADA-2C5C-A2EFD0DEE203}"/>
              </a:ext>
            </a:extLst>
          </p:cNvPr>
          <p:cNvGrpSpPr/>
          <p:nvPr/>
        </p:nvGrpSpPr>
        <p:grpSpPr>
          <a:xfrm>
            <a:off x="838200" y="1557891"/>
            <a:ext cx="10515600" cy="2587390"/>
            <a:chOff x="838200" y="1557891"/>
            <a:chExt cx="10515600" cy="2587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D667B8A-5F8C-9A26-A3C2-72E6FF2A8F49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225860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and each event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depends on at most other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events. If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≤1, 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then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happens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D667B8A-5F8C-9A26-A3C2-72E6FF2A8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2258608"/>
                </a:xfrm>
                <a:prstGeom prst="roundRect">
                  <a:avLst/>
                </a:prstGeom>
                <a:blipFill>
                  <a:blip r:embed="rId2"/>
                  <a:stretch>
                    <a:fillRect l="-116" r="-695" b="-24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4EA21E-2990-E14D-F9B3-E4720E4ADA93}"/>
                </a:ext>
              </a:extLst>
            </p:cNvPr>
            <p:cNvSpPr/>
            <p:nvPr/>
          </p:nvSpPr>
          <p:spPr>
            <a:xfrm>
              <a:off x="1210681" y="1557891"/>
              <a:ext cx="823811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Symmetric</a:t>
              </a:r>
              <a:r>
                <a:rPr lang="en-GB" sz="3200" b="1" dirty="0">
                  <a:solidFill>
                    <a:schemeClr val="tx1"/>
                  </a:solidFill>
                </a:rPr>
                <a:t> </a:t>
              </a:r>
              <a:r>
                <a:rPr lang="en-GB" sz="3200" b="1" dirty="0" err="1">
                  <a:solidFill>
                    <a:schemeClr val="tx1"/>
                  </a:solidFill>
                </a:rPr>
                <a:t>Lovász</a:t>
              </a:r>
              <a:r>
                <a:rPr lang="en-GB" sz="3200" b="1" dirty="0">
                  <a:solidFill>
                    <a:schemeClr val="tx1"/>
                  </a:solidFill>
                </a:rPr>
                <a:t> Local Lemma 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[Erdős-Lovász’75]</a:t>
              </a:r>
              <a:r>
                <a:rPr lang="en-GB" sz="32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63A019-C2E8-FBFF-3C0F-DD96E8B23CA4}"/>
              </a:ext>
            </a:extLst>
          </p:cNvPr>
          <p:cNvGrpSpPr/>
          <p:nvPr/>
        </p:nvGrpSpPr>
        <p:grpSpPr>
          <a:xfrm>
            <a:off x="838200" y="4335196"/>
            <a:ext cx="10515600" cy="1669364"/>
            <a:chOff x="838200" y="1557891"/>
            <a:chExt cx="10515600" cy="1669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4FFBA47-5F80-4891-C58D-6D837904E7B0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34058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HyperCol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whenever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m:rPr>
                            <m:sty m:val="p"/>
                          </m:rPr>
                          <a:rPr lang="en-GB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4FFBA47-5F80-4891-C58D-6D837904E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34058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715928-4C60-476B-E649-E70C84F2F481}"/>
                </a:ext>
              </a:extLst>
            </p:cNvPr>
            <p:cNvSpPr/>
            <p:nvPr/>
          </p:nvSpPr>
          <p:spPr>
            <a:xfrm>
              <a:off x="1210681" y="1557891"/>
              <a:ext cx="210147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Corollary</a:t>
              </a:r>
              <a:endParaRPr lang="en-GB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99A1E-A96D-60A2-A7A5-2F8AC66C211C}"/>
              </a:ext>
            </a:extLst>
          </p:cNvPr>
          <p:cNvSpPr/>
          <p:nvPr/>
        </p:nvSpPr>
        <p:spPr>
          <a:xfrm>
            <a:off x="5588000" y="5455920"/>
            <a:ext cx="508000" cy="5486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E9A0-6D99-1E73-0199-B6E787E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 (bucketing)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799C5-BA8B-3039-0F6B-63C157A97024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E4F11C-ADD2-028F-F396-ADCC61EEC753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1BA4DB-B8F0-92F9-3493-1D698B26B97A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C37A7F-C2DC-7D28-5EBC-FD1BAD8690DB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B15184-8A29-BC77-BE28-AAA2C6A31280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CA605A-869D-B84F-CBDB-8497FE038BA1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448C0-3A35-9FAB-EE0A-7FFA7E44EBE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DC0330-ECC8-73BB-387A-E6993955DE71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882530-1116-ED85-03B2-E94A983227D8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3D9748-3D93-8842-83E3-3EBD202AD5F7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C29B06-FEC1-15DC-630F-286AF0317331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BA8DF-3ADC-8FA1-8BA1-49A11C9AD6CE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F0333D-B1A1-B755-8388-E52E8861EA9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BDA49B-0525-DE08-4C25-CDA8B0E0DFE9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3694FE-7EAA-B5B3-D9EB-ED6B667FDF5E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BA7B9F3F-5CFC-D115-3898-D43EC962638A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AD8F1BB5-01B2-4323-DA6A-CF28DCB475E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6FBB3C-E69F-D0E3-867E-A9DDBCD196D3}"/>
              </a:ext>
            </a:extLst>
          </p:cNvPr>
          <p:cNvGrpSpPr/>
          <p:nvPr/>
        </p:nvGrpSpPr>
        <p:grpSpPr>
          <a:xfrm>
            <a:off x="7655598" y="2091756"/>
            <a:ext cx="3666068" cy="3693844"/>
            <a:chOff x="770465" y="1820547"/>
            <a:chExt cx="3666068" cy="369384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2EFF28B-8601-B089-948E-62A62A9B0541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8D69D1-E7B4-6856-8D5A-341A498D3EFD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Diagonal Stripe 35">
              <a:extLst>
                <a:ext uri="{FF2B5EF4-FFF2-40B4-BE49-F238E27FC236}">
                  <a16:creationId xmlns:a16="http://schemas.microsoft.com/office/drawing/2014/main" id="{AC848E47-6A32-C2EC-A654-BD83EE1B709D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166A7B3B-1C3B-54B1-3C0B-F0E91F558E31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7B935B-F8D8-66EC-A2DC-2C056F81A071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268755-0661-7D93-9068-4AF24E6F4F79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AC57BC-2670-605F-EB73-649D22BD0893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0A7017-41E0-F961-08E6-7D729B6257ED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73B1F5-3F48-4B20-AEBC-6577ED9CB133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124CC-2EC4-B84D-13D0-60BAA3D2A78C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23B3DA-B4FC-A3A5-F359-775A7EABF809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04E4CA3-5F9D-581F-8B08-EAFD53764E74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A92F6B-4762-F279-80BD-BB25CCB34B21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0DE73CB-3CFB-3A33-78ED-42E0CCB67A96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1009C9-22A4-484F-252B-9EE6A537F259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849145-8C7B-D7C0-47E9-C7AD014CB2C7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4E06B2-217A-83D9-0653-67AC7A9307A3}"/>
              </a:ext>
            </a:extLst>
          </p:cNvPr>
          <p:cNvSpPr/>
          <p:nvPr/>
        </p:nvSpPr>
        <p:spPr>
          <a:xfrm>
            <a:off x="4564684" y="2091756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No hard constraints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9C6758A-D537-C41E-00D2-98E7100875C8}"/>
              </a:ext>
            </a:extLst>
          </p:cNvPr>
          <p:cNvSpPr/>
          <p:nvPr/>
        </p:nvSpPr>
        <p:spPr>
          <a:xfrm>
            <a:off x="4575121" y="3491559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State space is connected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1F126C8-C496-6316-C88E-0679AD30179E}"/>
              </a:ext>
            </a:extLst>
          </p:cNvPr>
          <p:cNvSpPr/>
          <p:nvPr/>
        </p:nvSpPr>
        <p:spPr>
          <a:xfrm>
            <a:off x="4564684" y="4891362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Go back 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by brute force</a:t>
            </a:r>
          </a:p>
        </p:txBody>
      </p:sp>
    </p:spTree>
    <p:extLst>
      <p:ext uri="{BB962C8B-B14F-4D97-AF65-F5344CB8AC3E}">
        <p14:creationId xmlns:p14="http://schemas.microsoft.com/office/powerpoint/2010/main" val="37220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3AEE-1C3D-EEC2-21AD-B3BC684C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uniformity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325B8E-ED7D-B8F1-2634-6C662561CA48}"/>
                  </a:ext>
                </a:extLst>
              </p:cNvPr>
              <p:cNvSpPr txBox="1"/>
              <p:nvPr/>
            </p:nvSpPr>
            <p:spPr>
              <a:xfrm>
                <a:off x="838200" y="1569569"/>
                <a:ext cx="10763700" cy="53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Evenly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devide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colours into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buckets. </a:t>
                </a: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our application)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325B8E-ED7D-B8F1-2634-6C662561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569"/>
                <a:ext cx="10763700" cy="539315"/>
              </a:xfrm>
              <a:prstGeom prst="rect">
                <a:avLst/>
              </a:prstGeom>
              <a:blipFill>
                <a:blip r:embed="rId2"/>
                <a:stretch>
                  <a:fillRect l="-1190" t="-8989" r="-1700" b="-29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F072500-DD98-8743-14AA-F2BC847065FC}"/>
              </a:ext>
            </a:extLst>
          </p:cNvPr>
          <p:cNvGrpSpPr/>
          <p:nvPr/>
        </p:nvGrpSpPr>
        <p:grpSpPr>
          <a:xfrm>
            <a:off x="838200" y="2219515"/>
            <a:ext cx="10515600" cy="3500565"/>
            <a:chOff x="838200" y="2925713"/>
            <a:chExt cx="10515600" cy="35005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D91CED-8A31-86B8-C568-8F7F656EDEF4}"/>
                </a:ext>
              </a:extLst>
            </p:cNvPr>
            <p:cNvGrpSpPr/>
            <p:nvPr/>
          </p:nvGrpSpPr>
          <p:grpSpPr>
            <a:xfrm>
              <a:off x="838200" y="2925713"/>
              <a:ext cx="10515600" cy="3500565"/>
              <a:chOff x="838200" y="1557891"/>
              <a:chExt cx="10515600" cy="35005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61C8D2B7-04D2-04A7-A3B2-54105A6950D7}"/>
                      </a:ext>
                    </a:extLst>
                  </p:cNvPr>
                  <p:cNvSpPr/>
                  <p:nvPr/>
                </p:nvSpPr>
                <p:spPr>
                  <a:xfrm>
                    <a:off x="838200" y="1886672"/>
                    <a:ext cx="10515600" cy="317178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r>
                      <a:rPr lang="en-GB" sz="2800" dirty="0">
                        <a:solidFill>
                          <a:schemeClr val="tx1"/>
                        </a:solidFill>
                      </a:rPr>
                      <a:t>If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≥4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𝑞𝑠𝑘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a14:m>
                    <a:r>
                      <a:rPr lang="en-GB" sz="2800" dirty="0">
                        <a:solidFill>
                          <a:schemeClr val="tx1"/>
                        </a:solidFill>
                      </a:rPr>
                      <a:t>, then</a:t>
                    </a:r>
                  </a:p>
                  <a:p>
                    <a:endParaRPr lang="en-GB" sz="2800" dirty="0">
                      <a:solidFill>
                        <a:schemeClr val="tx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                                         ≤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en-GB" sz="2800" dirty="0">
                      <a:solidFill>
                        <a:schemeClr val="tx1"/>
                      </a:solidFill>
                    </a:endParaRPr>
                  </a:p>
                  <a:p>
                    <a:endParaRPr lang="en-GB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61C8D2B7-04D2-04A7-A3B2-54105A6950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886672"/>
                    <a:ext cx="10515600" cy="3171784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41B925-A2A7-6480-EA9A-0C14549995E8}"/>
                  </a:ext>
                </a:extLst>
              </p:cNvPr>
              <p:cNvSpPr/>
              <p:nvPr/>
            </p:nvSpPr>
            <p:spPr>
              <a:xfrm>
                <a:off x="1210681" y="1557891"/>
                <a:ext cx="5352679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dirty="0">
                    <a:solidFill>
                      <a:schemeClr val="tx1"/>
                    </a:solidFill>
                  </a:rPr>
                  <a:t>Lemma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(local uniformity)</a:t>
                </a:r>
                <a:endParaRPr lang="en-GB" sz="3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EEBD17-962C-DDC1-01B1-8D73C1ABA422}"/>
                </a:ext>
              </a:extLst>
            </p:cNvPr>
            <p:cNvSpPr/>
            <p:nvPr/>
          </p:nvSpPr>
          <p:spPr>
            <a:xfrm>
              <a:off x="4643099" y="4511118"/>
              <a:ext cx="2905801" cy="1601513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Marginal of </a:t>
              </a:r>
            </a:p>
            <a:p>
              <a:pPr algn="ctr"/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bucket 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on </a:t>
              </a:r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vertex under </a:t>
              </a:r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pinning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9FB3E-5269-946A-3F21-CDAB5BDBD270}"/>
              </a:ext>
            </a:extLst>
          </p:cNvPr>
          <p:cNvGrpSpPr/>
          <p:nvPr/>
        </p:nvGrpSpPr>
        <p:grpSpPr>
          <a:xfrm>
            <a:off x="838200" y="1557891"/>
            <a:ext cx="10515600" cy="2076560"/>
            <a:chOff x="838200" y="1557891"/>
            <a:chExt cx="10515600" cy="2076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74777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There is an FP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AS for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HyperCol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≥20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/3−5/3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747778"/>
                </a:xfrm>
                <a:prstGeom prst="roundRect">
                  <a:avLst/>
                </a:prstGeom>
                <a:blipFill>
                  <a:blip r:embed="rId2"/>
                  <a:stretch>
                    <a:fillRect l="-3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699B09-9230-F87F-18FF-AADDEC61BF5A}"/>
                </a:ext>
              </a:extLst>
            </p:cNvPr>
            <p:cNvSpPr/>
            <p:nvPr/>
          </p:nvSpPr>
          <p:spPr>
            <a:xfrm>
              <a:off x="1210681" y="1557891"/>
              <a:ext cx="211125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Theorem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445DE4-69EE-4145-839C-C11DD5E30E00}"/>
              </a:ext>
            </a:extLst>
          </p:cNvPr>
          <p:cNvGrpSpPr/>
          <p:nvPr/>
        </p:nvGrpSpPr>
        <p:grpSpPr>
          <a:xfrm>
            <a:off x="1643090" y="3988958"/>
            <a:ext cx="8905820" cy="1569947"/>
            <a:chOff x="851125" y="4039758"/>
            <a:chExt cx="8905820" cy="156994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FD344712-3550-8EF7-CE21-BE0D169ADEB6}"/>
                </a:ext>
              </a:extLst>
            </p:cNvPr>
            <p:cNvSpPr/>
            <p:nvPr/>
          </p:nvSpPr>
          <p:spPr>
            <a:xfrm rot="10800000">
              <a:off x="1693450" y="4302991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BC97D7-E400-2D81-2C2A-8C12C50476CC}"/>
                </a:ext>
              </a:extLst>
            </p:cNvPr>
            <p:cNvSpPr/>
            <p:nvPr/>
          </p:nvSpPr>
          <p:spPr>
            <a:xfrm>
              <a:off x="7752086" y="4717400"/>
              <a:ext cx="1362463" cy="18519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62D854-FB11-393A-44B9-FFAEB184B375}"/>
                </a:ext>
              </a:extLst>
            </p:cNvPr>
            <p:cNvCxnSpPr/>
            <p:nvPr/>
          </p:nvCxnSpPr>
          <p:spPr>
            <a:xfrm>
              <a:off x="1493520" y="4462756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652323-F1F5-C1CD-C8AC-AE10B189000B}"/>
                </a:ext>
              </a:extLst>
            </p:cNvPr>
            <p:cNvCxnSpPr/>
            <p:nvPr/>
          </p:nvCxnSpPr>
          <p:spPr>
            <a:xfrm>
              <a:off x="9114550" y="446275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8FEFCC-BBF2-6C16-7AD1-222FB846A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902595"/>
              <a:ext cx="762103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5E3DE6-F2F4-06BF-DC9A-9DEC07A59FEC}"/>
                </a:ext>
              </a:extLst>
            </p:cNvPr>
            <p:cNvCxnSpPr>
              <a:cxnSpLocks/>
            </p:cNvCxnSpPr>
            <p:nvPr/>
          </p:nvCxnSpPr>
          <p:spPr>
            <a:xfrm>
              <a:off x="7752086" y="4682676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D1F4A1-23DD-C7FD-1E21-92163951C075}"/>
                    </a:ext>
                  </a:extLst>
                </p:cNvPr>
                <p:cNvSpPr txBox="1"/>
                <p:nvPr/>
              </p:nvSpPr>
              <p:spPr>
                <a:xfrm>
                  <a:off x="6858607" y="4957182"/>
                  <a:ext cx="17869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1−1/4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D1F4A1-23DD-C7FD-1E21-92163951C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607" y="4957182"/>
                  <a:ext cx="178695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D79931-1593-FF74-E977-7DCCA0666490}"/>
                    </a:ext>
                  </a:extLst>
                </p:cNvPr>
                <p:cNvSpPr txBox="1"/>
                <p:nvPr/>
              </p:nvSpPr>
              <p:spPr>
                <a:xfrm>
                  <a:off x="851125" y="490259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D79931-1593-FF74-E977-7DCCA0666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25" y="4902594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E78267-AFC3-4342-0B6B-F60B6C017265}"/>
                    </a:ext>
                  </a:extLst>
                </p:cNvPr>
                <p:cNvSpPr txBox="1"/>
                <p:nvPr/>
              </p:nvSpPr>
              <p:spPr>
                <a:xfrm>
                  <a:off x="8472155" y="500144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E78267-AFC3-4342-0B6B-F60B6C01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155" y="5001442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BB33C575-79CB-FB67-8D4D-FC44245F4F9D}"/>
                </a:ext>
              </a:extLst>
            </p:cNvPr>
            <p:cNvSpPr/>
            <p:nvPr/>
          </p:nvSpPr>
          <p:spPr>
            <a:xfrm rot="16200000">
              <a:off x="2410503" y="4089924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A3647-EDEB-93A4-0DA7-2CD0350C28A8}"/>
                </a:ext>
              </a:extLst>
            </p:cNvPr>
            <p:cNvSpPr txBox="1"/>
            <p:nvPr/>
          </p:nvSpPr>
          <p:spPr>
            <a:xfrm>
              <a:off x="7547818" y="4039758"/>
              <a:ext cx="17709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i="1" dirty="0"/>
                <a:t>Zone of </a:t>
              </a:r>
            </a:p>
            <a:p>
              <a:pPr algn="ctr"/>
              <a:r>
                <a:rPr lang="en-GB" sz="2000" i="1" dirty="0"/>
                <a:t>indecision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483486-0DEE-0C83-8DB7-FBCDF40582CB}"/>
                </a:ext>
              </a:extLst>
            </p:cNvPr>
            <p:cNvSpPr/>
            <p:nvPr/>
          </p:nvSpPr>
          <p:spPr>
            <a:xfrm>
              <a:off x="2382011" y="5300109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C39F5530-C135-45E3-5022-33AC326CB8C9}"/>
                </a:ext>
              </a:extLst>
            </p:cNvPr>
            <p:cNvSpPr/>
            <p:nvPr/>
          </p:nvSpPr>
          <p:spPr>
            <a:xfrm rot="16200000">
              <a:off x="4462013" y="4089925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3E1C7E-CFAF-C7A3-F3FD-B06245DF58E0}"/>
                </a:ext>
              </a:extLst>
            </p:cNvPr>
            <p:cNvSpPr/>
            <p:nvPr/>
          </p:nvSpPr>
          <p:spPr>
            <a:xfrm>
              <a:off x="4433520" y="5300110"/>
              <a:ext cx="309594" cy="30959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rgbClr val="00B0F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824344CD-69B9-4779-6704-84A1D33E44F7}"/>
                </a:ext>
              </a:extLst>
            </p:cNvPr>
            <p:cNvSpPr/>
            <p:nvPr/>
          </p:nvSpPr>
          <p:spPr>
            <a:xfrm rot="16200000">
              <a:off x="6535456" y="4089924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C07979-D2FD-4FB0-D4C7-04F2711E48A8}"/>
                </a:ext>
              </a:extLst>
            </p:cNvPr>
            <p:cNvSpPr/>
            <p:nvPr/>
          </p:nvSpPr>
          <p:spPr>
            <a:xfrm>
              <a:off x="6506964" y="5300109"/>
              <a:ext cx="309594" cy="309595"/>
            </a:xfrm>
            <a:prstGeom prst="ellipse">
              <a:avLst/>
            </a:prstGeom>
            <a:pattFill prst="dkVert">
              <a:fgClr>
                <a:srgbClr val="7030A0"/>
              </a:fgClr>
              <a:bgClr>
                <a:srgbClr val="FFC0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05E884-8239-F408-4D0E-563D1B9BF7CA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07" y="4686993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D253B8-51DF-689C-EBA9-151AAA5B4CB2}"/>
                </a:ext>
              </a:extLst>
            </p:cNvPr>
            <p:cNvCxnSpPr>
              <a:cxnSpLocks/>
            </p:cNvCxnSpPr>
            <p:nvPr/>
          </p:nvCxnSpPr>
          <p:spPr>
            <a:xfrm>
              <a:off x="3588642" y="4682675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84D2792-5DC5-A2A6-2542-A17007717C59}"/>
              </a:ext>
            </a:extLst>
          </p:cNvPr>
          <p:cNvSpPr/>
          <p:nvPr/>
        </p:nvSpPr>
        <p:spPr>
          <a:xfrm>
            <a:off x="5588000" y="2633712"/>
            <a:ext cx="1117600" cy="5486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/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[This work]</a:t>
                </a:r>
                <a:r>
                  <a:rPr lang="en-GB" sz="2800" dirty="0">
                    <a:solidFill>
                      <a:schemeClr val="tx1"/>
                    </a:solidFill>
                  </a:rPr>
                  <a:t> Deterministic counting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blipFill>
                <a:blip r:embed="rId2"/>
                <a:stretch>
                  <a:fillRect l="-869" b="-13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E2DF4A-990F-F92D-1E06-DEC245341A0C}"/>
              </a:ext>
            </a:extLst>
          </p:cNvPr>
          <p:cNvCxnSpPr>
            <a:cxnSpLocks/>
          </p:cNvCxnSpPr>
          <p:nvPr/>
        </p:nvCxnSpPr>
        <p:spPr>
          <a:xfrm flipH="1">
            <a:off x="838200" y="273162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/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[Jain-Pham-Vuong’21b]</a:t>
                </a:r>
                <a:r>
                  <a:rPr lang="en-GB" sz="2800" dirty="0">
                    <a:solidFill>
                      <a:srgbClr val="7030A0"/>
                    </a:solidFill>
                  </a:rPr>
                  <a:t>	</a:t>
                </a:r>
                <a:r>
                  <a:rPr lang="en-GB" sz="2800" dirty="0">
                    <a:solidFill>
                      <a:schemeClr val="tx1"/>
                    </a:solidFill>
                  </a:rPr>
                  <a:t>Randomised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[He-Sun-Wu’21]</a:t>
                </a:r>
                <a:r>
                  <a:rPr lang="en-GB" sz="2800" dirty="0">
                    <a:solidFill>
                      <a:srgbClr val="7030A0"/>
                    </a:solidFill>
                  </a:rPr>
                  <a:t>	 	  	</a:t>
                </a:r>
                <a:r>
                  <a:rPr lang="en-GB" sz="2800" dirty="0">
                    <a:solidFill>
                      <a:schemeClr val="tx1"/>
                    </a:solidFill>
                  </a:rPr>
                  <a:t>Perfect sampling: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[He-Wang-Yin’23]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	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/5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1390DB-4FFC-7CEF-2B22-037919A05EA3}"/>
                  </a:ext>
                </a:extLst>
              </p:cNvPr>
              <p:cNvSpPr/>
              <p:nvPr/>
            </p:nvSpPr>
            <p:spPr>
              <a:xfrm>
                <a:off x="838200" y="2905249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[Galanis-Guo-W.’22] </a:t>
                </a:r>
              </a:p>
              <a:p>
                <a14:m>
                  <m:oMath xmlns:m="http://schemas.openxmlformats.org/officeDocument/2006/math">
                    <m:r>
                      <a:rPr lang="en-GB" sz="28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to decide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endParaRPr lang="en-GB" sz="28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1390DB-4FFC-7CEF-2B22-037919A05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9"/>
                <a:ext cx="10515600" cy="1221126"/>
              </a:xfrm>
              <a:prstGeom prst="roundRect">
                <a:avLst/>
              </a:prstGeom>
              <a:blipFill>
                <a:blip r:embed="rId4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4AFB6F9-8FF3-356E-1448-155134EF0A7C}"/>
                  </a:ext>
                </a:extLst>
              </p:cNvPr>
              <p:cNvSpPr/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[Galanis-Guo-W.’22]</a:t>
                </a:r>
              </a:p>
              <a:p>
                <a14:m>
                  <m:oMath xmlns:m="http://schemas.openxmlformats.org/officeDocument/2006/math">
                    <m:r>
                      <a:rPr lang="en-GB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to approximate count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≥5⋅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</a:t>
                </a:r>
                <a:r>
                  <a:rPr lang="en-GB" sz="2800" dirty="0">
                    <a:solidFill>
                      <a:srgbClr val="FF0000"/>
                    </a:solidFill>
                  </a:rPr>
                  <a:t>even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4AFB6F9-8FF3-356E-1448-155134EF0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blipFill>
                <a:blip r:embed="rId5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3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6BA1-BBC1-32F7-DC63-7266768C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C8D8-2C8D-2B1C-8396-C0810B6BEE6D}"/>
              </a:ext>
            </a:extLst>
          </p:cNvPr>
          <p:cNvSpPr txBox="1"/>
          <p:nvPr/>
        </p:nvSpPr>
        <p:spPr>
          <a:xfrm>
            <a:off x="3189514" y="2941451"/>
            <a:ext cx="5812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cap="small" dirty="0">
                <a:latin typeface="+mj-lt"/>
              </a:rPr>
              <a:t>Power of “Laziness”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E69FB6-1455-FE25-7020-EC1EE090E268}"/>
              </a:ext>
            </a:extLst>
          </p:cNvPr>
          <p:cNvSpPr/>
          <p:nvPr/>
        </p:nvSpPr>
        <p:spPr>
          <a:xfrm>
            <a:off x="3582582" y="3649337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Lazy marginal sampler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[Anand-Jerrum’22,23]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16A33-6F5A-66EF-756F-AC8D1849A634}"/>
              </a:ext>
            </a:extLst>
          </p:cNvPr>
          <p:cNvSpPr/>
          <p:nvPr/>
        </p:nvSpPr>
        <p:spPr>
          <a:xfrm>
            <a:off x="838200" y="1546337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Counting in LLL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[He-Wang-Yin’22, He-Wu-Yang’23]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5D7CDB-4816-BA0B-6C66-97DF4C934535}"/>
              </a:ext>
            </a:extLst>
          </p:cNvPr>
          <p:cNvSpPr/>
          <p:nvPr/>
        </p:nvSpPr>
        <p:spPr>
          <a:xfrm>
            <a:off x="6326969" y="1523898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Derandomising</a:t>
            </a:r>
            <a:r>
              <a:rPr lang="en-GB" sz="2800" b="1" dirty="0">
                <a:solidFill>
                  <a:schemeClr val="tx1"/>
                </a:solidFill>
              </a:rPr>
              <a:t> MCMC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[This work]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2F3DA3-9FEC-19E0-6A73-DB9F89F930BA}"/>
              </a:ext>
            </a:extLst>
          </p:cNvPr>
          <p:cNvSpPr/>
          <p:nvPr/>
        </p:nvSpPr>
        <p:spPr>
          <a:xfrm>
            <a:off x="838198" y="528055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Sub-quadratic counting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[Anand-Feng-Freifeld-Guo-W.’23]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42313-4C4F-F47E-772E-C7AD2DFE7EFF}"/>
              </a:ext>
            </a:extLst>
          </p:cNvPr>
          <p:cNvSpPr/>
          <p:nvPr/>
        </p:nvSpPr>
        <p:spPr>
          <a:xfrm>
            <a:off x="6326969" y="528055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 and more?</a:t>
            </a:r>
          </a:p>
        </p:txBody>
      </p:sp>
    </p:spTree>
    <p:extLst>
      <p:ext uri="{BB962C8B-B14F-4D97-AF65-F5344CB8AC3E}">
        <p14:creationId xmlns:p14="http://schemas.microsoft.com/office/powerpoint/2010/main" val="3122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89D01-3607-5646-BEAA-23C2915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F0272B-1520-F48F-CC20-11F73743E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Concrete problems:</a:t>
                </a:r>
              </a:p>
              <a:p>
                <a:r>
                  <a:rPr lang="en-GB" dirty="0"/>
                  <a:t>Hypergraph colouring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 err="1"/>
                  <a:t>Derandomise</a:t>
                </a:r>
                <a:r>
                  <a:rPr lang="en-GB" dirty="0"/>
                  <a:t> Glauber dynamics for </a:t>
                </a:r>
                <a:r>
                  <a:rPr lang="en-GB" dirty="0">
                    <a:solidFill>
                      <a:srgbClr val="FF0000"/>
                    </a:solidFill>
                  </a:rPr>
                  <a:t>matchings</a:t>
                </a:r>
                <a:r>
                  <a:rPr lang="en-GB" dirty="0"/>
                  <a:t>? </a:t>
                </a:r>
              </a:p>
              <a:p>
                <a:pPr lvl="1"/>
                <a:r>
                  <a:rPr lang="en-GB" dirty="0"/>
                  <a:t>Avoid </a:t>
                </a:r>
                <a:r>
                  <a:rPr lang="en-GB" dirty="0">
                    <a:solidFill>
                      <a:srgbClr val="FF0000"/>
                    </a:solidFill>
                  </a:rPr>
                  <a:t>marginal lower bounds</a:t>
                </a:r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FPTAS running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GB" dirty="0"/>
                  <a:t> (under LLL settings).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dirty="0"/>
                  <a:t> for some absolute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F0272B-1520-F48F-CC20-11F73743E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arXiv</a:t>
            </a:r>
            <a:r>
              <a:rPr lang="en-GB" dirty="0"/>
              <a:t>: 2211.03487v2</a:t>
            </a:r>
          </a:p>
          <a:p>
            <a:r>
              <a:rPr lang="en-GB" i="1" dirty="0"/>
              <a:t>(to appear at FOCS’23)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Fully polynomial-time randomised approximation scheme (FP</a:t>
            </a:r>
            <a:r>
              <a:rPr lang="en-GB" sz="3200" b="1" dirty="0">
                <a:solidFill>
                  <a:srgbClr val="FF0000"/>
                </a:solidFill>
              </a:rPr>
              <a:t>T</a:t>
            </a:r>
            <a:r>
              <a:rPr lang="en-GB" sz="3200" b="1" dirty="0">
                <a:solidFill>
                  <a:schemeClr val="tx1"/>
                </a:solidFill>
              </a:rPr>
              <a:t>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deterministically</a:t>
                </a:r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8FC1F4B-612F-0D16-60AE-0C03CB55B073}"/>
              </a:ext>
            </a:extLst>
          </p:cNvPr>
          <p:cNvSpPr/>
          <p:nvPr/>
        </p:nvSpPr>
        <p:spPr>
          <a:xfrm>
            <a:off x="8331394" y="1860284"/>
            <a:ext cx="3860606" cy="474382"/>
          </a:xfrm>
          <a:prstGeom prst="mathMultiply">
            <a:avLst>
              <a:gd name="adj1" fmla="val 186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27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/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1172 0.039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4875 0.11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1731 -0.1680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5723</TotalTime>
  <Words>2005</Words>
  <Application>Microsoft Office PowerPoint</Application>
  <PresentationFormat>Widescreen</PresentationFormat>
  <Paragraphs>758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Black</vt:lpstr>
      <vt:lpstr>Calibri</vt:lpstr>
      <vt:lpstr>Cambria</vt:lpstr>
      <vt:lpstr>Cambria Math</vt:lpstr>
      <vt:lpstr>Office Theme</vt:lpstr>
      <vt:lpstr>Towards derandomising Markov chain Monte Carlo</vt:lpstr>
      <vt:lpstr>Approximate counting</vt:lpstr>
      <vt:lpstr>Counting independent sets</vt:lpstr>
      <vt:lpstr>Hard-core model</vt:lpstr>
      <vt:lpstr>Approximate counting</vt:lpstr>
      <vt:lpstr>Approximate counting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Glauber dynamics</vt:lpstr>
      <vt:lpstr>Glauber dynamics</vt:lpstr>
      <vt:lpstr>After a long run…</vt:lpstr>
      <vt:lpstr>Approximate counting: hard-core</vt:lpstr>
      <vt:lpstr> Deterministic approximate counting</vt:lpstr>
      <vt:lpstr>Deterministic counting</vt:lpstr>
      <vt:lpstr>Counting to sampling: revisited</vt:lpstr>
      <vt:lpstr>Counting to sampling: revisited</vt:lpstr>
      <vt:lpstr>Counting to sampling: revisited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Systematic scan GD</vt:lpstr>
      <vt:lpstr>Systematic scan GD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Deduce The Past</vt:lpstr>
      <vt:lpstr>Derandomisation</vt:lpstr>
      <vt:lpstr>Applications</vt:lpstr>
      <vt:lpstr>Hypergraph independent sets</vt:lpstr>
      <vt:lpstr>Hypergraph independent sets</vt:lpstr>
      <vt:lpstr>Hypergraph independent sets</vt:lpstr>
      <vt:lpstr>Hypergraph independent sets</vt:lpstr>
      <vt:lpstr>Hypergraph colourings</vt:lpstr>
      <vt:lpstr>Zone of indecision?</vt:lpstr>
      <vt:lpstr>The local lemma</vt:lpstr>
      <vt:lpstr>The local lemma</vt:lpstr>
      <vt:lpstr>Projection (bucketing)</vt:lpstr>
      <vt:lpstr>Local uniformity</vt:lpstr>
      <vt:lpstr>Hypergraph colourings</vt:lpstr>
      <vt:lpstr>Hypergraph colourings</vt:lpstr>
      <vt:lpstr>Future directions?</vt:lpstr>
      <vt:lpstr>Future directions?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Wang Jiaheng</cp:lastModifiedBy>
  <cp:revision>177</cp:revision>
  <dcterms:created xsi:type="dcterms:W3CDTF">2022-11-17T13:02:05Z</dcterms:created>
  <dcterms:modified xsi:type="dcterms:W3CDTF">2023-07-28T11:25:33Z</dcterms:modified>
</cp:coreProperties>
</file>