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05" r:id="rId2"/>
    <p:sldId id="325" r:id="rId3"/>
    <p:sldId id="326" r:id="rId4"/>
    <p:sldId id="328" r:id="rId5"/>
    <p:sldId id="324" r:id="rId6"/>
    <p:sldId id="329" r:id="rId7"/>
    <p:sldId id="331" r:id="rId8"/>
    <p:sldId id="371" r:id="rId9"/>
    <p:sldId id="370" r:id="rId10"/>
    <p:sldId id="372" r:id="rId11"/>
    <p:sldId id="373" r:id="rId12"/>
    <p:sldId id="374" r:id="rId13"/>
    <p:sldId id="375" r:id="rId14"/>
    <p:sldId id="376" r:id="rId15"/>
    <p:sldId id="380" r:id="rId16"/>
    <p:sldId id="420" r:id="rId17"/>
    <p:sldId id="387" r:id="rId18"/>
    <p:sldId id="388" r:id="rId19"/>
    <p:sldId id="389" r:id="rId20"/>
    <p:sldId id="378" r:id="rId21"/>
    <p:sldId id="357" r:id="rId22"/>
    <p:sldId id="379" r:id="rId23"/>
    <p:sldId id="382" r:id="rId24"/>
    <p:sldId id="385" r:id="rId25"/>
    <p:sldId id="390" r:id="rId26"/>
    <p:sldId id="391" r:id="rId27"/>
    <p:sldId id="392" r:id="rId28"/>
    <p:sldId id="307" r:id="rId29"/>
    <p:sldId id="394" r:id="rId30"/>
    <p:sldId id="398" r:id="rId31"/>
    <p:sldId id="386" r:id="rId32"/>
    <p:sldId id="397" r:id="rId33"/>
    <p:sldId id="399" r:id="rId34"/>
    <p:sldId id="403" r:id="rId35"/>
    <p:sldId id="402" r:id="rId36"/>
    <p:sldId id="401" r:id="rId37"/>
    <p:sldId id="308" r:id="rId38"/>
    <p:sldId id="404" r:id="rId39"/>
    <p:sldId id="405" r:id="rId40"/>
    <p:sldId id="407" r:id="rId41"/>
    <p:sldId id="408" r:id="rId42"/>
    <p:sldId id="409" r:id="rId43"/>
    <p:sldId id="410" r:id="rId44"/>
    <p:sldId id="411" r:id="rId45"/>
    <p:sldId id="406" r:id="rId46"/>
    <p:sldId id="414" r:id="rId47"/>
    <p:sldId id="415" r:id="rId48"/>
    <p:sldId id="416" r:id="rId49"/>
    <p:sldId id="417" r:id="rId50"/>
    <p:sldId id="418" r:id="rId51"/>
    <p:sldId id="412" r:id="rId52"/>
    <p:sldId id="419" r:id="rId53"/>
    <p:sldId id="316" r:id="rId54"/>
    <p:sldId id="413" r:id="rId55"/>
    <p:sldId id="303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3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00FF"/>
    <a:srgbClr val="EAEAEA"/>
    <a:srgbClr val="FFFFFF"/>
    <a:srgbClr val="F8F8F8"/>
    <a:srgbClr val="DDDDDD"/>
    <a:srgbClr val="B2B2B2"/>
    <a:srgbClr val="C9FFE9"/>
    <a:srgbClr val="FEFCE2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FD8D93-2072-4255-A928-BB0CB5A925F6}" v="39" dt="2023-07-23T21:29:56.7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3162" autoAdjust="0"/>
  </p:normalViewPr>
  <p:slideViewPr>
    <p:cSldViewPr snapToGrid="0">
      <p:cViewPr varScale="1">
        <p:scale>
          <a:sx n="122" d="100"/>
          <a:sy n="122" d="100"/>
        </p:scale>
        <p:origin x="114" y="204"/>
      </p:cViewPr>
      <p:guideLst>
        <p:guide orient="horz" pos="2614"/>
        <p:guide pos="338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90001" cy="90001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Jiaheng" userId="5e9fd0c4544f5004" providerId="LiveId" clId="{A7FD8D93-2072-4255-A928-BB0CB5A925F6}"/>
    <pc:docChg chg="undo custSel addSld modSld sldOrd">
      <pc:chgData name="Wang Jiaheng" userId="5e9fd0c4544f5004" providerId="LiveId" clId="{A7FD8D93-2072-4255-A928-BB0CB5A925F6}" dt="2023-07-23T21:31:21.905" v="122" actId="207"/>
      <pc:docMkLst>
        <pc:docMk/>
      </pc:docMkLst>
      <pc:sldChg chg="modSp mod">
        <pc:chgData name="Wang Jiaheng" userId="5e9fd0c4544f5004" providerId="LiveId" clId="{A7FD8D93-2072-4255-A928-BB0CB5A925F6}" dt="2023-07-23T21:26:48.581" v="21" actId="20577"/>
        <pc:sldMkLst>
          <pc:docMk/>
          <pc:sldMk cId="2000395817" sldId="305"/>
        </pc:sldMkLst>
        <pc:spChg chg="mod">
          <ac:chgData name="Wang Jiaheng" userId="5e9fd0c4544f5004" providerId="LiveId" clId="{A7FD8D93-2072-4255-A928-BB0CB5A925F6}" dt="2023-07-23T21:26:34.657" v="16" actId="403"/>
          <ac:spMkLst>
            <pc:docMk/>
            <pc:sldMk cId="2000395817" sldId="305"/>
            <ac:spMk id="2" creationId="{E3DB0120-6EF1-C668-47EE-76A7E0D1ECC6}"/>
          </ac:spMkLst>
        </pc:spChg>
        <pc:spChg chg="mod">
          <ac:chgData name="Wang Jiaheng" userId="5e9fd0c4544f5004" providerId="LiveId" clId="{A7FD8D93-2072-4255-A928-BB0CB5A925F6}" dt="2023-07-23T21:26:48.581" v="21" actId="20577"/>
          <ac:spMkLst>
            <pc:docMk/>
            <pc:sldMk cId="2000395817" sldId="305"/>
            <ac:spMk id="3" creationId="{0A54050E-D959-DE84-BF4F-F73101F17150}"/>
          </ac:spMkLst>
        </pc:spChg>
      </pc:sldChg>
      <pc:sldChg chg="modSp new mod">
        <pc:chgData name="Wang Jiaheng" userId="5e9fd0c4544f5004" providerId="LiveId" clId="{A7FD8D93-2072-4255-A928-BB0CB5A925F6}" dt="2023-07-23T21:28:24.268" v="58" actId="207"/>
        <pc:sldMkLst>
          <pc:docMk/>
          <pc:sldMk cId="3893160588" sldId="363"/>
        </pc:sldMkLst>
        <pc:spChg chg="mod">
          <ac:chgData name="Wang Jiaheng" userId="5e9fd0c4544f5004" providerId="LiveId" clId="{A7FD8D93-2072-4255-A928-BB0CB5A925F6}" dt="2023-07-23T21:28:24.268" v="58" actId="207"/>
          <ac:spMkLst>
            <pc:docMk/>
            <pc:sldMk cId="3893160588" sldId="363"/>
            <ac:spMk id="2" creationId="{1F306071-07FA-DA45-6A18-6D68A107D4B4}"/>
          </ac:spMkLst>
        </pc:spChg>
      </pc:sldChg>
      <pc:sldChg chg="modSp add mod ord">
        <pc:chgData name="Wang Jiaheng" userId="5e9fd0c4544f5004" providerId="LiveId" clId="{A7FD8D93-2072-4255-A928-BB0CB5A925F6}" dt="2023-07-23T21:31:21.905" v="122" actId="207"/>
        <pc:sldMkLst>
          <pc:docMk/>
          <pc:sldMk cId="1080375138" sldId="364"/>
        </pc:sldMkLst>
        <pc:spChg chg="mod">
          <ac:chgData name="Wang Jiaheng" userId="5e9fd0c4544f5004" providerId="LiveId" clId="{A7FD8D93-2072-4255-A928-BB0CB5A925F6}" dt="2023-07-23T21:28:41.501" v="69" actId="20577"/>
          <ac:spMkLst>
            <pc:docMk/>
            <pc:sldMk cId="1080375138" sldId="364"/>
            <ac:spMk id="2" creationId="{8C7EE0EA-2E0E-9B78-0E7B-AFEEC001D1E4}"/>
          </ac:spMkLst>
        </pc:spChg>
        <pc:spChg chg="mod">
          <ac:chgData name="Wang Jiaheng" userId="5e9fd0c4544f5004" providerId="LiveId" clId="{A7FD8D93-2072-4255-A928-BB0CB5A925F6}" dt="2023-07-23T21:29:56.771" v="109" actId="207"/>
          <ac:spMkLst>
            <pc:docMk/>
            <pc:sldMk cId="1080375138" sldId="364"/>
            <ac:spMk id="3" creationId="{5E25B3A7-3BAC-70AC-CF7B-450F874FBB41}"/>
          </ac:spMkLst>
        </pc:spChg>
        <pc:spChg chg="mod">
          <ac:chgData name="Wang Jiaheng" userId="5e9fd0c4544f5004" providerId="LiveId" clId="{A7FD8D93-2072-4255-A928-BB0CB5A925F6}" dt="2023-07-23T21:31:21.905" v="122" actId="207"/>
          <ac:spMkLst>
            <pc:docMk/>
            <pc:sldMk cId="1080375138" sldId="364"/>
            <ac:spMk id="14" creationId="{044DD6DE-2D43-C832-F0ED-9B8CF1D0B6C9}"/>
          </ac:spMkLst>
        </pc:spChg>
        <pc:spChg chg="mod">
          <ac:chgData name="Wang Jiaheng" userId="5e9fd0c4544f5004" providerId="LiveId" clId="{A7FD8D93-2072-4255-A928-BB0CB5A925F6}" dt="2023-07-23T21:31:19.002" v="121" actId="207"/>
          <ac:spMkLst>
            <pc:docMk/>
            <pc:sldMk cId="1080375138" sldId="364"/>
            <ac:spMk id="15" creationId="{7CDCE5C2-AC78-5963-251B-0068A6B69F0B}"/>
          </ac:spMkLst>
        </pc:spChg>
        <pc:spChg chg="mod">
          <ac:chgData name="Wang Jiaheng" userId="5e9fd0c4544f5004" providerId="LiveId" clId="{A7FD8D93-2072-4255-A928-BB0CB5A925F6}" dt="2023-07-23T21:30:42.579" v="114" actId="207"/>
          <ac:spMkLst>
            <pc:docMk/>
            <pc:sldMk cId="1080375138" sldId="364"/>
            <ac:spMk id="17" creationId="{CF1D2F9A-470E-CE1B-D042-8B36452685A9}"/>
          </ac:spMkLst>
        </pc:spChg>
        <pc:spChg chg="mod">
          <ac:chgData name="Wang Jiaheng" userId="5e9fd0c4544f5004" providerId="LiveId" clId="{A7FD8D93-2072-4255-A928-BB0CB5A925F6}" dt="2023-07-23T21:31:13.816" v="120" actId="207"/>
          <ac:spMkLst>
            <pc:docMk/>
            <pc:sldMk cId="1080375138" sldId="364"/>
            <ac:spMk id="19" creationId="{C9AE6630-E391-9563-0535-811F5EC82D1E}"/>
          </ac:spMkLst>
        </pc:spChg>
        <pc:spChg chg="mod">
          <ac:chgData name="Wang Jiaheng" userId="5e9fd0c4544f5004" providerId="LiveId" clId="{A7FD8D93-2072-4255-A928-BB0CB5A925F6}" dt="2023-07-23T21:30:37.290" v="113" actId="207"/>
          <ac:spMkLst>
            <pc:docMk/>
            <pc:sldMk cId="1080375138" sldId="364"/>
            <ac:spMk id="20" creationId="{6A7ECC87-DEDC-A107-8BD1-4E40401547AC}"/>
          </ac:spMkLst>
        </pc:spChg>
        <pc:spChg chg="mod">
          <ac:chgData name="Wang Jiaheng" userId="5e9fd0c4544f5004" providerId="LiveId" clId="{A7FD8D93-2072-4255-A928-BB0CB5A925F6}" dt="2023-07-23T21:31:05.967" v="119" actId="207"/>
          <ac:spMkLst>
            <pc:docMk/>
            <pc:sldMk cId="1080375138" sldId="364"/>
            <ac:spMk id="21" creationId="{B53F583A-C5DB-BABE-05DB-B45B76C4F58E}"/>
          </ac:spMkLst>
        </pc:spChg>
        <pc:spChg chg="mod">
          <ac:chgData name="Wang Jiaheng" userId="5e9fd0c4544f5004" providerId="LiveId" clId="{A7FD8D93-2072-4255-A928-BB0CB5A925F6}" dt="2023-07-23T21:31:03.330" v="118" actId="207"/>
          <ac:spMkLst>
            <pc:docMk/>
            <pc:sldMk cId="1080375138" sldId="364"/>
            <ac:spMk id="27" creationId="{678B4FF2-AC3D-404D-DCCC-8B855C55ACA6}"/>
          </ac:spMkLst>
        </pc:spChg>
        <pc:spChg chg="mod">
          <ac:chgData name="Wang Jiaheng" userId="5e9fd0c4544f5004" providerId="LiveId" clId="{A7FD8D93-2072-4255-A928-BB0CB5A925F6}" dt="2023-07-23T21:30:30.457" v="112" actId="207"/>
          <ac:spMkLst>
            <pc:docMk/>
            <pc:sldMk cId="1080375138" sldId="364"/>
            <ac:spMk id="28" creationId="{A3032CBF-9555-BEB1-7B73-E05C4B0E8D5E}"/>
          </ac:spMkLst>
        </pc:spChg>
        <pc:spChg chg="mod">
          <ac:chgData name="Wang Jiaheng" userId="5e9fd0c4544f5004" providerId="LiveId" clId="{A7FD8D93-2072-4255-A928-BB0CB5A925F6}" dt="2023-07-23T21:30:54.289" v="117" actId="207"/>
          <ac:spMkLst>
            <pc:docMk/>
            <pc:sldMk cId="1080375138" sldId="364"/>
            <ac:spMk id="31" creationId="{8A91B60F-60D5-70D0-F3C0-20B7AEA9DD05}"/>
          </ac:spMkLst>
        </pc:spChg>
        <pc:spChg chg="mod">
          <ac:chgData name="Wang Jiaheng" userId="5e9fd0c4544f5004" providerId="LiveId" clId="{A7FD8D93-2072-4255-A928-BB0CB5A925F6}" dt="2023-07-23T21:30:26.450" v="111" actId="207"/>
          <ac:spMkLst>
            <pc:docMk/>
            <pc:sldMk cId="1080375138" sldId="364"/>
            <ac:spMk id="32" creationId="{E45F86F6-2573-5EE8-52E1-5EB1F42E59ED}"/>
          </ac:spMkLst>
        </pc:spChg>
        <pc:spChg chg="mod">
          <ac:chgData name="Wang Jiaheng" userId="5e9fd0c4544f5004" providerId="LiveId" clId="{A7FD8D93-2072-4255-A928-BB0CB5A925F6}" dt="2023-07-23T21:30:50.328" v="116" actId="207"/>
          <ac:spMkLst>
            <pc:docMk/>
            <pc:sldMk cId="1080375138" sldId="364"/>
            <ac:spMk id="33" creationId="{E1C6FCA7-D8A1-0B2F-B173-854A04A68731}"/>
          </ac:spMkLst>
        </pc:spChg>
        <pc:spChg chg="mod">
          <ac:chgData name="Wang Jiaheng" userId="5e9fd0c4544f5004" providerId="LiveId" clId="{A7FD8D93-2072-4255-A928-BB0CB5A925F6}" dt="2023-07-23T21:30:23.826" v="110" actId="207"/>
          <ac:spMkLst>
            <pc:docMk/>
            <pc:sldMk cId="1080375138" sldId="364"/>
            <ac:spMk id="34" creationId="{AEACE968-27D0-B681-0524-4D22CA7434D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BD044-02B9-4A07-B3AA-36B4903B2ABE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58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30/08/2023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image" Target="../media/image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8.png"/><Relationship Id="rId4" Type="http://schemas.openxmlformats.org/officeDocument/2006/relationships/image" Target="NULL"/><Relationship Id="rId9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13.png"/><Relationship Id="rId5" Type="http://schemas.openxmlformats.org/officeDocument/2006/relationships/image" Target="../media/image3.png"/><Relationship Id="rId10" Type="http://schemas.openxmlformats.org/officeDocument/2006/relationships/image" Target="../media/image12.png"/><Relationship Id="rId4" Type="http://schemas.openxmlformats.org/officeDocument/2006/relationships/image" Target="NUL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../media/image35.png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50.png"/><Relationship Id="rId7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21.png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2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160.png"/><Relationship Id="rId4" Type="http://schemas.openxmlformats.org/officeDocument/2006/relationships/image" Target="../media/image2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50.png"/><Relationship Id="rId7" Type="http://schemas.openxmlformats.org/officeDocument/2006/relationships/image" Target="../media/image2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4.png"/><Relationship Id="rId5" Type="http://schemas.openxmlformats.org/officeDocument/2006/relationships/image" Target="../media/image160.png"/><Relationship Id="rId10" Type="http://schemas.openxmlformats.org/officeDocument/2006/relationships/image" Target="../media/image42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48.png"/><Relationship Id="rId7" Type="http://schemas.openxmlformats.org/officeDocument/2006/relationships/image" Target="../media/image55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460.png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72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1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0" Type="http://schemas.openxmlformats.org/officeDocument/2006/relationships/image" Target="../media/image68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13" Type="http://schemas.openxmlformats.org/officeDocument/2006/relationships/image" Target="../media/image68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12" Type="http://schemas.openxmlformats.org/officeDocument/2006/relationships/image" Target="../media/image7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11" Type="http://schemas.openxmlformats.org/officeDocument/2006/relationships/image" Target="../media/image71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7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3.png"/><Relationship Id="rId3" Type="http://schemas.openxmlformats.org/officeDocument/2006/relationships/image" Target="../media/image61.png"/><Relationship Id="rId7" Type="http://schemas.openxmlformats.org/officeDocument/2006/relationships/image" Target="../media/image76.png"/><Relationship Id="rId12" Type="http://schemas.openxmlformats.org/officeDocument/2006/relationships/image" Target="../media/image82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79.png"/><Relationship Id="rId4" Type="http://schemas.openxmlformats.org/officeDocument/2006/relationships/image" Target="../media/image74.png"/><Relationship Id="rId9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1.png"/><Relationship Id="rId5" Type="http://schemas.openxmlformats.org/officeDocument/2006/relationships/image" Target="../media/image75.png"/><Relationship Id="rId10" Type="http://schemas.openxmlformats.org/officeDocument/2006/relationships/image" Target="../media/image89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4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12" Type="http://schemas.openxmlformats.org/officeDocument/2006/relationships/image" Target="../media/image93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2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86.png"/><Relationship Id="rId9" Type="http://schemas.openxmlformats.org/officeDocument/2006/relationships/image" Target="../media/image88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5.png"/><Relationship Id="rId7" Type="http://schemas.openxmlformats.org/officeDocument/2006/relationships/image" Target="../media/image77.png"/><Relationship Id="rId12" Type="http://schemas.openxmlformats.org/officeDocument/2006/relationships/image" Target="../media/image98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6.png"/><Relationship Id="rId11" Type="http://schemas.openxmlformats.org/officeDocument/2006/relationships/image" Target="../media/image97.png"/><Relationship Id="rId5" Type="http://schemas.openxmlformats.org/officeDocument/2006/relationships/image" Target="../media/image75.png"/><Relationship Id="rId10" Type="http://schemas.openxmlformats.org/officeDocument/2006/relationships/image" Target="../media/image910.png"/><Relationship Id="rId4" Type="http://schemas.openxmlformats.org/officeDocument/2006/relationships/image" Target="../media/image96.png"/><Relationship Id="rId9" Type="http://schemas.openxmlformats.org/officeDocument/2006/relationships/image" Target="../media/image8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6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857791"/>
            <a:ext cx="10250424" cy="2387600"/>
          </a:xfrm>
        </p:spPr>
        <p:txBody>
          <a:bodyPr>
            <a:noAutofit/>
          </a:bodyPr>
          <a:lstStyle/>
          <a:p>
            <a:r>
              <a:rPr lang="en-GB" sz="4800" dirty="0"/>
              <a:t>Approximate counting</a:t>
            </a:r>
            <a:br>
              <a:rPr lang="en-GB" sz="4800" dirty="0"/>
            </a:br>
            <a:r>
              <a:rPr lang="en-GB" sz="4800" dirty="0"/>
              <a:t>for spin systems </a:t>
            </a:r>
            <a:br>
              <a:rPr lang="en-GB" sz="4800" dirty="0"/>
            </a:br>
            <a:r>
              <a:rPr lang="en-GB" sz="4800" dirty="0"/>
              <a:t>in sub-quadratic time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C5F61FB-FB46-6E22-7CF6-9B4222DDC407}"/>
              </a:ext>
            </a:extLst>
          </p:cNvPr>
          <p:cNvSpPr txBox="1">
            <a:spLocks/>
          </p:cNvSpPr>
          <p:nvPr/>
        </p:nvSpPr>
        <p:spPr>
          <a:xfrm>
            <a:off x="340360" y="3406510"/>
            <a:ext cx="11511280" cy="2882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Konrad Anand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dirty="0" err="1">
                <a:latin typeface="Cambria" panose="02040503050406030204" pitchFamily="18" charset="0"/>
                <a:ea typeface="Cambria" panose="02040503050406030204" pitchFamily="18" charset="0"/>
              </a:rPr>
              <a:t>Weiming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Feng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Graham Freifeld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</a:p>
          <a:p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Heng Guo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600" dirty="0">
                <a:latin typeface="Cambria" panose="02040503050406030204" pitchFamily="18" charset="0"/>
                <a:ea typeface="Cambria" panose="02040503050406030204" pitchFamily="18" charset="0"/>
              </a:rPr>
              <a:t> 	</a:t>
            </a:r>
            <a:r>
              <a:rPr lang="en-GB" sz="2600" i="1" dirty="0">
                <a:latin typeface="Cambria" panose="02040503050406030204" pitchFamily="18" charset="0"/>
                <a:ea typeface="Cambria" panose="02040503050406030204" pitchFamily="18" charset="0"/>
              </a:rPr>
              <a:t>Jiaheng Wang</a:t>
            </a:r>
            <a:r>
              <a:rPr lang="en-GB" sz="26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</a:p>
          <a:p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1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Queen Mary, University of London		</a:t>
            </a:r>
            <a:r>
              <a:rPr lang="en-GB" sz="2200" baseline="30000" dirty="0">
                <a:latin typeface="Cambria" panose="02040503050406030204" pitchFamily="18" charset="0"/>
                <a:ea typeface="Cambria" panose="02040503050406030204" pitchFamily="18" charset="0"/>
              </a:rPr>
              <a:t>2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University of Edinburgh</a:t>
            </a:r>
          </a:p>
          <a:p>
            <a:endParaRPr lang="en-GB" sz="7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GB" dirty="0" err="1">
                <a:latin typeface="Cambria" panose="02040503050406030204" pitchFamily="18" charset="0"/>
                <a:ea typeface="Cambria" panose="02040503050406030204" pitchFamily="18" charset="0"/>
              </a:rPr>
              <a:t>Shonan</a:t>
            </a: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 Meeting No.186</a:t>
            </a:r>
          </a:p>
          <a:p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05/09/2023</a:t>
            </a:r>
          </a:p>
        </p:txBody>
      </p:sp>
    </p:spTree>
    <p:extLst>
      <p:ext uri="{BB962C8B-B14F-4D97-AF65-F5344CB8AC3E}">
        <p14:creationId xmlns:p14="http://schemas.microsoft.com/office/powerpoint/2010/main" val="2000395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81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179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E9E5A7-6114-B6A7-75B0-27C9A26E5111}"/>
              </a:ext>
            </a:extLst>
          </p:cNvPr>
          <p:cNvCxnSpPr>
            <a:cxnSpLocks/>
          </p:cNvCxnSpPr>
          <p:nvPr/>
        </p:nvCxnSpPr>
        <p:spPr>
          <a:xfrm flipV="1">
            <a:off x="115230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C3C9A7F-32F0-F078-5EED-1FA876D7A099}"/>
              </a:ext>
            </a:extLst>
          </p:cNvPr>
          <p:cNvCxnSpPr>
            <a:cxnSpLocks/>
          </p:cNvCxnSpPr>
          <p:nvPr/>
        </p:nvCxnSpPr>
        <p:spPr>
          <a:xfrm flipV="1">
            <a:off x="99751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2951FE0-B716-6EC0-E7F1-8630A12D2EFE}"/>
              </a:ext>
            </a:extLst>
          </p:cNvPr>
          <p:cNvCxnSpPr>
            <a:cxnSpLocks/>
          </p:cNvCxnSpPr>
          <p:nvPr/>
        </p:nvCxnSpPr>
        <p:spPr>
          <a:xfrm flipV="1">
            <a:off x="385530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299BB33-356B-3415-91BA-D11333FFFA28}"/>
              </a:ext>
            </a:extLst>
          </p:cNvPr>
          <p:cNvCxnSpPr>
            <a:cxnSpLocks/>
          </p:cNvCxnSpPr>
          <p:nvPr/>
        </p:nvCxnSpPr>
        <p:spPr>
          <a:xfrm flipV="1">
            <a:off x="251570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51D587-876F-F6B5-F504-B76E517F3E74}"/>
              </a:ext>
            </a:extLst>
          </p:cNvPr>
          <p:cNvCxnSpPr>
            <a:cxnSpLocks/>
          </p:cNvCxnSpPr>
          <p:nvPr/>
        </p:nvCxnSpPr>
        <p:spPr>
          <a:xfrm flipV="1">
            <a:off x="234900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7F3642-D149-C300-F2CB-6FCF9C5078E6}"/>
              </a:ext>
            </a:extLst>
          </p:cNvPr>
          <p:cNvCxnSpPr>
            <a:cxnSpLocks/>
          </p:cNvCxnSpPr>
          <p:nvPr/>
        </p:nvCxnSpPr>
        <p:spPr>
          <a:xfrm flipV="1">
            <a:off x="248595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6DEFFFD-4525-EB97-9875-3641638658E3}"/>
              </a:ext>
            </a:extLst>
          </p:cNvPr>
          <p:cNvCxnSpPr>
            <a:cxnSpLocks/>
          </p:cNvCxnSpPr>
          <p:nvPr/>
        </p:nvCxnSpPr>
        <p:spPr>
          <a:xfrm>
            <a:off x="103620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772FC20-C3AE-B9F5-CFF4-36A6295A4113}"/>
              </a:ext>
            </a:extLst>
          </p:cNvPr>
          <p:cNvCxnSpPr>
            <a:cxnSpLocks/>
          </p:cNvCxnSpPr>
          <p:nvPr/>
        </p:nvCxnSpPr>
        <p:spPr>
          <a:xfrm flipH="1" flipV="1">
            <a:off x="116420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69AA84E-B63A-4D5F-F9AE-C1AF3154DB29}"/>
              </a:ext>
            </a:extLst>
          </p:cNvPr>
          <p:cNvCxnSpPr>
            <a:cxnSpLocks/>
          </p:cNvCxnSpPr>
          <p:nvPr/>
        </p:nvCxnSpPr>
        <p:spPr>
          <a:xfrm flipH="1" flipV="1">
            <a:off x="264669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EB29D9A6-097E-43E2-B32D-16054B886BC0}"/>
              </a:ext>
            </a:extLst>
          </p:cNvPr>
          <p:cNvSpPr/>
          <p:nvPr/>
        </p:nvSpPr>
        <p:spPr>
          <a:xfrm>
            <a:off x="99751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23AC11-04C2-3F0F-CC1C-D04164E4E05C}"/>
              </a:ext>
            </a:extLst>
          </p:cNvPr>
          <p:cNvSpPr/>
          <p:nvPr/>
        </p:nvSpPr>
        <p:spPr>
          <a:xfrm>
            <a:off x="249189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3394E9C-7021-F5F3-FF3E-A68D2B73D837}"/>
              </a:ext>
            </a:extLst>
          </p:cNvPr>
          <p:cNvSpPr/>
          <p:nvPr/>
        </p:nvSpPr>
        <p:spPr>
          <a:xfrm>
            <a:off x="218230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93B99022-5071-33B5-EED7-12896B08DCC0}"/>
              </a:ext>
            </a:extLst>
          </p:cNvPr>
          <p:cNvSpPr/>
          <p:nvPr/>
        </p:nvSpPr>
        <p:spPr>
          <a:xfrm>
            <a:off x="367669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C33988-6793-D9C1-83B6-E56C3A794B58}"/>
              </a:ext>
            </a:extLst>
          </p:cNvPr>
          <p:cNvSpPr/>
          <p:nvPr/>
        </p:nvSpPr>
        <p:spPr>
          <a:xfrm>
            <a:off x="84271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03BF80-C73B-EE80-D563-9DE3D8B5EB1F}"/>
              </a:ext>
            </a:extLst>
          </p:cNvPr>
          <p:cNvSpPr/>
          <p:nvPr/>
        </p:nvSpPr>
        <p:spPr>
          <a:xfrm>
            <a:off x="233710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9524E0E-CAD1-7FEC-6BC9-F609D4E046B9}"/>
              </a:ext>
            </a:extLst>
          </p:cNvPr>
          <p:cNvSpPr/>
          <p:nvPr/>
        </p:nvSpPr>
        <p:spPr>
          <a:xfrm>
            <a:off x="383149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FF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109" y="5125049"/>
                <a:ext cx="4267182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017C2C-C0F5-62F5-5D9E-CA1E713F1A98}"/>
              </a:ext>
            </a:extLst>
          </p:cNvPr>
          <p:cNvCxnSpPr>
            <a:cxnSpLocks/>
          </p:cNvCxnSpPr>
          <p:nvPr/>
        </p:nvCxnSpPr>
        <p:spPr>
          <a:xfrm flipV="1">
            <a:off x="7139277" y="1674116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9B4012-0E3F-4EE2-797D-F744B556FFD0}"/>
              </a:ext>
            </a:extLst>
          </p:cNvPr>
          <p:cNvCxnSpPr>
            <a:cxnSpLocks/>
          </p:cNvCxnSpPr>
          <p:nvPr/>
        </p:nvCxnSpPr>
        <p:spPr>
          <a:xfrm flipV="1">
            <a:off x="6984480" y="1983710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DCCB89-1D69-9679-4F84-909DC76418D3}"/>
              </a:ext>
            </a:extLst>
          </p:cNvPr>
          <p:cNvCxnSpPr>
            <a:cxnSpLocks/>
          </p:cNvCxnSpPr>
          <p:nvPr/>
        </p:nvCxnSpPr>
        <p:spPr>
          <a:xfrm flipH="1" flipV="1">
            <a:off x="7151176" y="1983709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E2A8ECF-9A13-42BA-2723-BC825D3F4D9D}"/>
              </a:ext>
            </a:extLst>
          </p:cNvPr>
          <p:cNvSpPr/>
          <p:nvPr/>
        </p:nvSpPr>
        <p:spPr>
          <a:xfrm>
            <a:off x="6984481" y="182891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/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2F4D062A-0E49-9BDC-6476-1B15614DAB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80497"/>
                <a:ext cx="1301740" cy="64598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365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8" grpId="0"/>
      <p:bldP spid="17" grpId="0" animBg="1"/>
      <p:bldP spid="44" grpId="0" animBg="1"/>
      <p:bldP spid="4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2307" y="1674116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7510" y="1983710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4206" y="1983709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997511" y="182891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F9BDB66E-B668-32E1-7CE9-1F3A011A03C9}"/>
              </a:ext>
            </a:extLst>
          </p:cNvPr>
          <p:cNvGrpSpPr/>
          <p:nvPr/>
        </p:nvGrpSpPr>
        <p:grpSpPr>
          <a:xfrm>
            <a:off x="6829683" y="1473180"/>
            <a:ext cx="3612479" cy="2641964"/>
            <a:chOff x="6829683" y="1473180"/>
            <a:chExt cx="3612479" cy="2641964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F8C26CC-5962-3E5C-F11C-A0B0233F49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4227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0B699DE-3193-62B3-6E22-524EEEAF6C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267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B7C6927-8926-B49D-C6DA-90335542BE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3597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DCEFC1-CFB6-FEBC-7193-6F364C6D6E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7292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3EAFC5B-6E92-EFB9-31A3-8E6894C7AA15}"/>
                </a:ext>
              </a:extLst>
            </p:cNvPr>
            <p:cNvCxnSpPr>
              <a:cxnSpLocks/>
            </p:cNvCxnSpPr>
            <p:nvPr/>
          </p:nvCxnSpPr>
          <p:spPr>
            <a:xfrm>
              <a:off x="702317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4B503E0-3855-8810-57B6-C42644A73D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366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CEFE089-6476-C7A3-9F99-B434DB00F113}"/>
                </a:ext>
              </a:extLst>
            </p:cNvPr>
            <p:cNvSpPr/>
            <p:nvPr/>
          </p:nvSpPr>
          <p:spPr>
            <a:xfrm>
              <a:off x="847886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67868D2-6A13-BC10-0B11-B92CDA03AA7D}"/>
                </a:ext>
              </a:extLst>
            </p:cNvPr>
            <p:cNvSpPr/>
            <p:nvPr/>
          </p:nvSpPr>
          <p:spPr>
            <a:xfrm>
              <a:off x="816927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9199450-BDF1-5EEA-64EE-D34DD81FD7F5}"/>
                </a:ext>
              </a:extLst>
            </p:cNvPr>
            <p:cNvSpPr/>
            <p:nvPr/>
          </p:nvSpPr>
          <p:spPr>
            <a:xfrm>
              <a:off x="966366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9CB180-118F-A64B-7217-803588ADE178}"/>
                </a:ext>
              </a:extLst>
            </p:cNvPr>
            <p:cNvSpPr/>
            <p:nvPr/>
          </p:nvSpPr>
          <p:spPr>
            <a:xfrm>
              <a:off x="682968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74BE0FB-6138-FD3D-596A-251299068E7A}"/>
                </a:ext>
              </a:extLst>
            </p:cNvPr>
            <p:cNvSpPr/>
            <p:nvPr/>
          </p:nvSpPr>
          <p:spPr>
            <a:xfrm>
              <a:off x="832407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58EA0BA-6E50-A199-B5A2-8EBAF5826078}"/>
                </a:ext>
              </a:extLst>
            </p:cNvPr>
            <p:cNvSpPr/>
            <p:nvPr/>
          </p:nvSpPr>
          <p:spPr>
            <a:xfrm>
              <a:off x="981846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/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4" name="Rectangle: Rounded Corners 43">
                  <a:extLst>
                    <a:ext uri="{FF2B5EF4-FFF2-40B4-BE49-F238E27FC236}">
                      <a16:creationId xmlns:a16="http://schemas.microsoft.com/office/drawing/2014/main" id="{105EB81C-3B07-28C8-62BD-955F175F1B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0422" y="1473180"/>
                  <a:ext cx="1301740" cy="645989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9127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59259E-6 L -0.49023 2.59259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518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9DE-3193-62B3-6E22-524EEEAF6C68}"/>
              </a:ext>
            </a:extLst>
          </p:cNvPr>
          <p:cNvCxnSpPr>
            <a:cxnSpLocks/>
          </p:cNvCxnSpPr>
          <p:nvPr/>
        </p:nvCxnSpPr>
        <p:spPr>
          <a:xfrm flipV="1">
            <a:off x="8502673" y="167411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4B503E0-3855-8810-57B6-C42644A73D30}"/>
              </a:ext>
            </a:extLst>
          </p:cNvPr>
          <p:cNvCxnSpPr>
            <a:cxnSpLocks/>
          </p:cNvCxnSpPr>
          <p:nvPr/>
        </p:nvCxnSpPr>
        <p:spPr>
          <a:xfrm flipH="1" flipV="1">
            <a:off x="8633663" y="1662205"/>
            <a:ext cx="1184794" cy="197663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4CEFE089-6476-C7A3-9F99-B434DB00F113}"/>
              </a:ext>
            </a:extLst>
          </p:cNvPr>
          <p:cNvSpPr/>
          <p:nvPr/>
        </p:nvSpPr>
        <p:spPr>
          <a:xfrm>
            <a:off x="8478869" y="151931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/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C7C39AB4-2107-6987-1942-CEBACDD35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248" y="4894833"/>
                <a:ext cx="707257" cy="11011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/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661B6FB-60A7-D266-F767-58442FBD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93" y="4907556"/>
                <a:ext cx="707257" cy="110113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16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6" grpId="0"/>
      <p:bldP spid="5" grpId="0"/>
      <p:bldP spid="6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72310F7-316D-7DFF-952B-7DC592C3161C}"/>
              </a:ext>
            </a:extLst>
          </p:cNvPr>
          <p:cNvGrpSpPr/>
          <p:nvPr/>
        </p:nvGrpSpPr>
        <p:grpSpPr>
          <a:xfrm>
            <a:off x="842713" y="1480497"/>
            <a:ext cx="3612479" cy="2634647"/>
            <a:chOff x="842713" y="1480497"/>
            <a:chExt cx="3612479" cy="263464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55302" y="250763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5703" y="1674116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49000" y="281723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85950" y="2553589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036208" y="3126825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46693" y="1662205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491899" y="151931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182305" y="380554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676693" y="349595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842713" y="2972029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337101" y="266243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831490" y="235284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/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: Rounded Corners 38">
                  <a:extLst>
                    <a:ext uri="{FF2B5EF4-FFF2-40B4-BE49-F238E27FC236}">
                      <a16:creationId xmlns:a16="http://schemas.microsoft.com/office/drawing/2014/main" id="{0CD9DCE1-7F52-6BCC-2494-20B21ADD84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452" y="1480497"/>
                  <a:ext cx="1301740" cy="645989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8C26CC-5962-3E5C-F11C-A0B0233F4903}"/>
              </a:ext>
            </a:extLst>
          </p:cNvPr>
          <p:cNvCxnSpPr>
            <a:cxnSpLocks/>
          </p:cNvCxnSpPr>
          <p:nvPr/>
        </p:nvCxnSpPr>
        <p:spPr>
          <a:xfrm flipV="1">
            <a:off x="9842272" y="2507636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B7C6927-8926-B49D-C6DA-90335542BE10}"/>
              </a:ext>
            </a:extLst>
          </p:cNvPr>
          <p:cNvCxnSpPr>
            <a:cxnSpLocks/>
          </p:cNvCxnSpPr>
          <p:nvPr/>
        </p:nvCxnSpPr>
        <p:spPr>
          <a:xfrm flipV="1">
            <a:off x="8335970" y="2817231"/>
            <a:ext cx="154798" cy="114311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ADCEFC1-CFB6-FEBC-7193-6F364C6D6E22}"/>
              </a:ext>
            </a:extLst>
          </p:cNvPr>
          <p:cNvCxnSpPr>
            <a:cxnSpLocks/>
          </p:cNvCxnSpPr>
          <p:nvPr/>
        </p:nvCxnSpPr>
        <p:spPr>
          <a:xfrm flipV="1">
            <a:off x="8472920" y="2553589"/>
            <a:ext cx="1494388" cy="3095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EAFC5B-6E92-EFB9-31A3-8E6894C7AA15}"/>
              </a:ext>
            </a:extLst>
          </p:cNvPr>
          <p:cNvCxnSpPr>
            <a:cxnSpLocks/>
          </p:cNvCxnSpPr>
          <p:nvPr/>
        </p:nvCxnSpPr>
        <p:spPr>
          <a:xfrm>
            <a:off x="7023178" y="3126825"/>
            <a:ext cx="1339592" cy="8335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967868D2-6A13-BC10-0B11-B92CDA03AA7D}"/>
              </a:ext>
            </a:extLst>
          </p:cNvPr>
          <p:cNvSpPr/>
          <p:nvPr/>
        </p:nvSpPr>
        <p:spPr>
          <a:xfrm>
            <a:off x="8169275" y="380554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9199450-BDF1-5EEA-64EE-D34DD81FD7F5}"/>
              </a:ext>
            </a:extLst>
          </p:cNvPr>
          <p:cNvSpPr/>
          <p:nvPr/>
        </p:nvSpPr>
        <p:spPr>
          <a:xfrm>
            <a:off x="9663663" y="3495955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A9CB180-118F-A64B-7217-803588ADE178}"/>
              </a:ext>
            </a:extLst>
          </p:cNvPr>
          <p:cNvSpPr/>
          <p:nvPr/>
        </p:nvSpPr>
        <p:spPr>
          <a:xfrm>
            <a:off x="6829683" y="2972029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74BE0FB-6138-FD3D-596A-251299068E7A}"/>
              </a:ext>
            </a:extLst>
          </p:cNvPr>
          <p:cNvSpPr/>
          <p:nvPr/>
        </p:nvSpPr>
        <p:spPr>
          <a:xfrm>
            <a:off x="8324071" y="2662434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4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58EA0BA-6E50-A199-B5A2-8EBAF5826078}"/>
              </a:ext>
            </a:extLst>
          </p:cNvPr>
          <p:cNvSpPr/>
          <p:nvPr/>
        </p:nvSpPr>
        <p:spPr>
          <a:xfrm>
            <a:off x="9818460" y="2352840"/>
            <a:ext cx="309594" cy="309595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/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105EB81C-3B07-28C8-62BD-955F175F1B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0422" y="1473180"/>
                <a:ext cx="1301740" cy="64598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/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13A5A8F2-598E-6C1E-6C90-573A8843B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372" y="5122511"/>
                <a:ext cx="5864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/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45759B-3E43-03C7-5D57-4C12C0B4F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547" y="5124630"/>
                <a:ext cx="2120316" cy="64639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/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</m:oMath>
                  </m:oMathPara>
                </a14:m>
                <a:endParaRPr lang="en-GB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F2A201-F38A-6052-0470-D01F9AEB30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417" y="5135234"/>
                <a:ext cx="586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/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×…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9F4BB3-3F50-1951-29C0-B7A56485D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617" y="5114654"/>
                <a:ext cx="2873634" cy="6463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8697406-D8F5-B40B-D704-C2412B19DCDA}"/>
              </a:ext>
            </a:extLst>
          </p:cNvPr>
          <p:cNvSpPr/>
          <p:nvPr/>
        </p:nvSpPr>
        <p:spPr>
          <a:xfrm>
            <a:off x="4277875" y="3569961"/>
            <a:ext cx="6496792" cy="1451949"/>
          </a:xfrm>
          <a:prstGeom prst="roundRect">
            <a:avLst/>
          </a:prstGeom>
          <a:solidFill>
            <a:srgbClr val="FEFC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Self-reduction</a:t>
            </a:r>
            <a:r>
              <a:rPr lang="en-GB" sz="3200" dirty="0">
                <a:solidFill>
                  <a:schemeClr val="tx1"/>
                </a:solidFill>
              </a:rPr>
              <a:t>: </a:t>
            </a:r>
          </a:p>
          <a:p>
            <a:pPr algn="ctr"/>
            <a:r>
              <a:rPr lang="en-GB" sz="3200" dirty="0">
                <a:solidFill>
                  <a:schemeClr val="tx1"/>
                </a:solidFill>
              </a:rPr>
              <a:t>Suffices to estimate the marginals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1571DF-D55B-79B2-4875-097A04764EDF}"/>
              </a:ext>
            </a:extLst>
          </p:cNvPr>
          <p:cNvSpPr/>
          <p:nvPr/>
        </p:nvSpPr>
        <p:spPr>
          <a:xfrm>
            <a:off x="4455192" y="511162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20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065F6B-533B-D5C3-C8BD-F6A806B33BBE}"/>
              </a:ext>
            </a:extLst>
          </p:cNvPr>
          <p:cNvSpPr txBox="1"/>
          <p:nvPr/>
        </p:nvSpPr>
        <p:spPr>
          <a:xfrm>
            <a:off x="1552575" y="1881618"/>
            <a:ext cx="4543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0" dirty="0"/>
              <a:t>Requires           </a:t>
            </a:r>
            <a:r>
              <a:rPr lang="en-GB" sz="2800" dirty="0"/>
              <a:t>samples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E3F5A-0AC5-A8C1-6514-7D86426A5E8A}"/>
              </a:ext>
            </a:extLst>
          </p:cNvPr>
          <p:cNvSpPr txBox="1"/>
          <p:nvPr/>
        </p:nvSpPr>
        <p:spPr>
          <a:xfrm>
            <a:off x="6095999" y="1592254"/>
            <a:ext cx="46699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/>
              <a:t>          time</a:t>
            </a:r>
          </a:p>
          <a:p>
            <a:pPr algn="ctr"/>
            <a:r>
              <a:rPr lang="en-GB" sz="2800" dirty="0"/>
              <a:t>to draw a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B761C6-29B0-E676-FFE2-711F0C231471}"/>
              </a:ext>
            </a:extLst>
          </p:cNvPr>
          <p:cNvSpPr/>
          <p:nvPr/>
        </p:nvSpPr>
        <p:spPr>
          <a:xfrm>
            <a:off x="3440021" y="1962534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1440A8-1B0E-87B7-2A00-FFB899863DF8}"/>
              </a:ext>
            </a:extLst>
          </p:cNvPr>
          <p:cNvSpPr/>
          <p:nvPr/>
        </p:nvSpPr>
        <p:spPr>
          <a:xfrm>
            <a:off x="7524400" y="1685702"/>
            <a:ext cx="906585" cy="34204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b="1" dirty="0"/>
              <a:t>???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/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𝑍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B214922E-55B1-C740-604A-0256B75F07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7291" y="4764728"/>
                <a:ext cx="4245413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FE39AB4-7185-090C-F21F-45EF0DECA581}"/>
              </a:ext>
            </a:extLst>
          </p:cNvPr>
          <p:cNvSpPr/>
          <p:nvPr/>
        </p:nvSpPr>
        <p:spPr>
          <a:xfrm>
            <a:off x="703196" y="435691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6D8CE9B5-005D-089A-D373-E58919734D81}"/>
              </a:ext>
            </a:extLst>
          </p:cNvPr>
          <p:cNvSpPr/>
          <p:nvPr/>
        </p:nvSpPr>
        <p:spPr>
          <a:xfrm rot="10800000">
            <a:off x="5628163" y="5430010"/>
            <a:ext cx="1609826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42E48F-22E6-5328-7D10-362EFBACA38F}"/>
              </a:ext>
            </a:extLst>
          </p:cNvPr>
          <p:cNvSpPr txBox="1"/>
          <p:nvPr/>
        </p:nvSpPr>
        <p:spPr>
          <a:xfrm>
            <a:off x="5435432" y="4985451"/>
            <a:ext cx="199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Chebyshev’s</a:t>
            </a:r>
          </a:p>
        </p:txBody>
      </p:sp>
    </p:spTree>
    <p:extLst>
      <p:ext uri="{BB962C8B-B14F-4D97-AF65-F5344CB8AC3E}">
        <p14:creationId xmlns:p14="http://schemas.microsoft.com/office/powerpoint/2010/main" val="244587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/>
      <p:bldP spid="5" grpId="0" animBg="1"/>
      <p:bldP spid="11" grpId="0" animBg="1"/>
      <p:bldP spid="4" grpId="0" animBg="1"/>
      <p:bldP spid="12" grpId="0" animBg="1"/>
      <p:bldP spid="14" grpId="0" animBg="1"/>
      <p:bldP spid="15" grpId="0" animBg="1"/>
      <p:bldP spid="16" grpId="0" animBg="1"/>
      <p:bldP spid="17" grpId="0"/>
      <p:bldP spid="18" grpId="0" animBg="1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5D39078-4551-8F37-4F66-EB06DB360D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871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25000" decel="2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L -0.53698 0.00139 " pathEditMode="relative" rAng="0" ptsTypes="AA">
                                      <p:cBhvr>
                                        <p:cTn id="6" dur="1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849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3670309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194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/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∏"/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Var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𝔼</m:t>
                                      </m:r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AEB2EDA-13FD-C7CC-98E2-8CD0F93274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508" y="4764728"/>
                <a:ext cx="4761492" cy="155032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68543625-8B16-480D-CBA9-D4D019BF10A3}"/>
              </a:ext>
            </a:extLst>
          </p:cNvPr>
          <p:cNvSpPr/>
          <p:nvPr/>
        </p:nvSpPr>
        <p:spPr>
          <a:xfrm rot="10800000">
            <a:off x="5897661" y="5359892"/>
            <a:ext cx="1439378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𝔼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4399" y="4764728"/>
                <a:ext cx="3670309" cy="1550329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/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…</m:t>
                          </m:r>
                        </m:sub>
                      </m:sSub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77FA04AC-3D95-6E8F-3923-55967F5832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722" y="3699489"/>
                <a:ext cx="4331601" cy="129288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76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/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BBFB454-5BFB-DB32-91A1-EA0C5AAFD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416" y="3131502"/>
                <a:ext cx="790348" cy="65756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Right 15">
            <a:extLst>
              <a:ext uri="{FF2B5EF4-FFF2-40B4-BE49-F238E27FC236}">
                <a16:creationId xmlns:a16="http://schemas.microsoft.com/office/drawing/2014/main" id="{BE9C2FB4-6527-E2BF-8C05-7BFA9E0E41CB}"/>
              </a:ext>
            </a:extLst>
          </p:cNvPr>
          <p:cNvSpPr/>
          <p:nvPr/>
        </p:nvSpPr>
        <p:spPr>
          <a:xfrm>
            <a:off x="1552575" y="3274129"/>
            <a:ext cx="720000" cy="360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E0FFBC-4E44-EECC-2254-8B4FA6058D5C}"/>
              </a:ext>
            </a:extLst>
          </p:cNvPr>
          <p:cNvSpPr txBox="1"/>
          <p:nvPr/>
        </p:nvSpPr>
        <p:spPr>
          <a:xfrm>
            <a:off x="1372575" y="2889148"/>
            <a:ext cx="10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estimate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0CD1A7A-C2A5-6DB7-ECBB-11B3F2A7BCC0}"/>
              </a:ext>
            </a:extLst>
          </p:cNvPr>
          <p:cNvGrpSpPr/>
          <p:nvPr/>
        </p:nvGrpSpPr>
        <p:grpSpPr>
          <a:xfrm>
            <a:off x="3777965" y="1546659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FA0CD238-707D-F37C-8B3D-CA63BC5F19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Arrow: Right 19">
              <a:extLst>
                <a:ext uri="{FF2B5EF4-FFF2-40B4-BE49-F238E27FC236}">
                  <a16:creationId xmlns:a16="http://schemas.microsoft.com/office/drawing/2014/main" id="{BCC12AE5-B5E3-C3F4-078C-5425C13D5818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B62D80-44BF-5BF5-795B-986C72498C23}"/>
              </a:ext>
            </a:extLst>
          </p:cNvPr>
          <p:cNvGrpSpPr/>
          <p:nvPr/>
        </p:nvGrpSpPr>
        <p:grpSpPr>
          <a:xfrm>
            <a:off x="5642726" y="1558443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: Rounded Corners 24">
                  <a:extLst>
                    <a:ext uri="{FF2B5EF4-FFF2-40B4-BE49-F238E27FC236}">
                      <a16:creationId xmlns:a16="http://schemas.microsoft.com/office/drawing/2014/main" id="{A23A73E1-A05D-9C27-AC56-1E1C5FA808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Arrow: Right 25">
              <a:extLst>
                <a:ext uri="{FF2B5EF4-FFF2-40B4-BE49-F238E27FC236}">
                  <a16:creationId xmlns:a16="http://schemas.microsoft.com/office/drawing/2014/main" id="{F4702935-F542-E09C-0898-6F57A3E75FCF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ADE11E-9316-AAAD-8F1B-6D30B3334C57}"/>
              </a:ext>
            </a:extLst>
          </p:cNvPr>
          <p:cNvGrpSpPr/>
          <p:nvPr/>
        </p:nvGrpSpPr>
        <p:grpSpPr>
          <a:xfrm>
            <a:off x="7507487" y="1552326"/>
            <a:ext cx="790348" cy="1452234"/>
            <a:chOff x="3777965" y="1546659"/>
            <a:chExt cx="790348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/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: Rounded Corners 27">
                  <a:extLst>
                    <a:ext uri="{FF2B5EF4-FFF2-40B4-BE49-F238E27FC236}">
                      <a16:creationId xmlns:a16="http://schemas.microsoft.com/office/drawing/2014/main" id="{8BE841CC-9BE3-C51F-7CED-D22802AF4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7965" y="1546659"/>
                  <a:ext cx="790348" cy="657564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C088DF07-5EBB-BF05-39C8-A24319A7AC79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/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F4116804-CBEA-C974-BEC6-DB5E2EE7A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0" y="2204223"/>
                <a:ext cx="2554100" cy="65756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/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5E2C52A6-F745-167F-F176-E4267D7910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460" y="4985451"/>
                <a:ext cx="5205078" cy="1550329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040C454-BD68-2A87-B731-B1C92CA957DC}"/>
              </a:ext>
            </a:extLst>
          </p:cNvPr>
          <p:cNvSpPr/>
          <p:nvPr/>
        </p:nvSpPr>
        <p:spPr>
          <a:xfrm>
            <a:off x="3242024" y="4699702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/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0-1 unbiased samples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11308E05-B85A-9E9D-7CD9-CC16E475C0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4344" y="4659231"/>
                <a:ext cx="3814967" cy="129288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862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Hard-core model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32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Input: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A graph with max degree </a:t>
                </a:r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Δ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en-GB" sz="3200" i="1" dirty="0">
                    <a:solidFill>
                      <a:schemeClr val="tx1"/>
                    </a:solidFill>
                  </a:rPr>
                  <a:t>Output: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	 </a:t>
                </a:r>
              </a:p>
              <a:p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4660" y="1690688"/>
                <a:ext cx="7204115" cy="462908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/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4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4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7"/>
                            </m:rPr>
                            <a:rPr lang="en-GB" sz="4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4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4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4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44B2934-D0FE-A184-8F45-203714DDB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3708" y="4161825"/>
                <a:ext cx="3646019" cy="15869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/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4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GB" sz="40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0967B11-B1E7-719F-D0F8-3330FDFF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961" y="5276290"/>
                <a:ext cx="244712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50A9BD-C7B0-A6CB-A031-0B1D091B0BBB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5E4787-C7D3-53F9-A007-0D70608511CB}"/>
              </a:ext>
            </a:extLst>
          </p:cNvPr>
          <p:cNvSpPr/>
          <p:nvPr/>
        </p:nvSpPr>
        <p:spPr>
          <a:xfrm>
            <a:off x="4924538" y="5204972"/>
            <a:ext cx="3291872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partition function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313D037-2FC5-721E-2BE6-27813A9D5B6C}"/>
              </a:ext>
            </a:extLst>
          </p:cNvPr>
          <p:cNvSpPr/>
          <p:nvPr/>
        </p:nvSpPr>
        <p:spPr>
          <a:xfrm>
            <a:off x="384547" y="5297607"/>
            <a:ext cx="1952280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weight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CEFE788-ECD6-5C14-6AFE-80F4E17D5045}"/>
              </a:ext>
            </a:extLst>
          </p:cNvPr>
          <p:cNvSpPr/>
          <p:nvPr/>
        </p:nvSpPr>
        <p:spPr>
          <a:xfrm>
            <a:off x="1131740" y="1777465"/>
            <a:ext cx="2753333" cy="645989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configuration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C1B992D-72E7-AF9A-68CB-94DDFEC8F244}"/>
              </a:ext>
            </a:extLst>
          </p:cNvPr>
          <p:cNvSpPr/>
          <p:nvPr/>
        </p:nvSpPr>
        <p:spPr>
          <a:xfrm>
            <a:off x="5276211" y="1433111"/>
            <a:ext cx="2111253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chemeClr val="tx1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282317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9" grpId="0" animBg="1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634" y="2878432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/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Self-reduction</a:t>
                </a:r>
              </a:p>
              <a:p>
                <a:pPr algn="ctr"/>
                <a:r>
                  <a:rPr kumimoji="0" lang="en-GB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7030A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[Jerrum-Valiant-Vazirani’86]</a:t>
                </a:r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r>
                  <a:rPr lang="en-GB" sz="3200" dirty="0">
                    <a:solidFill>
                      <a:schemeClr val="tx1"/>
                    </a:solidFill>
                  </a:rPr>
                  <a:t>Time: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d>
                          <m:d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1D492AFA-7BA9-4972-C9D2-22554F70A8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027" y="4858855"/>
                <a:ext cx="4767943" cy="1634020"/>
              </a:xfrm>
              <a:prstGeom prst="roundRect">
                <a:avLst/>
              </a:prstGeom>
              <a:blipFill>
                <a:blip r:embed="rId3"/>
                <a:stretch>
                  <a:fillRect t="-4074" b="-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6395426" y="928912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10" y="4235451"/>
                <a:ext cx="1502229" cy="523220"/>
              </a:xfrm>
              <a:prstGeom prst="rect">
                <a:avLst/>
              </a:prstGeom>
              <a:blipFill>
                <a:blip r:embed="rId4"/>
                <a:stretch>
                  <a:fillRect t="-12791" r="-4049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3355735" y="3086956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/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b="0" dirty="0"/>
                  <a:t>Requires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2800" dirty="0"/>
                  <a:t> samples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6065F6B-533B-D5C3-C8BD-F6A806B33B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843" y="2069463"/>
                <a:ext cx="3998967" cy="523220"/>
              </a:xfrm>
              <a:prstGeom prst="rect">
                <a:avLst/>
              </a:prstGeom>
              <a:blipFill>
                <a:blip r:embed="rId5"/>
                <a:stretch>
                  <a:fillRect l="-1372" t="-11628" r="-1372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/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2800" i="1" dirty="0"/>
                  <a:t> </a:t>
                </a:r>
                <a:r>
                  <a:rPr lang="en-GB" sz="2800" dirty="0"/>
                  <a:t>time</a:t>
                </a:r>
              </a:p>
              <a:p>
                <a:pPr algn="ctr"/>
                <a:r>
                  <a:rPr lang="en-GB" sz="2800" dirty="0"/>
                  <a:t>to draw a sample</a:t>
                </a:r>
              </a:p>
              <a:p>
                <a:pPr algn="ctr"/>
                <a:r>
                  <a:rPr lang="en-GB" sz="2400" i="1" dirty="0"/>
                  <a:t>(mixing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2EE3F5A-0AC5-A8C1-6514-7D86426A5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1592254"/>
                <a:ext cx="4669972" cy="1323439"/>
              </a:xfrm>
              <a:prstGeom prst="rect">
                <a:avLst/>
              </a:prstGeom>
              <a:blipFill>
                <a:blip r:embed="rId6"/>
                <a:stretch>
                  <a:fillRect t="-4608" b="-101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8782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58A9D-5967-FF8F-3911-3A35D4A54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counting: 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/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then the Glauber dynamics for the hardcore model mixes </a:t>
                </a:r>
                <a:r>
                  <a:rPr lang="en-GB" sz="2800" i="1" dirty="0">
                    <a:solidFill>
                      <a:srgbClr val="FF0000"/>
                    </a:solidFill>
                  </a:rPr>
                  <a:t>optimally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C79EB803-61D2-5565-1E4B-39A36827EC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86673"/>
                <a:ext cx="10515600" cy="1325563"/>
              </a:xfrm>
              <a:prstGeom prst="roundRect">
                <a:avLst/>
              </a:prstGeom>
              <a:blipFill>
                <a:blip r:embed="rId3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CEA704F-FD5E-7D34-E29C-EB471E78E35A}"/>
              </a:ext>
            </a:extLst>
          </p:cNvPr>
          <p:cNvSpPr/>
          <p:nvPr/>
        </p:nvSpPr>
        <p:spPr>
          <a:xfrm>
            <a:off x="1210681" y="1557891"/>
            <a:ext cx="8905592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Anari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-Liu-</a:t>
            </a:r>
            <a:r>
              <a:rPr lang="en-GB" sz="2400" b="1" dirty="0" err="1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Oveis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Gharan’20, Chen-Liu-Vigoda’21]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/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It is </a:t>
                </a:r>
                <a14:m>
                  <m:oMath xmlns:m="http://schemas.openxmlformats.org/officeDocument/2006/math">
                    <m:r>
                      <a:rPr lang="en-GB" sz="2800" b="1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𝐍𝐏</m:t>
                    </m:r>
                  </m:oMath>
                </a14:m>
                <a:r>
                  <a:rPr lang="en-GB" sz="2800" b="0" dirty="0">
                    <a:solidFill>
                      <a:srgbClr val="FF0000"/>
                    </a:solidFill>
                  </a:rPr>
                  <a:t>-hard</a:t>
                </a:r>
                <a:r>
                  <a:rPr lang="en-GB" sz="2800" b="0" dirty="0">
                    <a:solidFill>
                      <a:schemeClr val="tx1"/>
                    </a:solidFill>
                  </a:rPr>
                  <a:t> to approximate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when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D514771F-48AF-DD64-72A6-E53F6CF83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9852"/>
                <a:ext cx="10515600" cy="862314"/>
              </a:xfrm>
              <a:prstGeom prst="roundRect">
                <a:avLst/>
              </a:prstGeom>
              <a:blipFill>
                <a:blip r:embed="rId4"/>
                <a:stretch>
                  <a:fillRect l="-753" b="-13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CD2F9D0-5EE9-9A33-8EAC-72EFCA05552E}"/>
              </a:ext>
            </a:extLst>
          </p:cNvPr>
          <p:cNvSpPr/>
          <p:nvPr/>
        </p:nvSpPr>
        <p:spPr>
          <a:xfrm>
            <a:off x="1210680" y="5091069"/>
            <a:ext cx="9148661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Theorem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[Sly’10, Sly-Sun’14, Galanis-Štefankovič-Vigoda’16]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/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b="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, then there is an FPRAS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HardCore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running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polylog</m:t>
                            </m:r>
                          </m:fName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234F7487-054B-5319-1921-5EB74FC86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45765"/>
                <a:ext cx="10515600" cy="1325563"/>
              </a:xfrm>
              <a:prstGeom prst="roundRect">
                <a:avLst/>
              </a:prstGeom>
              <a:blipFill>
                <a:blip r:embed="rId5"/>
                <a:stretch>
                  <a:fillRect l="-521" b="-72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2709860-49E1-71C8-378D-2FD0F3F51E2E}"/>
              </a:ext>
            </a:extLst>
          </p:cNvPr>
          <p:cNvSpPr/>
          <p:nvPr/>
        </p:nvSpPr>
        <p:spPr>
          <a:xfrm>
            <a:off x="1210680" y="3316983"/>
            <a:ext cx="922871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Corollary </a:t>
            </a:r>
            <a:r>
              <a:rPr lang="en-GB" sz="24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[Štefankovič-Vempala-Vigoda’09, Kolmogorov’18]</a:t>
            </a:r>
            <a:endParaRPr lang="en-GB" sz="32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/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sup>
                          </m:sSup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FF141A4-921D-3B0B-831B-CE4BA84966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630" y="2512161"/>
                <a:ext cx="4561114" cy="1244573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A65DDC-97E6-2B1D-A3FE-1F76C2527B41}"/>
              </a:ext>
            </a:extLst>
          </p:cNvPr>
          <p:cNvSpPr/>
          <p:nvPr/>
        </p:nvSpPr>
        <p:spPr>
          <a:xfrm>
            <a:off x="6420206" y="4557535"/>
            <a:ext cx="4561114" cy="3395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i="1" dirty="0">
                <a:solidFill>
                  <a:schemeClr val="tx1"/>
                </a:solidFill>
              </a:rPr>
              <a:t>Adaptive simulated annealing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7AF2F1-F51F-E9A3-ED3B-A63CC6A793EC}"/>
              </a:ext>
            </a:extLst>
          </p:cNvPr>
          <p:cNvSpPr/>
          <p:nvPr/>
        </p:nvSpPr>
        <p:spPr>
          <a:xfrm>
            <a:off x="2374660" y="4329089"/>
            <a:ext cx="587615" cy="702110"/>
          </a:xfrm>
          <a:prstGeom prst="rect">
            <a:avLst/>
          </a:prstGeom>
          <a:noFill/>
          <a:ln w="38100">
            <a:solidFill>
              <a:srgbClr val="FF00FF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 animBg="1"/>
      <p:bldP spid="11" grpId="0" animBg="1"/>
      <p:bldP spid="7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4508E-E048-1D30-C955-23A42A61C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contributions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0D21CB3-569E-5973-987F-EF6BE2F86891}"/>
              </a:ext>
            </a:extLst>
          </p:cNvPr>
          <p:cNvGrpSpPr/>
          <p:nvPr/>
        </p:nvGrpSpPr>
        <p:grpSpPr>
          <a:xfrm>
            <a:off x="838200" y="1523790"/>
            <a:ext cx="10515600" cy="1654345"/>
            <a:chOff x="838200" y="1523790"/>
            <a:chExt cx="10515600" cy="165434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For all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-degree graphs: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(Strongly) sub-quadratic counting when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−1.5</m:t>
                              </m:r>
                            </m:sup>
                          </m:sSup>
                        </m:e>
                      </m:d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: Rounded Corners 2">
                  <a:extLst>
                    <a:ext uri="{FF2B5EF4-FFF2-40B4-BE49-F238E27FC236}">
                      <a16:creationId xmlns:a16="http://schemas.microsoft.com/office/drawing/2014/main" id="{77EF082D-3914-5721-5A5F-7F8B9DF95F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10515600" cy="1325563"/>
                </a:xfrm>
                <a:prstGeom prst="roundRect">
                  <a:avLst/>
                </a:prstGeom>
                <a:blipFill>
                  <a:blip r:embed="rId2"/>
                  <a:stretch>
                    <a:fillRect l="-521" b="-776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9E203CC-B040-C718-4E4A-0391752AD070}"/>
                </a:ext>
              </a:extLst>
            </p:cNvPr>
            <p:cNvSpPr/>
            <p:nvPr/>
          </p:nvSpPr>
          <p:spPr>
            <a:xfrm>
              <a:off x="1210681" y="1523790"/>
              <a:ext cx="4550039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1. Hard-core model</a:t>
              </a:r>
            </a:p>
          </p:txBody>
        </p:sp>
      </p:grp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123734B-2DC7-5F3A-CA1D-4734BDE22460}"/>
              </a:ext>
            </a:extLst>
          </p:cNvPr>
          <p:cNvSpPr/>
          <p:nvPr/>
        </p:nvSpPr>
        <p:spPr>
          <a:xfrm>
            <a:off x="838200" y="3675299"/>
            <a:ext cx="10515600" cy="132556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</a:t>
            </a:r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 families with </a:t>
            </a:r>
            <a:r>
              <a:rPr lang="en-GB" sz="2800" dirty="0">
                <a:solidFill>
                  <a:srgbClr val="FF0000"/>
                </a:solidFill>
              </a:rPr>
              <a:t>quadratic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(Strongly) sub-quadratic counting when SSM is exhibited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DE27B0-96A8-3F3B-789C-CBE0E09257DE}"/>
              </a:ext>
            </a:extLst>
          </p:cNvPr>
          <p:cNvSpPr/>
          <p:nvPr/>
        </p:nvSpPr>
        <p:spPr>
          <a:xfrm>
            <a:off x="1210681" y="3346517"/>
            <a:ext cx="373723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2. Spin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/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Previous best: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DA4E391-8908-9B54-645B-BF39591E3B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3442" y="1284334"/>
                <a:ext cx="3180344" cy="120491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D1CD0E6-3536-84FB-CB80-C6710F8D28A6}"/>
              </a:ext>
            </a:extLst>
          </p:cNvPr>
          <p:cNvSpPr/>
          <p:nvPr/>
        </p:nvSpPr>
        <p:spPr>
          <a:xfrm>
            <a:off x="838200" y="5174157"/>
            <a:ext cx="10515600" cy="9828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GB" sz="2800" dirty="0">
                <a:solidFill>
                  <a:schemeClr val="tx1"/>
                </a:solidFill>
              </a:rPr>
              <a:t>For graph families with </a:t>
            </a:r>
            <a:r>
              <a:rPr lang="en-GB" sz="2800" dirty="0">
                <a:solidFill>
                  <a:srgbClr val="FF0000"/>
                </a:solidFill>
              </a:rPr>
              <a:t>polynomial growth</a:t>
            </a:r>
            <a:r>
              <a:rPr lang="en-GB" sz="2800" dirty="0">
                <a:solidFill>
                  <a:schemeClr val="tx1"/>
                </a:solidFill>
              </a:rPr>
              <a:t>: </a:t>
            </a:r>
          </a:p>
          <a:p>
            <a:r>
              <a:rPr lang="en-GB" sz="2800" dirty="0">
                <a:solidFill>
                  <a:schemeClr val="tx1"/>
                </a:solidFill>
              </a:rPr>
              <a:t>(Weakly) sub-quadratic counting when SSM is exhibited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/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0A88C378-7B2A-FF4B-6E66-90393B135F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6442" y="3077602"/>
                <a:ext cx="1737358" cy="7541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/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07E52BF-69FE-1375-1892-E1F510D6E5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4053" y="5434059"/>
                <a:ext cx="1737358" cy="1122409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/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superpolylog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54015D7A-8141-188B-BBC5-4154953337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8699" y="5434058"/>
                <a:ext cx="2672712" cy="112240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037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9669164F-2AFA-0224-212C-72D3B2CA54B5}"/>
              </a:ext>
            </a:extLst>
          </p:cNvPr>
          <p:cNvGrpSpPr/>
          <p:nvPr/>
        </p:nvGrpSpPr>
        <p:grpSpPr>
          <a:xfrm>
            <a:off x="1372205" y="1922085"/>
            <a:ext cx="2026871" cy="1912754"/>
            <a:chOff x="942365" y="2348706"/>
            <a:chExt cx="2026871" cy="191275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3F0C3E6-9077-EF2A-2A9F-8D81392C3441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68AEF72A-8BBF-B3C5-63CD-B9B87E90B1AD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115078A-85A2-37D2-15F4-FAD8061F0069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D02184C7-014E-17D4-ACBA-4C02DE1135E6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6E4271A-92CE-0D12-C12C-4454E564BCF8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22EC92DA-93D0-E579-E650-858D1F8A8B55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7EC209F1-0926-90FA-0EDA-6423A08291CD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08B41398-8E5A-70AF-3A7F-46F519D52D54}"/>
                  </a:ext>
                </a:extLst>
              </p:cNvPr>
              <p:cNvCxnSpPr>
                <a:stCxn id="3" idx="3"/>
                <a:endCxn id="4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8169329A-AACC-58B1-70CC-AABF70C53A3C}"/>
                  </a:ext>
                </a:extLst>
              </p:cNvPr>
              <p:cNvCxnSpPr>
                <a:cxnSpLocks/>
                <a:stCxn id="3" idx="4"/>
                <a:endCxn id="5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FBA3E14-418F-DA5C-B8FC-87BC490A9173}"/>
                  </a:ext>
                </a:extLst>
              </p:cNvPr>
              <p:cNvCxnSpPr>
                <a:cxnSpLocks/>
                <a:stCxn id="3" idx="5"/>
                <a:endCxn id="6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06EC624-0052-F322-F7EC-E6C27DB4F776}"/>
                  </a:ext>
                </a:extLst>
              </p:cNvPr>
              <p:cNvCxnSpPr>
                <a:cxnSpLocks/>
                <a:stCxn id="6" idx="3"/>
                <a:endCxn id="7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F6F6990-F816-A1A4-9455-27EFED5C2FC3}"/>
                  </a:ext>
                </a:extLst>
              </p:cNvPr>
              <p:cNvCxnSpPr>
                <a:cxnSpLocks/>
                <a:stCxn id="6" idx="5"/>
                <a:endCxn id="8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E95C039-05D8-C62F-BECF-5E761BEBC55E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AFB410C-18B9-E0D8-2DAB-40EE909D2550}"/>
                  </a:ext>
                </a:extLst>
              </p:cNvPr>
              <p:cNvCxnSpPr>
                <a:cxnSpLocks/>
                <a:stCxn id="5" idx="6"/>
                <a:endCxn id="6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6ED504B1-D088-67F6-0F4E-EF4C1DC83F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2330812-F1E1-048D-A56D-C9D781DD413E}"/>
              </a:ext>
            </a:extLst>
          </p:cNvPr>
          <p:cNvGrpSpPr/>
          <p:nvPr/>
        </p:nvGrpSpPr>
        <p:grpSpPr>
          <a:xfrm>
            <a:off x="4326194" y="1939033"/>
            <a:ext cx="2762657" cy="1372897"/>
            <a:chOff x="3895281" y="1969767"/>
            <a:chExt cx="2762657" cy="1372897"/>
          </a:xfrm>
        </p:grpSpPr>
        <p:sp>
          <p:nvSpPr>
            <p:cNvPr id="135" name="Arrow: Right 134">
              <a:extLst>
                <a:ext uri="{FF2B5EF4-FFF2-40B4-BE49-F238E27FC236}">
                  <a16:creationId xmlns:a16="http://schemas.microsoft.com/office/drawing/2014/main" id="{D7F0F126-95EA-13CC-B706-0BB6B655C35C}"/>
                </a:ext>
              </a:extLst>
            </p:cNvPr>
            <p:cNvSpPr/>
            <p:nvPr/>
          </p:nvSpPr>
          <p:spPr>
            <a:xfrm>
              <a:off x="4284059" y="2755428"/>
              <a:ext cx="2154289" cy="587236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03C574EA-C19D-CAB9-2512-3E3B20FCA205}"/>
                </a:ext>
              </a:extLst>
            </p:cNvPr>
            <p:cNvSpPr txBox="1"/>
            <p:nvPr/>
          </p:nvSpPr>
          <p:spPr>
            <a:xfrm>
              <a:off x="3895281" y="1969767"/>
              <a:ext cx="27626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/>
                <a:t>Self-avoid walking (SAW) tree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2D2550-25C7-949D-0AC2-1401C610E386}"/>
              </a:ext>
            </a:extLst>
          </p:cNvPr>
          <p:cNvGrpSpPr/>
          <p:nvPr/>
        </p:nvGrpSpPr>
        <p:grpSpPr>
          <a:xfrm>
            <a:off x="1849342" y="3914970"/>
            <a:ext cx="4719147" cy="1346705"/>
            <a:chOff x="838200" y="4489218"/>
            <a:chExt cx="4719147" cy="13467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/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GB" sz="3200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SAW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sup>
                        </m:sSub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Rectangle: Rounded Corners 136">
                  <a:extLst>
                    <a:ext uri="{FF2B5EF4-FFF2-40B4-BE49-F238E27FC236}">
                      <a16:creationId xmlns:a16="http://schemas.microsoft.com/office/drawing/2014/main" id="{73B7AA8F-F591-AE1D-6A60-527E025070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0"/>
                  <a:ext cx="4719147" cy="1017923"/>
                </a:xfrm>
                <a:prstGeom prst="round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8" name="Rectangle: Rounded Corners 137">
              <a:extLst>
                <a:ext uri="{FF2B5EF4-FFF2-40B4-BE49-F238E27FC236}">
                  <a16:creationId xmlns:a16="http://schemas.microsoft.com/office/drawing/2014/main" id="{AA6C490B-20B4-2A52-73A8-01EF977D4344}"/>
                </a:ext>
              </a:extLst>
            </p:cNvPr>
            <p:cNvSpPr/>
            <p:nvPr/>
          </p:nvSpPr>
          <p:spPr>
            <a:xfrm>
              <a:off x="1210682" y="4489218"/>
              <a:ext cx="362666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[Weitz’06]</a:t>
              </a:r>
              <a:endParaRPr lang="en-GB" sz="32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/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</m:sup>
                      </m:sSubSup>
                      <m:d>
                        <m:d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39880A07-3F18-5E01-68B3-71BCA66D93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06" y="5417183"/>
                <a:ext cx="3650373" cy="825386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/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GB" sz="3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</m:sup>
                    </m:sSubSup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can be computed in linear time on a tree</a:t>
                </a:r>
              </a:p>
            </p:txBody>
          </p:sp>
        </mc:Choice>
        <mc:Fallback xmlns=""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EFE34F4-17B6-F52B-BE02-B23FECEC25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5087" y="5189627"/>
                <a:ext cx="4991998" cy="1038504"/>
              </a:xfrm>
              <a:prstGeom prst="roundRect">
                <a:avLst/>
              </a:prstGeom>
              <a:blipFill>
                <a:blip r:embed="rId6"/>
                <a:stretch>
                  <a:fillRect t="-8092" b="-196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224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82172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(</a:t>
                  </a:r>
                  <a14:m>
                    <m:oMath xmlns:m="http://schemas.openxmlformats.org/officeDocument/2006/math"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).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129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0" grpId="0" animBg="1"/>
      <p:bldP spid="33" grpId="0"/>
      <p:bldP spid="3" grpId="0" animBg="1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Weitz’s for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8220" y="41288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78012" y="21793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396" y="54859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2791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738321" y="43374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898" y="2277500"/>
                <a:ext cx="4402540" cy="155032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19462" y="199175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71078" y="2603868"/>
            <a:ext cx="2946400" cy="1645486"/>
            <a:chOff x="2688492" y="1353407"/>
            <a:chExt cx="2946400" cy="16454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  <m:sup>
                            <m:sSub>
                              <m:sSubPr>
                                <m:ctrlP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GB" sz="32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</m:sup>
                        </m:sSubSup>
                        <m:d>
                          <m:dPr>
                            <m:ctrlP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2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353407"/>
                  <a:ext cx="2946400" cy="85081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3016D8D7-47D1-94F8-A404-81E5E9E4C73B}"/>
              </a:ext>
            </a:extLst>
          </p:cNvPr>
          <p:cNvSpPr/>
          <p:nvPr/>
        </p:nvSpPr>
        <p:spPr>
          <a:xfrm>
            <a:off x="617658" y="1850527"/>
            <a:ext cx="2120663" cy="850816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Biased but deterministic</a:t>
            </a:r>
          </a:p>
        </p:txBody>
      </p:sp>
    </p:spTree>
    <p:extLst>
      <p:ext uri="{BB962C8B-B14F-4D97-AF65-F5344CB8AC3E}">
        <p14:creationId xmlns:p14="http://schemas.microsoft.com/office/powerpoint/2010/main" val="333482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5" grpId="0" animBg="1"/>
      <p:bldP spid="11" grpId="0" animBg="1"/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882C3-B546-25DB-636A-2F137891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Weitz’s algorithm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81D42B90-5A5E-1F57-DD17-4FFE3409FE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10544274-D3AC-FCC1-1C05-A29680E9462F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3089BCA-86E4-D9B7-C3CE-937789742DDB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FA17FC6A-64C2-9813-D160-9EB443F23885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64793588-F1C1-70D3-992D-FD0946CB20DE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8669A73-53CC-5319-D6B5-0947B3965CAB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46C7C180-628E-8C7B-D66A-8BD08A4F87D9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52FC88D4-D1C5-52CD-F139-E0507900F148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C288913-3093-29DF-6D93-A7173F4B3451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D7334F16-5856-53B4-CB39-4CAFC91F73A0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3887212-C4D2-5884-1C21-4C14EBAD1D05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A08FE937-37ED-5BD2-631F-55E41B2782E5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A03A6BE-F4D1-73B3-D6DD-10B7A8B2FCED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C5BDC57B-29B1-2EAB-66A5-C78E93653073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D6B06B0-F1D3-B775-5E38-7A277D4F51F7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AFA5B4B-95A1-6A96-B621-24022924237B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FDC6D08-D479-FDD2-DB01-EA4BD30B018B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6B401C6A-5714-07E4-ECF8-87947D8DF253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E673BCAE-78F7-E4CD-4D7D-E4DA968A413D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85AC72C-9C97-3299-C838-00FED674A555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5590758-0221-3AC7-B306-0798D215D480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6592277F-213D-63C1-E9A3-65FC03B0FAE0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22FE419C-90CA-297B-DDA2-B03F5B9AD093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0B859E9-6E0C-28CB-708B-75A863561A59}"/>
                  </a:ext>
                </a:extLst>
              </p:cNvPr>
              <p:cNvCxnSpPr>
                <a:cxnSpLocks/>
                <a:stCxn id="12" idx="1"/>
                <a:endCxn id="9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A71C047C-385C-7AA9-8490-A2413A7CC63F}"/>
                  </a:ext>
                </a:extLst>
              </p:cNvPr>
              <p:cNvCxnSpPr>
                <a:cxnSpLocks/>
                <a:stCxn id="11" idx="0"/>
                <a:endCxn id="9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9AFEE2A1-620D-A818-9F2B-B8361B38CFBD}"/>
                  </a:ext>
                </a:extLst>
              </p:cNvPr>
              <p:cNvCxnSpPr>
                <a:cxnSpLocks/>
                <a:stCxn id="15" idx="0"/>
                <a:endCxn id="11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E77B5CBA-A78A-CF97-130C-8415D132A83C}"/>
                  </a:ext>
                </a:extLst>
              </p:cNvPr>
              <p:cNvCxnSpPr>
                <a:cxnSpLocks/>
                <a:stCxn id="13" idx="7"/>
                <a:endCxn id="12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id="{5BEB8AEA-F72D-2F15-58D4-5F863E0096CB}"/>
                  </a:ext>
                </a:extLst>
              </p:cNvPr>
              <p:cNvCxnSpPr>
                <a:cxnSpLocks/>
                <a:stCxn id="14" idx="1"/>
                <a:endCxn id="12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AC12636C-06A0-2DFA-D7D9-44CABD3811EE}"/>
                  </a:ext>
                </a:extLst>
              </p:cNvPr>
              <p:cNvCxnSpPr>
                <a:cxnSpLocks/>
                <a:stCxn id="16" idx="1"/>
                <a:endCxn id="12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35E68DCA-D334-1D04-85E7-B56F987E9A03}"/>
                  </a:ext>
                </a:extLst>
              </p:cNvPr>
              <p:cNvCxnSpPr>
                <a:cxnSpLocks/>
                <a:stCxn id="21" idx="0"/>
                <a:endCxn id="13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04C15C19-B0B8-642C-ABC3-D320525AE546}"/>
                  </a:ext>
                </a:extLst>
              </p:cNvPr>
              <p:cNvCxnSpPr>
                <a:cxnSpLocks/>
                <a:stCxn id="22" idx="0"/>
                <a:endCxn id="14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97C58E3C-7348-7231-7B12-25EF6B09B730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B3531746-F23B-F5A7-438A-87CBE8FF0ED1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90343115-A489-44A7-C8BC-048BFD34F682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8818B5E1-B8BB-9360-AC83-EF0C6E74AA59}"/>
                  </a:ext>
                </a:extLst>
              </p:cNvPr>
              <p:cNvCxnSpPr>
                <a:cxnSpLocks/>
                <a:stCxn id="18" idx="0"/>
                <a:endCxn id="15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74B2A448-4B05-39F1-7A98-21F59E2F80F9}"/>
                  </a:ext>
                </a:extLst>
              </p:cNvPr>
              <p:cNvCxnSpPr>
                <a:cxnSpLocks/>
                <a:stCxn id="19" idx="0"/>
                <a:endCxn id="15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C90A1134-C3B9-7265-561B-D2489D8BFD98}"/>
                  </a:ext>
                </a:extLst>
              </p:cNvPr>
              <p:cNvCxnSpPr>
                <a:cxnSpLocks/>
                <a:stCxn id="20" idx="0"/>
                <a:endCxn id="15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77AFCE95-04B9-3468-3005-D10CAF4F2630}"/>
                  </a:ext>
                </a:extLst>
              </p:cNvPr>
              <p:cNvCxnSpPr>
                <a:cxnSpLocks/>
                <a:stCxn id="27" idx="0"/>
                <a:endCxn id="20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B303DEF4-1D66-DC83-E59B-C155A35E029F}"/>
                  </a:ext>
                </a:extLst>
              </p:cNvPr>
              <p:cNvCxnSpPr>
                <a:cxnSpLocks/>
                <a:stCxn id="26" idx="0"/>
                <a:endCxn id="19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9908DDC3-4528-D473-5E86-987CF87B2F69}"/>
                  </a:ext>
                </a:extLst>
              </p:cNvPr>
              <p:cNvCxnSpPr>
                <a:cxnSpLocks/>
                <a:stCxn id="28" idx="0"/>
                <a:endCxn id="26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932A2F98-2662-3324-C283-1C7828F13761}"/>
                  </a:ext>
                </a:extLst>
              </p:cNvPr>
              <p:cNvCxnSpPr>
                <a:cxnSpLocks/>
                <a:stCxn id="29" idx="0"/>
                <a:endCxn id="27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F7F573F-E037-561A-8C66-1AF3EA1367DA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7326D935-CA92-9951-85ED-C76E8C68B17E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7EAD704-E2CB-877E-D68C-78B7CDC6B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6F77790-5361-FE5E-AC98-B36B0FC02DB8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E0CF43A-A8EF-26F7-811F-F0D6D31CB90A}"/>
              </a:ext>
            </a:extLst>
          </p:cNvPr>
          <p:cNvGrpSpPr/>
          <p:nvPr/>
        </p:nvGrpSpPr>
        <p:grpSpPr>
          <a:xfrm>
            <a:off x="534982" y="1474357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7D6F3050-1424-E902-2AC9-9750C1BCA1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5"/>
                  <a:stretch>
                    <a:fillRect l="-371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BFACA59-39EE-7ACF-83AC-9976071D7E41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6ABF7D-1438-A9F0-C074-FCC18C8958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/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num>
                        <m:den>
                          <m: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⇒    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6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C9D1A6A-F0A2-0E8D-DD78-E54B6D5647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82" y="4697993"/>
                <a:ext cx="5727521" cy="1550329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/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3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2E6327B7-F13B-7AF5-0364-1F24DCED38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768" y="4707790"/>
                <a:ext cx="4336816" cy="1550329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628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B1AA278-5555-49A2-7512-276704EC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1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B150B33-73CF-48F4-E666-A0E3CCA09DDE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7C9B8BA9-DADE-C8C1-BFFC-618E4882E947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6791199F-278C-93AB-5712-6FEED5EEF515}"/>
                </a:ext>
              </a:extLst>
            </p:cNvPr>
            <p:cNvSpPr/>
            <p:nvPr/>
          </p:nvSpPr>
          <p:spPr>
            <a:xfrm>
              <a:off x="1210682" y="4489218"/>
              <a:ext cx="4179802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634646" y="4471347"/>
            <a:ext cx="4785995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Suppose we can do this for now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072448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9" grpId="0" animBg="1"/>
      <p:bldP spid="6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51FDE-3DB0-0463-DD6B-B41F1E04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 </a:t>
            </a:r>
            <a:r>
              <a:rPr lang="en-GB" sz="2000" dirty="0"/>
              <a:t>(ideally)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/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GB" sz="32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×…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CE8C8D-79DF-B345-2808-AE9F3AE89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696" y="2808093"/>
                <a:ext cx="7800731" cy="110113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>
            <a:extLst>
              <a:ext uri="{FF2B5EF4-FFF2-40B4-BE49-F238E27FC236}">
                <a16:creationId xmlns:a16="http://schemas.microsoft.com/office/drawing/2014/main" id="{B085A6B3-70C0-CC62-B9B0-5869EA4C30BD}"/>
              </a:ext>
            </a:extLst>
          </p:cNvPr>
          <p:cNvSpPr/>
          <p:nvPr/>
        </p:nvSpPr>
        <p:spPr>
          <a:xfrm rot="16200000">
            <a:off x="5715488" y="858573"/>
            <a:ext cx="380999" cy="6291809"/>
          </a:xfrm>
          <a:prstGeom prst="leftBrace">
            <a:avLst>
              <a:gd name="adj1" fmla="val 85421"/>
              <a:gd name="adj2" fmla="val 50183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/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/>
                  <a:t> terms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861A68E-2E81-0B70-FB03-6E804DE47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72" y="4165112"/>
                <a:ext cx="1502229" cy="523220"/>
              </a:xfrm>
              <a:prstGeom prst="rect">
                <a:avLst/>
              </a:prstGeom>
              <a:blipFill>
                <a:blip r:embed="rId3"/>
                <a:stretch>
                  <a:fillRect t="-11628" r="-4065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9B5765D-769A-3EA2-25D1-899C5FC92183}"/>
              </a:ext>
            </a:extLst>
          </p:cNvPr>
          <p:cNvSpPr/>
          <p:nvPr/>
        </p:nvSpPr>
        <p:spPr>
          <a:xfrm>
            <a:off x="2675797" y="3016617"/>
            <a:ext cx="1634809" cy="70211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/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4298087E-D3BC-DFFE-6280-4D68676AE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188" y="1790958"/>
                <a:ext cx="4402540" cy="11489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F320B9-93A1-03B3-0FD4-886B9628B4A1}"/>
              </a:ext>
            </a:extLst>
          </p:cNvPr>
          <p:cNvSpPr/>
          <p:nvPr/>
        </p:nvSpPr>
        <p:spPr>
          <a:xfrm>
            <a:off x="6207752" y="1505209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5554A71-0585-E43C-D716-54F1C5945CE4}"/>
              </a:ext>
            </a:extLst>
          </p:cNvPr>
          <p:cNvGrpSpPr/>
          <p:nvPr/>
        </p:nvGrpSpPr>
        <p:grpSpPr>
          <a:xfrm>
            <a:off x="2008554" y="1476320"/>
            <a:ext cx="2946400" cy="1452234"/>
            <a:chOff x="2688492" y="1546659"/>
            <a:chExt cx="2946400" cy="14522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/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200" b="0" dirty="0">
                      <a:solidFill>
                        <a:schemeClr val="tx1"/>
                      </a:solidFill>
                    </a:rPr>
                    <a:t>Unbiased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A3FEDCE-3F97-F15F-696A-C6EF669E8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88492" y="1546659"/>
                  <a:ext cx="2946400" cy="657564"/>
                </a:xfrm>
                <a:prstGeom prst="roundRect">
                  <a:avLst/>
                </a:prstGeom>
                <a:blipFill>
                  <a:blip r:embed="rId5"/>
                  <a:stretch>
                    <a:fillRect t="-4545" b="-23636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587D8A49-C182-EEAE-6A2A-8277ED3E6690}"/>
                </a:ext>
              </a:extLst>
            </p:cNvPr>
            <p:cNvSpPr/>
            <p:nvPr/>
          </p:nvSpPr>
          <p:spPr>
            <a:xfrm rot="5400000">
              <a:off x="3813139" y="2458893"/>
              <a:ext cx="720000" cy="36000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/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  <m:sup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sub>
                                      </m:sSub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C481FC-4FCB-64B7-78CA-990AB2F6E6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838145"/>
                <a:ext cx="8335352" cy="7371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1E373E0-3684-29D7-AB85-C82653DCB27D}"/>
              </a:ext>
            </a:extLst>
          </p:cNvPr>
          <p:cNvGrpSpPr/>
          <p:nvPr/>
        </p:nvGrpSpPr>
        <p:grpSpPr>
          <a:xfrm>
            <a:off x="544163" y="1824554"/>
            <a:ext cx="6567004" cy="2879724"/>
            <a:chOff x="838200" y="4489218"/>
            <a:chExt cx="6567004" cy="28797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Assume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≈1/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. </a:t>
                  </a: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For any boundary configuration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on level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,</a:t>
                  </a:r>
                  <a:endParaRPr lang="en-GB" sz="3200" b="0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GB" sz="32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</m:sSub>
                              </m:sup>
                            </m:sSubSup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2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d>
                        <m:r>
                          <a:rPr lang="en-GB" sz="3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≲</m:t>
                        </m:r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32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oMath>
                    </m:oMathPara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: Rounded Corners 14">
                  <a:extLst>
                    <a:ext uri="{FF2B5EF4-FFF2-40B4-BE49-F238E27FC236}">
                      <a16:creationId xmlns:a16="http://schemas.microsoft.com/office/drawing/2014/main" id="{C67B4324-368E-23D8-1389-45BB37A78F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6567004" cy="2550941"/>
                </a:xfrm>
                <a:prstGeom prst="roundRect">
                  <a:avLst/>
                </a:prstGeom>
                <a:blipFill>
                  <a:blip r:embed="rId7"/>
                  <a:stretch>
                    <a:fillRect l="-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AB403E2-1A3F-8666-8521-3B19E71E2367}"/>
                </a:ext>
              </a:extLst>
            </p:cNvPr>
            <p:cNvSpPr/>
            <p:nvPr/>
          </p:nvSpPr>
          <p:spPr>
            <a:xfrm>
              <a:off x="1210682" y="4489218"/>
              <a:ext cx="2549586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/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Δ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GB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28BC825-A35B-7E97-0BF4-C0B9F1F18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40" y="4838145"/>
                <a:ext cx="1970908" cy="6637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/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⇒   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1+1/</m:t>
                            </m:r>
                            <m:r>
                              <a:rPr lang="en-GB" sz="3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running time</a:t>
                </a:r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4D45A457-5330-8381-F56B-362B36FAC1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8310" y="5667699"/>
                <a:ext cx="8335352" cy="737190"/>
              </a:xfrm>
              <a:prstGeom prst="roundRect">
                <a:avLst/>
              </a:prstGeom>
              <a:blipFill>
                <a:blip r:embed="rId9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5714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rgbClr val="FF0000"/>
                </a:solidFill>
              </a:rPr>
              <a:t>F</a:t>
            </a:r>
            <a:r>
              <a:rPr lang="en-GB" sz="3200" b="1" dirty="0">
                <a:solidFill>
                  <a:schemeClr val="tx1"/>
                </a:solidFill>
              </a:rPr>
              <a:t>ully </a:t>
            </a:r>
            <a:r>
              <a:rPr lang="en-GB" sz="3200" b="1" dirty="0">
                <a:solidFill>
                  <a:srgbClr val="FF0000"/>
                </a:solidFill>
              </a:rPr>
              <a:t>p</a:t>
            </a:r>
            <a:r>
              <a:rPr lang="en-GB" sz="3200" b="1" dirty="0">
                <a:solidFill>
                  <a:schemeClr val="tx1"/>
                </a:solidFill>
              </a:rPr>
              <a:t>olynomial-time </a:t>
            </a:r>
            <a:r>
              <a:rPr lang="en-GB" sz="3200" b="1" dirty="0">
                <a:solidFill>
                  <a:srgbClr val="FF0000"/>
                </a:solidFill>
              </a:rPr>
              <a:t>r</a:t>
            </a:r>
            <a:r>
              <a:rPr lang="en-GB" sz="3200" b="1" dirty="0">
                <a:solidFill>
                  <a:schemeClr val="tx1"/>
                </a:solidFill>
              </a:rPr>
              <a:t>andomised </a:t>
            </a:r>
            <a:r>
              <a:rPr lang="en-GB" sz="3200" b="1" dirty="0">
                <a:solidFill>
                  <a:srgbClr val="FF0000"/>
                </a:solidFill>
              </a:rPr>
              <a:t>a</a:t>
            </a:r>
            <a:r>
              <a:rPr lang="en-GB" sz="3200" b="1" dirty="0">
                <a:solidFill>
                  <a:schemeClr val="tx1"/>
                </a:solidFill>
              </a:rPr>
              <a:t>pproximation </a:t>
            </a:r>
            <a:r>
              <a:rPr lang="en-GB" sz="3200" b="1" dirty="0">
                <a:solidFill>
                  <a:srgbClr val="FF0000"/>
                </a:solidFill>
              </a:rPr>
              <a:t>s</a:t>
            </a:r>
            <a:r>
              <a:rPr lang="en-GB" sz="3200" b="1" dirty="0">
                <a:solidFill>
                  <a:schemeClr val="tx1"/>
                </a:solidFill>
              </a:rPr>
              <a:t>cheme (FPRAS)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with probability </a:t>
                </a:r>
                <a14:m>
                  <m:oMath xmlns:m="http://schemas.openxmlformats.org/officeDocument/2006/math">
                    <m:r>
                      <a:rPr lang="en-GB" sz="4000" i="1" dirty="0" smtClean="0">
                        <a:latin typeface="Cambria Math" panose="02040503050406030204" pitchFamily="18" charset="0"/>
                      </a:rPr>
                      <m:t>3/4</m:t>
                    </m:r>
                  </m:oMath>
                </a14:m>
                <a:endParaRPr lang="en-GB" sz="4000" dirty="0"/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836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Speeding up Weitz’s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4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36DFDC3-8A7D-D2A9-B254-17DFB8B18A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6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6FC8C85-C265-45C7-70CE-8E69611B09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7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99FEED61-5DED-29C8-4F2B-546785C9C543}"/>
              </a:ext>
            </a:extLst>
          </p:cNvPr>
          <p:cNvSpPr/>
          <p:nvPr/>
        </p:nvSpPr>
        <p:spPr>
          <a:xfrm>
            <a:off x="3577984" y="4297736"/>
            <a:ext cx="4875599" cy="7127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How can we do this?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27050A7-29E8-B35D-437E-49F40196BC6C}"/>
              </a:ext>
            </a:extLst>
          </p:cNvPr>
          <p:cNvSpPr/>
          <p:nvPr/>
        </p:nvSpPr>
        <p:spPr>
          <a:xfrm>
            <a:off x="4345347" y="5394551"/>
            <a:ext cx="2120663" cy="50274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unbiased</a:t>
            </a:r>
          </a:p>
        </p:txBody>
      </p:sp>
    </p:spTree>
    <p:extLst>
      <p:ext uri="{BB962C8B-B14F-4D97-AF65-F5344CB8AC3E}">
        <p14:creationId xmlns:p14="http://schemas.microsoft.com/office/powerpoint/2010/main" val="38771677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72CE0-8164-F844-979F-505617AEC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Tool: Anand-</a:t>
            </a:r>
            <a:r>
              <a:rPr lang="en-GB" dirty="0" err="1"/>
              <a:t>Jerrum</a:t>
            </a:r>
            <a:r>
              <a:rPr lang="en-GB" dirty="0"/>
              <a:t> </a:t>
            </a:r>
            <a:r>
              <a:rPr kumimoji="0" lang="en-GB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[Anand-Jerrum’22,23]</a:t>
            </a:r>
            <a:endParaRPr lang="en-GB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B8AEB7-2B3E-4169-666F-46078F2B6503}"/>
              </a:ext>
            </a:extLst>
          </p:cNvPr>
          <p:cNvGrpSpPr/>
          <p:nvPr/>
        </p:nvGrpSpPr>
        <p:grpSpPr>
          <a:xfrm>
            <a:off x="8696018" y="1797333"/>
            <a:ext cx="2657782" cy="2508143"/>
            <a:chOff x="942365" y="2348706"/>
            <a:chExt cx="2026871" cy="191275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1B91742-3498-6B3D-EA4D-3135711E8350}"/>
                </a:ext>
              </a:extLst>
            </p:cNvPr>
            <p:cNvGrpSpPr/>
            <p:nvPr/>
          </p:nvGrpSpPr>
          <p:grpSpPr>
            <a:xfrm>
              <a:off x="942365" y="2594952"/>
              <a:ext cx="2026871" cy="1666508"/>
              <a:chOff x="942365" y="2594952"/>
              <a:chExt cx="2026871" cy="1666508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39EF120-1C16-7EBE-418E-8A417AFBBB18}"/>
                  </a:ext>
                </a:extLst>
              </p:cNvPr>
              <p:cNvSpPr/>
              <p:nvPr/>
            </p:nvSpPr>
            <p:spPr>
              <a:xfrm>
                <a:off x="166309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4A8009BD-ED3F-1088-6D65-47079D13FCA5}"/>
                  </a:ext>
                </a:extLst>
              </p:cNvPr>
              <p:cNvSpPr/>
              <p:nvPr/>
            </p:nvSpPr>
            <p:spPr>
              <a:xfrm>
                <a:off x="94236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16DB6-976A-1C98-1BB5-38757469BC14}"/>
                  </a:ext>
                </a:extLst>
              </p:cNvPr>
              <p:cNvSpPr/>
              <p:nvPr/>
            </p:nvSpPr>
            <p:spPr>
              <a:xfrm>
                <a:off x="1663090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15C383A-C76F-18BB-0FDC-25BA5AF7896F}"/>
                  </a:ext>
                </a:extLst>
              </p:cNvPr>
              <p:cNvSpPr/>
              <p:nvPr/>
            </p:nvSpPr>
            <p:spPr>
              <a:xfrm>
                <a:off x="2383815" y="331408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EE946D6-23DC-E790-F1BD-323DE7F6DF39}"/>
                  </a:ext>
                </a:extLst>
              </p:cNvPr>
              <p:cNvSpPr/>
              <p:nvPr/>
            </p:nvSpPr>
            <p:spPr>
              <a:xfrm>
                <a:off x="2023453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F215A7-8AC6-63A0-FD9C-5D1375AEB99F}"/>
                  </a:ext>
                </a:extLst>
              </p:cNvPr>
              <p:cNvSpPr/>
              <p:nvPr/>
            </p:nvSpPr>
            <p:spPr>
              <a:xfrm>
                <a:off x="2742590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AA39081-82D4-816B-62DE-C7A1690FC84D}"/>
                  </a:ext>
                </a:extLst>
              </p:cNvPr>
              <p:cNvCxnSpPr>
                <a:stCxn id="6" idx="3"/>
                <a:endCxn id="7" idx="7"/>
              </p:cNvCxnSpPr>
              <p:nvPr/>
            </p:nvCxnSpPr>
            <p:spPr>
              <a:xfrm flipH="1">
                <a:off x="1135819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374F14A-ADDB-9231-8967-AD665AD07EF4}"/>
                  </a:ext>
                </a:extLst>
              </p:cNvPr>
              <p:cNvCxnSpPr>
                <a:cxnSpLocks/>
                <a:stCxn id="6" idx="4"/>
                <a:endCxn id="8" idx="0"/>
              </p:cNvCxnSpPr>
              <p:nvPr/>
            </p:nvCxnSpPr>
            <p:spPr>
              <a:xfrm>
                <a:off x="1776413" y="282159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4A89547F-BB29-5AFF-C471-580F4886AA27}"/>
                  </a:ext>
                </a:extLst>
              </p:cNvPr>
              <p:cNvCxnSpPr>
                <a:cxnSpLocks/>
                <a:stCxn id="6" idx="5"/>
                <a:endCxn id="9" idx="1"/>
              </p:cNvCxnSpPr>
              <p:nvPr/>
            </p:nvCxnSpPr>
            <p:spPr>
              <a:xfrm>
                <a:off x="1856544" y="2788406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03540B7E-51AB-0E8F-2298-25ED16086B63}"/>
                  </a:ext>
                </a:extLst>
              </p:cNvPr>
              <p:cNvCxnSpPr>
                <a:cxnSpLocks/>
                <a:stCxn id="9" idx="3"/>
                <a:endCxn id="10" idx="7"/>
              </p:cNvCxnSpPr>
              <p:nvPr/>
            </p:nvCxnSpPr>
            <p:spPr>
              <a:xfrm flipH="1">
                <a:off x="2216907" y="3507543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E088A9E1-3AAF-E734-2D07-C6703099533C}"/>
                  </a:ext>
                </a:extLst>
              </p:cNvPr>
              <p:cNvCxnSpPr>
                <a:cxnSpLocks/>
                <a:stCxn id="9" idx="5"/>
                <a:endCxn id="11" idx="1"/>
              </p:cNvCxnSpPr>
              <p:nvPr/>
            </p:nvCxnSpPr>
            <p:spPr>
              <a:xfrm>
                <a:off x="2577269" y="3507543"/>
                <a:ext cx="198513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4BE53C2D-E814-91A4-A36B-6E61BB5365AE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2250099" y="4148137"/>
                <a:ext cx="492491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A5356AB-A962-0331-89FF-52BA4C87C8DB}"/>
                  </a:ext>
                </a:extLst>
              </p:cNvPr>
              <p:cNvCxnSpPr>
                <a:cxnSpLocks/>
                <a:stCxn id="8" idx="6"/>
                <a:endCxn id="9" idx="2"/>
              </p:cNvCxnSpPr>
              <p:nvPr/>
            </p:nvCxnSpPr>
            <p:spPr>
              <a:xfrm>
                <a:off x="1889736" y="3427412"/>
                <a:ext cx="49407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/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GB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549EB7B-6A1A-459F-1D4F-07B468989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6463" y="2348706"/>
                  <a:ext cx="360000" cy="35207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E000E94-5D66-46D3-0340-B392B1117D6F}"/>
              </a:ext>
            </a:extLst>
          </p:cNvPr>
          <p:cNvSpPr/>
          <p:nvPr/>
        </p:nvSpPr>
        <p:spPr>
          <a:xfrm>
            <a:off x="838200" y="2007480"/>
            <a:ext cx="7204115" cy="73283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Lazy</a:t>
            </a:r>
            <a:r>
              <a:rPr lang="en-GB" sz="3200" b="1" dirty="0">
                <a:solidFill>
                  <a:schemeClr val="tx1"/>
                </a:solidFill>
              </a:rPr>
              <a:t> marginal sampler</a:t>
            </a:r>
            <a:endParaRPr lang="en-GB" sz="3200" dirty="0">
              <a:solidFill>
                <a:schemeClr val="tx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DCC58F-8337-FB76-3935-F6C4F812FFFD}"/>
              </a:ext>
            </a:extLst>
          </p:cNvPr>
          <p:cNvGrpSpPr/>
          <p:nvPr/>
        </p:nvGrpSpPr>
        <p:grpSpPr>
          <a:xfrm>
            <a:off x="844030" y="3063214"/>
            <a:ext cx="7204115" cy="2089708"/>
            <a:chOff x="838200" y="1523790"/>
            <a:chExt cx="7204115" cy="208970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/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Under some condition: 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Draws a perfect sample </a:t>
                  </a:r>
                  <a:r>
                    <a:rPr lang="en-GB" sz="2800" dirty="0">
                      <a:solidFill>
                        <a:srgbClr val="FF0000"/>
                      </a:solidFill>
                    </a:rPr>
                    <a:t>from a marginal</a:t>
                  </a:r>
                </a:p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Halts in time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GB" sz="2800" dirty="0" err="1">
                      <a:solidFill>
                        <a:schemeClr val="tx1"/>
                      </a:solidFill>
                    </a:rPr>
                    <a:t>w.p.</a:t>
                  </a:r>
                  <a:r>
                    <a:rPr lang="en-GB" sz="2800" dirty="0">
                      <a:solidFill>
                        <a:schemeClr val="tx1"/>
                      </a:solidFill>
                    </a:rPr>
                    <a:t> at least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: Rounded Corners 19">
                  <a:extLst>
                    <a:ext uri="{FF2B5EF4-FFF2-40B4-BE49-F238E27FC236}">
                      <a16:creationId xmlns:a16="http://schemas.microsoft.com/office/drawing/2014/main" id="{F2AE84AE-4A3D-9895-EB36-6F28FE44BD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852572"/>
                  <a:ext cx="7204115" cy="1760926"/>
                </a:xfrm>
                <a:prstGeom prst="roundRect">
                  <a:avLst/>
                </a:prstGeom>
                <a:blipFill>
                  <a:blip r:embed="rId3"/>
                  <a:stretch>
                    <a:fillRect l="-422" b="-4467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9757EB9-51A4-0A0A-BEE9-57369820FA00}"/>
                </a:ext>
              </a:extLst>
            </p:cNvPr>
            <p:cNvSpPr/>
            <p:nvPr/>
          </p:nvSpPr>
          <p:spPr>
            <a:xfrm>
              <a:off x="1210681" y="1523790"/>
              <a:ext cx="277039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Proposition</a:t>
              </a:r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6981774-7F29-796F-DF96-6234BEA7641A}"/>
              </a:ext>
            </a:extLst>
          </p:cNvPr>
          <p:cNvSpPr/>
          <p:nvPr/>
        </p:nvSpPr>
        <p:spPr>
          <a:xfrm>
            <a:off x="9641086" y="2120229"/>
            <a:ext cx="297195" cy="297195"/>
          </a:xfrm>
          <a:prstGeom prst="ellipse">
            <a:avLst/>
          </a:prstGeom>
          <a:solidFill>
            <a:srgbClr val="FF00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1394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355D-DD56-7277-4ADA-F6FF0EDBF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estimator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EE49ABC-98A4-DBED-D24F-1B59AD5895BE}"/>
              </a:ext>
            </a:extLst>
          </p:cNvPr>
          <p:cNvGrpSpPr/>
          <p:nvPr/>
        </p:nvGrpSpPr>
        <p:grpSpPr>
          <a:xfrm>
            <a:off x="7676197" y="599881"/>
            <a:ext cx="3837865" cy="4099700"/>
            <a:chOff x="4541227" y="1603210"/>
            <a:chExt cx="3837865" cy="40997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8873E87-C2B6-0634-3378-CDFBA1E7DCA9}"/>
                </a:ext>
              </a:extLst>
            </p:cNvPr>
            <p:cNvGrpSpPr/>
            <p:nvPr/>
          </p:nvGrpSpPr>
          <p:grpSpPr>
            <a:xfrm>
              <a:off x="4541227" y="1875815"/>
              <a:ext cx="3837865" cy="3827095"/>
              <a:chOff x="4541227" y="1875815"/>
              <a:chExt cx="3837865" cy="3827095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D2627E10-18A0-DA95-5B62-C41FD1A7079D}"/>
                  </a:ext>
                </a:extLst>
              </p:cNvPr>
              <p:cNvSpPr/>
              <p:nvPr/>
            </p:nvSpPr>
            <p:spPr>
              <a:xfrm>
                <a:off x="6343040" y="1875815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D62B4D5-8EC3-E5F6-415C-0C98FC5ED6F4}"/>
                  </a:ext>
                </a:extLst>
              </p:cNvPr>
              <p:cNvSpPr/>
              <p:nvPr/>
            </p:nvSpPr>
            <p:spPr>
              <a:xfrm>
                <a:off x="562231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20087DEC-4C8F-7BCF-5550-679F8964852C}"/>
                  </a:ext>
                </a:extLst>
              </p:cNvPr>
              <p:cNvSpPr/>
              <p:nvPr/>
            </p:nvSpPr>
            <p:spPr>
              <a:xfrm>
                <a:off x="6343040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55C0369-E095-FD4F-CA56-6FBE9D62AB03}"/>
                  </a:ext>
                </a:extLst>
              </p:cNvPr>
              <p:cNvSpPr/>
              <p:nvPr/>
            </p:nvSpPr>
            <p:spPr>
              <a:xfrm>
                <a:off x="7063765" y="259495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26494FD-D264-5E90-9D31-953080ADD4F4}"/>
                  </a:ext>
                </a:extLst>
              </p:cNvPr>
              <p:cNvSpPr/>
              <p:nvPr/>
            </p:nvSpPr>
            <p:spPr>
              <a:xfrm>
                <a:off x="6703403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56BFCCFF-1157-F49B-3A85-49ACBBD6713E}"/>
                  </a:ext>
                </a:extLst>
              </p:cNvPr>
              <p:cNvSpPr/>
              <p:nvPr/>
            </p:nvSpPr>
            <p:spPr>
              <a:xfrm>
                <a:off x="7422540" y="3315677"/>
                <a:ext cx="226646" cy="226646"/>
              </a:xfrm>
              <a:prstGeom prst="ellipse">
                <a:avLst/>
              </a:prstGeom>
              <a:solidFill>
                <a:srgbClr val="EAEAEA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FA34E-E454-6114-9A8B-E9EBCE98AEBB}"/>
                  </a:ext>
                </a:extLst>
              </p:cNvPr>
              <p:cNvSpPr/>
              <p:nvPr/>
            </p:nvSpPr>
            <p:spPr>
              <a:xfrm>
                <a:off x="5982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8FAE843-BE3A-2ADB-4088-044EF46FA77F}"/>
                  </a:ext>
                </a:extLst>
              </p:cNvPr>
              <p:cNvSpPr/>
              <p:nvPr/>
            </p:nvSpPr>
            <p:spPr>
              <a:xfrm>
                <a:off x="8141677" y="3314089"/>
                <a:ext cx="226646" cy="226646"/>
              </a:xfrm>
              <a:prstGeom prst="ellipse">
                <a:avLst/>
              </a:prstGeom>
              <a:solidFill>
                <a:srgbClr val="FF00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FA88D863-00D7-B968-A469-45916D45BD71}"/>
                  </a:ext>
                </a:extLst>
              </p:cNvPr>
              <p:cNvSpPr/>
              <p:nvPr/>
            </p:nvSpPr>
            <p:spPr>
              <a:xfrm>
                <a:off x="454122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67EC26B-2A53-B05B-EF1A-F86AF7BF96B7}"/>
                  </a:ext>
                </a:extLst>
              </p:cNvPr>
              <p:cNvSpPr/>
              <p:nvPr/>
            </p:nvSpPr>
            <p:spPr>
              <a:xfrm>
                <a:off x="5261952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9CB6C08F-870C-ADFE-3D0B-06AD65CE9661}"/>
                  </a:ext>
                </a:extLst>
              </p:cNvPr>
              <p:cNvSpPr/>
              <p:nvPr/>
            </p:nvSpPr>
            <p:spPr>
              <a:xfrm>
                <a:off x="5982677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F7920F-472A-2805-FF2F-6124BBDE9BB0}"/>
                  </a:ext>
                </a:extLst>
              </p:cNvPr>
              <p:cNvSpPr/>
              <p:nvPr/>
            </p:nvSpPr>
            <p:spPr>
              <a:xfrm>
                <a:off x="6703403" y="4036402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3A69629E-4149-D7C5-A00C-57C711D57043}"/>
                  </a:ext>
                </a:extLst>
              </p:cNvPr>
              <p:cNvSpPr/>
              <p:nvPr/>
            </p:nvSpPr>
            <p:spPr>
              <a:xfrm>
                <a:off x="7422540" y="4036402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D52472-3312-9785-3ABB-13602B70B789}"/>
                  </a:ext>
                </a:extLst>
              </p:cNvPr>
              <p:cNvSpPr/>
              <p:nvPr/>
            </p:nvSpPr>
            <p:spPr>
              <a:xfrm>
                <a:off x="8141677" y="4034814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AABCBBF2-6FB0-4147-4D61-5BA4CED9C102}"/>
                  </a:ext>
                </a:extLst>
              </p:cNvPr>
              <p:cNvSpPr/>
              <p:nvPr/>
            </p:nvSpPr>
            <p:spPr>
              <a:xfrm>
                <a:off x="7433309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FC5ACC53-9710-A7BD-19FE-FD51BB9F7F9A}"/>
                  </a:ext>
                </a:extLst>
              </p:cNvPr>
              <p:cNvSpPr/>
              <p:nvPr/>
            </p:nvSpPr>
            <p:spPr>
              <a:xfrm>
                <a:off x="8152446" y="4755539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1AFC9EA-64C9-8B9E-1834-47CFF4306A54}"/>
                  </a:ext>
                </a:extLst>
              </p:cNvPr>
              <p:cNvSpPr/>
              <p:nvPr/>
            </p:nvSpPr>
            <p:spPr>
              <a:xfrm>
                <a:off x="5263540" y="4757127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4868A6B6-9A3E-8430-09A8-48EB44B9AD2B}"/>
                  </a:ext>
                </a:extLst>
              </p:cNvPr>
              <p:cNvSpPr/>
              <p:nvPr/>
            </p:nvSpPr>
            <p:spPr>
              <a:xfrm>
                <a:off x="5982677" y="4755539"/>
                <a:ext cx="226646" cy="2266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A0AFEE25-3B10-52D8-2510-50C50CC737DB}"/>
                  </a:ext>
                </a:extLst>
              </p:cNvPr>
              <p:cNvSpPr/>
              <p:nvPr/>
            </p:nvSpPr>
            <p:spPr>
              <a:xfrm>
                <a:off x="5263540" y="5476264"/>
                <a:ext cx="226646" cy="226646"/>
              </a:xfrm>
              <a:prstGeom prst="ellipse">
                <a:avLst/>
              </a:prstGeom>
              <a:solidFill>
                <a:schemeClr val="bg2">
                  <a:lumMod val="2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DC55979-E861-F58B-5BA1-61FBC2254528}"/>
                  </a:ext>
                </a:extLst>
              </p:cNvPr>
              <p:cNvSpPr/>
              <p:nvPr/>
            </p:nvSpPr>
            <p:spPr>
              <a:xfrm>
                <a:off x="5982677" y="5474676"/>
                <a:ext cx="226646" cy="226646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33A34C3-7CCE-F4AF-736B-A004AFFD2D79}"/>
                  </a:ext>
                </a:extLst>
              </p:cNvPr>
              <p:cNvCxnSpPr>
                <a:cxnSpLocks/>
                <a:stCxn id="7" idx="7"/>
                <a:endCxn id="6" idx="3"/>
              </p:cNvCxnSpPr>
              <p:nvPr/>
            </p:nvCxnSpPr>
            <p:spPr>
              <a:xfrm flipV="1">
                <a:off x="5815769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D522834-0D82-514C-6169-5DFE18147E37}"/>
                  </a:ext>
                </a:extLst>
              </p:cNvPr>
              <p:cNvCxnSpPr>
                <a:cxnSpLocks/>
                <a:stCxn id="9" idx="1"/>
                <a:endCxn id="6" idx="5"/>
              </p:cNvCxnSpPr>
              <p:nvPr/>
            </p:nvCxnSpPr>
            <p:spPr>
              <a:xfrm flipH="1" flipV="1">
                <a:off x="6536494" y="2069269"/>
                <a:ext cx="560463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63D7829-E087-0434-E21E-C3A1432C2826}"/>
                  </a:ext>
                </a:extLst>
              </p:cNvPr>
              <p:cNvCxnSpPr>
                <a:cxnSpLocks/>
                <a:stCxn id="8" idx="0"/>
                <a:endCxn id="6" idx="4"/>
              </p:cNvCxnSpPr>
              <p:nvPr/>
            </p:nvCxnSpPr>
            <p:spPr>
              <a:xfrm flipV="1">
                <a:off x="6456363" y="2102461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1752977-D477-2F1A-ECA5-7482F6808A5F}"/>
                  </a:ext>
                </a:extLst>
              </p:cNvPr>
              <p:cNvCxnSpPr>
                <a:cxnSpLocks/>
                <a:stCxn id="12" idx="0"/>
                <a:endCxn id="8" idx="3"/>
              </p:cNvCxnSpPr>
              <p:nvPr/>
            </p:nvCxnSpPr>
            <p:spPr>
              <a:xfrm flipV="1">
                <a:off x="6096000" y="2788406"/>
                <a:ext cx="280232" cy="52568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0497E50-B896-B169-48F2-446124E19381}"/>
                  </a:ext>
                </a:extLst>
              </p:cNvPr>
              <p:cNvCxnSpPr>
                <a:cxnSpLocks/>
                <a:stCxn id="10" idx="7"/>
                <a:endCxn id="9" idx="3"/>
              </p:cNvCxnSpPr>
              <p:nvPr/>
            </p:nvCxnSpPr>
            <p:spPr>
              <a:xfrm flipV="1">
                <a:off x="6896857" y="2788406"/>
                <a:ext cx="200100" cy="56046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5EAC3E7B-0AA8-77A1-C385-C2A5AA2A9C8B}"/>
                  </a:ext>
                </a:extLst>
              </p:cNvPr>
              <p:cNvCxnSpPr>
                <a:cxnSpLocks/>
                <a:stCxn id="11" idx="1"/>
                <a:endCxn id="9" idx="4"/>
              </p:cNvCxnSpPr>
              <p:nvPr/>
            </p:nvCxnSpPr>
            <p:spPr>
              <a:xfrm flipH="1" flipV="1">
                <a:off x="7177088" y="2821598"/>
                <a:ext cx="278644" cy="52727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9AF534C2-6EF3-986A-F97D-AE979EC22991}"/>
                  </a:ext>
                </a:extLst>
              </p:cNvPr>
              <p:cNvCxnSpPr>
                <a:cxnSpLocks/>
                <a:stCxn id="13" idx="1"/>
                <a:endCxn id="9" idx="5"/>
              </p:cNvCxnSpPr>
              <p:nvPr/>
            </p:nvCxnSpPr>
            <p:spPr>
              <a:xfrm flipH="1" flipV="1">
                <a:off x="7257219" y="2788406"/>
                <a:ext cx="917650" cy="558875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96610A6D-63F6-6E13-7570-80A25F8AD3CD}"/>
                  </a:ext>
                </a:extLst>
              </p:cNvPr>
              <p:cNvCxnSpPr>
                <a:cxnSpLocks/>
                <a:stCxn id="17" idx="0"/>
                <a:endCxn id="10" idx="4"/>
              </p:cNvCxnSpPr>
              <p:nvPr/>
            </p:nvCxnSpPr>
            <p:spPr>
              <a:xfrm flipV="1">
                <a:off x="6816726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94B6D2A-F01B-2F68-E41B-7D8F7B41DDB0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V="1">
                <a:off x="7535863" y="3542323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6A8C1A3-29BF-AFAA-8789-1FB0A1594763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8255000" y="3540735"/>
                <a:ext cx="0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52798C9-DFDA-8CEF-B64D-48B9A750BD0E}"/>
                  </a:ext>
                </a:extLst>
              </p:cNvPr>
              <p:cNvCxnSpPr>
                <a:cxnSpLocks/>
                <a:stCxn id="20" idx="0"/>
                <a:endCxn id="18" idx="4"/>
              </p:cNvCxnSpPr>
              <p:nvPr/>
            </p:nvCxnSpPr>
            <p:spPr>
              <a:xfrm flipH="1" flipV="1">
                <a:off x="7535863" y="4263048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A5AE84F-1330-C800-984C-545CCC83FE79}"/>
                  </a:ext>
                </a:extLst>
              </p:cNvPr>
              <p:cNvCxnSpPr>
                <a:cxnSpLocks/>
                <a:stCxn id="21" idx="0"/>
                <a:endCxn id="19" idx="4"/>
              </p:cNvCxnSpPr>
              <p:nvPr/>
            </p:nvCxnSpPr>
            <p:spPr>
              <a:xfrm flipH="1" flipV="1">
                <a:off x="8255000" y="4261460"/>
                <a:ext cx="10769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43361D2-FA28-1F8A-53BC-15ECC9BE6415}"/>
                  </a:ext>
                </a:extLst>
              </p:cNvPr>
              <p:cNvCxnSpPr>
                <a:cxnSpLocks/>
                <a:stCxn id="14" idx="0"/>
                <a:endCxn id="12" idx="2"/>
              </p:cNvCxnSpPr>
              <p:nvPr/>
            </p:nvCxnSpPr>
            <p:spPr>
              <a:xfrm flipV="1">
                <a:off x="4654550" y="3427412"/>
                <a:ext cx="1328127" cy="60899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5E197690-40EE-BE8E-5D65-699ED6F83BC2}"/>
                  </a:ext>
                </a:extLst>
              </p:cNvPr>
              <p:cNvCxnSpPr>
                <a:cxnSpLocks/>
                <a:stCxn id="15" idx="0"/>
                <a:endCxn id="12" idx="3"/>
              </p:cNvCxnSpPr>
              <p:nvPr/>
            </p:nvCxnSpPr>
            <p:spPr>
              <a:xfrm flipV="1">
                <a:off x="5375275" y="3507543"/>
                <a:ext cx="640594" cy="5288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45AC9A2A-0BD0-B795-B78B-03ED8192C58B}"/>
                  </a:ext>
                </a:extLst>
              </p:cNvPr>
              <p:cNvCxnSpPr>
                <a:cxnSpLocks/>
                <a:stCxn id="16" idx="0"/>
                <a:endCxn id="12" idx="4"/>
              </p:cNvCxnSpPr>
              <p:nvPr/>
            </p:nvCxnSpPr>
            <p:spPr>
              <a:xfrm flipV="1">
                <a:off x="6096000" y="3540735"/>
                <a:ext cx="0" cy="495667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EFE40A2-23E2-5308-4DF1-2ABBBBB3A5AE}"/>
                  </a:ext>
                </a:extLst>
              </p:cNvPr>
              <p:cNvCxnSpPr>
                <a:cxnSpLocks/>
                <a:stCxn id="23" idx="0"/>
                <a:endCxn id="16" idx="4"/>
              </p:cNvCxnSpPr>
              <p:nvPr/>
            </p:nvCxnSpPr>
            <p:spPr>
              <a:xfrm flipV="1">
                <a:off x="6096000" y="4263048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3C558A7-2111-0344-A937-DF5A549B6505}"/>
                  </a:ext>
                </a:extLst>
              </p:cNvPr>
              <p:cNvCxnSpPr>
                <a:cxnSpLocks/>
                <a:stCxn id="22" idx="0"/>
                <a:endCxn id="15" idx="4"/>
              </p:cNvCxnSpPr>
              <p:nvPr/>
            </p:nvCxnSpPr>
            <p:spPr>
              <a:xfrm flipH="1" flipV="1">
                <a:off x="5375275" y="4263048"/>
                <a:ext cx="1588" cy="49407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D5486EA-C81A-7A30-7490-76A2ACA38176}"/>
                  </a:ext>
                </a:extLst>
              </p:cNvPr>
              <p:cNvCxnSpPr>
                <a:cxnSpLocks/>
                <a:stCxn id="24" idx="0"/>
                <a:endCxn id="22" idx="4"/>
              </p:cNvCxnSpPr>
              <p:nvPr/>
            </p:nvCxnSpPr>
            <p:spPr>
              <a:xfrm flipV="1">
                <a:off x="5376863" y="4983773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40DC55-4134-F057-A88F-BFE13885B2BB}"/>
                  </a:ext>
                </a:extLst>
              </p:cNvPr>
              <p:cNvCxnSpPr>
                <a:cxnSpLocks/>
                <a:stCxn id="25" idx="0"/>
                <a:endCxn id="23" idx="4"/>
              </p:cNvCxnSpPr>
              <p:nvPr/>
            </p:nvCxnSpPr>
            <p:spPr>
              <a:xfrm flipV="1">
                <a:off x="6096000" y="4982185"/>
                <a:ext cx="0" cy="4924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0621730-03AD-EE50-ADC4-059DB952AABA}"/>
                    </a:ext>
                  </a:extLst>
                </p:cNvPr>
                <p:cNvSpPr txBox="1"/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132" name="TextBox 131">
                  <a:extLst>
                    <a:ext uri="{FF2B5EF4-FFF2-40B4-BE49-F238E27FC236}">
                      <a16:creationId xmlns:a16="http://schemas.microsoft.com/office/drawing/2014/main" id="{BCFA99D0-1A58-ED66-248B-3FED8CEDCC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6363" y="1603210"/>
                  <a:ext cx="36000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E5F4306A-8E37-018D-02E3-913B177C284B}"/>
              </a:ext>
            </a:extLst>
          </p:cNvPr>
          <p:cNvSpPr/>
          <p:nvPr/>
        </p:nvSpPr>
        <p:spPr>
          <a:xfrm>
            <a:off x="7614754" y="2764052"/>
            <a:ext cx="4179803" cy="2104948"/>
          </a:xfrm>
          <a:prstGeom prst="rect">
            <a:avLst/>
          </a:prstGeom>
          <a:solidFill>
            <a:srgbClr val="FFFFFF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Left Brace 45">
            <a:extLst>
              <a:ext uri="{FF2B5EF4-FFF2-40B4-BE49-F238E27FC236}">
                <a16:creationId xmlns:a16="http://schemas.microsoft.com/office/drawing/2014/main" id="{830A6AB0-1D7F-BC19-DB33-AE2377CC18F8}"/>
              </a:ext>
            </a:extLst>
          </p:cNvPr>
          <p:cNvSpPr/>
          <p:nvPr/>
        </p:nvSpPr>
        <p:spPr>
          <a:xfrm>
            <a:off x="8184372" y="994079"/>
            <a:ext cx="236269" cy="1454870"/>
          </a:xfrm>
          <a:prstGeom prst="leftBrace">
            <a:avLst>
              <a:gd name="adj1" fmla="val 7522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/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400" dirty="0"/>
                  <a:t> levels</a:t>
                </a: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188CB6D-729D-7DC9-4E44-21DD44096E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843" y="1459855"/>
                <a:ext cx="1328126" cy="461665"/>
              </a:xfrm>
              <a:prstGeom prst="rect">
                <a:avLst/>
              </a:prstGeom>
              <a:blipFill>
                <a:blip r:embed="rId4"/>
                <a:stretch>
                  <a:fillRect l="-1376" t="-9211" b="-3026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 47">
            <a:extLst>
              <a:ext uri="{FF2B5EF4-FFF2-40B4-BE49-F238E27FC236}">
                <a16:creationId xmlns:a16="http://schemas.microsoft.com/office/drawing/2014/main" id="{177D9104-65C2-92C2-3827-7B074C56E2EB}"/>
              </a:ext>
            </a:extLst>
          </p:cNvPr>
          <p:cNvSpPr/>
          <p:nvPr/>
        </p:nvSpPr>
        <p:spPr>
          <a:xfrm>
            <a:off x="9052058" y="2202809"/>
            <a:ext cx="2520000" cy="4201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/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3003AB4-6004-5F5D-75FA-ECA6F2C3B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6425" y="1963647"/>
                <a:ext cx="61265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Arrow: Right 49">
            <a:extLst>
              <a:ext uri="{FF2B5EF4-FFF2-40B4-BE49-F238E27FC236}">
                <a16:creationId xmlns:a16="http://schemas.microsoft.com/office/drawing/2014/main" id="{42410ED1-2E33-ACA7-C4B0-6F813D7BCB95}"/>
              </a:ext>
            </a:extLst>
          </p:cNvPr>
          <p:cNvSpPr/>
          <p:nvPr/>
        </p:nvSpPr>
        <p:spPr>
          <a:xfrm>
            <a:off x="6095999" y="2209442"/>
            <a:ext cx="1921463" cy="4201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AEC580A-3F5A-8C30-608B-92B05735868A}"/>
              </a:ext>
            </a:extLst>
          </p:cNvPr>
          <p:cNvSpPr/>
          <p:nvPr/>
        </p:nvSpPr>
        <p:spPr>
          <a:xfrm>
            <a:off x="1404035" y="1785077"/>
            <a:ext cx="4331601" cy="129288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Correctly distributed boundary configuration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9A7334-FCF2-89FF-3E62-710160C8C5A2}"/>
              </a:ext>
            </a:extLst>
          </p:cNvPr>
          <p:cNvGrpSpPr/>
          <p:nvPr/>
        </p:nvGrpSpPr>
        <p:grpSpPr>
          <a:xfrm>
            <a:off x="838199" y="3365884"/>
            <a:ext cx="7055461" cy="2879724"/>
            <a:chOff x="838199" y="4489218"/>
            <a:chExt cx="7055461" cy="2879724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B7135A8C-1264-DE89-80EF-C8C91108FC0C}"/>
                </a:ext>
              </a:extLst>
            </p:cNvPr>
            <p:cNvSpPr/>
            <p:nvPr/>
          </p:nvSpPr>
          <p:spPr>
            <a:xfrm>
              <a:off x="838199" y="4818001"/>
              <a:ext cx="7055461" cy="2550941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endParaRPr lang="en-GB" sz="3200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DC2764E6-E0C1-0680-8F2B-90742DB51439}"/>
                </a:ext>
              </a:extLst>
            </p:cNvPr>
            <p:cNvSpPr/>
            <p:nvPr/>
          </p:nvSpPr>
          <p:spPr>
            <a:xfrm>
              <a:off x="1210682" y="4489218"/>
              <a:ext cx="4179803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Marginal estimator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/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99FEED61-5DED-29C8-4F2B-546785C9C5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400" y="4314317"/>
                <a:ext cx="7106524" cy="735584"/>
              </a:xfrm>
              <a:prstGeom prst="roundRect">
                <a:avLst/>
              </a:prstGeom>
              <a:blipFill>
                <a:blip r:embed="rId6"/>
                <a:stretch>
                  <a:fillRect l="-856"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/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1. 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1AC0F2A8-6145-A508-1B39-4E8460C6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67" y="4436383"/>
                <a:ext cx="3321539" cy="523220"/>
              </a:xfrm>
              <a:prstGeom prst="rect">
                <a:avLst/>
              </a:prstGeom>
              <a:blipFill>
                <a:blip r:embed="rId7"/>
                <a:stretch>
                  <a:fillRect l="-3853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/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2.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854790B-D53F-D4AA-3E2A-4280236CA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390" y="5164911"/>
                <a:ext cx="3321539" cy="555986"/>
              </a:xfrm>
              <a:prstGeom prst="rect">
                <a:avLst/>
              </a:prstGeom>
              <a:blipFill>
                <a:blip r:embed="rId8"/>
                <a:stretch>
                  <a:fillRect l="-3670" t="-7692" b="-2747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/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2C456802-67A8-E8B9-AF38-1E40AB49C6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681" y="5175766"/>
                <a:ext cx="3787535" cy="735584"/>
              </a:xfrm>
              <a:prstGeom prst="roundRect">
                <a:avLst/>
              </a:prstGeom>
              <a:blipFill>
                <a:blip r:embed="rId9"/>
                <a:stretch>
                  <a:fillRect b="-56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/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sup>
                      </m:sSup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1/2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0EA8A65-1E95-375F-1623-AC84FA737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4293" y="5302475"/>
                <a:ext cx="2342485" cy="60324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/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</a:rPr>
                  <a:t>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schemeClr val="tx1"/>
                    </a:solidFill>
                  </a:rPr>
                  <a:t> on the fly</a:t>
                </a:r>
              </a:p>
            </p:txBody>
          </p:sp>
        </mc:Choice>
        <mc:Fallback xmlns="">
          <p:sp>
            <p:nvSpPr>
              <p:cNvPr id="61" name="Rectangle: Rounded Corners 60">
                <a:extLst>
                  <a:ext uri="{FF2B5EF4-FFF2-40B4-BE49-F238E27FC236}">
                    <a16:creationId xmlns:a16="http://schemas.microsoft.com/office/drawing/2014/main" id="{4A832FD2-8509-900D-978D-FD8EEDEBD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6907" y="3959190"/>
                <a:ext cx="3514179" cy="510060"/>
              </a:xfrm>
              <a:prstGeom prst="roundRect">
                <a:avLst/>
              </a:prstGeom>
              <a:blipFill>
                <a:blip r:embed="rId11"/>
                <a:stretch>
                  <a:fillRect t="-1163" b="-220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11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D53ED-443F-DDA0-242C-D4C0DB79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Full algorithm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66DFD7E-CE4F-745E-E044-7ED2C3D9E418}"/>
              </a:ext>
            </a:extLst>
          </p:cNvPr>
          <p:cNvGrpSpPr/>
          <p:nvPr/>
        </p:nvGrpSpPr>
        <p:grpSpPr>
          <a:xfrm>
            <a:off x="838200" y="1810623"/>
            <a:ext cx="9821985" cy="3957131"/>
            <a:chOff x="838200" y="4489218"/>
            <a:chExt cx="9728341" cy="3957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/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Repeat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sz="32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times:</a:t>
                  </a: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prstClr val="black"/>
                      </a:solidFill>
                    </a:rPr>
                    <a:t>E</a:t>
                  </a:r>
                  <a:r>
                    <a:rPr kumimoji="0" lang="en-GB" sz="3200" b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stimate</a:t>
                  </a:r>
                  <a:r>
                    <a:rPr kumimoji="0" lang="en-GB" sz="3200" b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ea typeface="+mn-ea"/>
                      <a:cs typeface="+mn-cs"/>
                    </a:rPr>
                    <a:t> all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−1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a14:m>
                  <a:r>
                    <a:rPr lang="en-GB" sz="3200" dirty="0">
                      <a:solidFill>
                        <a:schemeClr val="tx1"/>
                      </a:solidFill>
                    </a:rPr>
                    <a:t> using</a:t>
                  </a:r>
                </a:p>
                <a:p>
                  <a:pPr marL="514350" indent="-514350">
                    <a:buAutoNum type="arabicPeriod"/>
                  </a:pPr>
                  <a:r>
                    <a:rPr lang="en-GB" sz="3200" dirty="0">
                      <a:solidFill>
                        <a:schemeClr val="tx1"/>
                      </a:solidFill>
                    </a:rPr>
                    <a:t>Compute the estimated </a:t>
                  </a:r>
                  <a14:m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a14:m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endParaRPr lang="en-GB" sz="3200" dirty="0">
                    <a:solidFill>
                      <a:schemeClr val="tx1"/>
                    </a:solidFill>
                  </a:endParaRPr>
                </a:p>
                <a:p>
                  <a:r>
                    <a:rPr lang="en-GB" sz="3200" dirty="0">
                      <a:solidFill>
                        <a:schemeClr val="tx1"/>
                      </a:solidFill>
                    </a:rPr>
                    <a:t>Output the average</a:t>
                  </a: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984DB06-8130-F1FE-412A-FF357561B6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4818001"/>
                  <a:ext cx="9728341" cy="3628348"/>
                </a:xfrm>
                <a:prstGeom prst="roundRect">
                  <a:avLst/>
                </a:prstGeom>
                <a:blipFill>
                  <a:blip r:embed="rId2"/>
                  <a:stretch>
                    <a:fillRect b="-50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B9B7724-937B-8096-0EDE-372CECEA6AA8}"/>
                </a:ext>
              </a:extLst>
            </p:cNvPr>
            <p:cNvSpPr/>
            <p:nvPr/>
          </p:nvSpPr>
          <p:spPr>
            <a:xfrm>
              <a:off x="1210682" y="4489218"/>
              <a:ext cx="2400025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Algorithm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/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  <a:r>
                  <a:rPr lang="en-GB" sz="2800" dirty="0" err="1">
                    <a:solidFill>
                      <a:schemeClr val="tx1"/>
                    </a:solidFill>
                  </a:rPr>
                  <a:t>w.p.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/8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halt in time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1/2</m:t>
                            </m:r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unc>
                                  <m:funcPr>
                                    <m:ctrlP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</m:t>
                                    </m:r>
                                    <m:r>
                                      <a:rPr lang="en-GB" sz="2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02AEC355-5569-8F3F-9318-57102C9A26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289" y="2380605"/>
                <a:ext cx="5212861" cy="1220675"/>
              </a:xfrm>
              <a:prstGeom prst="roundRect">
                <a:avLst/>
              </a:prstGeom>
              <a:blipFill>
                <a:blip r:embed="rId3"/>
                <a:stretch>
                  <a:fillRect b="-14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/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set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=1/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𝑛𝑁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ADA0F6C-590C-22DE-D1E4-42C3E10BFD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380" y="1717909"/>
                <a:ext cx="3034420" cy="750278"/>
              </a:xfrm>
              <a:prstGeom prst="roundRect">
                <a:avLst/>
              </a:prstGeom>
              <a:blipFill>
                <a:blip r:embed="rId4"/>
                <a:stretch>
                  <a:fillRect b="-64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F9F8877-4FDA-AF0B-1A09-F423D9D1CC76}"/>
              </a:ext>
            </a:extLst>
          </p:cNvPr>
          <p:cNvSpPr/>
          <p:nvPr/>
        </p:nvSpPr>
        <p:spPr>
          <a:xfrm>
            <a:off x="6840377" y="3510048"/>
            <a:ext cx="3656173" cy="60740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marginal estimator</a:t>
            </a:r>
          </a:p>
        </p:txBody>
      </p:sp>
    </p:spTree>
    <p:extLst>
      <p:ext uri="{BB962C8B-B14F-4D97-AF65-F5344CB8AC3E}">
        <p14:creationId xmlns:p14="http://schemas.microsoft.com/office/powerpoint/2010/main" val="11358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051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05462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49760-1FD0-810F-C5FB-AAB36ED6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New marginal estimator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7C7359C-317F-435A-94BA-5CF1E7E5F298}"/>
              </a:ext>
            </a:extLst>
          </p:cNvPr>
          <p:cNvGrpSpPr/>
          <p:nvPr/>
        </p:nvGrpSpPr>
        <p:grpSpPr>
          <a:xfrm>
            <a:off x="7351804" y="1785912"/>
            <a:ext cx="4212210" cy="3584139"/>
            <a:chOff x="896296" y="2669050"/>
            <a:chExt cx="4212210" cy="3584139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377DE7C-9A12-D776-14D7-9FBD062376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17786" y="3680095"/>
              <a:ext cx="735923" cy="75125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C2C27F-9EE4-5193-126A-AF972B0D3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45481" y="5152173"/>
              <a:ext cx="639555" cy="68258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21CC7A2-F950-4B05-56CF-060A7DAF57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27278" y="5419669"/>
              <a:ext cx="1125008" cy="678722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7478D33-0206-7190-492B-32DB1A5985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7278" y="4276555"/>
              <a:ext cx="178605" cy="1143114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DC5BB46-985F-3D46-238D-8704512F7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60687" y="2823847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AD1E024-B890-F371-AAE3-DA43CA88A2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05890" y="3133441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CAB67DB-753C-E3DE-BCA4-B25D772053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3682" y="365736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0555859-5C00-7C3E-BCB2-8645E293C3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4083" y="2823847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62373D6-C97D-BE8F-4103-6AEAB40002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7380" y="3966962"/>
              <a:ext cx="154798" cy="114311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6602164-9C64-ADE2-C947-61E141C225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94330" y="3703320"/>
              <a:ext cx="1494388" cy="30959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9075769-A4CF-6049-D169-9F75797BCFB3}"/>
                </a:ext>
              </a:extLst>
            </p:cNvPr>
            <p:cNvCxnSpPr>
              <a:cxnSpLocks/>
            </p:cNvCxnSpPr>
            <p:nvPr/>
          </p:nvCxnSpPr>
          <p:spPr>
            <a:xfrm>
              <a:off x="1244588" y="4276556"/>
              <a:ext cx="1339592" cy="8335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4E0FD31-7633-F28F-7493-17EE3BB0F1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72586" y="3133440"/>
              <a:ext cx="1297929" cy="8335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B537793-8768-1C12-C042-62D3808601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073" y="2811936"/>
              <a:ext cx="1184794" cy="1976636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671D9AB-9B62-C32D-1C3C-F4C3113450CF}"/>
                </a:ext>
              </a:extLst>
            </p:cNvPr>
            <p:cNvSpPr/>
            <p:nvPr/>
          </p:nvSpPr>
          <p:spPr>
            <a:xfrm>
              <a:off x="1205891" y="297864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962F056-8303-FCAA-A438-B5ECD61E83A2}"/>
                </a:ext>
              </a:extLst>
            </p:cNvPr>
            <p:cNvSpPr/>
            <p:nvPr/>
          </p:nvSpPr>
          <p:spPr>
            <a:xfrm>
              <a:off x="2700279" y="266905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A57D62A-5DD0-F779-9999-886C2042C55B}"/>
                </a:ext>
              </a:extLst>
            </p:cNvPr>
            <p:cNvSpPr/>
            <p:nvPr/>
          </p:nvSpPr>
          <p:spPr>
            <a:xfrm>
              <a:off x="2390685" y="4955280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D8947F7-032F-297B-B4F5-D957B99A6AEA}"/>
                </a:ext>
              </a:extLst>
            </p:cNvPr>
            <p:cNvSpPr/>
            <p:nvPr/>
          </p:nvSpPr>
          <p:spPr>
            <a:xfrm>
              <a:off x="3885073" y="4645686"/>
              <a:ext cx="309594" cy="309595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C84B772-76EA-20C5-E697-ABD576E97B85}"/>
                </a:ext>
              </a:extLst>
            </p:cNvPr>
            <p:cNvSpPr/>
            <p:nvPr/>
          </p:nvSpPr>
          <p:spPr>
            <a:xfrm>
              <a:off x="1051093" y="4121760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EA30770-FF0C-E0C3-0EE7-4D57E5E56F02}"/>
                </a:ext>
              </a:extLst>
            </p:cNvPr>
            <p:cNvSpPr/>
            <p:nvPr/>
          </p:nvSpPr>
          <p:spPr>
            <a:xfrm>
              <a:off x="2545481" y="3812165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1EE9DC4-41FF-FE44-273D-BC940C9668B4}"/>
                </a:ext>
              </a:extLst>
            </p:cNvPr>
            <p:cNvSpPr/>
            <p:nvPr/>
          </p:nvSpPr>
          <p:spPr>
            <a:xfrm>
              <a:off x="4039870" y="3502571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8CEA80-E8E0-81A9-A4F1-DA210C520126}"/>
                </a:ext>
              </a:extLst>
            </p:cNvPr>
            <p:cNvSpPr/>
            <p:nvPr/>
          </p:nvSpPr>
          <p:spPr>
            <a:xfrm>
              <a:off x="4798912" y="4276557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1CBD2F8-C71A-2477-8F3E-FECAD057BF9C}"/>
                </a:ext>
              </a:extLst>
            </p:cNvPr>
            <p:cNvSpPr/>
            <p:nvPr/>
          </p:nvSpPr>
          <p:spPr>
            <a:xfrm>
              <a:off x="3030239" y="5679956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FC5DC0D-856D-56BE-9685-27C7023DF885}"/>
                </a:ext>
              </a:extLst>
            </p:cNvPr>
            <p:cNvSpPr/>
            <p:nvPr/>
          </p:nvSpPr>
          <p:spPr>
            <a:xfrm>
              <a:off x="1997489" y="5943594"/>
              <a:ext cx="309594" cy="309595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F049B24-3888-2998-20D5-F712A89ADD2F}"/>
                </a:ext>
              </a:extLst>
            </p:cNvPr>
            <p:cNvSpPr/>
            <p:nvPr/>
          </p:nvSpPr>
          <p:spPr>
            <a:xfrm>
              <a:off x="896296" y="5253804"/>
              <a:ext cx="309594" cy="309595"/>
            </a:xfrm>
            <a:prstGeom prst="ellipse">
              <a:avLst/>
            </a:prstGeom>
            <a:solidFill>
              <a:srgbClr val="FF00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/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FCB26C38-38AF-C1A3-BF99-C0ACEF315F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808" y="1673144"/>
                <a:ext cx="55419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83D7BD0-7205-D58F-5C06-04FDC6C0C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3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A49EF4A9-7725-EDFE-4A67-9EBDA5132592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: Rounded Corners 42">
                  <a:extLst>
                    <a:ext uri="{FF2B5EF4-FFF2-40B4-BE49-F238E27FC236}">
                      <a16:creationId xmlns:a16="http://schemas.microsoft.com/office/drawing/2014/main" id="{B3DD55E3-409B-7211-1279-EF6C4201D4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D4F96561-B6E3-E3E7-DB58-BF448FFE73FE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C3AA47-4CC2-551A-9043-7BFF0FFE3DDB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47" name="Rectangle: Rounded Corners 46">
                  <a:extLst>
                    <a:ext uri="{FF2B5EF4-FFF2-40B4-BE49-F238E27FC236}">
                      <a16:creationId xmlns:a16="http://schemas.microsoft.com/office/drawing/2014/main" id="{0DBF6E0C-4BC9-5AA2-F728-2313F4E46D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5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D2DFD21-BF1C-576F-F869-12E1CEE9CA39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B2B99F8-D9A1-D415-28B5-5A61F0800D2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50" name="Rectangle: Rounded Corners 49">
                  <a:extLst>
                    <a:ext uri="{FF2B5EF4-FFF2-40B4-BE49-F238E27FC236}">
                      <a16:creationId xmlns:a16="http://schemas.microsoft.com/office/drawing/2014/main" id="{8FF79C83-EADA-56C4-C421-B033D10753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6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CD24A93A-62DA-E254-F82F-C2AD600D2C7D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941B1B47-8B73-7EB0-6FDC-986AE24E2D2E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A4AF14F-2EAB-DA0E-F9E8-1067C15FEA60}"/>
              </a:ext>
            </a:extLst>
          </p:cNvPr>
          <p:cNvSpPr/>
          <p:nvPr/>
        </p:nvSpPr>
        <p:spPr>
          <a:xfrm rot="20802083">
            <a:off x="6953274" y="1459788"/>
            <a:ext cx="3941405" cy="316338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81829E7-DA29-EC2E-8D3A-EA2B4B51BC37}"/>
              </a:ext>
            </a:extLst>
          </p:cNvPr>
          <p:cNvSpPr/>
          <p:nvPr/>
        </p:nvSpPr>
        <p:spPr>
          <a:xfrm>
            <a:off x="4314118" y="3545966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variance emerges</a:t>
            </a:r>
          </a:p>
        </p:txBody>
      </p:sp>
    </p:spTree>
    <p:extLst>
      <p:ext uri="{BB962C8B-B14F-4D97-AF65-F5344CB8AC3E}">
        <p14:creationId xmlns:p14="http://schemas.microsoft.com/office/powerpoint/2010/main" val="645538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93272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SAW</m:t>
                        </m:r>
                      </m:sub>
                    </m:sSub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Hard-core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348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Δ</m:t>
                        </m:r>
                      </m:e>
                      <m:sup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GB" sz="280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r="-72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3401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43EEDE-AF42-5959-AE2B-BCDB8F083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Approximate counting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259FC6A-FCF0-CE15-3F69-97379FC94BE8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1548753-2894-CC76-855D-8D029C82C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808DB0-50FF-4536-4F97-C004F545AD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D939B26-9712-16B7-08B8-7AD80E6E49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8D16470-AED0-A8F6-0D64-0ED9275071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9C365D0-5493-E1DB-4D17-D097568B0B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604B1BC-A1C6-139F-D274-0A7160061D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EB61A17-F7C5-4238-6C82-4BB3A8F53D81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E38FDA-CD69-4755-68DF-0C6E8B7A17F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B7952D-AFAF-4734-58AF-FD9010C39B3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8567676-93DC-4D67-BCC1-1B4F23CDE0D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96863B-1B1B-F763-F3E1-B42AE9E30D65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2F73EC4-8877-B8C4-16A4-98207481B38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F66FE7D2-7DD4-F2DB-CB28-3C2FA43014B6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B41DDC1B-31BA-D2B6-9382-A96AB1A06976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04E7B64-DD31-F8C9-AF23-36988FB441D3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1FEF8F5-9938-670B-C0E3-2AEC6358AE44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/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m:rPr>
                        <m:sty m:val="p"/>
                      </m:rPr>
                      <a:rPr lang="en-GB" sz="3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IndSet</m:t>
                    </m:r>
                    <m:d>
                      <m:d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3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GB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=3</m:t>
                        </m:r>
                      </m:e>
                    </m:d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32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-hard</a:t>
                </a:r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144ADE-8E2D-7E0D-BFA8-FB3EDCBFB6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0134" y="187388"/>
                <a:ext cx="3291872" cy="1244573"/>
              </a:xfrm>
              <a:prstGeom prst="roundRect">
                <a:avLst/>
              </a:prstGeom>
              <a:blipFill>
                <a:blip r:embed="rId2"/>
                <a:stretch>
                  <a:fillRect r="-3321" b="-82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089A2FE-D0EB-055B-57DC-96B6C48AD2F7}"/>
              </a:ext>
            </a:extLst>
          </p:cNvPr>
          <p:cNvSpPr/>
          <p:nvPr/>
        </p:nvSpPr>
        <p:spPr>
          <a:xfrm>
            <a:off x="4694660" y="1692100"/>
            <a:ext cx="7204115" cy="124457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Fully polynomial-time randomised approximation scheme (FP</a:t>
            </a:r>
            <a:r>
              <a:rPr lang="en-GB" sz="3200" b="1" dirty="0">
                <a:solidFill>
                  <a:srgbClr val="FF0000"/>
                </a:solidFill>
              </a:rPr>
              <a:t>T</a:t>
            </a:r>
            <a:r>
              <a:rPr lang="en-GB" sz="3200" b="1" dirty="0">
                <a:solidFill>
                  <a:schemeClr val="tx1"/>
                </a:solidFill>
              </a:rPr>
              <a:t>AS)</a:t>
            </a:r>
            <a:endParaRPr lang="en-GB" sz="3200" dirty="0">
              <a:solidFill>
                <a:schemeClr val="tx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142B62-7968-2EE7-6DD8-CE5C60A520DF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/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acc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GB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GB" sz="4000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GB" sz="40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GB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158DF3F-4F71-5281-66F7-2B9A8C330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9121" y="3158354"/>
                <a:ext cx="6489592" cy="7247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/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4000" dirty="0"/>
                  <a:t>deterministically</a:t>
                </a:r>
              </a:p>
              <a:p>
                <a:pPr algn="ctr"/>
                <a:r>
                  <a:rPr lang="en-GB" sz="4000" dirty="0"/>
                  <a:t>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4000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sz="4000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B23C10-50C8-1FA0-7222-0F1615693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546" y="3941436"/>
                <a:ext cx="5542342" cy="1323439"/>
              </a:xfrm>
              <a:prstGeom prst="rect">
                <a:avLst/>
              </a:prstGeom>
              <a:blipFill>
                <a:blip r:embed="rId4"/>
                <a:stretch>
                  <a:fillRect l="-1868" t="-8295" b="-188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ultiplication Sign 2">
            <a:extLst>
              <a:ext uri="{FF2B5EF4-FFF2-40B4-BE49-F238E27FC236}">
                <a16:creationId xmlns:a16="http://schemas.microsoft.com/office/drawing/2014/main" id="{18FC1F4B-612F-0D16-60AE-0C03CB55B073}"/>
              </a:ext>
            </a:extLst>
          </p:cNvPr>
          <p:cNvSpPr/>
          <p:nvPr/>
        </p:nvSpPr>
        <p:spPr>
          <a:xfrm>
            <a:off x="8331394" y="1860284"/>
            <a:ext cx="3860606" cy="474382"/>
          </a:xfrm>
          <a:prstGeom prst="mathMultiply">
            <a:avLst>
              <a:gd name="adj1" fmla="val 1864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2273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D010-59C5-5A34-61E2-5BAB88A1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Beyond hard-core?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F752A5F-0A30-69D8-E5D5-C428A93D099F}"/>
              </a:ext>
            </a:extLst>
          </p:cNvPr>
          <p:cNvGrpSpPr/>
          <p:nvPr/>
        </p:nvGrpSpPr>
        <p:grpSpPr>
          <a:xfrm>
            <a:off x="573970" y="2309132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Choose a proper boundary </a:t>
                  </a:r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endParaRPr lang="en-GB" sz="2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5CF52696-63E1-8948-6C3F-167DA27B428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2"/>
                  <a:stretch>
                    <a:fillRect b="-2037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A0994DE-DD56-8967-8793-3216CF728E44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4E1F150-1713-4B0F-4485-3CB0D601B727}"/>
              </a:ext>
            </a:extLst>
          </p:cNvPr>
          <p:cNvGrpSpPr/>
          <p:nvPr/>
        </p:nvGrpSpPr>
        <p:grpSpPr>
          <a:xfrm>
            <a:off x="573970" y="3624088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Sample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</m:sSup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correct distribution</a:t>
                  </a:r>
                </a:p>
              </p:txBody>
            </p:sp>
          </mc:Choice>
          <mc:Fallback xmlns="">
            <p:sp>
              <p:nvSpPr>
                <p:cNvPr id="7" name="Rectangle: Rounded Corners 6">
                  <a:extLst>
                    <a:ext uri="{FF2B5EF4-FFF2-40B4-BE49-F238E27FC236}">
                      <a16:creationId xmlns:a16="http://schemas.microsoft.com/office/drawing/2014/main" id="{99AD7A21-4E16-5BB3-B1A3-23330B225B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3"/>
                  <a:stretch>
                    <a:fillRect b="-2018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D587FB9-A367-83FF-3AC9-35C5803E5605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FA043D8-1E7F-89B5-52C3-40C4B4D1EBCA}"/>
              </a:ext>
            </a:extLst>
          </p:cNvPr>
          <p:cNvGrpSpPr/>
          <p:nvPr/>
        </p:nvGrpSpPr>
        <p:grpSpPr>
          <a:xfrm>
            <a:off x="573970" y="4885026"/>
            <a:ext cx="6030863" cy="924781"/>
            <a:chOff x="636245" y="2313840"/>
            <a:chExt cx="6030863" cy="92478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/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0" rtlCol="0" anchor="b"/>
                <a:lstStyle/>
                <a:p>
                  <a:r>
                    <a:rPr lang="en-GB" sz="2800" dirty="0">
                      <a:solidFill>
                        <a:schemeClr val="tx1"/>
                      </a:solidFill>
                    </a:rPr>
                    <a:t>Compute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  <m:sup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p>
                      </m:sSubSup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as an estimator</a:t>
                  </a:r>
                </a:p>
              </p:txBody>
            </p:sp>
          </mc:Choice>
          <mc:Fallback xmlns="">
            <p:sp>
              <p:nvSpPr>
                <p:cNvPr id="10" name="Rectangle: Rounded Corners 9">
                  <a:extLst>
                    <a:ext uri="{FF2B5EF4-FFF2-40B4-BE49-F238E27FC236}">
                      <a16:creationId xmlns:a16="http://schemas.microsoft.com/office/drawing/2014/main" id="{0AA44AFE-2DF1-3DD1-E644-33CC6B452D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545" y="2586738"/>
                  <a:ext cx="5738563" cy="651883"/>
                </a:xfrm>
                <a:prstGeom prst="roundRect">
                  <a:avLst/>
                </a:prstGeom>
                <a:blipFill>
                  <a:blip r:embed="rId4"/>
                  <a:stretch>
                    <a:fillRect b="-18349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C5E3C03-1AC4-9D28-4EC7-997715352051}"/>
                </a:ext>
              </a:extLst>
            </p:cNvPr>
            <p:cNvSpPr/>
            <p:nvPr/>
          </p:nvSpPr>
          <p:spPr>
            <a:xfrm>
              <a:off x="636245" y="2313840"/>
              <a:ext cx="572696" cy="61883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91AA5EA-0F3D-3B2A-0450-F9E4D545ED03}"/>
              </a:ext>
            </a:extLst>
          </p:cNvPr>
          <p:cNvSpPr/>
          <p:nvPr/>
        </p:nvSpPr>
        <p:spPr>
          <a:xfrm>
            <a:off x="4314118" y="4807253"/>
            <a:ext cx="2863181" cy="52322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exact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/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b="0" dirty="0"/>
                  <a:t>To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dirty="0"/>
                  <a:t>: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3324DD-F1D7-4E6A-4B7B-87D587EE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5912"/>
                <a:ext cx="3584940" cy="523220"/>
              </a:xfrm>
              <a:prstGeom prst="rect">
                <a:avLst/>
              </a:prstGeom>
              <a:blipFill>
                <a:blip r:embed="rId5"/>
                <a:stretch>
                  <a:fillRect l="-3571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/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on original</a:t>
                </a:r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98761DE-94D8-75D5-C1AC-FAF080FC34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2375545"/>
                <a:ext cx="4205398" cy="8734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87ED11-8A66-958E-94F7-CB0A41F08AF8}"/>
              </a:ext>
            </a:extLst>
          </p:cNvPr>
          <p:cNvSpPr/>
          <p:nvPr/>
        </p:nvSpPr>
        <p:spPr>
          <a:xfrm>
            <a:off x="8185550" y="1678401"/>
            <a:ext cx="2528252" cy="52322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/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𝑂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vertices</a:t>
                </a:r>
              </a:p>
            </p:txBody>
          </p:sp>
        </mc:Choice>
        <mc:Fallback xmlns=""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2E86D91E-A871-2015-8668-1ACF75D084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3585980"/>
                <a:ext cx="4205398" cy="8734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/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p>
                            </m:sSup>
                          </m:e>
                        </m:d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exact computing</a:t>
                </a: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C66D78E7-D0C3-7F85-6864-0B87DC8D9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979" y="4807253"/>
                <a:ext cx="4205398" cy="873425"/>
              </a:xfrm>
              <a:prstGeom prst="roundRect">
                <a:avLst/>
              </a:prstGeom>
              <a:blipFill>
                <a:blip r:embed="rId8"/>
                <a:stretch>
                  <a:fillRect b="-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Arrow: Down 21">
            <a:extLst>
              <a:ext uri="{FF2B5EF4-FFF2-40B4-BE49-F238E27FC236}">
                <a16:creationId xmlns:a16="http://schemas.microsoft.com/office/drawing/2014/main" id="{D6FAF8ED-F2C3-38D5-E3E4-67C68EED5995}"/>
              </a:ext>
            </a:extLst>
          </p:cNvPr>
          <p:cNvSpPr/>
          <p:nvPr/>
        </p:nvSpPr>
        <p:spPr>
          <a:xfrm>
            <a:off x="9269924" y="3169454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07778B53-5E66-6E12-027E-820CA9F84EEF}"/>
              </a:ext>
            </a:extLst>
          </p:cNvPr>
          <p:cNvSpPr/>
          <p:nvPr/>
        </p:nvSpPr>
        <p:spPr>
          <a:xfrm>
            <a:off x="9269923" y="4351147"/>
            <a:ext cx="359507" cy="564364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D89EC97-73E2-F84D-A0EE-19C8EFDCA48A}"/>
              </a:ext>
            </a:extLst>
          </p:cNvPr>
          <p:cNvSpPr/>
          <p:nvPr/>
        </p:nvSpPr>
        <p:spPr>
          <a:xfrm>
            <a:off x="7747343" y="1183955"/>
            <a:ext cx="3404666" cy="65188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“amenable” graph?</a:t>
            </a:r>
          </a:p>
        </p:txBody>
      </p:sp>
    </p:spTree>
    <p:extLst>
      <p:ext uri="{BB962C8B-B14F-4D97-AF65-F5344CB8AC3E}">
        <p14:creationId xmlns:p14="http://schemas.microsoft.com/office/powerpoint/2010/main" val="27443950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ball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923E753-4C43-70E0-6844-730D9C75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C570BFD-D320-AD36-0366-2773D5FB9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529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Choose an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-boundary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651884"/>
              </a:xfrm>
              <a:prstGeom prst="roundRect">
                <a:avLst/>
              </a:prstGeom>
              <a:blipFill>
                <a:blip r:embed="rId4"/>
                <a:stretch>
                  <a:fillRect l="-1591" b="-146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/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One sample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</m:e>
                        <m:sub>
                          <m:sSub>
                            <m:sSub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E726ABA-62EA-D5C1-F5D4-2CD259E3A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441669"/>
                <a:ext cx="5738563" cy="1280436"/>
              </a:xfrm>
              <a:prstGeom prst="roundRect">
                <a:avLst/>
              </a:prstGeom>
              <a:blipFill>
                <a:blip r:embed="rId5"/>
                <a:stretch>
                  <a:fillRect l="-10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87928"/>
                <a:ext cx="5738563" cy="616097"/>
              </a:xfrm>
              <a:prstGeom prst="roundRect">
                <a:avLst/>
              </a:prstGeom>
              <a:blipFill>
                <a:blip r:embed="rId6"/>
                <a:stretch>
                  <a:fillRect l="-1591" b="-19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38198" y="4469848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64" y="5025875"/>
                <a:ext cx="77754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15" y="5030346"/>
                <a:ext cx="1328615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64" y="503815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3374" y="5038151"/>
                <a:ext cx="424851" cy="5385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/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#samples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#possible boundary configurations</a:t>
                </a: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F6B5729-44FE-E9A5-442B-F30BAA5383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9156" y="3996444"/>
                <a:ext cx="5738563" cy="1177558"/>
              </a:xfrm>
              <a:prstGeom prst="roundRect">
                <a:avLst/>
              </a:prstGeom>
              <a:blipFill>
                <a:blip r:embed="rId12"/>
                <a:stretch>
                  <a:fillRect l="-530" r="-530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A5BBCEC-CC7E-A45D-CBC3-524C08DE85A4}"/>
              </a:ext>
            </a:extLst>
          </p:cNvPr>
          <p:cNvSpPr/>
          <p:nvPr/>
        </p:nvSpPr>
        <p:spPr>
          <a:xfrm>
            <a:off x="3499814" y="5001125"/>
            <a:ext cx="1000401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ACE5CC-BA0A-38F6-C389-C8EA133D9E38}"/>
              </a:ext>
            </a:extLst>
          </p:cNvPr>
          <p:cNvSpPr/>
          <p:nvPr/>
        </p:nvSpPr>
        <p:spPr>
          <a:xfrm>
            <a:off x="1784759" y="5010283"/>
            <a:ext cx="1264678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/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EBEF5F-4CC7-F23F-F631-3BCFAC532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3725" y="4953066"/>
                <a:ext cx="1328615" cy="60369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/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  <m:sSup>
                        <m:sSup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25CBABC-32AB-30D9-19D0-2532BF724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8091" y="5489358"/>
                <a:ext cx="2832015" cy="67698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9873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2" y="4557625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4919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7" grpId="0"/>
      <p:bldP spid="18" grpId="0"/>
      <p:bldP spid="19" grpId="0"/>
      <p:bldP spid="21" grpId="0"/>
      <p:bldP spid="22" grpId="0"/>
      <p:bldP spid="6" grpId="0"/>
      <p:bldP spid="9" grpId="0" animBg="1"/>
      <p:bldP spid="1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061005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/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9CDC7B40-115E-7086-FFC1-85A091DBC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483" y="5338393"/>
                <a:ext cx="4402540" cy="82794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60AC8E0-C22E-197E-49A3-DAD74724FD89}"/>
              </a:ext>
            </a:extLst>
          </p:cNvPr>
          <p:cNvSpPr/>
          <p:nvPr/>
        </p:nvSpPr>
        <p:spPr>
          <a:xfrm>
            <a:off x="6729047" y="5009611"/>
            <a:ext cx="1502229" cy="65756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b="1" dirty="0">
                <a:solidFill>
                  <a:schemeClr val="tx1"/>
                </a:solidFill>
              </a:rPr>
              <a:t>Goal: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53626"/>
                <a:ext cx="3837353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53626"/>
                <a:ext cx="3837353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512" y="4543941"/>
                <a:ext cx="424851" cy="5385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1502229" cy="60369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/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  <m:sSup>
                                    <m:sSupPr>
                                      <m:ctrlP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GB" sz="28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unc>
                                            <m:funcPr>
                                              <m:ctrlP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2800" b="0" i="0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log</m:t>
                                              </m:r>
                                            </m:fName>
                                            <m:e>
                                              <m:r>
                                                <a:rPr lang="en-GB" sz="28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fun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1/</m:t>
                                      </m:r>
                                      <m:r>
                                        <a:rPr lang="en-GB" sz="28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sup>
                                  </m:sSup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DF148069-D361-DDFA-F10B-36721998C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740" y="5232690"/>
                <a:ext cx="3109096" cy="1177558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/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f>
                        <m:fPr>
                          <m:ctrlP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0.99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GB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unc>
                                    <m:funcPr>
                                      <m:ctrlP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 sz="2000" b="0" i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1/</m:t>
                              </m:r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num>
                        <m:den>
                          <m:r>
                            <a:rPr lang="en-GB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func>
                            <m:funcPr>
                              <m:ctrlP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0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B336EAE-AD43-B09A-3EB0-EE60CCB0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375" y="5753998"/>
                <a:ext cx="2618154" cy="7763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BA945EA-23AD-EF94-E87F-3A44D110FFD6}"/>
              </a:ext>
            </a:extLst>
          </p:cNvPr>
          <p:cNvSpPr/>
          <p:nvPr/>
        </p:nvSpPr>
        <p:spPr>
          <a:xfrm>
            <a:off x="3188478" y="2297829"/>
            <a:ext cx="875076" cy="603691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AA084C7-3A80-3B46-08C6-8857627AFC7C}"/>
              </a:ext>
            </a:extLst>
          </p:cNvPr>
          <p:cNvSpPr/>
          <p:nvPr/>
        </p:nvSpPr>
        <p:spPr>
          <a:xfrm>
            <a:off x="5019586" y="1284965"/>
            <a:ext cx="5738563" cy="89470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Can we speed up computation?</a:t>
            </a:r>
          </a:p>
        </p:txBody>
      </p:sp>
    </p:spTree>
    <p:extLst>
      <p:ext uri="{BB962C8B-B14F-4D97-AF65-F5344CB8AC3E}">
        <p14:creationId xmlns:p14="http://schemas.microsoft.com/office/powerpoint/2010/main" val="368634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339D-5977-DD49-0F6F-1AC6858B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63E0BD-4352-B4F9-880A-E9E9A5484C56}"/>
              </a:ext>
            </a:extLst>
          </p:cNvPr>
          <p:cNvSpPr/>
          <p:nvPr/>
        </p:nvSpPr>
        <p:spPr>
          <a:xfrm>
            <a:off x="838200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0000"/>
                </a:solidFill>
              </a:rPr>
              <a:t>planar</a:t>
            </a:r>
            <a:r>
              <a:rPr lang="en-GB" sz="2800" dirty="0">
                <a:solidFill>
                  <a:schemeClr val="tx1"/>
                </a:solidFill>
              </a:rPr>
              <a:t> graphs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09816FA-7329-074F-D910-9E9C821EE0FA}"/>
              </a:ext>
            </a:extLst>
          </p:cNvPr>
          <p:cNvSpPr/>
          <p:nvPr/>
        </p:nvSpPr>
        <p:spPr>
          <a:xfrm>
            <a:off x="7372837" y="2016909"/>
            <a:ext cx="3729894" cy="88259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linear local tree-width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/>
              <p:nvPr/>
            </p:nvSpPr>
            <p:spPr>
              <a:xfrm>
                <a:off x="2919046" y="3303883"/>
                <a:ext cx="6353907" cy="88259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Estimating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GB" sz="2800" b="0" dirty="0">
                    <a:solidFill>
                      <a:schemeClr val="tx1"/>
                    </a:solidFill>
                  </a:rPr>
                  <a:t> costs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08740A9-2CC3-545A-1F53-01D127F66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046" y="3303883"/>
                <a:ext cx="6353907" cy="88259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c 13">
            <a:extLst>
              <a:ext uri="{FF2B5EF4-FFF2-40B4-BE49-F238E27FC236}">
                <a16:creationId xmlns:a16="http://schemas.microsoft.com/office/drawing/2014/main" id="{097DE149-C115-5DFF-8924-1B52D0DF2F64}"/>
              </a:ext>
            </a:extLst>
          </p:cNvPr>
          <p:cNvSpPr/>
          <p:nvPr/>
        </p:nvSpPr>
        <p:spPr>
          <a:xfrm>
            <a:off x="4486030" y="1781908"/>
            <a:ext cx="2821354" cy="1117600"/>
          </a:xfrm>
          <a:prstGeom prst="arc">
            <a:avLst>
              <a:gd name="adj1" fmla="val 11624755"/>
              <a:gd name="adj2" fmla="val 20834147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052F882-9067-CA66-A911-D21C00078475}"/>
              </a:ext>
            </a:extLst>
          </p:cNvPr>
          <p:cNvSpPr/>
          <p:nvPr/>
        </p:nvSpPr>
        <p:spPr>
          <a:xfrm rot="20884131">
            <a:off x="6306461" y="2505306"/>
            <a:ext cx="1710649" cy="1440845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83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4" grpId="0" animBg="1"/>
      <p:bldP spid="1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p>
                                  <m:r>
                                    <a:rPr lang="en-GB" sz="2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6036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/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ℓ=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D6AF1C3-77A9-2BFE-3EA5-685B25DCDF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3068" y="5479267"/>
                <a:ext cx="252496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Up 7">
            <a:extLst>
              <a:ext uri="{FF2B5EF4-FFF2-40B4-BE49-F238E27FC236}">
                <a16:creationId xmlns:a16="http://schemas.microsoft.com/office/drawing/2014/main" id="{E7536E17-FB3C-14E1-FA14-6E03AEBB38DD}"/>
              </a:ext>
            </a:extLst>
          </p:cNvPr>
          <p:cNvSpPr/>
          <p:nvPr/>
        </p:nvSpPr>
        <p:spPr>
          <a:xfrm>
            <a:off x="2474099" y="4997089"/>
            <a:ext cx="282906" cy="394061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C68846-E3BD-1F6B-E736-C1848F05A320}"/>
              </a:ext>
            </a:extLst>
          </p:cNvPr>
          <p:cNvSpPr/>
          <p:nvPr/>
        </p:nvSpPr>
        <p:spPr>
          <a:xfrm>
            <a:off x="3822403" y="4533644"/>
            <a:ext cx="482302" cy="395387"/>
          </a:xfrm>
          <a:prstGeom prst="ellipse">
            <a:avLst/>
          </a:prstGeom>
          <a:noFill/>
          <a:ln w="381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4325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1" grpId="0"/>
      <p:bldP spid="22" grpId="0"/>
      <p:bldP spid="6" grpId="0"/>
      <p:bldP spid="7" grpId="0" animBg="1"/>
      <p:bldP spid="8" grpId="0" animBg="1"/>
      <p:bldP spid="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Polynomial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ℓ</m:t>
                            </m:r>
                          </m:e>
                          <m:sup>
                            <m:r>
                              <a:rPr kumimoji="0" lang="en-GB" sz="2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𝑑</m:t>
                            </m:r>
                          </m:sup>
                        </m:sSup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ball size</a:t>
                </a:r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30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p>
                                <m:r>
                                  <a:rPr lang="en-GB" sz="28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p>
                        </m:sSup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87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07" y="5578722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/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GB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GB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C5075A7-6818-6235-CC06-D5AB2BA5E4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644" y="5226277"/>
                <a:ext cx="1342741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3261" y="5143383"/>
                <a:ext cx="2065805" cy="738265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289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1D6C7-7137-CBC3-A099-DFABEB0A1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Attempt #3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/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Quadratic</a:t>
                </a: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growth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boundary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ED8A3AB-2068-1B4E-3615-0C7FEB5A07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1723962"/>
                <a:ext cx="4624753" cy="1177558"/>
              </a:xfrm>
              <a:prstGeom prst="roundRect">
                <a:avLst/>
              </a:prstGeom>
              <a:blipFill>
                <a:blip r:embed="rId2"/>
                <a:stretch>
                  <a:fillRect l="-1314" b="-41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/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b="1" dirty="0">
                    <a:solidFill>
                      <a:schemeClr val="tx1"/>
                    </a:solidFill>
                  </a:rPr>
                  <a:t>SSM</a:t>
                </a:r>
                <a:r>
                  <a:rPr lang="en-GB" sz="2800" dirty="0">
                    <a:solidFill>
                      <a:schemeClr val="tx1"/>
                    </a:solidFill>
                  </a:rPr>
                  <a:t>: For any boundary configuration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on level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</a:t>
                </a:r>
                <a:endParaRPr lang="en-GB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</m:sSub>
                            </m:sup>
                          </m:sSubSup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≲</m:t>
                      </m:r>
                      <m:sSup>
                        <m:sSup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−ℓ</m:t>
                          </m:r>
                        </m:sup>
                      </m:sSup>
                    </m:oMath>
                  </m:oMathPara>
                </a14:m>
                <a:endParaRPr lang="en-GB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E59AEEE-62AD-6A9D-6EF4-D7AF9B7A5A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047" y="3905212"/>
                <a:ext cx="4624755" cy="1830142"/>
              </a:xfrm>
              <a:prstGeom prst="roundRect">
                <a:avLst/>
              </a:prstGeom>
              <a:blipFill>
                <a:blip r:embed="rId3"/>
                <a:stretch>
                  <a:fillRect l="-6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/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For all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  <m:sup>
                        <m:sSub>
                          <m:sSub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sub>
                        </m:sSub>
                      </m:sup>
                    </m:sSubSup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Takes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sSup>
                          <m:sSupPr>
                            <m:ctrlP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GB" sz="2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GB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GB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8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</m:sup>
                    </m:sSup>
                    <m:r>
                      <m:rPr>
                        <m:sty m:val="p"/>
                      </m:rPr>
                      <a:rPr lang="en-GB" sz="280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rgbClr val="00B050"/>
                    </a:solidFill>
                  </a:rPr>
                  <a:t> </a:t>
                </a:r>
                <a:r>
                  <a:rPr lang="en-GB" sz="2800" dirty="0">
                    <a:solidFill>
                      <a:schemeClr val="tx1"/>
                    </a:solidFill>
                  </a:rPr>
                  <a:t>in total</a:t>
                </a: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BB598A45-70FE-3530-EE9D-494648D63D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23962"/>
                <a:ext cx="5738563" cy="1177558"/>
              </a:xfrm>
              <a:prstGeom prst="roundRect">
                <a:avLst/>
              </a:prstGeom>
              <a:blipFill>
                <a:blip r:embed="rId4"/>
                <a:stretch>
                  <a:fillRect l="-1166" b="-76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/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Need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𝑛𝐶</m:t>
                    </m:r>
                    <m:sSup>
                      <m:sSup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−2ℓ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samples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We can </a:t>
                </a:r>
                <a:r>
                  <a:rPr lang="en-GB" sz="2800" dirty="0">
                    <a:solidFill>
                      <a:schemeClr val="accent2">
                        <a:lumMod val="50000"/>
                      </a:schemeClr>
                    </a:solidFill>
                  </a:rPr>
                  <a:t>look up in the table</a:t>
                </a:r>
              </a:p>
            </p:txBody>
          </p:sp>
        </mc:Choice>
        <mc:Fallback xmlns=""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D99E327F-DCD5-39B8-3972-DC4DA863CF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977" y="3000048"/>
                <a:ext cx="5738563" cy="999018"/>
              </a:xfrm>
              <a:prstGeom prst="roundRect">
                <a:avLst/>
              </a:prstGeom>
              <a:blipFill>
                <a:blip r:embed="rId5"/>
                <a:stretch>
                  <a:fillRect l="-1273" t="-2410" b="-138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582362E2-9731-C109-03DE-29941E1A4E40}"/>
              </a:ext>
            </a:extLst>
          </p:cNvPr>
          <p:cNvSpPr txBox="1"/>
          <p:nvPr/>
        </p:nvSpPr>
        <p:spPr>
          <a:xfrm>
            <a:off x="884644" y="4072915"/>
            <a:ext cx="3178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Total running time: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/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6CB0344-8357-9F5D-C2F2-060197031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41" y="4555093"/>
                <a:ext cx="7775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/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𝑛𝐶</m:t>
                      </m:r>
                      <m:sSup>
                        <m:sSupPr>
                          <m:ctrlP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−2ℓ</m:t>
                          </m:r>
                        </m:sup>
                      </m:sSup>
                    </m:oMath>
                  </m:oMathPara>
                </a14:m>
                <a:endParaRPr lang="en-GB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A3CB60-5327-6DBC-5CEE-0B51FEBB9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92" y="4559564"/>
                <a:ext cx="1328615" cy="5385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/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×(                                                       )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1F3E655-3094-6D2E-D423-0B5E371257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54" y="4582201"/>
                <a:ext cx="5598038" cy="53854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/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GB" sz="2800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D84FDAD-85C5-CAED-D757-999ACD6D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614" y="4566876"/>
                <a:ext cx="424851" cy="5385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/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sSup>
                        <m:sSup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d>
                        </m:sup>
                      </m:sSup>
                      <m:r>
                        <m:rPr>
                          <m:sty m:val="p"/>
                        </m:rPr>
                        <a:rPr lang="en-GB" sz="28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poly</m:t>
                      </m:r>
                      <m:d>
                        <m:dPr>
                          <m:ctrlP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</m:d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3E3860-CEF3-6699-979F-44A345E448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478" y="4474622"/>
                <a:ext cx="3109096" cy="56009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C593FE4-F687-7525-F7CF-F6539F2659FB}"/>
              </a:ext>
            </a:extLst>
          </p:cNvPr>
          <p:cNvSpPr/>
          <p:nvPr/>
        </p:nvSpPr>
        <p:spPr>
          <a:xfrm>
            <a:off x="6729047" y="3029243"/>
            <a:ext cx="4624753" cy="753403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ea typeface="+mn-ea"/>
                <a:cs typeface="+mn-cs"/>
              </a:rPr>
              <a:t>Planar</a:t>
            </a:r>
            <a:r>
              <a:rPr kumimoji="0" lang="en-GB" sz="28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 graph</a:t>
            </a:r>
            <a:endParaRPr lang="en-GB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/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ℓ←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32358C3-A4EF-884D-6D1B-B57282B43A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560" y="5560491"/>
                <a:ext cx="2832547" cy="738265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/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388537C3-505C-E868-822E-831EA687A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2218" y="5170169"/>
                <a:ext cx="2065805" cy="738265"/>
              </a:xfrm>
              <a:prstGeom prst="round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1A07C02-BB8C-FB44-BE2D-63D4DAADF4EE}"/>
              </a:ext>
            </a:extLst>
          </p:cNvPr>
          <p:cNvSpPr/>
          <p:nvPr/>
        </p:nvSpPr>
        <p:spPr>
          <a:xfrm>
            <a:off x="5063097" y="829369"/>
            <a:ext cx="2306811" cy="73826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#boundarys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7D643951-7736-EF8F-A2ED-455186D83417}"/>
              </a:ext>
            </a:extLst>
          </p:cNvPr>
          <p:cNvSpPr/>
          <p:nvPr/>
        </p:nvSpPr>
        <p:spPr>
          <a:xfrm rot="20884131">
            <a:off x="2748359" y="1317523"/>
            <a:ext cx="4198003" cy="2240118"/>
          </a:xfrm>
          <a:prstGeom prst="arc">
            <a:avLst>
              <a:gd name="adj1" fmla="val 11624755"/>
              <a:gd name="adj2" fmla="val 17314780"/>
            </a:avLst>
          </a:prstGeom>
          <a:ln w="38100">
            <a:solidFill>
              <a:srgbClr val="00B0F0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75326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FF1-5F1D-E18F-CCFD-AD64109C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Detour: linear-size boundary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D17AFDA-2087-BEA4-EE73-498CA27170FE}"/>
              </a:ext>
            </a:extLst>
          </p:cNvPr>
          <p:cNvGrpSpPr/>
          <p:nvPr/>
        </p:nvGrpSpPr>
        <p:grpSpPr>
          <a:xfrm>
            <a:off x="1415948" y="2708992"/>
            <a:ext cx="3600000" cy="3600000"/>
            <a:chOff x="1416000" y="2349000"/>
            <a:chExt cx="3600000" cy="3600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F58C69F-095B-A001-DB3A-7C5DE8396256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270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7FE851-1C85-8EBE-EA0B-A03515C33D5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342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2AED06C-5377-1EF7-8D1F-902080DC94AA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86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770C578-871C-7692-95D5-6E520D0A5B40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414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6C0EEC3-EA73-1C2A-9DD7-9AA6F1C627F9}"/>
                </a:ext>
              </a:extLst>
            </p:cNvPr>
            <p:cNvCxnSpPr>
              <a:cxnSpLocks/>
            </p:cNvCxnSpPr>
            <p:nvPr/>
          </p:nvCxnSpPr>
          <p:spPr>
            <a:xfrm>
              <a:off x="1416000" y="5589000"/>
              <a:ext cx="36000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29D350A-B223-9F51-A27E-F15820C89910}"/>
                </a:ext>
              </a:extLst>
            </p:cNvPr>
            <p:cNvCxnSpPr>
              <a:cxnSpLocks/>
            </p:cNvCxnSpPr>
            <p:nvPr/>
          </p:nvCxnSpPr>
          <p:spPr>
            <a:xfrm>
              <a:off x="177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BFA3A6A-F4F1-9C32-592E-C3B10B42BEF0}"/>
                </a:ext>
              </a:extLst>
            </p:cNvPr>
            <p:cNvCxnSpPr>
              <a:cxnSpLocks/>
            </p:cNvCxnSpPr>
            <p:nvPr/>
          </p:nvCxnSpPr>
          <p:spPr>
            <a:xfrm>
              <a:off x="249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F4A2393-F806-8066-765E-AE357EFA5912}"/>
                </a:ext>
              </a:extLst>
            </p:cNvPr>
            <p:cNvCxnSpPr>
              <a:cxnSpLocks/>
            </p:cNvCxnSpPr>
            <p:nvPr/>
          </p:nvCxnSpPr>
          <p:spPr>
            <a:xfrm>
              <a:off x="321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513551D-DCE9-7404-BC1B-5B8FEF65B83D}"/>
                </a:ext>
              </a:extLst>
            </p:cNvPr>
            <p:cNvCxnSpPr>
              <a:cxnSpLocks/>
            </p:cNvCxnSpPr>
            <p:nvPr/>
          </p:nvCxnSpPr>
          <p:spPr>
            <a:xfrm>
              <a:off x="393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A6C0B79-F81E-8E2B-A483-956C492D8DF6}"/>
                </a:ext>
              </a:extLst>
            </p:cNvPr>
            <p:cNvCxnSpPr>
              <a:cxnSpLocks/>
            </p:cNvCxnSpPr>
            <p:nvPr/>
          </p:nvCxnSpPr>
          <p:spPr>
            <a:xfrm>
              <a:off x="4656000" y="2349000"/>
              <a:ext cx="0" cy="360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3BB2A23-08EE-E002-5C83-62BD14B2809B}"/>
                </a:ext>
              </a:extLst>
            </p:cNvPr>
            <p:cNvSpPr/>
            <p:nvPr/>
          </p:nvSpPr>
          <p:spPr>
            <a:xfrm>
              <a:off x="1596001" y="2529001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D61A25C0-95E5-C8DE-CFA0-F679790D2F7E}"/>
                </a:ext>
              </a:extLst>
            </p:cNvPr>
            <p:cNvSpPr/>
            <p:nvPr/>
          </p:nvSpPr>
          <p:spPr>
            <a:xfrm>
              <a:off x="231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EACDFB-95A4-A0A4-8DEC-3F150DB9B1A2}"/>
                </a:ext>
              </a:extLst>
            </p:cNvPr>
            <p:cNvSpPr/>
            <p:nvPr/>
          </p:nvSpPr>
          <p:spPr>
            <a:xfrm>
              <a:off x="4476000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BEAB3BB-AB8D-4758-CF6E-041D4891AA8B}"/>
                </a:ext>
              </a:extLst>
            </p:cNvPr>
            <p:cNvSpPr/>
            <p:nvPr/>
          </p:nvSpPr>
          <p:spPr>
            <a:xfrm>
              <a:off x="3756001" y="252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CAE2D4C-DE8D-183A-127E-57FCB17DD6C6}"/>
                </a:ext>
              </a:extLst>
            </p:cNvPr>
            <p:cNvSpPr/>
            <p:nvPr/>
          </p:nvSpPr>
          <p:spPr>
            <a:xfrm>
              <a:off x="3030246" y="2525890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5485697-431E-26D5-9D50-3DF54D50F1D6}"/>
                </a:ext>
              </a:extLst>
            </p:cNvPr>
            <p:cNvSpPr/>
            <p:nvPr/>
          </p:nvSpPr>
          <p:spPr>
            <a:xfrm>
              <a:off x="1601755" y="3249000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1CDCFB2-CA75-73C4-53CE-7301F566FE4B}"/>
                </a:ext>
              </a:extLst>
            </p:cNvPr>
            <p:cNvSpPr/>
            <p:nvPr/>
          </p:nvSpPr>
          <p:spPr>
            <a:xfrm>
              <a:off x="232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A942F97-82B7-498A-E71E-CAA49283CDA3}"/>
                </a:ext>
              </a:extLst>
            </p:cNvPr>
            <p:cNvSpPr/>
            <p:nvPr/>
          </p:nvSpPr>
          <p:spPr>
            <a:xfrm>
              <a:off x="4481754" y="324899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6A48E6D1-D235-A5D2-AE5D-9118DCF0FC7C}"/>
                </a:ext>
              </a:extLst>
            </p:cNvPr>
            <p:cNvSpPr/>
            <p:nvPr/>
          </p:nvSpPr>
          <p:spPr>
            <a:xfrm>
              <a:off x="3761755" y="3248999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6219CE9-C3A0-AB1A-54C4-CE7C28040681}"/>
                </a:ext>
              </a:extLst>
            </p:cNvPr>
            <p:cNvSpPr/>
            <p:nvPr/>
          </p:nvSpPr>
          <p:spPr>
            <a:xfrm>
              <a:off x="3036000" y="3245889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35D2654-32FB-C040-3FA9-20D88FE7652F}"/>
                </a:ext>
              </a:extLst>
            </p:cNvPr>
            <p:cNvSpPr/>
            <p:nvPr/>
          </p:nvSpPr>
          <p:spPr>
            <a:xfrm>
              <a:off x="1602185" y="3965888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4B1F8FCB-40A9-AF5E-A9D8-EC616CEDCAFC}"/>
                </a:ext>
              </a:extLst>
            </p:cNvPr>
            <p:cNvSpPr/>
            <p:nvPr/>
          </p:nvSpPr>
          <p:spPr>
            <a:xfrm>
              <a:off x="232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05636E3-5478-88A6-DFFF-BF6006E75F1C}"/>
                </a:ext>
              </a:extLst>
            </p:cNvPr>
            <p:cNvSpPr/>
            <p:nvPr/>
          </p:nvSpPr>
          <p:spPr>
            <a:xfrm>
              <a:off x="4482184" y="396588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9D0B54FF-BFF8-1C3B-17F0-0A8C8FF18937}"/>
                </a:ext>
              </a:extLst>
            </p:cNvPr>
            <p:cNvSpPr/>
            <p:nvPr/>
          </p:nvSpPr>
          <p:spPr>
            <a:xfrm>
              <a:off x="3762185" y="396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E41F0F0-1522-FDF1-8CE7-B551B6149C5A}"/>
                </a:ext>
              </a:extLst>
            </p:cNvPr>
            <p:cNvSpPr/>
            <p:nvPr/>
          </p:nvSpPr>
          <p:spPr>
            <a:xfrm>
              <a:off x="3036430" y="396277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C513EDB-DFBD-2823-13B8-A093F357782B}"/>
                </a:ext>
              </a:extLst>
            </p:cNvPr>
            <p:cNvSpPr/>
            <p:nvPr/>
          </p:nvSpPr>
          <p:spPr>
            <a:xfrm>
              <a:off x="1601755" y="4688998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85F02F0-DBF0-0ACD-578D-0326E9DAE5D2}"/>
                </a:ext>
              </a:extLst>
            </p:cNvPr>
            <p:cNvSpPr/>
            <p:nvPr/>
          </p:nvSpPr>
          <p:spPr>
            <a:xfrm>
              <a:off x="232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7F41BB2-FE87-9942-01D5-21DB7CD6A454}"/>
                </a:ext>
              </a:extLst>
            </p:cNvPr>
            <p:cNvSpPr/>
            <p:nvPr/>
          </p:nvSpPr>
          <p:spPr>
            <a:xfrm>
              <a:off x="4481754" y="468899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8C0DBEC-C606-D7C4-9441-C32F9ACC4A33}"/>
                </a:ext>
              </a:extLst>
            </p:cNvPr>
            <p:cNvSpPr/>
            <p:nvPr/>
          </p:nvSpPr>
          <p:spPr>
            <a:xfrm>
              <a:off x="3761755" y="4688997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DBD6B99-879D-84C8-21CA-3EC37ED1C10B}"/>
                </a:ext>
              </a:extLst>
            </p:cNvPr>
            <p:cNvSpPr/>
            <p:nvPr/>
          </p:nvSpPr>
          <p:spPr>
            <a:xfrm>
              <a:off x="3036000" y="4685887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013E789-7B5D-9D7F-DFF1-4F68DBA8283B}"/>
                </a:ext>
              </a:extLst>
            </p:cNvPr>
            <p:cNvSpPr/>
            <p:nvPr/>
          </p:nvSpPr>
          <p:spPr>
            <a:xfrm>
              <a:off x="1601755" y="5405884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8AB7C4-4963-4D6E-B01D-FBA486DC87A4}"/>
                </a:ext>
              </a:extLst>
            </p:cNvPr>
            <p:cNvSpPr/>
            <p:nvPr/>
          </p:nvSpPr>
          <p:spPr>
            <a:xfrm>
              <a:off x="232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FEF677D-C109-67BB-9EAF-E06107FA316A}"/>
                </a:ext>
              </a:extLst>
            </p:cNvPr>
            <p:cNvSpPr/>
            <p:nvPr/>
          </p:nvSpPr>
          <p:spPr>
            <a:xfrm>
              <a:off x="4481754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72E88E8-5146-BF06-0456-AE5B30809190}"/>
                </a:ext>
              </a:extLst>
            </p:cNvPr>
            <p:cNvSpPr/>
            <p:nvPr/>
          </p:nvSpPr>
          <p:spPr>
            <a:xfrm>
              <a:off x="3761755" y="5405883"/>
              <a:ext cx="360000" cy="360000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8E7CEC58-782D-160A-36E8-9905B1664A60}"/>
                </a:ext>
              </a:extLst>
            </p:cNvPr>
            <p:cNvSpPr/>
            <p:nvPr/>
          </p:nvSpPr>
          <p:spPr>
            <a:xfrm>
              <a:off x="3036000" y="5402773"/>
              <a:ext cx="360000" cy="360000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/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GB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7A6BA397-4568-6D6C-9308-A46C8FA417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7935" y="3895066"/>
                  <a:ext cx="720008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/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grid graphs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</a:p>
            </p:txBody>
          </p:sp>
        </mc:Choice>
        <mc:Fallback xmlns="">
          <p:sp>
            <p:nvSpPr>
              <p:cNvPr id="68" name="Rectangle: Rounded Corners 67">
                <a:extLst>
                  <a:ext uri="{FF2B5EF4-FFF2-40B4-BE49-F238E27FC236}">
                    <a16:creationId xmlns:a16="http://schemas.microsoft.com/office/drawing/2014/main" id="{F5B4035C-4A64-3301-D235-2B449F97FD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846" y="1564721"/>
                <a:ext cx="5029281" cy="1001310"/>
              </a:xfrm>
              <a:prstGeom prst="roundRect">
                <a:avLst/>
              </a:prstGeom>
              <a:blipFill>
                <a:blip r:embed="rId3"/>
                <a:stretch>
                  <a:fillRect l="-1451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/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subgraphs</a:t>
                </a:r>
                <a:r>
                  <a:rPr lang="en-GB" sz="2800" dirty="0">
                    <a:solidFill>
                      <a:schemeClr val="tx1"/>
                    </a:solidFill>
                  </a:rPr>
                  <a:t> has size-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distance-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boundaries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69" name="Rectangle: Rounded Corners 68">
                <a:extLst>
                  <a:ext uri="{FF2B5EF4-FFF2-40B4-BE49-F238E27FC236}">
                    <a16:creationId xmlns:a16="http://schemas.microsoft.com/office/drawing/2014/main" id="{D7D920BD-FF20-8AD3-CBF8-55C5476899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875" y="1566868"/>
                <a:ext cx="5029281" cy="999163"/>
              </a:xfrm>
              <a:prstGeom prst="roundRect">
                <a:avLst/>
              </a:prstGeom>
              <a:blipFill>
                <a:blip r:embed="rId4"/>
                <a:stretch>
                  <a:fillRect l="-1330" t="-3012" b="-132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5" name="Group 124">
            <a:extLst>
              <a:ext uri="{FF2B5EF4-FFF2-40B4-BE49-F238E27FC236}">
                <a16:creationId xmlns:a16="http://schemas.microsoft.com/office/drawing/2014/main" id="{1B642260-585E-EF86-509F-BA9D87FB274F}"/>
              </a:ext>
            </a:extLst>
          </p:cNvPr>
          <p:cNvGrpSpPr/>
          <p:nvPr/>
        </p:nvGrpSpPr>
        <p:grpSpPr>
          <a:xfrm rot="2714431">
            <a:off x="6618157" y="3674600"/>
            <a:ext cx="4059449" cy="4176327"/>
            <a:chOff x="6724612" y="2614939"/>
            <a:chExt cx="4059449" cy="4176327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8FF5BD-2F72-6B95-E6C0-8C7A6663185C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958490"/>
              <a:ext cx="356000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2DD3F2DA-681A-5204-8ED5-931658F6152A}"/>
                </a:ext>
              </a:extLst>
            </p:cNvPr>
            <p:cNvCxnSpPr>
              <a:cxnSpLocks/>
            </p:cNvCxnSpPr>
            <p:nvPr/>
          </p:nvCxnSpPr>
          <p:spPr>
            <a:xfrm>
              <a:off x="8625186" y="2686735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FFA862E-475D-5858-3DCD-2E22E5D2A2D4}"/>
                </a:ext>
              </a:extLst>
            </p:cNvPr>
            <p:cNvCxnSpPr>
              <a:cxnSpLocks/>
            </p:cNvCxnSpPr>
            <p:nvPr/>
          </p:nvCxnSpPr>
          <p:spPr>
            <a:xfrm>
              <a:off x="8976966" y="2696308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76D7576-AA53-62BE-A865-4EB0F292DF11}"/>
                </a:ext>
              </a:extLst>
            </p:cNvPr>
            <p:cNvCxnSpPr>
              <a:cxnSpLocks/>
            </p:cNvCxnSpPr>
            <p:nvPr/>
          </p:nvCxnSpPr>
          <p:spPr>
            <a:xfrm>
              <a:off x="7187949" y="4579343"/>
              <a:ext cx="0" cy="379147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2F7DD57-D9AD-9C23-D855-A081BDBF76D3}"/>
                </a:ext>
              </a:extLst>
            </p:cNvPr>
            <p:cNvCxnSpPr>
              <a:cxnSpLocks/>
            </p:cNvCxnSpPr>
            <p:nvPr/>
          </p:nvCxnSpPr>
          <p:spPr>
            <a:xfrm>
              <a:off x="8415650" y="2705082"/>
              <a:ext cx="764401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9860F541-F35D-9B99-20A0-760024C55F3E}"/>
                </a:ext>
              </a:extLst>
            </p:cNvPr>
            <p:cNvCxnSpPr>
              <a:cxnSpLocks/>
            </p:cNvCxnSpPr>
            <p:nvPr/>
          </p:nvCxnSpPr>
          <p:spPr>
            <a:xfrm>
              <a:off x="10146045" y="2705082"/>
              <a:ext cx="565132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FF1CF0E-D6F6-D025-19DF-4DA866990EE5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6122765"/>
              <a:ext cx="0" cy="57835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ECCC82B6-E054-E760-25A6-C5ABE3F52D3E}"/>
                </a:ext>
              </a:extLst>
            </p:cNvPr>
            <p:cNvCxnSpPr>
              <a:cxnSpLocks/>
            </p:cNvCxnSpPr>
            <p:nvPr/>
          </p:nvCxnSpPr>
          <p:spPr>
            <a:xfrm>
              <a:off x="6814755" y="4427544"/>
              <a:ext cx="0" cy="711475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9D97456-BDFE-1743-2B68-4C8F66089B46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1260014" cy="0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12FA442-2196-B965-027D-5585993D1084}"/>
                </a:ext>
              </a:extLst>
            </p:cNvPr>
            <p:cNvCxnSpPr>
              <a:cxnSpLocks/>
            </p:cNvCxnSpPr>
            <p:nvPr/>
          </p:nvCxnSpPr>
          <p:spPr>
            <a:xfrm>
              <a:off x="6816008" y="2708992"/>
              <a:ext cx="0" cy="130898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Right Triangle 76">
              <a:extLst>
                <a:ext uri="{FF2B5EF4-FFF2-40B4-BE49-F238E27FC236}">
                  <a16:creationId xmlns:a16="http://schemas.microsoft.com/office/drawing/2014/main" id="{19131163-6CA4-98EA-E816-20F1B44CBD7A}"/>
                </a:ext>
              </a:extLst>
            </p:cNvPr>
            <p:cNvSpPr/>
            <p:nvPr/>
          </p:nvSpPr>
          <p:spPr>
            <a:xfrm rot="10800000">
              <a:off x="7176007" y="3065882"/>
              <a:ext cx="1440052" cy="1443419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D02F547-804C-8785-D8C1-33F184B6E88B}"/>
                </a:ext>
              </a:extLst>
            </p:cNvPr>
            <p:cNvSpPr/>
            <p:nvPr/>
          </p:nvSpPr>
          <p:spPr>
            <a:xfrm>
              <a:off x="6725864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6D8CE6A4-EF75-91FA-70FA-AD80AB82B047}"/>
                </a:ext>
              </a:extLst>
            </p:cNvPr>
            <p:cNvSpPr/>
            <p:nvPr/>
          </p:nvSpPr>
          <p:spPr>
            <a:xfrm>
              <a:off x="7085868" y="2620853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49DD302F-64C4-6214-BD9B-F5D0C6BD9622}"/>
                </a:ext>
              </a:extLst>
            </p:cNvPr>
            <p:cNvSpPr/>
            <p:nvPr/>
          </p:nvSpPr>
          <p:spPr>
            <a:xfrm>
              <a:off x="7445870" y="26188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70DB092-4417-6604-29C9-EDEB97572DB3}"/>
                </a:ext>
              </a:extLst>
            </p:cNvPr>
            <p:cNvSpPr/>
            <p:nvPr/>
          </p:nvSpPr>
          <p:spPr>
            <a:xfrm>
              <a:off x="9426037" y="315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2" name="Right Triangle 81">
              <a:extLst>
                <a:ext uri="{FF2B5EF4-FFF2-40B4-BE49-F238E27FC236}">
                  <a16:creationId xmlns:a16="http://schemas.microsoft.com/office/drawing/2014/main" id="{7B51FFF1-E291-E550-110E-D2441348D5F6}"/>
                </a:ext>
              </a:extLst>
            </p:cNvPr>
            <p:cNvSpPr/>
            <p:nvPr/>
          </p:nvSpPr>
          <p:spPr>
            <a:xfrm rot="5400000">
              <a:off x="8977635" y="3064304"/>
              <a:ext cx="1349764" cy="135292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3" name="Right Triangle 82">
              <a:extLst>
                <a:ext uri="{FF2B5EF4-FFF2-40B4-BE49-F238E27FC236}">
                  <a16:creationId xmlns:a16="http://schemas.microsoft.com/office/drawing/2014/main" id="{65565F31-517B-064C-C320-6A678F34D765}"/>
                </a:ext>
              </a:extLst>
            </p:cNvPr>
            <p:cNvSpPr/>
            <p:nvPr/>
          </p:nvSpPr>
          <p:spPr>
            <a:xfrm>
              <a:off x="7175942" y="3429000"/>
              <a:ext cx="1175212" cy="117796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54934C9E-F28A-CFB0-0A99-44BBA461C29E}"/>
                </a:ext>
              </a:extLst>
            </p:cNvPr>
            <p:cNvSpPr/>
            <p:nvPr/>
          </p:nvSpPr>
          <p:spPr>
            <a:xfrm>
              <a:off x="6730424" y="29757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7486284D-D1B6-7122-5853-510AF40004D0}"/>
                </a:ext>
              </a:extLst>
            </p:cNvPr>
            <p:cNvSpPr/>
            <p:nvPr/>
          </p:nvSpPr>
          <p:spPr>
            <a:xfrm>
              <a:off x="6725864" y="335570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6" name="Right Triangle 85">
              <a:extLst>
                <a:ext uri="{FF2B5EF4-FFF2-40B4-BE49-F238E27FC236}">
                  <a16:creationId xmlns:a16="http://schemas.microsoft.com/office/drawing/2014/main" id="{FC82572F-31B4-287F-6234-BF517196359D}"/>
                </a:ext>
              </a:extLst>
            </p:cNvPr>
            <p:cNvSpPr/>
            <p:nvPr/>
          </p:nvSpPr>
          <p:spPr>
            <a:xfrm rot="5400000">
              <a:off x="7179015" y="4967425"/>
              <a:ext cx="1443419" cy="1425550"/>
            </a:xfrm>
            <a:prstGeom prst="rtTriangl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5176155-F1B1-CAD2-18A9-915D2D08D279}"/>
                </a:ext>
              </a:extLst>
            </p:cNvPr>
            <p:cNvSpPr/>
            <p:nvPr/>
          </p:nvSpPr>
          <p:spPr>
            <a:xfrm>
              <a:off x="6730359" y="371260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52A8263-D5EA-06C2-E8EB-ABE33949C520}"/>
                </a:ext>
              </a:extLst>
            </p:cNvPr>
            <p:cNvSpPr/>
            <p:nvPr/>
          </p:nvSpPr>
          <p:spPr>
            <a:xfrm>
              <a:off x="7805890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077617EC-9FEE-2D8C-B749-6E5A597036F5}"/>
                </a:ext>
              </a:extLst>
            </p:cNvPr>
            <p:cNvSpPr/>
            <p:nvPr/>
          </p:nvSpPr>
          <p:spPr>
            <a:xfrm>
              <a:off x="8535219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763B51C0-7949-A60D-1527-71A7048982A1}"/>
                </a:ext>
              </a:extLst>
            </p:cNvPr>
            <p:cNvSpPr/>
            <p:nvPr/>
          </p:nvSpPr>
          <p:spPr>
            <a:xfrm>
              <a:off x="8889893" y="261884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730E30DA-9A71-4B87-50FC-D2072E0E8077}"/>
                </a:ext>
              </a:extLst>
            </p:cNvPr>
            <p:cNvSpPr/>
            <p:nvPr/>
          </p:nvSpPr>
          <p:spPr>
            <a:xfrm>
              <a:off x="8535043" y="296982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1DB3A5D7-3BDE-D2FC-00A9-C15D816D8899}"/>
                </a:ext>
              </a:extLst>
            </p:cNvPr>
            <p:cNvSpPr/>
            <p:nvPr/>
          </p:nvSpPr>
          <p:spPr>
            <a:xfrm>
              <a:off x="8888598" y="2967421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A6ACC05-FE2E-E525-419A-0B0D51F0EF4B}"/>
                </a:ext>
              </a:extLst>
            </p:cNvPr>
            <p:cNvSpPr/>
            <p:nvPr/>
          </p:nvSpPr>
          <p:spPr>
            <a:xfrm>
              <a:off x="10603775" y="261493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494649F5-669F-AE48-8589-D5FD0C2E8860}"/>
                </a:ext>
              </a:extLst>
            </p:cNvPr>
            <p:cNvSpPr/>
            <p:nvPr/>
          </p:nvSpPr>
          <p:spPr>
            <a:xfrm>
              <a:off x="10249101" y="261742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90992A99-62E2-3EFE-8E66-DEA948CBDA3B}"/>
                </a:ext>
              </a:extLst>
            </p:cNvPr>
            <p:cNvSpPr/>
            <p:nvPr/>
          </p:nvSpPr>
          <p:spPr>
            <a:xfrm>
              <a:off x="6729334" y="6610980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4BC3EC5-E800-83E5-BBAA-A482B6BCC88E}"/>
                </a:ext>
              </a:extLst>
            </p:cNvPr>
            <p:cNvSpPr/>
            <p:nvPr/>
          </p:nvSpPr>
          <p:spPr>
            <a:xfrm>
              <a:off x="6725864" y="4511457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31A1AAEC-F130-E918-8207-A7840318DFB4}"/>
                </a:ext>
              </a:extLst>
            </p:cNvPr>
            <p:cNvSpPr/>
            <p:nvPr/>
          </p:nvSpPr>
          <p:spPr>
            <a:xfrm>
              <a:off x="6724612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B8C2D6C2-CE80-EB56-8F98-FA48F80B7753}"/>
                </a:ext>
              </a:extLst>
            </p:cNvPr>
            <p:cNvSpPr/>
            <p:nvPr/>
          </p:nvSpPr>
          <p:spPr>
            <a:xfrm>
              <a:off x="7097807" y="4868348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9B16285E-7E8E-E93A-81E2-7EE8F4E44EC2}"/>
                </a:ext>
              </a:extLst>
            </p:cNvPr>
            <p:cNvSpPr/>
            <p:nvPr/>
          </p:nvSpPr>
          <p:spPr>
            <a:xfrm>
              <a:off x="7097807" y="4515215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3E444FB9-52C2-F12F-5730-5CDA58732EBC}"/>
                </a:ext>
              </a:extLst>
            </p:cNvPr>
            <p:cNvSpPr/>
            <p:nvPr/>
          </p:nvSpPr>
          <p:spPr>
            <a:xfrm>
              <a:off x="6725853" y="6254089"/>
              <a:ext cx="180286" cy="18028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/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Average</a:t>
                </a:r>
                <a:r>
                  <a:rPr kumimoji="0" lang="en-GB" sz="2800" b="1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argument</a:t>
                </a:r>
                <a:r>
                  <a:rPr kumimoji="0" lang="en-GB" sz="2800" b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: </a:t>
                </a:r>
              </a:p>
              <a:p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𝑂</m:t>
                    </m:r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ℓ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-size boundary </a:t>
                </a:r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Arial" panose="020B0604020202020204"/>
                  </a:rPr>
                  <a:t>exists</a:t>
                </a:r>
                <a:endParaRPr lang="en-GB" sz="2400" i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7" name="Rectangle: Rounded Corners 126">
                <a:extLst>
                  <a:ext uri="{FF2B5EF4-FFF2-40B4-BE49-F238E27FC236}">
                    <a16:creationId xmlns:a16="http://schemas.microsoft.com/office/drawing/2014/main" id="{7A734283-B85D-1E23-7FA3-21B37A7920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1299" y="3989476"/>
                <a:ext cx="4624753" cy="1177558"/>
              </a:xfrm>
              <a:prstGeom prst="roundRect">
                <a:avLst/>
              </a:prstGeom>
              <a:blipFill>
                <a:blip r:embed="rId5"/>
                <a:stretch>
                  <a:fillRect l="-1314" b="-40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89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1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rgbClr val="FFFF00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2940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8E9DEDF-817D-BE50-A9BC-CCD094E4579F}"/>
              </a:ext>
            </a:extLst>
          </p:cNvPr>
          <p:cNvCxnSpPr/>
          <p:nvPr/>
        </p:nvCxnSpPr>
        <p:spPr>
          <a:xfrm>
            <a:off x="1775952" y="2708992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936790-4FEE-AF8E-7242-F26E32EBE86E}"/>
              </a:ext>
            </a:extLst>
          </p:cNvPr>
          <p:cNvCxnSpPr/>
          <p:nvPr/>
        </p:nvCxnSpPr>
        <p:spPr>
          <a:xfrm>
            <a:off x="1775950" y="4150093"/>
            <a:ext cx="144001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153C04F-2281-7051-3A6E-2CED6315CB4C}"/>
              </a:ext>
            </a:extLst>
          </p:cNvPr>
          <p:cNvCxnSpPr>
            <a:cxnSpLocks/>
          </p:cNvCxnSpPr>
          <p:nvPr/>
        </p:nvCxnSpPr>
        <p:spPr>
          <a:xfrm>
            <a:off x="1775950" y="2708992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40F71B3-1903-5910-3F4C-08F39EA9DEF1}"/>
              </a:ext>
            </a:extLst>
          </p:cNvPr>
          <p:cNvCxnSpPr>
            <a:cxnSpLocks/>
          </p:cNvCxnSpPr>
          <p:nvPr/>
        </p:nvCxnSpPr>
        <p:spPr>
          <a:xfrm>
            <a:off x="3215966" y="2707906"/>
            <a:ext cx="0" cy="144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CF1D652-70A1-2730-CFD7-9EFC247A33EF}"/>
              </a:ext>
            </a:extLst>
          </p:cNvPr>
          <p:cNvCxnSpPr>
            <a:cxnSpLocks/>
          </p:cNvCxnSpPr>
          <p:nvPr/>
        </p:nvCxnSpPr>
        <p:spPr>
          <a:xfrm>
            <a:off x="1804292" y="2705736"/>
            <a:ext cx="691666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B4F37EE-E4B4-5380-36D3-21F71EF7A7B8}"/>
              </a:ext>
            </a:extLst>
          </p:cNvPr>
          <p:cNvCxnSpPr>
            <a:cxnSpLocks/>
          </p:cNvCxnSpPr>
          <p:nvPr/>
        </p:nvCxnSpPr>
        <p:spPr>
          <a:xfrm flipH="1">
            <a:off x="2495957" y="2705736"/>
            <a:ext cx="675011" cy="7221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33C368-C8D8-41EB-5840-1E813FD54465}"/>
              </a:ext>
            </a:extLst>
          </p:cNvPr>
          <p:cNvCxnSpPr>
            <a:cxnSpLocks/>
          </p:cNvCxnSpPr>
          <p:nvPr/>
        </p:nvCxnSpPr>
        <p:spPr>
          <a:xfrm flipH="1">
            <a:off x="1798447" y="3432256"/>
            <a:ext cx="697509" cy="7124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59951A-6172-152A-670B-D657CDD026B2}"/>
              </a:ext>
            </a:extLst>
          </p:cNvPr>
          <p:cNvCxnSpPr>
            <a:cxnSpLocks/>
          </p:cNvCxnSpPr>
          <p:nvPr/>
        </p:nvCxnSpPr>
        <p:spPr>
          <a:xfrm>
            <a:off x="2493254" y="3434428"/>
            <a:ext cx="694373" cy="710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43B1DF-D19E-FB2B-6267-2964D754BE3F}"/>
              </a:ext>
            </a:extLst>
          </p:cNvPr>
          <p:cNvCxnSpPr>
            <a:cxnSpLocks/>
          </p:cNvCxnSpPr>
          <p:nvPr/>
        </p:nvCxnSpPr>
        <p:spPr>
          <a:xfrm>
            <a:off x="1788769" y="4151179"/>
            <a:ext cx="704485" cy="72000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CA18970-5288-477C-4A63-B1B56E63224E}"/>
              </a:ext>
            </a:extLst>
          </p:cNvPr>
          <p:cNvCxnSpPr>
            <a:cxnSpLocks/>
          </p:cNvCxnSpPr>
          <p:nvPr/>
        </p:nvCxnSpPr>
        <p:spPr>
          <a:xfrm flipH="1">
            <a:off x="2493254" y="4151178"/>
            <a:ext cx="732825" cy="71566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164B4400-38A6-FA75-824E-9106F5B8F15E}"/>
              </a:ext>
            </a:extLst>
          </p:cNvPr>
          <p:cNvSpPr/>
          <p:nvPr/>
        </p:nvSpPr>
        <p:spPr>
          <a:xfrm>
            <a:off x="1640946" y="2572904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97CC477-8CA2-D83F-7726-130996013E0A}"/>
              </a:ext>
            </a:extLst>
          </p:cNvPr>
          <p:cNvSpPr/>
          <p:nvPr/>
        </p:nvSpPr>
        <p:spPr>
          <a:xfrm>
            <a:off x="3070277" y="2579419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618C929-FBE8-EB3B-A478-C35D6672636A}"/>
              </a:ext>
            </a:extLst>
          </p:cNvPr>
          <p:cNvSpPr/>
          <p:nvPr/>
        </p:nvSpPr>
        <p:spPr>
          <a:xfrm>
            <a:off x="2360994" y="3284228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02E45213-2AB2-4A35-55D9-757857E9A3AD}"/>
              </a:ext>
            </a:extLst>
          </p:cNvPr>
          <p:cNvSpPr/>
          <p:nvPr/>
        </p:nvSpPr>
        <p:spPr>
          <a:xfrm>
            <a:off x="1628581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C13F24A-2D6D-046F-29F2-7E7D6D2F1D5F}"/>
              </a:ext>
            </a:extLst>
          </p:cNvPr>
          <p:cNvSpPr/>
          <p:nvPr/>
        </p:nvSpPr>
        <p:spPr>
          <a:xfrm>
            <a:off x="3062737" y="4022767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E2781F-3A79-3A03-7983-7883527549C4}"/>
              </a:ext>
            </a:extLst>
          </p:cNvPr>
          <p:cNvSpPr/>
          <p:nvPr/>
        </p:nvSpPr>
        <p:spPr>
          <a:xfrm>
            <a:off x="2365145" y="4731842"/>
            <a:ext cx="270003" cy="270003"/>
          </a:xfrm>
          <a:prstGeom prst="ellipse">
            <a:avLst/>
          </a:prstGeom>
          <a:solidFill>
            <a:schemeClr val="bg1"/>
          </a:solidFill>
          <a:ln w="38100"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662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Quadratic-growth planar graphs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01237-E9E6-496B-8A00-E78B8B6CF9E6}"/>
              </a:ext>
            </a:extLst>
          </p:cNvPr>
          <p:cNvSpPr/>
          <p:nvPr/>
        </p:nvSpPr>
        <p:spPr>
          <a:xfrm>
            <a:off x="1055944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09286B-4420-E1A1-4B95-461D5AFAADFE}"/>
              </a:ext>
            </a:extLst>
          </p:cNvPr>
          <p:cNvSpPr/>
          <p:nvPr/>
        </p:nvSpPr>
        <p:spPr>
          <a:xfrm>
            <a:off x="2495960" y="1988984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339974-F6EF-EF23-EC31-3B557D8E000A}"/>
              </a:ext>
            </a:extLst>
          </p:cNvPr>
          <p:cNvSpPr/>
          <p:nvPr/>
        </p:nvSpPr>
        <p:spPr>
          <a:xfrm>
            <a:off x="1055944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9A73F8-C6A6-7074-A4DD-0F59549944E8}"/>
              </a:ext>
            </a:extLst>
          </p:cNvPr>
          <p:cNvSpPr/>
          <p:nvPr/>
        </p:nvSpPr>
        <p:spPr>
          <a:xfrm>
            <a:off x="2495960" y="3430085"/>
            <a:ext cx="1440016" cy="1440016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2AEA2F-C1F0-2AA1-D05A-5276EF700A67}"/>
              </a:ext>
            </a:extLst>
          </p:cNvPr>
          <p:cNvSpPr/>
          <p:nvPr/>
        </p:nvSpPr>
        <p:spPr>
          <a:xfrm>
            <a:off x="2209296" y="314125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8A8A079-61F2-7BDA-2627-EB5A1097FBC0}"/>
              </a:ext>
            </a:extLst>
          </p:cNvPr>
          <p:cNvSpPr/>
          <p:nvPr/>
        </p:nvSpPr>
        <p:spPr>
          <a:xfrm>
            <a:off x="2209295" y="4580181"/>
            <a:ext cx="573327" cy="57332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2E4D94A-D4D2-5DB9-B443-7F3FA77A1D6C}"/>
              </a:ext>
            </a:extLst>
          </p:cNvPr>
          <p:cNvGrpSpPr/>
          <p:nvPr/>
        </p:nvGrpSpPr>
        <p:grpSpPr>
          <a:xfrm>
            <a:off x="4385981" y="1992238"/>
            <a:ext cx="7071373" cy="1191097"/>
            <a:chOff x="4385981" y="1992238"/>
            <a:chExt cx="7071373" cy="1191097"/>
          </a:xfrm>
        </p:grpSpPr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75032910-368F-F5BC-6C80-EF40B51427D4}"/>
                </a:ext>
              </a:extLst>
            </p:cNvPr>
            <p:cNvSpPr/>
            <p:nvPr/>
          </p:nvSpPr>
          <p:spPr>
            <a:xfrm>
              <a:off x="4385981" y="2321021"/>
              <a:ext cx="7071373" cy="862314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GB" sz="2800" dirty="0">
                  <a:solidFill>
                    <a:schemeClr val="tx1"/>
                  </a:solidFill>
                </a:rPr>
                <a:t>Any planar graph admits a circle packing.</a:t>
              </a:r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1A96F21-F9FB-9AA8-FFD8-1CB8567A6572}"/>
                </a:ext>
              </a:extLst>
            </p:cNvPr>
            <p:cNvSpPr/>
            <p:nvPr/>
          </p:nvSpPr>
          <p:spPr>
            <a:xfrm>
              <a:off x="4758461" y="1992238"/>
              <a:ext cx="587533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Theorem </a:t>
              </a:r>
              <a:r>
                <a:rPr lang="en-GB" sz="2400" dirty="0">
                  <a:solidFill>
                    <a:schemeClr val="tx1"/>
                  </a:solidFill>
                </a:rPr>
                <a:t>(</a:t>
              </a:r>
              <a:r>
                <a:rPr lang="en-GB" sz="2400" dirty="0" err="1">
                  <a:solidFill>
                    <a:schemeClr val="tx1"/>
                  </a:solidFill>
                </a:rPr>
                <a:t>Koebe</a:t>
              </a:r>
              <a:r>
                <a:rPr lang="en-GB" sz="2400" dirty="0">
                  <a:solidFill>
                    <a:schemeClr val="tx1"/>
                  </a:solidFill>
                </a:rPr>
                <a:t>-Andreev-Thurston)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355B3DC-88A2-7C5F-2F51-6E68A9337ABB}"/>
              </a:ext>
            </a:extLst>
          </p:cNvPr>
          <p:cNvGrpSpPr/>
          <p:nvPr/>
        </p:nvGrpSpPr>
        <p:grpSpPr>
          <a:xfrm>
            <a:off x="4385981" y="3962411"/>
            <a:ext cx="7071373" cy="1656851"/>
            <a:chOff x="4385981" y="3962411"/>
            <a:chExt cx="7071373" cy="16568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/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b"/>
                <a:lstStyle/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constant radius ratio circle packing</a:t>
                  </a:r>
                </a:p>
                <a:p>
                  <a14:m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a14:m>
                  <a:r>
                    <a:rPr lang="en-GB" sz="2800" dirty="0">
                      <a:solidFill>
                        <a:schemeClr val="tx1"/>
                      </a:solidFill>
                    </a:rPr>
                    <a:t> quadratic growth </a:t>
                  </a:r>
                </a:p>
              </p:txBody>
            </p:sp>
          </mc:Choice>
          <mc:Fallback xmlns="">
            <p:sp>
              <p:nvSpPr>
                <p:cNvPr id="49" name="Rectangle: Rounded Corners 48">
                  <a:extLst>
                    <a:ext uri="{FF2B5EF4-FFF2-40B4-BE49-F238E27FC236}">
                      <a16:creationId xmlns:a16="http://schemas.microsoft.com/office/drawing/2014/main" id="{6F17B7AF-E85B-9CCF-72CB-E040884899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5981" y="4291194"/>
                  <a:ext cx="7071373" cy="1328068"/>
                </a:xfrm>
                <a:prstGeom prst="roundRect">
                  <a:avLst/>
                </a:prstGeom>
                <a:blipFill>
                  <a:blip r:embed="rId2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4979226D-F81C-BBE5-7AE5-F61790161625}"/>
                </a:ext>
              </a:extLst>
            </p:cNvPr>
            <p:cNvSpPr/>
            <p:nvPr/>
          </p:nvSpPr>
          <p:spPr>
            <a:xfrm>
              <a:off x="4758461" y="3962411"/>
              <a:ext cx="2689601" cy="65756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3200" b="1" dirty="0">
                  <a:solidFill>
                    <a:schemeClr val="tx1"/>
                  </a:solidFill>
                </a:rPr>
                <a:t>Observation</a:t>
              </a:r>
              <a:endParaRPr lang="en-GB" sz="3200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/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radius</m:t>
                      </m:r>
                      <m: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ratio</m:t>
                      </m:r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/ </m:t>
                      </m:r>
                      <m:func>
                        <m:func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radius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9E51B93-52E0-1EDC-4086-34C37FA79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2576" y="3328882"/>
                <a:ext cx="645348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5182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29E71-D29D-B8C3-46B4-221077E2A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lattices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4D9BFA-3AB5-4DB0-685F-2C99BD6D92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776" y="2655690"/>
            <a:ext cx="4327989" cy="36434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79CF77-33F5-A326-B5F4-FDBC893AC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237" y="2655690"/>
            <a:ext cx="4329003" cy="3643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/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042AE0-4C90-314D-260D-6B0D55C68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775" y="1807919"/>
                <a:ext cx="4327989" cy="523220"/>
              </a:xfrm>
              <a:prstGeom prst="rect">
                <a:avLst/>
              </a:prstGeom>
              <a:blipFill>
                <a:blip r:embed="rId4"/>
                <a:stretch>
                  <a:fillRect t="-12941" b="-329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4932796A-A45E-27C1-E332-318810E56BC1}"/>
              </a:ext>
            </a:extLst>
          </p:cNvPr>
          <p:cNvSpPr/>
          <p:nvPr/>
        </p:nvSpPr>
        <p:spPr>
          <a:xfrm>
            <a:off x="2836984" y="1807919"/>
            <a:ext cx="531447" cy="53144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/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800" dirty="0"/>
                  <a:t>Tiling of       , ratio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=0.268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0154FB-F3D2-45C8-782C-A5B0088C7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8743" y="1859438"/>
                <a:ext cx="4327989" cy="523220"/>
              </a:xfrm>
              <a:prstGeom prst="rect">
                <a:avLst/>
              </a:prstGeom>
              <a:blipFill>
                <a:blip r:embed="rId5"/>
                <a:stretch>
                  <a:fillRect l="-2958" t="-11628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169E5E6-CDFB-99A7-3DCE-340FA8DEBC00}"/>
              </a:ext>
            </a:extLst>
          </p:cNvPr>
          <p:cNvSpPr/>
          <p:nvPr/>
        </p:nvSpPr>
        <p:spPr>
          <a:xfrm>
            <a:off x="8311663" y="1723544"/>
            <a:ext cx="429846" cy="691970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B85A5F0-D7A3-32B9-2387-CEE457DDB830}"/>
              </a:ext>
            </a:extLst>
          </p:cNvPr>
          <p:cNvGrpSpPr/>
          <p:nvPr/>
        </p:nvGrpSpPr>
        <p:grpSpPr>
          <a:xfrm>
            <a:off x="2643467" y="1807919"/>
            <a:ext cx="7071373" cy="3608090"/>
            <a:chOff x="2885744" y="2106234"/>
            <a:chExt cx="7071373" cy="360809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1CB2EC1-165E-75DB-4EF7-9B28F73DE9A3}"/>
                </a:ext>
              </a:extLst>
            </p:cNvPr>
            <p:cNvGrpSpPr/>
            <p:nvPr/>
          </p:nvGrpSpPr>
          <p:grpSpPr>
            <a:xfrm>
              <a:off x="2885744" y="2106234"/>
              <a:ext cx="7071373" cy="3608090"/>
              <a:chOff x="4385981" y="3962411"/>
              <a:chExt cx="7071373" cy="3608090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B13276B1-2FAF-4EA5-3112-CC5F32257FCE}"/>
                  </a:ext>
                </a:extLst>
              </p:cNvPr>
              <p:cNvSpPr/>
              <p:nvPr/>
            </p:nvSpPr>
            <p:spPr>
              <a:xfrm>
                <a:off x="4385981" y="4291193"/>
                <a:ext cx="7071373" cy="3279308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r>
                  <a:rPr lang="en-GB" sz="2800" dirty="0">
                    <a:solidFill>
                      <a:schemeClr val="tx1"/>
                    </a:solidFill>
                  </a:rPr>
                  <a:t>Bethe lattice</a:t>
                </a: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(Infinite regular tree)</a:t>
                </a:r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CF4E171A-3DBE-85DE-C91B-3B1923D1EC5A}"/>
                  </a:ext>
                </a:extLst>
              </p:cNvPr>
              <p:cNvSpPr/>
              <p:nvPr/>
            </p:nvSpPr>
            <p:spPr>
              <a:xfrm>
                <a:off x="4758461" y="3962411"/>
                <a:ext cx="2689601" cy="657564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 dirty="0">
                    <a:solidFill>
                      <a:schemeClr val="tx1"/>
                    </a:solidFill>
                  </a:rPr>
                  <a:t>Nonexample</a:t>
                </a:r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FBB132D-0820-A7D0-CE1C-BA1E35B7F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479137" y="2599191"/>
              <a:ext cx="2946668" cy="29509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4033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0E69FB6-1455-FE25-7020-EC1EE090E268}"/>
              </a:ext>
            </a:extLst>
          </p:cNvPr>
          <p:cNvSpPr/>
          <p:nvPr/>
        </p:nvSpPr>
        <p:spPr>
          <a:xfrm>
            <a:off x="3582583" y="604383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Lazy marginal sampler </a:t>
            </a:r>
            <a:r>
              <a:rPr lang="en-GB" sz="2000" b="1" dirty="0">
                <a:solidFill>
                  <a:srgbClr val="7030A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[Anand-Jerrum’22,23]</a:t>
            </a:r>
            <a:endParaRPr lang="en-GB" sz="2800" b="1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BB42313-4C4F-F47E-772E-C7AD2DFE7EFF}"/>
              </a:ext>
            </a:extLst>
          </p:cNvPr>
          <p:cNvSpPr/>
          <p:nvPr/>
        </p:nvSpPr>
        <p:spPr>
          <a:xfrm>
            <a:off x="3582582" y="5330632"/>
            <a:ext cx="5026833" cy="10873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tx1"/>
                </a:solidFill>
              </a:rPr>
              <a:t>… and more?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8E9D8-6E0B-10CD-21D5-C58F41B48A54}"/>
              </a:ext>
            </a:extLst>
          </p:cNvPr>
          <p:cNvGrpSpPr/>
          <p:nvPr/>
        </p:nvGrpSpPr>
        <p:grpSpPr>
          <a:xfrm>
            <a:off x="6061244" y="1947818"/>
            <a:ext cx="5292556" cy="1449832"/>
            <a:chOff x="572474" y="2370512"/>
            <a:chExt cx="5292556" cy="14498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/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Random </a:t>
                  </a:r>
                  <a14:m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𝑘</m:t>
                      </m:r>
                    </m:oMath>
                  </a14:m>
                  <a:r>
                    <a:rPr kumimoji="0" lang="en-GB" sz="2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/>
                      <a:ea typeface="+mn-ea"/>
                      <a:cs typeface="+mn-cs"/>
                    </a:rPr>
                    <a:t>-SAT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GB" sz="2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7030A0"/>
                      </a:solidFill>
                      <a:effectLst/>
                      <a:uLnTx/>
                      <a:uFillTx/>
                      <a:latin typeface="Cambria" panose="02040503050406030204" pitchFamily="18" charset="0"/>
                      <a:ea typeface="Cambria" panose="02040503050406030204" pitchFamily="18" charset="0"/>
                      <a:cs typeface="+mn-cs"/>
                    </a:rPr>
                    <a:t>[He-Wu-Yang’23]</a:t>
                  </a:r>
                  <a:endPara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E4D2B07D-C191-08A2-051B-5E5A88E7B0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197" y="2733006"/>
                  <a:ext cx="5026833" cy="1087338"/>
                </a:xfrm>
                <a:prstGeom prst="round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29A4E9-4B1C-7AA4-B80D-4E99A4BC3BA7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14:45 today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546D71-131E-5F0C-7838-5A588202BEF5}"/>
              </a:ext>
            </a:extLst>
          </p:cNvPr>
          <p:cNvGrpSpPr/>
          <p:nvPr/>
        </p:nvGrpSpPr>
        <p:grpSpPr>
          <a:xfrm>
            <a:off x="572474" y="1951770"/>
            <a:ext cx="5292556" cy="1449832"/>
            <a:chOff x="572474" y="2370512"/>
            <a:chExt cx="5292556" cy="144983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93F00C32-EFE6-6755-A8F9-F347ACFC710C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Non-atomic LLL</a:t>
              </a:r>
            </a:p>
            <a:p>
              <a:pPr algn="ctr"/>
              <a:r>
                <a:rPr lang="en-GB" sz="2000" b="1" dirty="0">
                  <a:solidFill>
                    <a:srgbClr val="7030A0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[He-Wang-Yin’22]</a:t>
              </a:r>
              <a:endParaRPr lang="en-GB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DC06587-F6D3-1815-48EE-4B4EBA2E9EF6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09:45 today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8A3E271-B714-39F0-7DFA-E98E93DEC0CA}"/>
              </a:ext>
            </a:extLst>
          </p:cNvPr>
          <p:cNvGrpSpPr/>
          <p:nvPr/>
        </p:nvGrpSpPr>
        <p:grpSpPr>
          <a:xfrm>
            <a:off x="572474" y="3573859"/>
            <a:ext cx="5292556" cy="1449832"/>
            <a:chOff x="572474" y="2370512"/>
            <a:chExt cx="5292556" cy="144983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8F1E06A-1390-ABA2-7501-983FFF6AEA70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Derandomising</a:t>
              </a: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 MCMC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[Feng-Guo-Wang-W.-Yin’23]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F2A5DDD-461D-BC8D-9961-1EA14010446B}"/>
                </a:ext>
              </a:extLst>
            </p:cNvPr>
            <p:cNvSpPr/>
            <p:nvPr/>
          </p:nvSpPr>
          <p:spPr>
            <a:xfrm>
              <a:off x="572474" y="2370512"/>
              <a:ext cx="1873741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11:00 today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CA00B17-2307-0CA8-E7DA-1E1CCEA16502}"/>
              </a:ext>
            </a:extLst>
          </p:cNvPr>
          <p:cNvGrpSpPr/>
          <p:nvPr/>
        </p:nvGrpSpPr>
        <p:grpSpPr>
          <a:xfrm>
            <a:off x="6061244" y="3573859"/>
            <a:ext cx="5292556" cy="1449832"/>
            <a:chOff x="572474" y="2370512"/>
            <a:chExt cx="5292556" cy="1449832"/>
          </a:xfrm>
        </p:grpSpPr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32F8B218-8047-3CA7-1A22-AF72FE42D30B}"/>
                </a:ext>
              </a:extLst>
            </p:cNvPr>
            <p:cNvSpPr/>
            <p:nvPr/>
          </p:nvSpPr>
          <p:spPr>
            <a:xfrm>
              <a:off x="838197" y="2733006"/>
              <a:ext cx="5026833" cy="1087338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rPr>
                <a:t>Sub-quadratic counting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rPr>
                <a:t>[This work]</a:t>
              </a:r>
              <a:endPara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A6D8102B-D492-A8DD-8852-C642C54FDA79}"/>
                </a:ext>
              </a:extLst>
            </p:cNvPr>
            <p:cNvSpPr/>
            <p:nvPr/>
          </p:nvSpPr>
          <p:spPr>
            <a:xfrm>
              <a:off x="572474" y="2370512"/>
              <a:ext cx="1894818" cy="535807"/>
            </a:xfrm>
            <a:prstGeom prst="round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400" dirty="0">
                  <a:solidFill>
                    <a:schemeClr val="tx1"/>
                  </a:solidFill>
                </a:rPr>
                <a:t>Right now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6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8277A-FE6C-8718-0F63-2033B231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More concrete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Strongly sub-quadratic counting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GB" dirty="0"/>
                  <a:t> for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GB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GB" dirty="0"/>
                  <a:t>?</a:t>
                </a:r>
              </a:p>
              <a:p>
                <a:endParaRPr lang="en-GB" dirty="0"/>
              </a:p>
              <a:p>
                <a:r>
                  <a:rPr lang="en-GB" dirty="0"/>
                  <a:t>Sub-quadratic counting </a:t>
                </a:r>
                <a:r>
                  <a:rPr lang="en-GB" i="1" dirty="0">
                    <a:solidFill>
                      <a:srgbClr val="FF0000"/>
                    </a:solidFill>
                  </a:rPr>
                  <a:t>without</a:t>
                </a:r>
                <a:r>
                  <a:rPr lang="en-GB" dirty="0">
                    <a:solidFill>
                      <a:srgbClr val="FF0000"/>
                    </a:solidFill>
                  </a:rPr>
                  <a:t> SSM </a:t>
                </a:r>
                <a:r>
                  <a:rPr lang="en-GB" dirty="0"/>
                  <a:t>(e.g., on hypergraphs)?</a:t>
                </a:r>
              </a:p>
              <a:p>
                <a:endParaRPr lang="en-GB" dirty="0"/>
              </a:p>
              <a:p>
                <a:r>
                  <a:rPr lang="en-GB" dirty="0"/>
                  <a:t>Fine-grained inter-reduction between different parameter regimes?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GB" dirty="0"/>
                  <a:t>  on hard-core model</a:t>
                </a:r>
                <a:br>
                  <a:rPr lang="en-GB" dirty="0"/>
                </a:br>
                <a:r>
                  <a:rPr lang="en-GB" dirty="0"/>
                  <a:t>	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GB" dirty="0"/>
                  <a:t>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>
                        <a:latin typeface="Cambria Math" panose="02040503050406030204" pitchFamily="18" charset="0"/>
                      </a:rPr>
                      <m:t>Θ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algorithm for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Δ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GB" dirty="0"/>
                  <a:t>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08E924-B3F9-4ED8-AD6E-498377FFB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852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arXiv</a:t>
            </a:r>
            <a:r>
              <a:rPr lang="en-GB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2306.14867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/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IndSet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e>
                      </m:nary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10FF8CD9-8A1F-BCD9-110D-1E332285AA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84" y="1690688"/>
                <a:ext cx="3361319" cy="17369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4E5AFCC4-9E32-7AF1-75E9-9DC744D2C7BE}"/>
              </a:ext>
            </a:extLst>
          </p:cNvPr>
          <p:cNvGrpSpPr/>
          <p:nvPr/>
        </p:nvGrpSpPr>
        <p:grpSpPr>
          <a:xfrm>
            <a:off x="1051093" y="2669050"/>
            <a:ext cx="3298371" cy="2595825"/>
            <a:chOff x="1062444" y="1933302"/>
            <a:chExt cx="2412275" cy="189846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B48768B-7F4B-5184-DCBF-A67F8F7866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12118BB-BF03-F3A4-4C34-4B01D9ED5A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AF36C4-60F9-FE0B-70D5-AC0FDDED0F4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0AEAC8E-C20E-E494-F9A3-EF177DE4EE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3376312-CB3F-ABE6-B340-8A08427CA3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36B462-7F08-CE97-A381-A9C3018A28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432DDFB-F96C-19D7-9CFA-CAF987F6CAA9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054E14A-7467-78E3-CD32-EDF3A78A23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6A74F76-7885-24E7-9C64-BD6E2F0608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7823C3-13FA-6402-DBC8-9F9575DA975F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12DE260-C6D1-8EC2-67D5-00DFD2BFF80D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CC7683A-79AA-3013-314D-837DB1E36300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7E12DF-FE04-1C70-E92C-757B4B963D6C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2F4B4B3-21BA-F2DE-64E1-0014A26439B7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655BE67-B0F5-B38B-E291-C1F8851FB712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D6151EC-8D39-B148-2319-840166A9AC91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 flipV="1">
            <a:off x="4516058" y="1690688"/>
            <a:ext cx="0" cy="462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/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</m:d>
                            </m:sup>
                          </m:sSup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5FCC051-0EDD-E88A-A925-B3195A731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8250" y="1690688"/>
                <a:ext cx="3361319" cy="17369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/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3C70C474-9C6F-993A-93A6-2A8E95F8B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506" y="3710337"/>
                <a:ext cx="3361319" cy="17369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6014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2.22222E-6 L 0.01172 0.03958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6" y="1968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2.59259E-6 L -0.4875 0.11875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75" y="592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7.40741E-7 L -0.01731 -0.1680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2" y="-8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3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62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220741-606E-E8DE-6FC5-018074577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D0AA3-16BB-36E4-79D4-0C9148C26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014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579E-C127-D45D-A3D2-A19A73BA1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Counting to sampling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E430241-A481-3D3E-9521-9E53B8CFF833}"/>
              </a:ext>
            </a:extLst>
          </p:cNvPr>
          <p:cNvCxnSpPr>
            <a:cxnSpLocks/>
          </p:cNvCxnSpPr>
          <p:nvPr/>
        </p:nvCxnSpPr>
        <p:spPr>
          <a:xfrm>
            <a:off x="-513145" y="4278913"/>
            <a:ext cx="133031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BCFC618A-23B6-F69F-B4D9-962FDDC9D108}"/>
              </a:ext>
            </a:extLst>
          </p:cNvPr>
          <p:cNvGrpSpPr/>
          <p:nvPr/>
        </p:nvGrpSpPr>
        <p:grpSpPr>
          <a:xfrm>
            <a:off x="842713" y="1519319"/>
            <a:ext cx="3298371" cy="2595825"/>
            <a:chOff x="1062444" y="1933302"/>
            <a:chExt cx="2412275" cy="1898465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83E9E5A7-6114-B6A7-75B0-27C9A26E51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8867" y="2046513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C3C9A7F-32F0-F078-5EED-1FA876D7A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75655" y="2272936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2951FE0-B716-6EC0-E7F1-8630A12D2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5711" y="2656111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299BB33-356B-3415-91BA-D11333FFFA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5991" y="2046513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E51D587-876F-F6B5-F504-B76E517F3E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4072" y="2882534"/>
              <a:ext cx="113212" cy="83602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57F3642-D149-C300-F2CB-6FCF9C5078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4231" y="2689719"/>
              <a:ext cx="1092926" cy="226423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6DEFFFD-4525-EB97-9875-3641638658E3}"/>
                </a:ext>
              </a:extLst>
            </p:cNvPr>
            <p:cNvCxnSpPr>
              <a:cxnSpLocks/>
            </p:cNvCxnSpPr>
            <p:nvPr/>
          </p:nvCxnSpPr>
          <p:spPr>
            <a:xfrm>
              <a:off x="1203957" y="3108957"/>
              <a:ext cx="979715" cy="609598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3772FC20-C3AE-B9F5-CFF4-36A6295A411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97569" y="2272935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9AA84E-B63A-4D5F-F9AE-C1AF3154DB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81791" y="2037802"/>
              <a:ext cx="866503" cy="1445619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B29D9A6-097E-43E2-B32D-16054B886BC0}"/>
                </a:ext>
              </a:extLst>
            </p:cNvPr>
            <p:cNvSpPr/>
            <p:nvPr/>
          </p:nvSpPr>
          <p:spPr>
            <a:xfrm>
              <a:off x="1175656" y="2159725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23AC11-04C2-3F0F-CC1C-D04164E4E05C}"/>
                </a:ext>
              </a:extLst>
            </p:cNvPr>
            <p:cNvSpPr/>
            <p:nvPr/>
          </p:nvSpPr>
          <p:spPr>
            <a:xfrm>
              <a:off x="2268582" y="1933302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3394E9C-7021-F5F3-FF3E-A68D2B73D837}"/>
                </a:ext>
              </a:extLst>
            </p:cNvPr>
            <p:cNvSpPr/>
            <p:nvPr/>
          </p:nvSpPr>
          <p:spPr>
            <a:xfrm>
              <a:off x="2042159" y="3605344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6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3B99022-5071-33B5-EED7-12896B08DCC0}"/>
                </a:ext>
              </a:extLst>
            </p:cNvPr>
            <p:cNvSpPr/>
            <p:nvPr/>
          </p:nvSpPr>
          <p:spPr>
            <a:xfrm>
              <a:off x="3135085" y="3378921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7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5C33988-6793-D9C1-83B6-E56C3A794B58}"/>
                </a:ext>
              </a:extLst>
            </p:cNvPr>
            <p:cNvSpPr/>
            <p:nvPr/>
          </p:nvSpPr>
          <p:spPr>
            <a:xfrm>
              <a:off x="1062444" y="2995746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3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A03BF80-C73B-EE80-D563-9DE3D8B5EB1F}"/>
                </a:ext>
              </a:extLst>
            </p:cNvPr>
            <p:cNvSpPr/>
            <p:nvPr/>
          </p:nvSpPr>
          <p:spPr>
            <a:xfrm>
              <a:off x="2155370" y="2769323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4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39524E0E-CAD1-7FEC-6BC9-F609D4E046B9}"/>
                </a:ext>
              </a:extLst>
            </p:cNvPr>
            <p:cNvSpPr/>
            <p:nvPr/>
          </p:nvSpPr>
          <p:spPr>
            <a:xfrm>
              <a:off x="3248296" y="2542900"/>
              <a:ext cx="226423" cy="226423"/>
            </a:xfrm>
            <a:prstGeom prst="ellipse">
              <a:avLst/>
            </a:prstGeom>
            <a:solidFill>
              <a:schemeClr val="bg1"/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/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GB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GB" sz="32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0CD9DCE1-7F52-6BCC-2494-20B21ADD84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3452" y="1480497"/>
                <a:ext cx="1301740" cy="645989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/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𝑍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kumimoji="0" lang="en-GB" sz="32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8FD4AED-6BD5-171F-F86D-DC257D1D5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41" y="4871460"/>
                <a:ext cx="3951515" cy="110113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/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×</m:t>
                      </m:r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kumimoji="0" lang="en-GB" sz="32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𝑉</m:t>
                                  </m:r>
                                </m:sup>
                              </m:sSup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2E9923-7591-41BD-972C-A65B37CFBC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2791" y="5125049"/>
                <a:ext cx="4633480" cy="7993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/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𝐺</m:t>
                              </m:r>
                            </m:e>
                            <m:sub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32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E3CEEC3-AD99-6DD2-D49A-C806A342B9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5793" y="5122926"/>
                <a:ext cx="2120316" cy="629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/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32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32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∼</m:t>
                              </m:r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𝜇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𝜎</m:t>
                              </m:r>
                              <m:d>
                                <m:dPr>
                                  <m:ctrlPr>
                                    <a:rPr kumimoji="0" lang="en-GB" sz="32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GB" sz="32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+mn-ea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kumimoji="0" lang="en-GB" sz="32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=</m:t>
                              </m:r>
                              <m:r>
                                <a:rPr kumimoji="0" lang="en-GB" sz="32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F36749-BE44-F70D-C027-A34717170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00" y="5151147"/>
                <a:ext cx="3444539" cy="78906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/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32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08B0B0-E6EF-6A12-087B-5DA5AF2B9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487" y="5111626"/>
                <a:ext cx="68045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13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4.44444E-6 L -0.08047 4.44444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023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6539</TotalTime>
  <Words>2071</Words>
  <Application>Microsoft Office PowerPoint</Application>
  <PresentationFormat>Widescreen</PresentationFormat>
  <Paragraphs>627</Paragraphs>
  <Slides>55</Slides>
  <Notes>1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Black</vt:lpstr>
      <vt:lpstr>Calibri</vt:lpstr>
      <vt:lpstr>Cambria</vt:lpstr>
      <vt:lpstr>Cambria Math</vt:lpstr>
      <vt:lpstr>Courier New</vt:lpstr>
      <vt:lpstr>Office Theme</vt:lpstr>
      <vt:lpstr>Approximate counting for spin systems  in sub-quadratic time</vt:lpstr>
      <vt:lpstr>Hard-core model</vt:lpstr>
      <vt:lpstr>Approximate counting</vt:lpstr>
      <vt:lpstr>Approximate counting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Counting to sampling</vt:lpstr>
      <vt:lpstr>Approximate counting: hard-core</vt:lpstr>
      <vt:lpstr>Our contributions</vt:lpstr>
      <vt:lpstr>Weitz’s algorithm</vt:lpstr>
      <vt:lpstr>Weitz’s algorithm</vt:lpstr>
      <vt:lpstr>Using Weitz’s for reduction</vt:lpstr>
      <vt:lpstr>Weitz’s algorithm</vt:lpstr>
      <vt:lpstr>Speeding up Weitz’s</vt:lpstr>
      <vt:lpstr>Speeding up Weitz’s</vt:lpstr>
      <vt:lpstr>New estimator (ideally)</vt:lpstr>
      <vt:lpstr>Speeding up Weitz’s</vt:lpstr>
      <vt:lpstr>Tool: Anand-Jerrum [Anand-Jerrum’22,23]</vt:lpstr>
      <vt:lpstr>New estimator</vt:lpstr>
      <vt:lpstr>Full algorithm</vt:lpstr>
      <vt:lpstr>New marginal estimator</vt:lpstr>
      <vt:lpstr>New marginal estimator</vt:lpstr>
      <vt:lpstr>New marginal estimator</vt:lpstr>
      <vt:lpstr>Beyond hard-core?</vt:lpstr>
      <vt:lpstr>Beyond hard-core?</vt:lpstr>
      <vt:lpstr>Beyond hard-core?</vt:lpstr>
      <vt:lpstr>Beyond hard-core?</vt:lpstr>
      <vt:lpstr>Attempt #1</vt:lpstr>
      <vt:lpstr>Attempt #1</vt:lpstr>
      <vt:lpstr>Attempt #2</vt:lpstr>
      <vt:lpstr>Attempt #2</vt:lpstr>
      <vt:lpstr>Attempt #3</vt:lpstr>
      <vt:lpstr>Attempt #3</vt:lpstr>
      <vt:lpstr>Attempt #3</vt:lpstr>
      <vt:lpstr>Attempt #3</vt:lpstr>
      <vt:lpstr>Detour: linear-size boundary</vt:lpstr>
      <vt:lpstr>Quadratic-growth planar graphs</vt:lpstr>
      <vt:lpstr>Quadratic-growth planar graphs</vt:lpstr>
      <vt:lpstr>Tiling lattices</vt:lpstr>
      <vt:lpstr>PowerPoint Presentation</vt:lpstr>
      <vt:lpstr>More concrete problems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194</cp:revision>
  <dcterms:created xsi:type="dcterms:W3CDTF">2022-11-17T13:02:05Z</dcterms:created>
  <dcterms:modified xsi:type="dcterms:W3CDTF">2023-08-30T14:23:24Z</dcterms:modified>
</cp:coreProperties>
</file>