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305" r:id="rId2"/>
    <p:sldId id="358" r:id="rId3"/>
    <p:sldId id="323" r:id="rId4"/>
    <p:sldId id="325" r:id="rId5"/>
    <p:sldId id="326" r:id="rId6"/>
    <p:sldId id="328" r:id="rId7"/>
    <p:sldId id="324" r:id="rId8"/>
    <p:sldId id="329" r:id="rId9"/>
    <p:sldId id="331" r:id="rId10"/>
    <p:sldId id="371" r:id="rId11"/>
    <p:sldId id="370" r:id="rId12"/>
    <p:sldId id="372" r:id="rId13"/>
    <p:sldId id="373" r:id="rId14"/>
    <p:sldId id="374" r:id="rId15"/>
    <p:sldId id="375" r:id="rId16"/>
    <p:sldId id="376" r:id="rId17"/>
    <p:sldId id="344" r:id="rId18"/>
    <p:sldId id="368" r:id="rId19"/>
    <p:sldId id="346" r:id="rId20"/>
    <p:sldId id="357" r:id="rId21"/>
    <p:sldId id="359" r:id="rId22"/>
    <p:sldId id="343" r:id="rId23"/>
    <p:sldId id="378" r:id="rId24"/>
    <p:sldId id="377" r:id="rId25"/>
    <p:sldId id="379" r:id="rId26"/>
    <p:sldId id="366" r:id="rId27"/>
    <p:sldId id="380" r:id="rId28"/>
    <p:sldId id="381" r:id="rId29"/>
    <p:sldId id="383" r:id="rId30"/>
    <p:sldId id="384" r:id="rId31"/>
    <p:sldId id="385" r:id="rId32"/>
    <p:sldId id="386" r:id="rId33"/>
    <p:sldId id="387" r:id="rId34"/>
    <p:sldId id="388" r:id="rId35"/>
    <p:sldId id="363" r:id="rId36"/>
    <p:sldId id="389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50" r:id="rId45"/>
    <p:sldId id="347" r:id="rId46"/>
    <p:sldId id="356" r:id="rId47"/>
    <p:sldId id="351" r:id="rId48"/>
    <p:sldId id="354" r:id="rId49"/>
    <p:sldId id="364" r:id="rId50"/>
    <p:sldId id="365" r:id="rId51"/>
    <p:sldId id="353" r:id="rId52"/>
    <p:sldId id="398" r:id="rId53"/>
    <p:sldId id="399" r:id="rId54"/>
    <p:sldId id="360" r:id="rId55"/>
    <p:sldId id="352" r:id="rId56"/>
    <p:sldId id="355" r:id="rId57"/>
    <p:sldId id="316" r:id="rId58"/>
    <p:sldId id="362" r:id="rId59"/>
    <p:sldId id="303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5B592"/>
    <a:srgbClr val="FF00FF"/>
    <a:srgbClr val="F8F8F8"/>
    <a:srgbClr val="EAEAEA"/>
    <a:srgbClr val="DDDDDD"/>
    <a:srgbClr val="B2B2B2"/>
    <a:srgbClr val="C9FFE9"/>
    <a:srgbClr val="FEFCE2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D8D93-2072-4255-A928-BB0CB5A925F6}" v="39" dt="2023-07-23T21:29:56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162" autoAdjust="0"/>
  </p:normalViewPr>
  <p:slideViewPr>
    <p:cSldViewPr snapToGrid="0">
      <p:cViewPr varScale="1">
        <p:scale>
          <a:sx n="63" d="100"/>
          <a:sy n="63" d="100"/>
        </p:scale>
        <p:origin x="224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Jiaheng" userId="5e9fd0c4544f5004" providerId="LiveId" clId="{A7FD8D93-2072-4255-A928-BB0CB5A925F6}"/>
    <pc:docChg chg="undo custSel addSld modSld sldOrd">
      <pc:chgData name="Wang Jiaheng" userId="5e9fd0c4544f5004" providerId="LiveId" clId="{A7FD8D93-2072-4255-A928-BB0CB5A925F6}" dt="2023-07-23T21:31:21.905" v="122" actId="207"/>
      <pc:docMkLst>
        <pc:docMk/>
      </pc:docMkLst>
      <pc:sldChg chg="modSp mod">
        <pc:chgData name="Wang Jiaheng" userId="5e9fd0c4544f5004" providerId="LiveId" clId="{A7FD8D93-2072-4255-A928-BB0CB5A925F6}" dt="2023-07-23T21:26:48.581" v="21" actId="20577"/>
        <pc:sldMkLst>
          <pc:docMk/>
          <pc:sldMk cId="2000395817" sldId="305"/>
        </pc:sldMkLst>
        <pc:spChg chg="mod">
          <ac:chgData name="Wang Jiaheng" userId="5e9fd0c4544f5004" providerId="LiveId" clId="{A7FD8D93-2072-4255-A928-BB0CB5A925F6}" dt="2023-07-23T21:26:34.657" v="16" actId="403"/>
          <ac:spMkLst>
            <pc:docMk/>
            <pc:sldMk cId="2000395817" sldId="305"/>
            <ac:spMk id="2" creationId="{E3DB0120-6EF1-C668-47EE-76A7E0D1ECC6}"/>
          </ac:spMkLst>
        </pc:spChg>
        <pc:spChg chg="mod">
          <ac:chgData name="Wang Jiaheng" userId="5e9fd0c4544f5004" providerId="LiveId" clId="{A7FD8D93-2072-4255-A928-BB0CB5A925F6}" dt="2023-07-23T21:26:48.581" v="21" actId="20577"/>
          <ac:spMkLst>
            <pc:docMk/>
            <pc:sldMk cId="2000395817" sldId="305"/>
            <ac:spMk id="3" creationId="{0A54050E-D959-DE84-BF4F-F73101F17150}"/>
          </ac:spMkLst>
        </pc:spChg>
      </pc:sldChg>
      <pc:sldChg chg="modSp new mod">
        <pc:chgData name="Wang Jiaheng" userId="5e9fd0c4544f5004" providerId="LiveId" clId="{A7FD8D93-2072-4255-A928-BB0CB5A925F6}" dt="2023-07-23T21:28:24.268" v="58" actId="207"/>
        <pc:sldMkLst>
          <pc:docMk/>
          <pc:sldMk cId="3893160588" sldId="363"/>
        </pc:sldMkLst>
        <pc:spChg chg="mod">
          <ac:chgData name="Wang Jiaheng" userId="5e9fd0c4544f5004" providerId="LiveId" clId="{A7FD8D93-2072-4255-A928-BB0CB5A925F6}" dt="2023-07-23T21:28:24.268" v="58" actId="207"/>
          <ac:spMkLst>
            <pc:docMk/>
            <pc:sldMk cId="3893160588" sldId="363"/>
            <ac:spMk id="2" creationId="{1F306071-07FA-DA45-6A18-6D68A107D4B4}"/>
          </ac:spMkLst>
        </pc:spChg>
      </pc:sldChg>
      <pc:sldChg chg="modSp add mod ord">
        <pc:chgData name="Wang Jiaheng" userId="5e9fd0c4544f5004" providerId="LiveId" clId="{A7FD8D93-2072-4255-A928-BB0CB5A925F6}" dt="2023-07-23T21:31:21.905" v="122" actId="207"/>
        <pc:sldMkLst>
          <pc:docMk/>
          <pc:sldMk cId="1080375138" sldId="364"/>
        </pc:sldMkLst>
        <pc:spChg chg="mod">
          <ac:chgData name="Wang Jiaheng" userId="5e9fd0c4544f5004" providerId="LiveId" clId="{A7FD8D93-2072-4255-A928-BB0CB5A925F6}" dt="2023-07-23T21:28:41.501" v="69" actId="20577"/>
          <ac:spMkLst>
            <pc:docMk/>
            <pc:sldMk cId="1080375138" sldId="364"/>
            <ac:spMk id="2" creationId="{8C7EE0EA-2E0E-9B78-0E7B-AFEEC001D1E4}"/>
          </ac:spMkLst>
        </pc:spChg>
        <pc:spChg chg="mod">
          <ac:chgData name="Wang Jiaheng" userId="5e9fd0c4544f5004" providerId="LiveId" clId="{A7FD8D93-2072-4255-A928-BB0CB5A925F6}" dt="2023-07-23T21:29:56.771" v="109" actId="207"/>
          <ac:spMkLst>
            <pc:docMk/>
            <pc:sldMk cId="1080375138" sldId="364"/>
            <ac:spMk id="3" creationId="{5E25B3A7-3BAC-70AC-CF7B-450F874FBB41}"/>
          </ac:spMkLst>
        </pc:spChg>
        <pc:spChg chg="mod">
          <ac:chgData name="Wang Jiaheng" userId="5e9fd0c4544f5004" providerId="LiveId" clId="{A7FD8D93-2072-4255-A928-BB0CB5A925F6}" dt="2023-07-23T21:31:21.905" v="122" actId="207"/>
          <ac:spMkLst>
            <pc:docMk/>
            <pc:sldMk cId="1080375138" sldId="364"/>
            <ac:spMk id="14" creationId="{044DD6DE-2D43-C832-F0ED-9B8CF1D0B6C9}"/>
          </ac:spMkLst>
        </pc:spChg>
        <pc:spChg chg="mod">
          <ac:chgData name="Wang Jiaheng" userId="5e9fd0c4544f5004" providerId="LiveId" clId="{A7FD8D93-2072-4255-A928-BB0CB5A925F6}" dt="2023-07-23T21:31:19.002" v="121" actId="207"/>
          <ac:spMkLst>
            <pc:docMk/>
            <pc:sldMk cId="1080375138" sldId="364"/>
            <ac:spMk id="15" creationId="{7CDCE5C2-AC78-5963-251B-0068A6B69F0B}"/>
          </ac:spMkLst>
        </pc:spChg>
        <pc:spChg chg="mod">
          <ac:chgData name="Wang Jiaheng" userId="5e9fd0c4544f5004" providerId="LiveId" clId="{A7FD8D93-2072-4255-A928-BB0CB5A925F6}" dt="2023-07-23T21:30:42.579" v="114" actId="207"/>
          <ac:spMkLst>
            <pc:docMk/>
            <pc:sldMk cId="1080375138" sldId="364"/>
            <ac:spMk id="17" creationId="{CF1D2F9A-470E-CE1B-D042-8B36452685A9}"/>
          </ac:spMkLst>
        </pc:spChg>
        <pc:spChg chg="mod">
          <ac:chgData name="Wang Jiaheng" userId="5e9fd0c4544f5004" providerId="LiveId" clId="{A7FD8D93-2072-4255-A928-BB0CB5A925F6}" dt="2023-07-23T21:31:13.816" v="120" actId="207"/>
          <ac:spMkLst>
            <pc:docMk/>
            <pc:sldMk cId="1080375138" sldId="364"/>
            <ac:spMk id="19" creationId="{C9AE6630-E391-9563-0535-811F5EC82D1E}"/>
          </ac:spMkLst>
        </pc:spChg>
        <pc:spChg chg="mod">
          <ac:chgData name="Wang Jiaheng" userId="5e9fd0c4544f5004" providerId="LiveId" clId="{A7FD8D93-2072-4255-A928-BB0CB5A925F6}" dt="2023-07-23T21:30:37.290" v="113" actId="207"/>
          <ac:spMkLst>
            <pc:docMk/>
            <pc:sldMk cId="1080375138" sldId="364"/>
            <ac:spMk id="20" creationId="{6A7ECC87-DEDC-A107-8BD1-4E40401547AC}"/>
          </ac:spMkLst>
        </pc:spChg>
        <pc:spChg chg="mod">
          <ac:chgData name="Wang Jiaheng" userId="5e9fd0c4544f5004" providerId="LiveId" clId="{A7FD8D93-2072-4255-A928-BB0CB5A925F6}" dt="2023-07-23T21:31:05.967" v="119" actId="207"/>
          <ac:spMkLst>
            <pc:docMk/>
            <pc:sldMk cId="1080375138" sldId="364"/>
            <ac:spMk id="21" creationId="{B53F583A-C5DB-BABE-05DB-B45B76C4F58E}"/>
          </ac:spMkLst>
        </pc:spChg>
        <pc:spChg chg="mod">
          <ac:chgData name="Wang Jiaheng" userId="5e9fd0c4544f5004" providerId="LiveId" clId="{A7FD8D93-2072-4255-A928-BB0CB5A925F6}" dt="2023-07-23T21:31:03.330" v="118" actId="207"/>
          <ac:spMkLst>
            <pc:docMk/>
            <pc:sldMk cId="1080375138" sldId="364"/>
            <ac:spMk id="27" creationId="{678B4FF2-AC3D-404D-DCCC-8B855C55ACA6}"/>
          </ac:spMkLst>
        </pc:spChg>
        <pc:spChg chg="mod">
          <ac:chgData name="Wang Jiaheng" userId="5e9fd0c4544f5004" providerId="LiveId" clId="{A7FD8D93-2072-4255-A928-BB0CB5A925F6}" dt="2023-07-23T21:30:30.457" v="112" actId="207"/>
          <ac:spMkLst>
            <pc:docMk/>
            <pc:sldMk cId="1080375138" sldId="364"/>
            <ac:spMk id="28" creationId="{A3032CBF-9555-BEB1-7B73-E05C4B0E8D5E}"/>
          </ac:spMkLst>
        </pc:spChg>
        <pc:spChg chg="mod">
          <ac:chgData name="Wang Jiaheng" userId="5e9fd0c4544f5004" providerId="LiveId" clId="{A7FD8D93-2072-4255-A928-BB0CB5A925F6}" dt="2023-07-23T21:30:54.289" v="117" actId="207"/>
          <ac:spMkLst>
            <pc:docMk/>
            <pc:sldMk cId="1080375138" sldId="364"/>
            <ac:spMk id="31" creationId="{8A91B60F-60D5-70D0-F3C0-20B7AEA9DD05}"/>
          </ac:spMkLst>
        </pc:spChg>
        <pc:spChg chg="mod">
          <ac:chgData name="Wang Jiaheng" userId="5e9fd0c4544f5004" providerId="LiveId" clId="{A7FD8D93-2072-4255-A928-BB0CB5A925F6}" dt="2023-07-23T21:30:26.450" v="111" actId="207"/>
          <ac:spMkLst>
            <pc:docMk/>
            <pc:sldMk cId="1080375138" sldId="364"/>
            <ac:spMk id="32" creationId="{E45F86F6-2573-5EE8-52E1-5EB1F42E59ED}"/>
          </ac:spMkLst>
        </pc:spChg>
        <pc:spChg chg="mod">
          <ac:chgData name="Wang Jiaheng" userId="5e9fd0c4544f5004" providerId="LiveId" clId="{A7FD8D93-2072-4255-A928-BB0CB5A925F6}" dt="2023-07-23T21:30:50.328" v="116" actId="207"/>
          <ac:spMkLst>
            <pc:docMk/>
            <pc:sldMk cId="1080375138" sldId="364"/>
            <ac:spMk id="33" creationId="{E1C6FCA7-D8A1-0B2F-B173-854A04A68731}"/>
          </ac:spMkLst>
        </pc:spChg>
        <pc:spChg chg="mod">
          <ac:chgData name="Wang Jiaheng" userId="5e9fd0c4544f5004" providerId="LiveId" clId="{A7FD8D93-2072-4255-A928-BB0CB5A925F6}" dt="2023-07-23T21:30:23.826" v="110" actId="207"/>
          <ac:spMkLst>
            <pc:docMk/>
            <pc:sldMk cId="1080375138" sldId="364"/>
            <ac:spMk id="34" creationId="{AEACE968-27D0-B681-0524-4D22CA7434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2EA4D-BA6B-4E68-A288-3A3120152F94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BD044-02B9-4A07-B3AA-36B4903B2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7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BD044-02B9-4A07-B3AA-36B4903B2AB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5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4979-5AEA-699B-D57B-52F188D75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EC5B2-5858-5740-47AD-4F8676AA6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4BAA6-F8C6-2A84-42EC-F2629D7C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79BA-FE4A-0AB4-9B5C-60BB259A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EA85B-0667-1B0F-307B-6CECB0B8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65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015F-866E-F5A3-0FAD-A8205D3E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3FDF5-F8D3-358C-C15E-1CA8C9600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CB5D-2E59-5EA1-627B-D7D254F8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A21D0-668B-BFF2-5C8A-4E5095BD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A797C-A307-6F9A-EA70-3F07539E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98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72D60-0FF7-8C2A-E4A4-A0DDDCF67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534CE-5534-3C9C-DA4C-DC479A292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1D2B0-01BA-4D92-608A-0E07856C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587F4-3B50-C0A8-F529-03F9E666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94F5-45A5-FF72-315C-3E81AB80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7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6E06-20E7-1C73-682C-0D711542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A514-0887-D906-043B-05BF1FF2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96F4-2AF7-C6BC-3B5F-12F2CB61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93A3-CC64-DEE8-CE4F-B03809F0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178D-0B1A-1B63-93F5-5EEBF4D7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00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3F12-B422-AEFB-3F40-3B7F5B41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E2F1-2EDE-368D-3E88-D59025BCF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7126-40A4-8780-5A88-16129D67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CA99-E29A-03A5-79D4-88F88C9A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BD01-2718-0A8A-6897-F5EDE8D3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62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D30D-E2FF-FE58-BFF4-B216D677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AB0C-3347-75B2-0DD9-622DEC6B7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DF0FF-9470-9608-A6C5-0FF8C1EE3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CDE1F-82FC-4B10-5AFE-691117EF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68CE9-1EB9-6AE7-A049-D192ADD6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08CF7-78FD-C2B0-7DA7-05C826E5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16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9B76-800B-839E-7B75-A90DF0B0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3F556-0AB8-ABCC-D3CB-F4BAC802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907DC-9E69-A936-E49B-F07360F16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211AD-A2E5-7EF4-CBD6-A963F1005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12C0C-69BE-A2A7-4D1A-933BEA9A9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0E5ED-6D0B-4A42-DA92-58A418CB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A1C72-76DE-AD78-E3C0-F652AA4E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63712-D692-1D34-D98F-F6041A3A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09C6-DE12-8747-8286-E9758C4E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34EF7-494B-5046-1D27-926D2BDD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6E7F0-CE17-BD9C-7991-F9974F75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106E0-EAC9-2135-CF52-7944039C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7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D9F11-579D-C62E-96C2-7B6E2195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5CD81-1318-E3D1-3258-A23BCE51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713E-9599-0AFA-F14B-7D6C43F2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3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AEDB-1C7A-28B2-2366-CF7D5DDD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4C976-088E-F98B-FDEF-02E01E50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E2B4A-10B1-388C-AE02-2D2FA952B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5C691-795E-E5F4-BC71-EAF5C59D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9AD96-3569-A5BB-51C6-7C92E763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2A174-0F31-9398-03DE-EB123E86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19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9698-2E61-733D-10B3-AF3299E4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EA1F-9B07-881D-4BA9-9E211EB2B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0E755-8E6E-32D6-CA9B-EAFED57A4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A4952-28A2-10CA-E42D-1C43CC05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832AC-A63A-6D1A-ACCA-50E2030F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A1C1B-2405-95E3-6048-D2DB7E5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89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66CA2-9882-12DD-38A1-B9BD0B6B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2B030-C63D-71DC-BBE2-7720B944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3246-ECEC-D69A-35EC-9009422EB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4F59-C645-4410-A5AF-A9981A79710D}" type="datetimeFigureOut">
              <a:rPr lang="en-GB" smtClean="0"/>
              <a:t>27/07/2023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473AB-65D4-48E2-40EF-2B9D1D6CD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76BC4-1876-DA9A-DE37-8B0A38EAA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4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16.png"/><Relationship Id="rId10" Type="http://schemas.openxmlformats.org/officeDocument/2006/relationships/image" Target="../media/image29.png"/><Relationship Id="rId4" Type="http://schemas.openxmlformats.org/officeDocument/2006/relationships/image" Target="../media/image17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16.png"/><Relationship Id="rId10" Type="http://schemas.openxmlformats.org/officeDocument/2006/relationships/image" Target="../media/image31.png"/><Relationship Id="rId4" Type="http://schemas.openxmlformats.org/officeDocument/2006/relationships/image" Target="../media/image17.png"/><Relationship Id="rId9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33.png"/><Relationship Id="rId7" Type="http://schemas.openxmlformats.org/officeDocument/2006/relationships/image" Target="../media/image27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1.png"/><Relationship Id="rId5" Type="http://schemas.openxmlformats.org/officeDocument/2006/relationships/image" Target="../media/image35.png"/><Relationship Id="rId10" Type="http://schemas.openxmlformats.org/officeDocument/2006/relationships/image" Target="../media/image37.svg"/><Relationship Id="rId4" Type="http://schemas.openxmlformats.org/officeDocument/2006/relationships/image" Target="../media/image34.png"/><Relationship Id="rId9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png"/><Relationship Id="rId3" Type="http://schemas.openxmlformats.org/officeDocument/2006/relationships/image" Target="../media/image33.png"/><Relationship Id="rId7" Type="http://schemas.openxmlformats.org/officeDocument/2006/relationships/image" Target="../media/image27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30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9.svg"/><Relationship Id="rId4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7" Type="http://schemas.openxmlformats.org/officeDocument/2006/relationships/image" Target="../media/image87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9.png"/><Relationship Id="rId4" Type="http://schemas.openxmlformats.org/officeDocument/2006/relationships/image" Target="../media/image79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9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5" Type="http://schemas.openxmlformats.org/officeDocument/2006/relationships/image" Target="../media/image89.png"/><Relationship Id="rId4" Type="http://schemas.openxmlformats.org/officeDocument/2006/relationships/image" Target="../media/image79.sv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image" Target="../media/image95.png"/><Relationship Id="rId21" Type="http://schemas.openxmlformats.org/officeDocument/2006/relationships/image" Target="../media/image113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image" Target="../media/image94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19" Type="http://schemas.openxmlformats.org/officeDocument/2006/relationships/image" Target="../media/image111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Relationship Id="rId22" Type="http://schemas.openxmlformats.org/officeDocument/2006/relationships/image" Target="../media/image11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0120-6EF1-C668-47EE-76A7E0D1E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788" y="105951"/>
            <a:ext cx="10250424" cy="2387600"/>
          </a:xfrm>
        </p:spPr>
        <p:txBody>
          <a:bodyPr>
            <a:noAutofit/>
          </a:bodyPr>
          <a:lstStyle/>
          <a:p>
            <a:r>
              <a:rPr lang="en-GB" sz="4800" dirty="0"/>
              <a:t>Towards </a:t>
            </a:r>
            <a:r>
              <a:rPr lang="en-GB" sz="4800" dirty="0" err="1"/>
              <a:t>derandomising</a:t>
            </a:r>
            <a:br>
              <a:rPr lang="en-GB" sz="4800" dirty="0"/>
            </a:br>
            <a:r>
              <a:rPr lang="en-GB" sz="4800" dirty="0"/>
              <a:t>Markov chain Monte Carlo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4050E-D959-DE84-BF4F-F73101F17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360" y="2756270"/>
            <a:ext cx="11511280" cy="2079890"/>
          </a:xfrm>
        </p:spPr>
        <p:txBody>
          <a:bodyPr>
            <a:normAutofit/>
          </a:bodyPr>
          <a:lstStyle/>
          <a:p>
            <a:r>
              <a:rPr lang="en-GB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Weiming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Feng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, Heng Guo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GB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Chunyang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Wang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GB" sz="2600" i="1" dirty="0">
                <a:latin typeface="Cambria" panose="02040503050406030204" pitchFamily="18" charset="0"/>
                <a:ea typeface="Cambria" panose="02040503050406030204" pitchFamily="18" charset="0"/>
              </a:rPr>
              <a:t>Jiaheng Wang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GB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Yitong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Yin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  <a:p>
            <a:r>
              <a:rPr lang="en-GB" sz="22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University of Edinburgh		</a:t>
            </a:r>
            <a:r>
              <a:rPr lang="en-GB" sz="22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Nanjing University</a:t>
            </a:r>
          </a:p>
          <a:p>
            <a:endParaRPr lang="en-GB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on 28/07/2023 at</a:t>
            </a:r>
          </a:p>
        </p:txBody>
      </p:sp>
      <p:pic>
        <p:nvPicPr>
          <p:cNvPr id="1026" name="Picture 2" descr="BARC logo">
            <a:extLst>
              <a:ext uri="{FF2B5EF4-FFF2-40B4-BE49-F238E27FC236}">
                <a16:creationId xmlns:a16="http://schemas.microsoft.com/office/drawing/2014/main" id="{264BEA77-7EC8-9099-34E8-9E1AB43F3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740" y="4384040"/>
            <a:ext cx="1874520" cy="18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39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20741-606E-E8DE-6FC5-01807457716F}"/>
                  </a:ext>
                </a:extLst>
              </p:cNvPr>
              <p:cNvSpPr txBox="1"/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20741-606E-E8DE-6FC5-018074577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9D0AA3-16BB-36E4-79D4-0C9148C26B9C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9D0AA3-16BB-36E4-79D4-0C9148C26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140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F36749-BE44-F70D-C027-A3471717090E}"/>
                  </a:ext>
                </a:extLst>
              </p:cNvPr>
              <p:cNvSpPr txBox="1"/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F36749-BE44-F70D-C027-A34717170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13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08047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009811" y="5125049"/>
                <a:ext cx="4633480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811" y="5125049"/>
                <a:ext cx="4633480" cy="799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179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E9E5A7-6114-B6A7-75B0-27C9A26E5111}"/>
              </a:ext>
            </a:extLst>
          </p:cNvPr>
          <p:cNvCxnSpPr>
            <a:cxnSpLocks/>
          </p:cNvCxnSpPr>
          <p:nvPr/>
        </p:nvCxnSpPr>
        <p:spPr>
          <a:xfrm flipV="1">
            <a:off x="1152307" y="1674116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3C9A7F-32F0-F078-5EED-1FA876D7A099}"/>
              </a:ext>
            </a:extLst>
          </p:cNvPr>
          <p:cNvCxnSpPr>
            <a:cxnSpLocks/>
          </p:cNvCxnSpPr>
          <p:nvPr/>
        </p:nvCxnSpPr>
        <p:spPr>
          <a:xfrm flipV="1">
            <a:off x="997510" y="1983710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951FE0-B716-6EC0-E7F1-8630A12D2EFE}"/>
              </a:ext>
            </a:extLst>
          </p:cNvPr>
          <p:cNvCxnSpPr>
            <a:cxnSpLocks/>
          </p:cNvCxnSpPr>
          <p:nvPr/>
        </p:nvCxnSpPr>
        <p:spPr>
          <a:xfrm flipV="1">
            <a:off x="385530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99BB33-356B-3415-91BA-D11333FFFA28}"/>
              </a:ext>
            </a:extLst>
          </p:cNvPr>
          <p:cNvCxnSpPr>
            <a:cxnSpLocks/>
          </p:cNvCxnSpPr>
          <p:nvPr/>
        </p:nvCxnSpPr>
        <p:spPr>
          <a:xfrm flipV="1">
            <a:off x="2515703" y="167411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51D587-876F-F6B5-F504-B76E517F3E74}"/>
              </a:ext>
            </a:extLst>
          </p:cNvPr>
          <p:cNvCxnSpPr>
            <a:cxnSpLocks/>
          </p:cNvCxnSpPr>
          <p:nvPr/>
        </p:nvCxnSpPr>
        <p:spPr>
          <a:xfrm flipV="1">
            <a:off x="234900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7F3642-D149-C300-F2CB-6FCF9C5078E6}"/>
              </a:ext>
            </a:extLst>
          </p:cNvPr>
          <p:cNvCxnSpPr>
            <a:cxnSpLocks/>
          </p:cNvCxnSpPr>
          <p:nvPr/>
        </p:nvCxnSpPr>
        <p:spPr>
          <a:xfrm flipV="1">
            <a:off x="248595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DEFFFD-4525-EB97-9875-3641638658E3}"/>
              </a:ext>
            </a:extLst>
          </p:cNvPr>
          <p:cNvCxnSpPr>
            <a:cxnSpLocks/>
          </p:cNvCxnSpPr>
          <p:nvPr/>
        </p:nvCxnSpPr>
        <p:spPr>
          <a:xfrm>
            <a:off x="103620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72FC20-C3AE-B9F5-CFF4-36A6295A4113}"/>
              </a:ext>
            </a:extLst>
          </p:cNvPr>
          <p:cNvCxnSpPr>
            <a:cxnSpLocks/>
          </p:cNvCxnSpPr>
          <p:nvPr/>
        </p:nvCxnSpPr>
        <p:spPr>
          <a:xfrm flipH="1" flipV="1">
            <a:off x="1164206" y="1983709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9AA84E-B63A-4D5F-F9AE-C1AF3154DB29}"/>
              </a:ext>
            </a:extLst>
          </p:cNvPr>
          <p:cNvCxnSpPr>
            <a:cxnSpLocks/>
          </p:cNvCxnSpPr>
          <p:nvPr/>
        </p:nvCxnSpPr>
        <p:spPr>
          <a:xfrm flipH="1" flipV="1">
            <a:off x="2646693" y="1662205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B29D9A6-097E-43E2-B32D-16054B886BC0}"/>
              </a:ext>
            </a:extLst>
          </p:cNvPr>
          <p:cNvSpPr/>
          <p:nvPr/>
        </p:nvSpPr>
        <p:spPr>
          <a:xfrm>
            <a:off x="997511" y="182891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A23AC11-04C2-3F0F-CC1C-D04164E4E05C}"/>
              </a:ext>
            </a:extLst>
          </p:cNvPr>
          <p:cNvSpPr/>
          <p:nvPr/>
        </p:nvSpPr>
        <p:spPr>
          <a:xfrm>
            <a:off x="2491899" y="151931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394E9C-7021-F5F3-FF3E-A68D2B73D837}"/>
              </a:ext>
            </a:extLst>
          </p:cNvPr>
          <p:cNvSpPr/>
          <p:nvPr/>
        </p:nvSpPr>
        <p:spPr>
          <a:xfrm>
            <a:off x="218230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B99022-5071-33B5-EED7-12896B08DCC0}"/>
              </a:ext>
            </a:extLst>
          </p:cNvPr>
          <p:cNvSpPr/>
          <p:nvPr/>
        </p:nvSpPr>
        <p:spPr>
          <a:xfrm>
            <a:off x="367669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C33988-6793-D9C1-83B6-E56C3A794B58}"/>
              </a:ext>
            </a:extLst>
          </p:cNvPr>
          <p:cNvSpPr/>
          <p:nvPr/>
        </p:nvSpPr>
        <p:spPr>
          <a:xfrm>
            <a:off x="84271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03BF80-C73B-EE80-D563-9DE3D8B5EB1F}"/>
              </a:ext>
            </a:extLst>
          </p:cNvPr>
          <p:cNvSpPr/>
          <p:nvPr/>
        </p:nvSpPr>
        <p:spPr>
          <a:xfrm>
            <a:off x="233710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524E0E-CAD1-7FEC-6BC9-F609D4E046B9}"/>
              </a:ext>
            </a:extLst>
          </p:cNvPr>
          <p:cNvSpPr/>
          <p:nvPr/>
        </p:nvSpPr>
        <p:spPr>
          <a:xfrm>
            <a:off x="383149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376109" y="5125049"/>
                <a:ext cx="4267182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109" y="5125049"/>
                <a:ext cx="4267182" cy="799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017C2C-C0F5-62F5-5D9E-CA1E713F1A98}"/>
              </a:ext>
            </a:extLst>
          </p:cNvPr>
          <p:cNvCxnSpPr>
            <a:cxnSpLocks/>
          </p:cNvCxnSpPr>
          <p:nvPr/>
        </p:nvCxnSpPr>
        <p:spPr>
          <a:xfrm flipV="1">
            <a:off x="7139277" y="1674116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9B4012-0E3F-4EE2-797D-F744B556FFD0}"/>
              </a:ext>
            </a:extLst>
          </p:cNvPr>
          <p:cNvCxnSpPr>
            <a:cxnSpLocks/>
          </p:cNvCxnSpPr>
          <p:nvPr/>
        </p:nvCxnSpPr>
        <p:spPr>
          <a:xfrm flipV="1">
            <a:off x="6984480" y="1983710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8C26CC-5962-3E5C-F11C-A0B0233F4903}"/>
              </a:ext>
            </a:extLst>
          </p:cNvPr>
          <p:cNvCxnSpPr>
            <a:cxnSpLocks/>
          </p:cNvCxnSpPr>
          <p:nvPr/>
        </p:nvCxnSpPr>
        <p:spPr>
          <a:xfrm flipV="1">
            <a:off x="984227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9DE-3193-62B3-6E22-524EEEAF6C68}"/>
              </a:ext>
            </a:extLst>
          </p:cNvPr>
          <p:cNvCxnSpPr>
            <a:cxnSpLocks/>
          </p:cNvCxnSpPr>
          <p:nvPr/>
        </p:nvCxnSpPr>
        <p:spPr>
          <a:xfrm flipV="1">
            <a:off x="8502673" y="167411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C6927-8926-B49D-C6DA-90335542BE10}"/>
              </a:ext>
            </a:extLst>
          </p:cNvPr>
          <p:cNvCxnSpPr>
            <a:cxnSpLocks/>
          </p:cNvCxnSpPr>
          <p:nvPr/>
        </p:nvCxnSpPr>
        <p:spPr>
          <a:xfrm flipV="1">
            <a:off x="833597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DCEFC1-CFB6-FEBC-7193-6F364C6D6E22}"/>
              </a:ext>
            </a:extLst>
          </p:cNvPr>
          <p:cNvCxnSpPr>
            <a:cxnSpLocks/>
          </p:cNvCxnSpPr>
          <p:nvPr/>
        </p:nvCxnSpPr>
        <p:spPr>
          <a:xfrm flipV="1">
            <a:off x="847292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EAFC5B-6E92-EFB9-31A3-8E6894C7AA15}"/>
              </a:ext>
            </a:extLst>
          </p:cNvPr>
          <p:cNvCxnSpPr>
            <a:cxnSpLocks/>
          </p:cNvCxnSpPr>
          <p:nvPr/>
        </p:nvCxnSpPr>
        <p:spPr>
          <a:xfrm>
            <a:off x="702317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DCCB89-1D69-9679-4F84-909DC76418D3}"/>
              </a:ext>
            </a:extLst>
          </p:cNvPr>
          <p:cNvCxnSpPr>
            <a:cxnSpLocks/>
          </p:cNvCxnSpPr>
          <p:nvPr/>
        </p:nvCxnSpPr>
        <p:spPr>
          <a:xfrm flipH="1" flipV="1">
            <a:off x="7151176" y="1983709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B503E0-3855-8810-57B6-C42644A73D30}"/>
              </a:ext>
            </a:extLst>
          </p:cNvPr>
          <p:cNvCxnSpPr>
            <a:cxnSpLocks/>
          </p:cNvCxnSpPr>
          <p:nvPr/>
        </p:nvCxnSpPr>
        <p:spPr>
          <a:xfrm flipH="1" flipV="1">
            <a:off x="8633663" y="1662205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E2A8ECF-9A13-42BA-2723-BC825D3F4D9D}"/>
              </a:ext>
            </a:extLst>
          </p:cNvPr>
          <p:cNvSpPr/>
          <p:nvPr/>
        </p:nvSpPr>
        <p:spPr>
          <a:xfrm>
            <a:off x="6984481" y="182891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EFE089-6476-C7A3-9F99-B434DB00F113}"/>
              </a:ext>
            </a:extLst>
          </p:cNvPr>
          <p:cNvSpPr/>
          <p:nvPr/>
        </p:nvSpPr>
        <p:spPr>
          <a:xfrm>
            <a:off x="8478869" y="151931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868D2-6A13-BC10-0B11-B92CDA03AA7D}"/>
              </a:ext>
            </a:extLst>
          </p:cNvPr>
          <p:cNvSpPr/>
          <p:nvPr/>
        </p:nvSpPr>
        <p:spPr>
          <a:xfrm>
            <a:off x="816927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199450-BDF1-5EEA-64EE-D34DD81FD7F5}"/>
              </a:ext>
            </a:extLst>
          </p:cNvPr>
          <p:cNvSpPr/>
          <p:nvPr/>
        </p:nvSpPr>
        <p:spPr>
          <a:xfrm>
            <a:off x="966366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9CB180-118F-A64B-7217-803588ADE178}"/>
              </a:ext>
            </a:extLst>
          </p:cNvPr>
          <p:cNvSpPr/>
          <p:nvPr/>
        </p:nvSpPr>
        <p:spPr>
          <a:xfrm>
            <a:off x="682968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4BE0FB-6138-FD3D-596A-251299068E7A}"/>
              </a:ext>
            </a:extLst>
          </p:cNvPr>
          <p:cNvSpPr/>
          <p:nvPr/>
        </p:nvSpPr>
        <p:spPr>
          <a:xfrm>
            <a:off x="832407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8EA0BA-6E50-A199-B5A2-8EBAF5826078}"/>
              </a:ext>
            </a:extLst>
          </p:cNvPr>
          <p:cNvSpPr/>
          <p:nvPr/>
        </p:nvSpPr>
        <p:spPr>
          <a:xfrm>
            <a:off x="981846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2F4D062A-0E49-9BDC-6476-1B15614DABE8}"/>
                  </a:ext>
                </a:extLst>
              </p:cNvPr>
              <p:cNvSpPr/>
              <p:nvPr/>
            </p:nvSpPr>
            <p:spPr>
              <a:xfrm>
                <a:off x="914042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2F4D062A-0E49-9BDC-6476-1B15614DA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80497"/>
                <a:ext cx="1301740" cy="64598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/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/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36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8" grpId="0"/>
      <p:bldP spid="17" grpId="0" animBg="1"/>
      <p:bldP spid="44" grpId="0" animBg="1"/>
      <p:bldP spid="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72310F7-316D-7DFF-952B-7DC592C3161C}"/>
              </a:ext>
            </a:extLst>
          </p:cNvPr>
          <p:cNvGrpSpPr/>
          <p:nvPr/>
        </p:nvGrpSpPr>
        <p:grpSpPr>
          <a:xfrm>
            <a:off x="842713" y="1480497"/>
            <a:ext cx="3612479" cy="2634647"/>
            <a:chOff x="842713" y="1480497"/>
            <a:chExt cx="3612479" cy="263464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307" y="1674116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510" y="1983710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530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70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00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595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0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4206" y="1983709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669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997511" y="182891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49189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18230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67669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84271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33710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83149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/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9BDB66E-B668-32E1-7CE9-1F3A011A03C9}"/>
              </a:ext>
            </a:extLst>
          </p:cNvPr>
          <p:cNvGrpSpPr/>
          <p:nvPr/>
        </p:nvGrpSpPr>
        <p:grpSpPr>
          <a:xfrm>
            <a:off x="6829683" y="1473180"/>
            <a:ext cx="3612479" cy="2641964"/>
            <a:chOff x="6829683" y="1473180"/>
            <a:chExt cx="3612479" cy="26419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F8C26CC-5962-3E5C-F11C-A0B0233F4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227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B699DE-3193-62B3-6E22-524EEEAF6C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267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7C6927-8926-B49D-C6DA-90335542B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597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ADCEFC1-CFB6-FEBC-7193-6F364C6D6E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292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EAFC5B-6E92-EFB9-31A3-8E6894C7AA15}"/>
                </a:ext>
              </a:extLst>
            </p:cNvPr>
            <p:cNvCxnSpPr>
              <a:cxnSpLocks/>
            </p:cNvCxnSpPr>
            <p:nvPr/>
          </p:nvCxnSpPr>
          <p:spPr>
            <a:xfrm>
              <a:off x="702317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B503E0-3855-8810-57B6-C42644A73D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3366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EFE089-6476-C7A3-9F99-B434DB00F113}"/>
                </a:ext>
              </a:extLst>
            </p:cNvPr>
            <p:cNvSpPr/>
            <p:nvPr/>
          </p:nvSpPr>
          <p:spPr>
            <a:xfrm>
              <a:off x="847886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7868D2-6A13-BC10-0B11-B92CDA03AA7D}"/>
                </a:ext>
              </a:extLst>
            </p:cNvPr>
            <p:cNvSpPr/>
            <p:nvPr/>
          </p:nvSpPr>
          <p:spPr>
            <a:xfrm>
              <a:off x="816927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199450-BDF1-5EEA-64EE-D34DD81FD7F5}"/>
                </a:ext>
              </a:extLst>
            </p:cNvPr>
            <p:cNvSpPr/>
            <p:nvPr/>
          </p:nvSpPr>
          <p:spPr>
            <a:xfrm>
              <a:off x="966366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9CB180-118F-A64B-7217-803588ADE178}"/>
                </a:ext>
              </a:extLst>
            </p:cNvPr>
            <p:cNvSpPr/>
            <p:nvPr/>
          </p:nvSpPr>
          <p:spPr>
            <a:xfrm>
              <a:off x="682968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74BE0FB-6138-FD3D-596A-251299068E7A}"/>
                </a:ext>
              </a:extLst>
            </p:cNvPr>
            <p:cNvSpPr/>
            <p:nvPr/>
          </p:nvSpPr>
          <p:spPr>
            <a:xfrm>
              <a:off x="832407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58EA0BA-6E50-A199-B5A2-8EBAF5826078}"/>
                </a:ext>
              </a:extLst>
            </p:cNvPr>
            <p:cNvSpPr/>
            <p:nvPr/>
          </p:nvSpPr>
          <p:spPr>
            <a:xfrm>
              <a:off x="981846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105EB81C-3B07-28C8-62BD-955F175F1B46}"/>
                    </a:ext>
                  </a:extLst>
                </p:cNvPr>
                <p:cNvSpPr/>
                <p:nvPr/>
              </p:nvSpPr>
              <p:spPr>
                <a:xfrm>
                  <a:off x="9140422" y="1473180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105EB81C-3B07-28C8-62BD-955F175F1B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0422" y="1473180"/>
                  <a:ext cx="1301740" cy="645989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/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1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49023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1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72310F7-316D-7DFF-952B-7DC592C3161C}"/>
              </a:ext>
            </a:extLst>
          </p:cNvPr>
          <p:cNvGrpSpPr/>
          <p:nvPr/>
        </p:nvGrpSpPr>
        <p:grpSpPr>
          <a:xfrm>
            <a:off x="842713" y="1480497"/>
            <a:ext cx="3612479" cy="2634647"/>
            <a:chOff x="842713" y="1480497"/>
            <a:chExt cx="3612479" cy="263464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530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70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00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595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0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669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49189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18230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67669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84271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33710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83149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/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8C26CC-5962-3E5C-F11C-A0B0233F4903}"/>
              </a:ext>
            </a:extLst>
          </p:cNvPr>
          <p:cNvCxnSpPr>
            <a:cxnSpLocks/>
          </p:cNvCxnSpPr>
          <p:nvPr/>
        </p:nvCxnSpPr>
        <p:spPr>
          <a:xfrm flipV="1">
            <a:off x="984227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9DE-3193-62B3-6E22-524EEEAF6C68}"/>
              </a:ext>
            </a:extLst>
          </p:cNvPr>
          <p:cNvCxnSpPr>
            <a:cxnSpLocks/>
          </p:cNvCxnSpPr>
          <p:nvPr/>
        </p:nvCxnSpPr>
        <p:spPr>
          <a:xfrm flipV="1">
            <a:off x="8502673" y="167411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C6927-8926-B49D-C6DA-90335542BE10}"/>
              </a:ext>
            </a:extLst>
          </p:cNvPr>
          <p:cNvCxnSpPr>
            <a:cxnSpLocks/>
          </p:cNvCxnSpPr>
          <p:nvPr/>
        </p:nvCxnSpPr>
        <p:spPr>
          <a:xfrm flipV="1">
            <a:off x="833597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DCEFC1-CFB6-FEBC-7193-6F364C6D6E22}"/>
              </a:ext>
            </a:extLst>
          </p:cNvPr>
          <p:cNvCxnSpPr>
            <a:cxnSpLocks/>
          </p:cNvCxnSpPr>
          <p:nvPr/>
        </p:nvCxnSpPr>
        <p:spPr>
          <a:xfrm flipV="1">
            <a:off x="847292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EAFC5B-6E92-EFB9-31A3-8E6894C7AA15}"/>
              </a:ext>
            </a:extLst>
          </p:cNvPr>
          <p:cNvCxnSpPr>
            <a:cxnSpLocks/>
          </p:cNvCxnSpPr>
          <p:nvPr/>
        </p:nvCxnSpPr>
        <p:spPr>
          <a:xfrm>
            <a:off x="702317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B503E0-3855-8810-57B6-C42644A73D30}"/>
              </a:ext>
            </a:extLst>
          </p:cNvPr>
          <p:cNvCxnSpPr>
            <a:cxnSpLocks/>
          </p:cNvCxnSpPr>
          <p:nvPr/>
        </p:nvCxnSpPr>
        <p:spPr>
          <a:xfrm flipH="1" flipV="1">
            <a:off x="8633663" y="1662205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CEFE089-6476-C7A3-9F99-B434DB00F113}"/>
              </a:ext>
            </a:extLst>
          </p:cNvPr>
          <p:cNvSpPr/>
          <p:nvPr/>
        </p:nvSpPr>
        <p:spPr>
          <a:xfrm>
            <a:off x="8478869" y="151931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868D2-6A13-BC10-0B11-B92CDA03AA7D}"/>
              </a:ext>
            </a:extLst>
          </p:cNvPr>
          <p:cNvSpPr/>
          <p:nvPr/>
        </p:nvSpPr>
        <p:spPr>
          <a:xfrm>
            <a:off x="816927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199450-BDF1-5EEA-64EE-D34DD81FD7F5}"/>
              </a:ext>
            </a:extLst>
          </p:cNvPr>
          <p:cNvSpPr/>
          <p:nvPr/>
        </p:nvSpPr>
        <p:spPr>
          <a:xfrm>
            <a:off x="966366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9CB180-118F-A64B-7217-803588ADE178}"/>
              </a:ext>
            </a:extLst>
          </p:cNvPr>
          <p:cNvSpPr/>
          <p:nvPr/>
        </p:nvSpPr>
        <p:spPr>
          <a:xfrm>
            <a:off x="682968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4BE0FB-6138-FD3D-596A-251299068E7A}"/>
              </a:ext>
            </a:extLst>
          </p:cNvPr>
          <p:cNvSpPr/>
          <p:nvPr/>
        </p:nvSpPr>
        <p:spPr>
          <a:xfrm>
            <a:off x="832407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8EA0BA-6E50-A199-B5A2-8EBAF5826078}"/>
              </a:ext>
            </a:extLst>
          </p:cNvPr>
          <p:cNvSpPr/>
          <p:nvPr/>
        </p:nvSpPr>
        <p:spPr>
          <a:xfrm>
            <a:off x="981846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/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/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/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61B6FB-60A7-D266-F767-58442FBDF521}"/>
                  </a:ext>
                </a:extLst>
              </p:cNvPr>
              <p:cNvSpPr txBox="1"/>
              <p:nvPr/>
            </p:nvSpPr>
            <p:spPr>
              <a:xfrm>
                <a:off x="8391293" y="4907556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61B6FB-60A7-D266-F767-58442FBDF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93" y="4907556"/>
                <a:ext cx="707257" cy="11011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/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16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6" grpId="0"/>
      <p:bldP spid="5" grpId="1"/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72310F7-316D-7DFF-952B-7DC592C3161C}"/>
              </a:ext>
            </a:extLst>
          </p:cNvPr>
          <p:cNvGrpSpPr/>
          <p:nvPr/>
        </p:nvGrpSpPr>
        <p:grpSpPr>
          <a:xfrm>
            <a:off x="842713" y="1480497"/>
            <a:ext cx="3612479" cy="2634647"/>
            <a:chOff x="842713" y="1480497"/>
            <a:chExt cx="3612479" cy="263464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530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70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00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595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0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669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49189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18230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67669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84271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33710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83149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/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8C26CC-5962-3E5C-F11C-A0B0233F4903}"/>
              </a:ext>
            </a:extLst>
          </p:cNvPr>
          <p:cNvCxnSpPr>
            <a:cxnSpLocks/>
          </p:cNvCxnSpPr>
          <p:nvPr/>
        </p:nvCxnSpPr>
        <p:spPr>
          <a:xfrm flipV="1">
            <a:off x="984227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C6927-8926-B49D-C6DA-90335542BE10}"/>
              </a:ext>
            </a:extLst>
          </p:cNvPr>
          <p:cNvCxnSpPr>
            <a:cxnSpLocks/>
          </p:cNvCxnSpPr>
          <p:nvPr/>
        </p:nvCxnSpPr>
        <p:spPr>
          <a:xfrm flipV="1">
            <a:off x="833597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DCEFC1-CFB6-FEBC-7193-6F364C6D6E22}"/>
              </a:ext>
            </a:extLst>
          </p:cNvPr>
          <p:cNvCxnSpPr>
            <a:cxnSpLocks/>
          </p:cNvCxnSpPr>
          <p:nvPr/>
        </p:nvCxnSpPr>
        <p:spPr>
          <a:xfrm flipV="1">
            <a:off x="847292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EAFC5B-6E92-EFB9-31A3-8E6894C7AA15}"/>
              </a:ext>
            </a:extLst>
          </p:cNvPr>
          <p:cNvCxnSpPr>
            <a:cxnSpLocks/>
          </p:cNvCxnSpPr>
          <p:nvPr/>
        </p:nvCxnSpPr>
        <p:spPr>
          <a:xfrm>
            <a:off x="702317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67868D2-6A13-BC10-0B11-B92CDA03AA7D}"/>
              </a:ext>
            </a:extLst>
          </p:cNvPr>
          <p:cNvSpPr/>
          <p:nvPr/>
        </p:nvSpPr>
        <p:spPr>
          <a:xfrm>
            <a:off x="816927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199450-BDF1-5EEA-64EE-D34DD81FD7F5}"/>
              </a:ext>
            </a:extLst>
          </p:cNvPr>
          <p:cNvSpPr/>
          <p:nvPr/>
        </p:nvSpPr>
        <p:spPr>
          <a:xfrm>
            <a:off x="966366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9CB180-118F-A64B-7217-803588ADE178}"/>
              </a:ext>
            </a:extLst>
          </p:cNvPr>
          <p:cNvSpPr/>
          <p:nvPr/>
        </p:nvSpPr>
        <p:spPr>
          <a:xfrm>
            <a:off x="682968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4BE0FB-6138-FD3D-596A-251299068E7A}"/>
              </a:ext>
            </a:extLst>
          </p:cNvPr>
          <p:cNvSpPr/>
          <p:nvPr/>
        </p:nvSpPr>
        <p:spPr>
          <a:xfrm>
            <a:off x="832407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8EA0BA-6E50-A199-B5A2-8EBAF5826078}"/>
              </a:ext>
            </a:extLst>
          </p:cNvPr>
          <p:cNvSpPr/>
          <p:nvPr/>
        </p:nvSpPr>
        <p:spPr>
          <a:xfrm>
            <a:off x="981846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/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/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/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9F4BB3-3F50-1951-29C0-B7A56485D4A6}"/>
                  </a:ext>
                </a:extLst>
              </p:cNvPr>
              <p:cNvSpPr txBox="1"/>
              <p:nvPr/>
            </p:nvSpPr>
            <p:spPr>
              <a:xfrm>
                <a:off x="8270617" y="5114654"/>
                <a:ext cx="2873634" cy="646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×…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9F4BB3-3F50-1951-29C0-B7A56485D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617" y="5114654"/>
                <a:ext cx="2873634" cy="6463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8697406-D8F5-B40B-D704-C2412B19DCDA}"/>
              </a:ext>
            </a:extLst>
          </p:cNvPr>
          <p:cNvSpPr/>
          <p:nvPr/>
        </p:nvSpPr>
        <p:spPr>
          <a:xfrm>
            <a:off x="4277875" y="3569961"/>
            <a:ext cx="6496792" cy="1451949"/>
          </a:xfrm>
          <a:prstGeom prst="roundRect">
            <a:avLst/>
          </a:prstGeom>
          <a:solidFill>
            <a:srgbClr val="FEFCE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Self-reduction</a:t>
            </a:r>
            <a:r>
              <a:rPr lang="en-GB" sz="32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</a:rPr>
              <a:t>Suffices to estimate the marginals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7B7A70-B3F4-1C51-AAAF-2583D2E6C84C}"/>
              </a:ext>
            </a:extLst>
          </p:cNvPr>
          <p:cNvSpPr/>
          <p:nvPr/>
        </p:nvSpPr>
        <p:spPr>
          <a:xfrm>
            <a:off x="4255793" y="5916781"/>
            <a:ext cx="6496792" cy="726993"/>
          </a:xfrm>
          <a:prstGeom prst="roundRect">
            <a:avLst/>
          </a:prstGeom>
          <a:solidFill>
            <a:srgbClr val="FEFCE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Markov chain Monte Carlo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571DF-D55B-79B2-4875-097A04764EDF}"/>
              </a:ext>
            </a:extLst>
          </p:cNvPr>
          <p:cNvSpPr/>
          <p:nvPr/>
        </p:nvSpPr>
        <p:spPr>
          <a:xfrm>
            <a:off x="4455192" y="5111626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20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C84E998-620B-3F95-2D5D-120EB30B93B6}"/>
              </a:ext>
            </a:extLst>
          </p:cNvPr>
          <p:cNvGrpSpPr/>
          <p:nvPr/>
        </p:nvGrpSpPr>
        <p:grpSpPr>
          <a:xfrm>
            <a:off x="4859111" y="1609581"/>
            <a:ext cx="2473778" cy="1946869"/>
            <a:chOff x="1062444" y="1933302"/>
            <a:chExt cx="2412275" cy="1898465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88D3E95-7826-2651-4C57-CE57FE5A4D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B138FEA-1180-8361-D3AD-38686757D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53DA9C1-42AA-EF74-D0F1-A4737042CA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1234A36-CF5B-3378-2CEE-58BFDBDE8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323A031-95A0-7EBF-D800-1860EEF8C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A4265B3-B363-82E7-6CCB-49A51A7C5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85915AF-3A60-7FDC-8FD1-13A4DA1BEACE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73BB437-5A51-F364-7088-F661966D9D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B7A453E-6191-3AA5-EDEA-04FCDED97D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E795D6C-F75A-53D6-3ECB-E7780176B226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26EDDEE-76B7-5AD1-6AC0-164CE8508B71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55A2656-1374-EAE1-3989-899E8FF63C0B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9C902F2-F062-E81A-110C-76974C268504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50895F9-3A06-7324-CDFA-EC0C45890AFF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63E6A09-8C66-E3E2-8136-FF0893D7C86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450013E-1D4D-1C8B-BAA2-41275E13F0F6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8D34ADE-DCDB-A796-B14A-C50973BF22D3}"/>
              </a:ext>
            </a:extLst>
          </p:cNvPr>
          <p:cNvGrpSpPr>
            <a:grpSpLocks noChangeAspect="1"/>
          </p:cNvGrpSpPr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EEB405-AC85-EED1-57D8-711B0A0B77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DE3289C-5E50-987F-8E85-117360DD16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4ADF482-7026-01B3-1426-F75675FEC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FC296D7-642A-0F08-E16C-841615D4B9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8478B1-3806-C1D3-630F-187B11BFB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6BAB9E9-A8A0-0FDD-D427-FA25BA400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31C7FCF-E0E8-80BB-EEA1-353B6909E14B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7DCA240-9DF6-55BB-ACC8-5566FC3487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EA03C07-CCDC-0C49-6926-02CD1607E2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30F90FB-81D7-8203-92CE-5FEC2F31D9D5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9551476-0878-5EE2-2215-8343B768158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263662C-13A2-B095-EEA9-D36E26403A58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7A2120F-4F54-C04F-1F10-EADC88EC9D08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C6E1D81-6CEF-1FF0-1258-EC7F33326FA4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9023B4D-0DDA-2A02-DCD4-91E5461EA161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A034AF6-9979-5B89-971D-3EB7EBA8018A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D4195A0-2A97-9E25-03B9-741F451CCD1F}"/>
              </a:ext>
            </a:extLst>
          </p:cNvPr>
          <p:cNvGrpSpPr>
            <a:grpSpLocks noChangeAspect="1"/>
          </p:cNvGrpSpPr>
          <p:nvPr/>
        </p:nvGrpSpPr>
        <p:grpSpPr>
          <a:xfrm>
            <a:off x="1051417" y="2668702"/>
            <a:ext cx="3298371" cy="2595825"/>
            <a:chOff x="1062444" y="1933302"/>
            <a:chExt cx="2412275" cy="1898465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7DBEC28-AACE-FD76-078B-37769B0EE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03AE8E1-13E3-51A0-A56A-4F9BB6239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7B7F7DA-8501-014C-AA28-1848D7C9EB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ECE2F96-D3BD-F1BA-EE3E-46941F651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17E073D-D34F-47B5-0736-D94523D8F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B94AC78-5F04-5696-F0D1-889315AB1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C3DD686-3029-9FC9-B6CB-AF3B519BC48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F2E4E2F-4FFF-A6D6-2202-9DFD53E5DE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FF65D07-32CB-5770-3DDE-DFCEB00EC7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2A4D344-75F6-D4DB-7EB8-4A2DB038B535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4CF8A9B-3640-C21E-78B4-5165F19A75A0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1A62A25-2332-4E7A-5CF9-DACA6DEF449D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278D1E0-48E0-79A3-D3F5-06FC2753341B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FE31A0F-F3A3-3252-311B-940605F26582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B7D155D-877C-CE22-21D9-08E94306AE8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3F24706-2E10-09DE-46D8-DC700B16618F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7685B9-B623-32E0-EE8B-31A9FB0B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Glauber dynamics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7808E0-2112-338B-44E0-116ABFF4C831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360687" y="2823847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799CC4-BD33-105C-80D7-3314CA177D0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205890" y="313344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79E068-D532-C02E-5D2C-40FE01474081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063682" y="3657367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20AEF4-7725-8450-FB0F-591907B62C85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724083" y="2823847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853788-1B65-1CC7-A236-2227C4E7E2CF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557380" y="3966962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549A93-39D6-088C-8C9D-EEB4A19B0AD3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694330" y="3703320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B3496B-FA38-D032-B484-2014C6B7A82A}"/>
              </a:ext>
            </a:extLst>
          </p:cNvPr>
          <p:cNvCxnSpPr>
            <a:cxnSpLocks noChangeAspect="1"/>
          </p:cNvCxnSpPr>
          <p:nvPr/>
        </p:nvCxnSpPr>
        <p:spPr>
          <a:xfrm>
            <a:off x="1244588" y="4276556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53590C-E72E-3535-BA34-D4EC00BB86CE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1372586" y="3133440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F96CE3-7E34-BA2A-D705-D5F9AC47F720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2855073" y="2811936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C560C52-2AFB-4FD6-A58C-B833795C34CC}"/>
              </a:ext>
            </a:extLst>
          </p:cNvPr>
          <p:cNvSpPr>
            <a:spLocks noChangeAspect="1"/>
          </p:cNvSpPr>
          <p:nvPr/>
        </p:nvSpPr>
        <p:spPr>
          <a:xfrm>
            <a:off x="1205891" y="2978645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3D3A41-A2D5-824D-B65D-5731255781BA}"/>
              </a:ext>
            </a:extLst>
          </p:cNvPr>
          <p:cNvSpPr>
            <a:spLocks noChangeAspect="1"/>
          </p:cNvSpPr>
          <p:nvPr/>
        </p:nvSpPr>
        <p:spPr>
          <a:xfrm>
            <a:off x="2700279" y="266905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21211F-2BA6-8C7B-FD03-F5B53F7F9821}"/>
              </a:ext>
            </a:extLst>
          </p:cNvPr>
          <p:cNvSpPr>
            <a:spLocks noChangeAspect="1"/>
          </p:cNvSpPr>
          <p:nvPr/>
        </p:nvSpPr>
        <p:spPr>
          <a:xfrm>
            <a:off x="2390685" y="495528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1029E4-72E1-F372-C27D-7C7426E000EA}"/>
              </a:ext>
            </a:extLst>
          </p:cNvPr>
          <p:cNvSpPr>
            <a:spLocks noChangeAspect="1"/>
          </p:cNvSpPr>
          <p:nvPr/>
        </p:nvSpPr>
        <p:spPr>
          <a:xfrm>
            <a:off x="3885073" y="4645686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EC135E-448F-A9DF-7447-0D3293326562}"/>
              </a:ext>
            </a:extLst>
          </p:cNvPr>
          <p:cNvSpPr>
            <a:spLocks noChangeAspect="1"/>
          </p:cNvSpPr>
          <p:nvPr/>
        </p:nvSpPr>
        <p:spPr>
          <a:xfrm>
            <a:off x="1051093" y="412176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3CEA56-2F40-8450-4633-70AFA2E4737B}"/>
              </a:ext>
            </a:extLst>
          </p:cNvPr>
          <p:cNvSpPr>
            <a:spLocks noChangeAspect="1"/>
          </p:cNvSpPr>
          <p:nvPr/>
        </p:nvSpPr>
        <p:spPr>
          <a:xfrm>
            <a:off x="2545481" y="3812165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B020D9-DA28-3282-A529-99CB204D4591}"/>
              </a:ext>
            </a:extLst>
          </p:cNvPr>
          <p:cNvSpPr>
            <a:spLocks noChangeAspect="1"/>
          </p:cNvSpPr>
          <p:nvPr/>
        </p:nvSpPr>
        <p:spPr>
          <a:xfrm>
            <a:off x="4039870" y="3502571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2BCD9169-92C3-BE93-2CDA-3CE818C831A9}"/>
                  </a:ext>
                </a:extLst>
              </p:cNvPr>
              <p:cNvSpPr/>
              <p:nvPr/>
            </p:nvSpPr>
            <p:spPr>
              <a:xfrm>
                <a:off x="4836076" y="2273461"/>
                <a:ext cx="2519848" cy="64598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2BCD9169-92C3-BE93-2CDA-3CE818C83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76" y="2273461"/>
                <a:ext cx="2519848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CEF4414D-EFE6-B717-5EB2-E9C6E89DF7A3}"/>
                  </a:ext>
                </a:extLst>
              </p:cNvPr>
              <p:cNvSpPr/>
              <p:nvPr/>
            </p:nvSpPr>
            <p:spPr>
              <a:xfrm>
                <a:off x="4814218" y="5109728"/>
                <a:ext cx="2519848" cy="64598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CEF4414D-EFE6-B717-5EB2-E9C6E89DF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18" y="5109728"/>
                <a:ext cx="2519848" cy="64598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9DA9828-A503-D76B-81EA-38DD34047F05}"/>
              </a:ext>
            </a:extLst>
          </p:cNvPr>
          <p:cNvSpPr/>
          <p:nvPr/>
        </p:nvSpPr>
        <p:spPr>
          <a:xfrm rot="10800000">
            <a:off x="7589267" y="372820"/>
            <a:ext cx="162046" cy="50928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8330F45-2242-5F2C-B5D6-D0814396920A}"/>
                  </a:ext>
                </a:extLst>
              </p:cNvPr>
              <p:cNvSpPr/>
              <p:nvPr/>
            </p:nvSpPr>
            <p:spPr>
              <a:xfrm>
                <a:off x="4842354" y="2267874"/>
                <a:ext cx="2519848" cy="64598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/(1+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8330F45-2242-5F2C-B5D6-D08143969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354" y="2267874"/>
                <a:ext cx="2519848" cy="64598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AE0CF28-4F82-C81A-49A1-D44E2EB14D24}"/>
                  </a:ext>
                </a:extLst>
              </p:cNvPr>
              <p:cNvSpPr/>
              <p:nvPr/>
            </p:nvSpPr>
            <p:spPr>
              <a:xfrm>
                <a:off x="4813514" y="5107087"/>
                <a:ext cx="2519848" cy="64598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1/(1+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AE0CF28-4F82-C81A-49A1-D44E2EB14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514" y="5107087"/>
                <a:ext cx="2519848" cy="64598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A352ED1-8B3A-4D12-F796-617979C74BDB}"/>
              </a:ext>
            </a:extLst>
          </p:cNvPr>
          <p:cNvGrpSpPr/>
          <p:nvPr/>
        </p:nvGrpSpPr>
        <p:grpSpPr>
          <a:xfrm>
            <a:off x="6917459" y="663964"/>
            <a:ext cx="5195105" cy="1456437"/>
            <a:chOff x="3165676" y="3159889"/>
            <a:chExt cx="5195105" cy="145643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D27F32-147B-1220-BF29-EE6C3444BA85}"/>
                </a:ext>
              </a:extLst>
            </p:cNvPr>
            <p:cNvCxnSpPr/>
            <p:nvPr/>
          </p:nvCxnSpPr>
          <p:spPr>
            <a:xfrm>
              <a:off x="3808071" y="3159889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47337FA-326E-0B92-CC99-A818CE932C58}"/>
                </a:ext>
              </a:extLst>
            </p:cNvPr>
            <p:cNvCxnSpPr/>
            <p:nvPr/>
          </p:nvCxnSpPr>
          <p:spPr>
            <a:xfrm>
              <a:off x="7718386" y="3159889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6B66717-D199-D8EC-8308-F1EF56B78380}"/>
                </a:ext>
              </a:extLst>
            </p:cNvPr>
            <p:cNvCxnSpPr>
              <a:cxnSpLocks/>
            </p:cNvCxnSpPr>
            <p:nvPr/>
          </p:nvCxnSpPr>
          <p:spPr>
            <a:xfrm>
              <a:off x="3808071" y="3599727"/>
              <a:ext cx="39103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1B609E-1578-380B-1166-1ECE4A266051}"/>
                </a:ext>
              </a:extLst>
            </p:cNvPr>
            <p:cNvCxnSpPr>
              <a:cxnSpLocks/>
            </p:cNvCxnSpPr>
            <p:nvPr/>
          </p:nvCxnSpPr>
          <p:spPr>
            <a:xfrm>
              <a:off x="5370653" y="3379808"/>
              <a:ext cx="0" cy="2199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BFCFA0E-0592-D3E8-47CD-D3633EAA57B0}"/>
                    </a:ext>
                  </a:extLst>
                </p:cNvPr>
                <p:cNvSpPr txBox="1"/>
                <p:nvPr/>
              </p:nvSpPr>
              <p:spPr>
                <a:xfrm>
                  <a:off x="4728258" y="3698574"/>
                  <a:ext cx="1284790" cy="9177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BFCFA0E-0592-D3E8-47CD-D3633EAA5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8258" y="3698574"/>
                  <a:ext cx="1284790" cy="91775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6A04318-2762-F645-6ECF-3AF15FEA6F3D}"/>
                    </a:ext>
                  </a:extLst>
                </p:cNvPr>
                <p:cNvSpPr txBox="1"/>
                <p:nvPr/>
              </p:nvSpPr>
              <p:spPr>
                <a:xfrm>
                  <a:off x="3165676" y="3698574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6A04318-2762-F645-6ECF-3AF15FEA6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676" y="3698574"/>
                  <a:ext cx="128479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37A6885-672F-3E65-A208-56C7579D8BE4}"/>
                    </a:ext>
                  </a:extLst>
                </p:cNvPr>
                <p:cNvSpPr txBox="1"/>
                <p:nvPr/>
              </p:nvSpPr>
              <p:spPr>
                <a:xfrm>
                  <a:off x="7075991" y="3698574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37A6885-672F-3E65-A208-56C7579D8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5991" y="3698574"/>
                  <a:ext cx="128479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Left Brace 19">
            <a:extLst>
              <a:ext uri="{FF2B5EF4-FFF2-40B4-BE49-F238E27FC236}">
                <a16:creationId xmlns:a16="http://schemas.microsoft.com/office/drawing/2014/main" id="{66873950-E6E0-A266-173A-79B394E70DA1}"/>
              </a:ext>
            </a:extLst>
          </p:cNvPr>
          <p:cNvSpPr/>
          <p:nvPr/>
        </p:nvSpPr>
        <p:spPr>
          <a:xfrm rot="16200000">
            <a:off x="8238069" y="551219"/>
            <a:ext cx="240775" cy="1527963"/>
          </a:xfrm>
          <a:prstGeom prst="leftBrace">
            <a:avLst>
              <a:gd name="adj1" fmla="val 85421"/>
              <a:gd name="adj2" fmla="val 4360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FF439E-A8D5-7E24-1B4D-BBFD124BCB9A}"/>
              </a:ext>
            </a:extLst>
          </p:cNvPr>
          <p:cNvSpPr/>
          <p:nvPr/>
        </p:nvSpPr>
        <p:spPr>
          <a:xfrm>
            <a:off x="8147544" y="1491528"/>
            <a:ext cx="232196" cy="232196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7F7DA0D2-ADC4-F635-A280-B2583F1129AC}"/>
              </a:ext>
            </a:extLst>
          </p:cNvPr>
          <p:cNvSpPr/>
          <p:nvPr/>
        </p:nvSpPr>
        <p:spPr>
          <a:xfrm rot="16200000">
            <a:off x="10159229" y="241014"/>
            <a:ext cx="240763" cy="2148384"/>
          </a:xfrm>
          <a:prstGeom prst="leftBrace">
            <a:avLst>
              <a:gd name="adj1" fmla="val 85421"/>
              <a:gd name="adj2" fmla="val 43609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2ACC25-352B-5548-F997-68609F021DF0}"/>
              </a:ext>
            </a:extLst>
          </p:cNvPr>
          <p:cNvSpPr/>
          <p:nvPr/>
        </p:nvSpPr>
        <p:spPr>
          <a:xfrm>
            <a:off x="10047414" y="1491528"/>
            <a:ext cx="232196" cy="232196"/>
          </a:xfrm>
          <a:prstGeom prst="ellipse">
            <a:avLst/>
          </a:prstGeom>
          <a:solidFill>
            <a:srgbClr val="FFFF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c 25" descr="Magnifying glass with solid fill">
            <a:extLst>
              <a:ext uri="{FF2B5EF4-FFF2-40B4-BE49-F238E27FC236}">
                <a16:creationId xmlns:a16="http://schemas.microsoft.com/office/drawing/2014/main" id="{003A50C8-36AC-1251-3542-129E8DD2B1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20" y="2788572"/>
            <a:ext cx="914400" cy="914400"/>
          </a:xfrm>
          <a:prstGeom prst="rect">
            <a:avLst/>
          </a:prstGeom>
        </p:spPr>
      </p:pic>
      <p:pic>
        <p:nvPicPr>
          <p:cNvPr id="27" name="Graphic 26" descr="Magnifying glass with solid fill">
            <a:extLst>
              <a:ext uri="{FF2B5EF4-FFF2-40B4-BE49-F238E27FC236}">
                <a16:creationId xmlns:a16="http://schemas.microsoft.com/office/drawing/2014/main" id="{B35FE883-C7C2-61CC-A832-C9DE7F79FA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55487" y="44552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7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0.00429 -0.01111 L -0.00429 -0.01111 C -0.01015 0.02292 -0.01836 0.05602 -0.02187 0.0912 C -0.02695 0.14213 -0.00885 0.15741 0.01133 0.18981 C 0.03841 0.23356 0.04792 0.2419 0.07852 0.27824 C 0.09597 0.20417 0.08386 0.26389 0.09505 0.11875 C 0.10677 -0.03333 0.09271 0.01088 0.11263 -0.0456 C 0.15469 -0.03009 0.16485 -0.03727 0.1974 0.01667 C 0.20534 0.02986 0.20964 0.04884 0.21589 0.06505 C 0.22552 0.12801 0.23412 0.15255 0.21485 0.22616 C 0.21263 0.23472 0.20443 0.22153 0.19922 0.21921 C 0.16354 0.1794 0.12696 0.14213 0.09206 0.09977 C 0.0694 0.07199 0.04688 0.04352 0.02396 0.01667 C 0.01732 0.00903 0.01042 0.00231 0.00352 -0.00417 C 0.00104 -0.00648 -0.00299 -0.00995 -0.00429 -0.01111 Z " pathEditMode="fixed" ptsTypes="AAAAAAAAAAAAAAA"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C4DA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C4DA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27852 -0.201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9" y="-1009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27852 0.220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9" y="1101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1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10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3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4.81481E-6 L 0.30208 -0.00186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-93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30794 0.2018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91" y="10093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000" fill="hold"/>
                                        <p:tgtEl>
                                          <p:spTgt spid="128"/>
                                        </p:tgtEl>
                                      </p:cBhvr>
                                      <p:by x="133330" y="13333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26" grpId="0" animBg="1"/>
      <p:bldP spid="127" grpId="0" animBg="1"/>
      <p:bldP spid="3" grpId="0" animBg="1"/>
      <p:bldP spid="3" grpId="1" animBg="1"/>
      <p:bldP spid="28" grpId="0" animBg="1"/>
      <p:bldP spid="29" grpId="0" animBg="1"/>
      <p:bldP spid="20" grpId="0" animBg="1"/>
      <p:bldP spid="22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C84E998-620B-3F95-2D5D-120EB30B93B6}"/>
              </a:ext>
            </a:extLst>
          </p:cNvPr>
          <p:cNvGrpSpPr/>
          <p:nvPr/>
        </p:nvGrpSpPr>
        <p:grpSpPr>
          <a:xfrm>
            <a:off x="4859111" y="4494299"/>
            <a:ext cx="2473778" cy="1946869"/>
            <a:chOff x="1062444" y="1933302"/>
            <a:chExt cx="2412275" cy="1898465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88D3E95-7826-2651-4C57-CE57FE5A4D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B138FEA-1180-8361-D3AD-38686757D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53DA9C1-42AA-EF74-D0F1-A4737042CA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1234A36-CF5B-3378-2CEE-58BFDBDE8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323A031-95A0-7EBF-D800-1860EEF8C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A4265B3-B363-82E7-6CCB-49A51A7C54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85915AF-3A60-7FDC-8FD1-13A4DA1BEACE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73BB437-5A51-F364-7088-F661966D9D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B7A453E-6191-3AA5-EDEA-04FCDED97D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2E795D6C-F75A-53D6-3ECB-E7780176B226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26EDDEE-76B7-5AD1-6AC0-164CE8508B71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55A2656-1374-EAE1-3989-899E8FF63C0B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9C902F2-F062-E81A-110C-76974C268504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50895F9-3A06-7324-CDFA-EC0C45890AFF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A63E6A09-8C66-E3E2-8136-FF0893D7C86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6450013E-1D4D-1C8B-BAA2-41275E13F0F6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rgbClr val="FFFF00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8D34ADE-DCDB-A796-B14A-C50973BF22D3}"/>
              </a:ext>
            </a:extLst>
          </p:cNvPr>
          <p:cNvGrpSpPr>
            <a:grpSpLocks noChangeAspect="1"/>
          </p:cNvGrpSpPr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EEB405-AC85-EED1-57D8-711B0A0B77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DE3289C-5E50-987F-8E85-117360DD16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4ADF482-7026-01B3-1426-F75675FEC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FC296D7-642A-0F08-E16C-841615D4B9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F8478B1-3806-C1D3-630F-187B11BFB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6BAB9E9-A8A0-0FDD-D427-FA25BA400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31C7FCF-E0E8-80BB-EEA1-353B6909E14B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7DCA240-9DF6-55BB-ACC8-5566FC3487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EA03C07-CCDC-0C49-6926-02CD1607E2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30F90FB-81D7-8203-92CE-5FEC2F31D9D5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9551476-0878-5EE2-2215-8343B768158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263662C-13A2-B095-EEA9-D36E26403A58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7A2120F-4F54-C04F-1F10-EADC88EC9D08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C6E1D81-6CEF-1FF0-1258-EC7F33326FA4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9023B4D-0DDA-2A02-DCD4-91E5461EA161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A034AF6-9979-5B89-971D-3EB7EBA8018A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D4195A0-2A97-9E25-03B9-741F451CCD1F}"/>
              </a:ext>
            </a:extLst>
          </p:cNvPr>
          <p:cNvGrpSpPr>
            <a:grpSpLocks noChangeAspect="1"/>
          </p:cNvGrpSpPr>
          <p:nvPr/>
        </p:nvGrpSpPr>
        <p:grpSpPr>
          <a:xfrm>
            <a:off x="1051417" y="2668702"/>
            <a:ext cx="3298371" cy="2595825"/>
            <a:chOff x="1062444" y="1933302"/>
            <a:chExt cx="2412275" cy="1898465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7DBEC28-AACE-FD76-078B-37769B0EEA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03AE8E1-13E3-51A0-A56A-4F9BB6239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7B7F7DA-8501-014C-AA28-1848D7C9EB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ECE2F96-D3BD-F1BA-EE3E-46941F651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17E073D-D34F-47B5-0736-D94523D8F0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B94AC78-5F04-5696-F0D1-889315AB1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C3DD686-3029-9FC9-B6CB-AF3B519BC48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F2E4E2F-4FFF-A6D6-2202-9DFD53E5DE4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FF65D07-32CB-5770-3DDE-DFCEB00EC7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2A4D344-75F6-D4DB-7EB8-4A2DB038B535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4CF8A9B-3640-C21E-78B4-5165F19A75A0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1A62A25-2332-4E7A-5CF9-DACA6DEF449D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278D1E0-48E0-79A3-D3F5-06FC2753341B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9FE31A0F-F3A3-3252-311B-940605F26582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B7D155D-877C-CE22-21D9-08E94306AE8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3F24706-2E10-09DE-46D8-DC700B16618F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7685B9-B623-32E0-EE8B-31A9FB0B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Glauber dynamics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7808E0-2112-338B-44E0-116ABFF4C831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360687" y="2823847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799CC4-BD33-105C-80D7-3314CA177D06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205890" y="313344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79E068-D532-C02E-5D2C-40FE01474081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063682" y="3657367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20AEF4-7725-8450-FB0F-591907B62C85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724083" y="2823847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853788-1B65-1CC7-A236-2227C4E7E2CF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557380" y="3966962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549A93-39D6-088C-8C9D-EEB4A19B0AD3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2694330" y="3703320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B3496B-FA38-D032-B484-2014C6B7A82A}"/>
              </a:ext>
            </a:extLst>
          </p:cNvPr>
          <p:cNvCxnSpPr>
            <a:cxnSpLocks noChangeAspect="1"/>
          </p:cNvCxnSpPr>
          <p:nvPr/>
        </p:nvCxnSpPr>
        <p:spPr>
          <a:xfrm>
            <a:off x="1244588" y="4276556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53590C-E72E-3535-BA34-D4EC00BB86CE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1372586" y="3133440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F96CE3-7E34-BA2A-D705-D5F9AC47F720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2855073" y="2811936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C560C52-2AFB-4FD6-A58C-B833795C34CC}"/>
              </a:ext>
            </a:extLst>
          </p:cNvPr>
          <p:cNvSpPr>
            <a:spLocks noChangeAspect="1"/>
          </p:cNvSpPr>
          <p:nvPr/>
        </p:nvSpPr>
        <p:spPr>
          <a:xfrm>
            <a:off x="1205891" y="2978645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A3D3A41-A2D5-824D-B65D-5731255781BA}"/>
              </a:ext>
            </a:extLst>
          </p:cNvPr>
          <p:cNvSpPr>
            <a:spLocks noChangeAspect="1"/>
          </p:cNvSpPr>
          <p:nvPr/>
        </p:nvSpPr>
        <p:spPr>
          <a:xfrm>
            <a:off x="2700279" y="266905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21211F-2BA6-8C7B-FD03-F5B53F7F9821}"/>
              </a:ext>
            </a:extLst>
          </p:cNvPr>
          <p:cNvSpPr>
            <a:spLocks noChangeAspect="1"/>
          </p:cNvSpPr>
          <p:nvPr/>
        </p:nvSpPr>
        <p:spPr>
          <a:xfrm>
            <a:off x="2390685" y="495528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1029E4-72E1-F372-C27D-7C7426E000EA}"/>
              </a:ext>
            </a:extLst>
          </p:cNvPr>
          <p:cNvSpPr>
            <a:spLocks noChangeAspect="1"/>
          </p:cNvSpPr>
          <p:nvPr/>
        </p:nvSpPr>
        <p:spPr>
          <a:xfrm>
            <a:off x="3885073" y="4645686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EC135E-448F-A9DF-7447-0D3293326562}"/>
              </a:ext>
            </a:extLst>
          </p:cNvPr>
          <p:cNvSpPr>
            <a:spLocks noChangeAspect="1"/>
          </p:cNvSpPr>
          <p:nvPr/>
        </p:nvSpPr>
        <p:spPr>
          <a:xfrm>
            <a:off x="1051093" y="412176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3CEA56-2F40-8450-4633-70AFA2E4737B}"/>
              </a:ext>
            </a:extLst>
          </p:cNvPr>
          <p:cNvSpPr>
            <a:spLocks noChangeAspect="1"/>
          </p:cNvSpPr>
          <p:nvPr/>
        </p:nvSpPr>
        <p:spPr>
          <a:xfrm>
            <a:off x="2545481" y="381216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B020D9-DA28-3282-A529-99CB204D4591}"/>
              </a:ext>
            </a:extLst>
          </p:cNvPr>
          <p:cNvSpPr>
            <a:spLocks noChangeAspect="1"/>
          </p:cNvSpPr>
          <p:nvPr/>
        </p:nvSpPr>
        <p:spPr>
          <a:xfrm>
            <a:off x="4039870" y="3502571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2BCD9169-92C3-BE93-2CDA-3CE818C831A9}"/>
                  </a:ext>
                </a:extLst>
              </p:cNvPr>
              <p:cNvSpPr/>
              <p:nvPr/>
            </p:nvSpPr>
            <p:spPr>
              <a:xfrm>
                <a:off x="4836076" y="2273461"/>
                <a:ext cx="2519848" cy="64598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Rectangle: Rounded Corners 125">
                <a:extLst>
                  <a:ext uri="{FF2B5EF4-FFF2-40B4-BE49-F238E27FC236}">
                    <a16:creationId xmlns:a16="http://schemas.microsoft.com/office/drawing/2014/main" id="{2BCD9169-92C3-BE93-2CDA-3CE818C83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076" y="2273461"/>
                <a:ext cx="2519848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CEF4414D-EFE6-B717-5EB2-E9C6E89DF7A3}"/>
                  </a:ext>
                </a:extLst>
              </p:cNvPr>
              <p:cNvSpPr/>
              <p:nvPr/>
            </p:nvSpPr>
            <p:spPr>
              <a:xfrm>
                <a:off x="4814218" y="5109728"/>
                <a:ext cx="2519848" cy="64598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CEF4414D-EFE6-B717-5EB2-E9C6E89DF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4218" y="5109728"/>
                <a:ext cx="2519848" cy="64598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9DA9828-A503-D76B-81EA-38DD34047F05}"/>
              </a:ext>
            </a:extLst>
          </p:cNvPr>
          <p:cNvSpPr/>
          <p:nvPr/>
        </p:nvSpPr>
        <p:spPr>
          <a:xfrm rot="10800000">
            <a:off x="7589267" y="372820"/>
            <a:ext cx="162046" cy="50928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8330F45-2242-5F2C-B5D6-D0814396920A}"/>
                  </a:ext>
                </a:extLst>
              </p:cNvPr>
              <p:cNvSpPr/>
              <p:nvPr/>
            </p:nvSpPr>
            <p:spPr>
              <a:xfrm>
                <a:off x="4842354" y="2267874"/>
                <a:ext cx="2519848" cy="64598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A8330F45-2242-5F2C-B5D6-D08143969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354" y="2267874"/>
                <a:ext cx="2519848" cy="64598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AE0CF28-4F82-C81A-49A1-D44E2EB14D24}"/>
                  </a:ext>
                </a:extLst>
              </p:cNvPr>
              <p:cNvSpPr/>
              <p:nvPr/>
            </p:nvSpPr>
            <p:spPr>
              <a:xfrm>
                <a:off x="4813514" y="5107087"/>
                <a:ext cx="2519848" cy="64598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AE0CF28-4F82-C81A-49A1-D44E2EB14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514" y="5107087"/>
                <a:ext cx="2519848" cy="64598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A352ED1-8B3A-4D12-F796-617979C74BDB}"/>
              </a:ext>
            </a:extLst>
          </p:cNvPr>
          <p:cNvGrpSpPr/>
          <p:nvPr/>
        </p:nvGrpSpPr>
        <p:grpSpPr>
          <a:xfrm>
            <a:off x="6917459" y="663964"/>
            <a:ext cx="5195105" cy="1061905"/>
            <a:chOff x="3165676" y="3159889"/>
            <a:chExt cx="5195105" cy="106190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FD27F32-147B-1220-BF29-EE6C3444BA85}"/>
                </a:ext>
              </a:extLst>
            </p:cNvPr>
            <p:cNvCxnSpPr/>
            <p:nvPr/>
          </p:nvCxnSpPr>
          <p:spPr>
            <a:xfrm>
              <a:off x="3808071" y="3159889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47337FA-326E-0B92-CC99-A818CE932C58}"/>
                </a:ext>
              </a:extLst>
            </p:cNvPr>
            <p:cNvCxnSpPr/>
            <p:nvPr/>
          </p:nvCxnSpPr>
          <p:spPr>
            <a:xfrm>
              <a:off x="7718386" y="3159889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6B66717-D199-D8EC-8308-F1EF56B78380}"/>
                </a:ext>
              </a:extLst>
            </p:cNvPr>
            <p:cNvCxnSpPr>
              <a:cxnSpLocks/>
            </p:cNvCxnSpPr>
            <p:nvPr/>
          </p:nvCxnSpPr>
          <p:spPr>
            <a:xfrm>
              <a:off x="3808071" y="3599727"/>
              <a:ext cx="39103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6A04318-2762-F645-6ECF-3AF15FEA6F3D}"/>
                    </a:ext>
                  </a:extLst>
                </p:cNvPr>
                <p:cNvSpPr txBox="1"/>
                <p:nvPr/>
              </p:nvSpPr>
              <p:spPr>
                <a:xfrm>
                  <a:off x="3165676" y="3698574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6A04318-2762-F645-6ECF-3AF15FEA6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676" y="3698574"/>
                  <a:ext cx="128479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37A6885-672F-3E65-A208-56C7579D8BE4}"/>
                    </a:ext>
                  </a:extLst>
                </p:cNvPr>
                <p:cNvSpPr txBox="1"/>
                <p:nvPr/>
              </p:nvSpPr>
              <p:spPr>
                <a:xfrm>
                  <a:off x="7075991" y="3698574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37A6885-672F-3E65-A208-56C7579D8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5991" y="3698574"/>
                  <a:ext cx="128479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Left Brace 21">
            <a:extLst>
              <a:ext uri="{FF2B5EF4-FFF2-40B4-BE49-F238E27FC236}">
                <a16:creationId xmlns:a16="http://schemas.microsoft.com/office/drawing/2014/main" id="{6A7B3849-F37D-969A-3FBD-8929A4074B45}"/>
              </a:ext>
            </a:extLst>
          </p:cNvPr>
          <p:cNvSpPr/>
          <p:nvPr/>
        </p:nvSpPr>
        <p:spPr>
          <a:xfrm rot="16200000">
            <a:off x="9416236" y="-626949"/>
            <a:ext cx="232171" cy="3875694"/>
          </a:xfrm>
          <a:prstGeom prst="leftBrace">
            <a:avLst>
              <a:gd name="adj1" fmla="val 85421"/>
              <a:gd name="adj2" fmla="val 48415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65AF3C-E40A-AE2D-B7EE-10578F63E13A}"/>
              </a:ext>
            </a:extLst>
          </p:cNvPr>
          <p:cNvSpPr/>
          <p:nvPr/>
        </p:nvSpPr>
        <p:spPr>
          <a:xfrm>
            <a:off x="9355158" y="1488199"/>
            <a:ext cx="232196" cy="232196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58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2C4DA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2C4DA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27852 -0.2016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9" y="-1009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27852 0.220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19" y="1101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2000" fill="hold"/>
                                        <p:tgtEl>
                                          <p:spTgt spid="57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08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3" presetClass="path" presetSubtype="0" repeatCount="indefinite" autoRev="1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3.33333E-6 4.81481E-6 L 0.30208 -0.00186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04" y="-9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0.2944 -0.2078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14" y="-10394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2000" fill="hold"/>
                                        <p:tgtEl>
                                          <p:spTgt spid="128"/>
                                        </p:tgtEl>
                                      </p:cBhvr>
                                      <p:by x="133330" y="13333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26" grpId="0" animBg="1"/>
      <p:bldP spid="127" grpId="0" animBg="1"/>
      <p:bldP spid="3" grpId="0" animBg="1"/>
      <p:bldP spid="3" grpId="1" animBg="1"/>
      <p:bldP spid="28" grpId="0" animBg="1"/>
      <p:bldP spid="29" grpId="0" animBg="1"/>
      <p:bldP spid="22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1FCA-AF02-389B-F27F-8665F48E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a long run…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F110141-03E4-1E50-FDEC-8DB8E08ABD60}"/>
                  </a:ext>
                </a:extLst>
              </p:cNvPr>
              <p:cNvSpPr/>
              <p:nvPr/>
            </p:nvSpPr>
            <p:spPr>
              <a:xfrm>
                <a:off x="838200" y="1862691"/>
                <a:ext cx="5026833" cy="156630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b="1" dirty="0">
                    <a:solidFill>
                      <a:schemeClr val="tx1"/>
                    </a:solidFill>
                  </a:rPr>
                  <a:t>Correctness: </a:t>
                </a:r>
              </a:p>
              <a:p>
                <a:pPr algn="ctr"/>
                <a:r>
                  <a:rPr lang="en-GB" sz="3600" b="1" dirty="0">
                    <a:solidFill>
                      <a:schemeClr val="tx1"/>
                    </a:solidFill>
                  </a:rPr>
                  <a:t>converging to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8F110141-03E4-1E50-FDEC-8DB8E08ABD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62691"/>
                <a:ext cx="5026833" cy="1566309"/>
              </a:xfrm>
              <a:prstGeom prst="roundRect">
                <a:avLst/>
              </a:prstGeom>
              <a:blipFill>
                <a:blip r:embed="rId2"/>
                <a:stretch>
                  <a:fillRect b="-23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D0A345-9D48-9623-061A-DECF15AB76F7}"/>
              </a:ext>
            </a:extLst>
          </p:cNvPr>
          <p:cNvSpPr/>
          <p:nvPr/>
        </p:nvSpPr>
        <p:spPr>
          <a:xfrm>
            <a:off x="6326967" y="1862691"/>
            <a:ext cx="5026833" cy="15663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Efficiency 1: 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rapid mixing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C9D9B9-F28A-AA44-44E1-7D889AFFDC9A}"/>
              </a:ext>
            </a:extLst>
          </p:cNvPr>
          <p:cNvSpPr/>
          <p:nvPr/>
        </p:nvSpPr>
        <p:spPr>
          <a:xfrm>
            <a:off x="3582583" y="4039834"/>
            <a:ext cx="5026833" cy="15663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</a:rPr>
              <a:t>Efficiency 2: 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</a:rPr>
              <a:t>easy implementation</a:t>
            </a:r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6DD1F03-93FE-C394-4281-25203765D7D7}"/>
              </a:ext>
            </a:extLst>
          </p:cNvPr>
          <p:cNvSpPr/>
          <p:nvPr/>
        </p:nvSpPr>
        <p:spPr>
          <a:xfrm>
            <a:off x="1164772" y="3198848"/>
            <a:ext cx="1883228" cy="6519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Glauber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4C1D6BF-3684-0FC1-FA71-49C7C5178FD5}"/>
              </a:ext>
            </a:extLst>
          </p:cNvPr>
          <p:cNvSpPr/>
          <p:nvPr/>
        </p:nvSpPr>
        <p:spPr>
          <a:xfrm>
            <a:off x="3897085" y="5365105"/>
            <a:ext cx="3026229" cy="65190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Only look at neighbours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10C8B6-986F-5A06-6050-110280E79879}"/>
              </a:ext>
            </a:extLst>
          </p:cNvPr>
          <p:cNvSpPr/>
          <p:nvPr/>
        </p:nvSpPr>
        <p:spPr>
          <a:xfrm>
            <a:off x="6726188" y="3198847"/>
            <a:ext cx="1883228" cy="6519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Hard nut</a:t>
            </a:r>
          </a:p>
        </p:txBody>
      </p:sp>
    </p:spTree>
    <p:extLst>
      <p:ext uri="{BB962C8B-B14F-4D97-AF65-F5344CB8AC3E}">
        <p14:creationId xmlns:p14="http://schemas.microsoft.com/office/powerpoint/2010/main" val="2069013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32A03B-99C4-EBCC-48F3-5B97312E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/>
              <a:t>Approximate counting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6DE51-EF3C-1CA0-107A-45A6E0316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1 Approximate counting</a:t>
            </a:r>
          </a:p>
          <a:p>
            <a:r>
              <a:rPr lang="en-GB" dirty="0"/>
              <a:t>2 Deterministic approximate counting</a:t>
            </a:r>
          </a:p>
          <a:p>
            <a:r>
              <a:rPr lang="en-GB" dirty="0"/>
              <a:t>3 Applications</a:t>
            </a:r>
          </a:p>
        </p:txBody>
      </p:sp>
    </p:spTree>
    <p:extLst>
      <p:ext uri="{BB962C8B-B14F-4D97-AF65-F5344CB8AC3E}">
        <p14:creationId xmlns:p14="http://schemas.microsoft.com/office/powerpoint/2010/main" val="1258953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8A9D-5967-FF8F-3911-3A35D4A5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Approximate counting: hard-core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79EB803-61D2-5565-1E4B-39A36827EC01}"/>
                  </a:ext>
                </a:extLst>
              </p:cNvPr>
              <p:cNvSpPr/>
              <p:nvPr/>
            </p:nvSpPr>
            <p:spPr>
              <a:xfrm>
                <a:off x="838200" y="1886673"/>
                <a:ext cx="10515600" cy="132556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then the Glauber dynamics for the hardcore model mixes in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79EB803-61D2-5565-1E4B-39A36827E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6673"/>
                <a:ext cx="10515600" cy="1325563"/>
              </a:xfrm>
              <a:prstGeom prst="roundRect">
                <a:avLst/>
              </a:prstGeom>
              <a:blipFill>
                <a:blip r:embed="rId3"/>
                <a:stretch>
                  <a:fillRect l="-521"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EA704F-FD5E-7D34-E29C-EB471E78E35A}"/>
              </a:ext>
            </a:extLst>
          </p:cNvPr>
          <p:cNvSpPr/>
          <p:nvPr/>
        </p:nvSpPr>
        <p:spPr>
          <a:xfrm>
            <a:off x="1210681" y="1557891"/>
            <a:ext cx="8905592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Theorem 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GB" sz="2400" b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Anari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-Liu-</a:t>
            </a:r>
            <a:r>
              <a:rPr lang="en-GB" sz="2400" b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Oveis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Gharan’</a:t>
            </a:r>
            <a:r>
              <a:rPr lang="en-GB" sz="24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20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Chen-Liu-Vigoda’21]</a:t>
            </a:r>
            <a:endParaRPr lang="en-GB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514771F-48AF-DD64-72A6-E53F6CF835C8}"/>
                  </a:ext>
                </a:extLst>
              </p:cNvPr>
              <p:cNvSpPr/>
              <p:nvPr/>
            </p:nvSpPr>
            <p:spPr>
              <a:xfrm>
                <a:off x="838200" y="5419852"/>
                <a:ext cx="10515600" cy="86231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GB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GB" sz="2800" b="0" dirty="0">
                    <a:solidFill>
                      <a:srgbClr val="FF0000"/>
                    </a:solidFill>
                  </a:rPr>
                  <a:t>-hard</a:t>
                </a:r>
                <a:r>
                  <a:rPr lang="en-GB" sz="2800" b="0" dirty="0">
                    <a:solidFill>
                      <a:schemeClr val="tx1"/>
                    </a:solidFill>
                  </a:rPr>
                  <a:t>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HardCore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514771F-48AF-DD64-72A6-E53F6CF83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9852"/>
                <a:ext cx="10515600" cy="862314"/>
              </a:xfrm>
              <a:prstGeom prst="roundRect">
                <a:avLst/>
              </a:prstGeom>
              <a:blipFill>
                <a:blip r:embed="rId4"/>
                <a:stretch>
                  <a:fillRect l="-753" b="-13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D2F9D0-5EE9-9A33-8EAC-72EFCA05552E}"/>
              </a:ext>
            </a:extLst>
          </p:cNvPr>
          <p:cNvSpPr/>
          <p:nvPr/>
        </p:nvSpPr>
        <p:spPr>
          <a:xfrm>
            <a:off x="1210680" y="5091069"/>
            <a:ext cx="9148661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Theorem 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[Sly’10, Sly-Sun’14, Galanis-Štefankovič-Vigoda’16]</a:t>
            </a:r>
            <a:endParaRPr lang="en-GB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34F7487-054B-5319-1921-5EB74FC8625B}"/>
                  </a:ext>
                </a:extLst>
              </p:cNvPr>
              <p:cNvSpPr/>
              <p:nvPr/>
            </p:nvSpPr>
            <p:spPr>
              <a:xfrm>
                <a:off x="838200" y="3645765"/>
                <a:ext cx="10515600" cy="132556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800" b="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b="0" dirty="0">
                    <a:solidFill>
                      <a:schemeClr val="tx1"/>
                    </a:solidFill>
                  </a:rPr>
                  <a:t>, then there is an FPRAS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HardCore</m:t>
                    </m:r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b="0" dirty="0">
                    <a:solidFill>
                      <a:schemeClr val="tx1"/>
                    </a:solidFill>
                  </a:rPr>
                  <a:t> running in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polylog</m:t>
                            </m:r>
                          </m:fName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34F7487-054B-5319-1921-5EB74FC86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45765"/>
                <a:ext cx="10515600" cy="1325563"/>
              </a:xfrm>
              <a:prstGeom prst="roundRect">
                <a:avLst/>
              </a:prstGeom>
              <a:blipFill>
                <a:blip r:embed="rId5"/>
                <a:stretch>
                  <a:fillRect l="-521"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709860-49E1-71C8-378D-2FD0F3F51E2E}"/>
              </a:ext>
            </a:extLst>
          </p:cNvPr>
          <p:cNvSpPr/>
          <p:nvPr/>
        </p:nvSpPr>
        <p:spPr>
          <a:xfrm>
            <a:off x="1210680" y="3316983"/>
            <a:ext cx="922871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Corollary 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[Štefankovič-Vempala-Vigoda’09, Kolmogorov’18]</a:t>
            </a:r>
            <a:endParaRPr lang="en-GB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FF141A4-921D-3B0B-831B-CE4BA8496612}"/>
                  </a:ext>
                </a:extLst>
              </p:cNvPr>
              <p:cNvSpPr/>
              <p:nvPr/>
            </p:nvSpPr>
            <p:spPr>
              <a:xfrm>
                <a:off x="6988630" y="2512161"/>
                <a:ext cx="4561114" cy="1244573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sup>
                          </m:sSup>
                        </m:den>
                      </m:f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FF141A4-921D-3B0B-831B-CE4BA8496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630" y="2512161"/>
                <a:ext cx="4561114" cy="124457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A65DDC-97E6-2B1D-A3FE-1F76C2527B41}"/>
              </a:ext>
            </a:extLst>
          </p:cNvPr>
          <p:cNvSpPr/>
          <p:nvPr/>
        </p:nvSpPr>
        <p:spPr>
          <a:xfrm>
            <a:off x="6420206" y="4557535"/>
            <a:ext cx="4561114" cy="339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i="1" dirty="0">
                <a:solidFill>
                  <a:schemeClr val="tx1"/>
                </a:solidFill>
              </a:rPr>
              <a:t>Adaptive 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1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32A03B-99C4-EBCC-48F3-5B97312E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cap="small" dirty="0"/>
            </a:br>
            <a:r>
              <a:rPr lang="en-GB" cap="small" dirty="0"/>
              <a:t>Deterministic approximate counting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6DE51-EF3C-1CA0-107A-45A6E0316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Approximate counting</a:t>
            </a:r>
          </a:p>
          <a:p>
            <a:r>
              <a:rPr lang="en-GB" b="1" dirty="0">
                <a:solidFill>
                  <a:schemeClr val="tx1"/>
                </a:solidFill>
              </a:rPr>
              <a:t>2 Deterministic approximate counting</a:t>
            </a:r>
          </a:p>
          <a:p>
            <a:r>
              <a:rPr lang="en-GB" dirty="0"/>
              <a:t>3 Applications</a:t>
            </a:r>
          </a:p>
        </p:txBody>
      </p:sp>
    </p:spTree>
    <p:extLst>
      <p:ext uri="{BB962C8B-B14F-4D97-AF65-F5344CB8AC3E}">
        <p14:creationId xmlns:p14="http://schemas.microsoft.com/office/powerpoint/2010/main" val="518191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8A9D-5967-FF8F-3911-3A35D4A5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Deterministic counting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30427D-C79A-730A-B923-3B29409864E5}"/>
              </a:ext>
            </a:extLst>
          </p:cNvPr>
          <p:cNvCxnSpPr>
            <a:cxnSpLocks/>
          </p:cNvCxnSpPr>
          <p:nvPr/>
        </p:nvCxnSpPr>
        <p:spPr>
          <a:xfrm>
            <a:off x="838200" y="3962400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BFCA58-9866-2AFC-7666-AECC324CD324}"/>
              </a:ext>
            </a:extLst>
          </p:cNvPr>
          <p:cNvCxnSpPr>
            <a:cxnSpLocks/>
          </p:cNvCxnSpPr>
          <p:nvPr/>
        </p:nvCxnSpPr>
        <p:spPr>
          <a:xfrm>
            <a:off x="6052458" y="1810430"/>
            <a:ext cx="0" cy="4633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977DCBF-3D63-1415-B814-19B73E5FE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30" y="1625038"/>
            <a:ext cx="1839686" cy="16404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0BE36F-B815-FC63-B543-B6B843CEF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605" y="1512150"/>
            <a:ext cx="1709581" cy="1866218"/>
          </a:xfrm>
          <a:prstGeom prst="rect">
            <a:avLst/>
          </a:prstGeom>
        </p:spPr>
      </p:pic>
      <p:sp>
        <p:nvSpPr>
          <p:cNvPr id="15" name="Equals 14">
            <a:extLst>
              <a:ext uri="{FF2B5EF4-FFF2-40B4-BE49-F238E27FC236}">
                <a16:creationId xmlns:a16="http://schemas.microsoft.com/office/drawing/2014/main" id="{C562A82C-0C34-0A39-40B9-26411F3E3C7C}"/>
              </a:ext>
            </a:extLst>
          </p:cNvPr>
          <p:cNvSpPr/>
          <p:nvPr/>
        </p:nvSpPr>
        <p:spPr>
          <a:xfrm>
            <a:off x="2968818" y="2213440"/>
            <a:ext cx="620485" cy="446313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594283-2F1A-73C2-B8E8-61A87F0D0629}"/>
              </a:ext>
            </a:extLst>
          </p:cNvPr>
          <p:cNvSpPr txBox="1"/>
          <p:nvPr/>
        </p:nvSpPr>
        <p:spPr>
          <a:xfrm>
            <a:off x="1251857" y="3439180"/>
            <a:ext cx="4887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Correlation decay </a:t>
            </a:r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[Weitz’</a:t>
            </a:r>
            <a:r>
              <a:rPr lang="en-GB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06</a:t>
            </a:r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endParaRPr lang="en-GB" sz="2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B6BFF6-DFA6-4A25-4F35-FAC78B2B5E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8092" b="7344"/>
          <a:stretch/>
        </p:blipFill>
        <p:spPr>
          <a:xfrm>
            <a:off x="6265516" y="1462326"/>
            <a:ext cx="3559103" cy="23493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9E2E5B0-8491-9FAA-B8C2-CC7BA48AC561}"/>
              </a:ext>
            </a:extLst>
          </p:cNvPr>
          <p:cNvSpPr txBox="1"/>
          <p:nvPr/>
        </p:nvSpPr>
        <p:spPr>
          <a:xfrm>
            <a:off x="6553200" y="3127363"/>
            <a:ext cx="4800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2800" dirty="0">
                <a:solidFill>
                  <a:schemeClr val="tx1"/>
                </a:solidFill>
              </a:rPr>
              <a:t>Zero-freeness </a:t>
            </a:r>
          </a:p>
          <a:p>
            <a:pPr algn="r"/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[Barvinok’16, Patel-Regts’17]</a:t>
            </a:r>
            <a:endParaRPr lang="en-GB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2EE203-7395-3566-49F1-8770802DF839}"/>
              </a:ext>
            </a:extLst>
          </p:cNvPr>
          <p:cNvSpPr txBox="1"/>
          <p:nvPr/>
        </p:nvSpPr>
        <p:spPr>
          <a:xfrm>
            <a:off x="661434" y="5763609"/>
            <a:ext cx="54345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Linear programming </a:t>
            </a:r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[Moitra’19, Guo-Liao-Lu-Zhang’20, Jain-Pham-Vuong’21a]</a:t>
            </a:r>
            <a:endParaRPr lang="en-GB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FE18BA-3C54-385A-2004-C8519B202562}"/>
              </a:ext>
            </a:extLst>
          </p:cNvPr>
          <p:cNvSpPr txBox="1"/>
          <p:nvPr/>
        </p:nvSpPr>
        <p:spPr>
          <a:xfrm>
            <a:off x="6236218" y="5814573"/>
            <a:ext cx="54345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Cluster expansion </a:t>
            </a:r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[Helmuth-Perkins-Regts’20, Jenssen-Keevash-Perkins’20]</a:t>
            </a:r>
            <a:endParaRPr lang="en-GB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78B02C-05D6-934A-EA84-303414183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888" y="4365413"/>
            <a:ext cx="1416503" cy="7528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DE259C-A073-F68E-FDD9-0FA7DD61C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995" y="5122038"/>
            <a:ext cx="1416503" cy="311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0B4E97-34FC-4C23-1664-5C3C228BFE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8818" y="4099305"/>
            <a:ext cx="1970317" cy="8321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41BCD5-CE4C-3D27-2B66-10AD5B167A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9062" y="4994208"/>
            <a:ext cx="1416504" cy="689239"/>
          </a:xfrm>
          <a:prstGeom prst="rect">
            <a:avLst/>
          </a:prstGeom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13D9B5D2-64AA-F04A-A777-19595E56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871" y="4170086"/>
            <a:ext cx="4992387" cy="164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1A1DEF-9F13-4085-665E-72B7BE4B7ABA}"/>
              </a:ext>
            </a:extLst>
          </p:cNvPr>
          <p:cNvSpPr/>
          <p:nvPr/>
        </p:nvSpPr>
        <p:spPr>
          <a:xfrm>
            <a:off x="3077461" y="3326327"/>
            <a:ext cx="5962454" cy="12445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>
                <a:solidFill>
                  <a:schemeClr val="tx1"/>
                </a:solidFill>
              </a:rPr>
              <a:t>FP</a:t>
            </a:r>
            <a:r>
              <a:rPr lang="en-GB" sz="4000" b="1" dirty="0">
                <a:solidFill>
                  <a:srgbClr val="FF0000"/>
                </a:solidFill>
              </a:rPr>
              <a:t>T</a:t>
            </a:r>
            <a:r>
              <a:rPr lang="en-GB" sz="4000" b="1" dirty="0">
                <a:solidFill>
                  <a:schemeClr val="tx1"/>
                </a:solidFill>
              </a:rPr>
              <a:t>AS from MC</a:t>
            </a:r>
            <a:r>
              <a:rPr lang="en-GB" sz="4000" b="1" dirty="0">
                <a:solidFill>
                  <a:srgbClr val="FF0000"/>
                </a:solidFill>
              </a:rPr>
              <a:t>MC</a:t>
            </a:r>
            <a:r>
              <a:rPr lang="en-GB" sz="4000" b="1" dirty="0">
                <a:solidFill>
                  <a:schemeClr val="tx1"/>
                </a:solidFill>
              </a:rPr>
              <a:t>?</a:t>
            </a:r>
            <a:endParaRPr lang="en-GB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51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0" grpId="0"/>
      <p:bldP spid="21" grpId="0"/>
      <p:bldP spid="22" grpId="0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sampling: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D492AFA-7BA9-4972-C9D2-22554F70A8EB}"/>
                  </a:ext>
                </a:extLst>
              </p:cNvPr>
              <p:cNvSpPr/>
              <p:nvPr/>
            </p:nvSpPr>
            <p:spPr>
              <a:xfrm>
                <a:off x="838200" y="4953001"/>
                <a:ext cx="4767943" cy="163402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Self-reduction</a:t>
                </a:r>
              </a:p>
              <a:p>
                <a:pPr algn="ctr"/>
                <a:r>
                  <a: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[Jerrum-Valiant-Vazirani’86]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Time: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D492AFA-7BA9-4972-C9D2-22554F70A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53001"/>
                <a:ext cx="4767943" cy="1634020"/>
              </a:xfrm>
              <a:prstGeom prst="roundRect">
                <a:avLst/>
              </a:prstGeom>
              <a:blipFill>
                <a:blip r:embed="rId3"/>
                <a:stretch>
                  <a:fillRect t="-4074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9B5765D-769A-3EA2-25D1-899C5FC92183}"/>
              </a:ext>
            </a:extLst>
          </p:cNvPr>
          <p:cNvSpPr/>
          <p:nvPr/>
        </p:nvSpPr>
        <p:spPr>
          <a:xfrm>
            <a:off x="3355735" y="3086956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065F6B-533B-D5C3-C8BD-F6A806B33BBE}"/>
                  </a:ext>
                </a:extLst>
              </p:cNvPr>
              <p:cNvSpPr txBox="1"/>
              <p:nvPr/>
            </p:nvSpPr>
            <p:spPr>
              <a:xfrm>
                <a:off x="1835843" y="1881618"/>
                <a:ext cx="399896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0" dirty="0"/>
                  <a:t>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2800" dirty="0"/>
                  <a:t> samples</a:t>
                </a:r>
              </a:p>
              <a:p>
                <a:pPr algn="ctr"/>
                <a:r>
                  <a:rPr lang="en-GB" sz="2400" i="1" dirty="0"/>
                  <a:t>(Unbiased estimator </a:t>
                </a:r>
                <a:r>
                  <a:rPr lang="en-GB" sz="2400" i="1" dirty="0" err="1"/>
                  <a:t>thm</a:t>
                </a:r>
                <a:r>
                  <a:rPr lang="en-GB" sz="2400" i="1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065F6B-533B-D5C3-C8BD-F6A806B33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843" y="1881618"/>
                <a:ext cx="3998967" cy="892552"/>
              </a:xfrm>
              <a:prstGeom prst="rect">
                <a:avLst/>
              </a:prstGeom>
              <a:blipFill>
                <a:blip r:embed="rId5"/>
                <a:stretch>
                  <a:fillRect l="-1372" t="-7534" r="-1372" b="-157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3F5A-0AC5-A8C1-6514-7D86426A5E8A}"/>
                  </a:ext>
                </a:extLst>
              </p:cNvPr>
              <p:cNvSpPr txBox="1"/>
              <p:nvPr/>
            </p:nvSpPr>
            <p:spPr>
              <a:xfrm>
                <a:off x="6095999" y="1592254"/>
                <a:ext cx="466997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i="1" dirty="0"/>
                  <a:t> </a:t>
                </a:r>
                <a:r>
                  <a:rPr lang="en-GB" sz="2800" dirty="0"/>
                  <a:t>time</a:t>
                </a:r>
              </a:p>
              <a:p>
                <a:pPr algn="ctr"/>
                <a:r>
                  <a:rPr lang="en-GB" sz="2800" dirty="0"/>
                  <a:t>to draw a sample</a:t>
                </a:r>
              </a:p>
              <a:p>
                <a:pPr algn="ctr"/>
                <a:r>
                  <a:rPr lang="en-GB" sz="2400" i="1" dirty="0"/>
                  <a:t>(mixing time)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3F5A-0AC5-A8C1-6514-7D86426A5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592254"/>
                <a:ext cx="4669972" cy="1323439"/>
              </a:xfrm>
              <a:prstGeom prst="rect">
                <a:avLst/>
              </a:prstGeom>
              <a:blipFill>
                <a:blip r:embed="rId6"/>
                <a:stretch>
                  <a:fillRect t="-4608" b="-10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78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 animBg="1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sampling: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D492AFA-7BA9-4972-C9D2-22554F70A8EB}"/>
                  </a:ext>
                </a:extLst>
              </p:cNvPr>
              <p:cNvSpPr/>
              <p:nvPr/>
            </p:nvSpPr>
            <p:spPr>
              <a:xfrm>
                <a:off x="838200" y="4953001"/>
                <a:ext cx="4767943" cy="163402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Self-reduction</a:t>
                </a:r>
              </a:p>
              <a:p>
                <a:pPr algn="ctr"/>
                <a:r>
                  <a: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[Jerrum-Valiant-Vazirani’86]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Time: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D492AFA-7BA9-4972-C9D2-22554F70A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53001"/>
                <a:ext cx="4767943" cy="1634020"/>
              </a:xfrm>
              <a:prstGeom prst="roundRect">
                <a:avLst/>
              </a:prstGeom>
              <a:blipFill>
                <a:blip r:embed="rId3"/>
                <a:stretch>
                  <a:fillRect t="-4074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9B5765D-769A-3EA2-25D1-899C5FC92183}"/>
              </a:ext>
            </a:extLst>
          </p:cNvPr>
          <p:cNvSpPr/>
          <p:nvPr/>
        </p:nvSpPr>
        <p:spPr>
          <a:xfrm>
            <a:off x="3355735" y="3086956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065F6B-533B-D5C3-C8BD-F6A806B33BBE}"/>
                  </a:ext>
                </a:extLst>
              </p:cNvPr>
              <p:cNvSpPr txBox="1"/>
              <p:nvPr/>
            </p:nvSpPr>
            <p:spPr>
              <a:xfrm>
                <a:off x="1835843" y="1881618"/>
                <a:ext cx="399896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0" dirty="0"/>
                  <a:t>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2800" dirty="0"/>
                  <a:t> samples</a:t>
                </a:r>
              </a:p>
              <a:p>
                <a:pPr algn="ctr"/>
                <a:r>
                  <a:rPr lang="en-GB" sz="2400" i="1" dirty="0"/>
                  <a:t>(Unbiased estimator </a:t>
                </a:r>
                <a:r>
                  <a:rPr lang="en-GB" sz="2400" i="1" dirty="0" err="1"/>
                  <a:t>thm</a:t>
                </a:r>
                <a:r>
                  <a:rPr lang="en-GB" sz="2400" i="1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065F6B-533B-D5C3-C8BD-F6A806B33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843" y="1881618"/>
                <a:ext cx="3998967" cy="892552"/>
              </a:xfrm>
              <a:prstGeom prst="rect">
                <a:avLst/>
              </a:prstGeom>
              <a:blipFill>
                <a:blip r:embed="rId5"/>
                <a:stretch>
                  <a:fillRect l="-1372" t="-7534" r="-1372" b="-157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3F5A-0AC5-A8C1-6514-7D86426A5E8A}"/>
                  </a:ext>
                </a:extLst>
              </p:cNvPr>
              <p:cNvSpPr txBox="1"/>
              <p:nvPr/>
            </p:nvSpPr>
            <p:spPr>
              <a:xfrm>
                <a:off x="6095999" y="1592254"/>
                <a:ext cx="466997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i="1" dirty="0"/>
                  <a:t> </a:t>
                </a:r>
                <a:r>
                  <a:rPr lang="en-GB" sz="2800" i="1" dirty="0">
                    <a:solidFill>
                      <a:srgbClr val="FF0000"/>
                    </a:solidFill>
                  </a:rPr>
                  <a:t>random numbers</a:t>
                </a:r>
              </a:p>
              <a:p>
                <a:pPr algn="ctr"/>
                <a:r>
                  <a:rPr lang="en-GB" sz="2800" dirty="0"/>
                  <a:t>to draw a sample</a:t>
                </a:r>
              </a:p>
              <a:p>
                <a:pPr algn="ctr"/>
                <a:r>
                  <a:rPr lang="en-GB" sz="2400" i="1" dirty="0"/>
                  <a:t>(mixing time)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3F5A-0AC5-A8C1-6514-7D86426A5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592254"/>
                <a:ext cx="4669972" cy="1323439"/>
              </a:xfrm>
              <a:prstGeom prst="rect">
                <a:avLst/>
              </a:prstGeom>
              <a:blipFill>
                <a:blip r:embed="rId6"/>
                <a:stretch>
                  <a:fillRect t="-4608" r="-914" b="-10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6F56D6-60EB-0FCF-A9D1-757176D8DBC5}"/>
              </a:ext>
            </a:extLst>
          </p:cNvPr>
          <p:cNvSpPr/>
          <p:nvPr/>
        </p:nvSpPr>
        <p:spPr>
          <a:xfrm>
            <a:off x="5998028" y="1379227"/>
            <a:ext cx="4767943" cy="16340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i="1" dirty="0">
                <a:solidFill>
                  <a:srgbClr val="FF0000"/>
                </a:solidFill>
              </a:rPr>
              <a:t>Trivial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derandomisation</a:t>
            </a:r>
            <a:r>
              <a:rPr lang="en-GB" sz="3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</a:rPr>
              <a:t>enumerate them!</a:t>
            </a:r>
          </a:p>
        </p:txBody>
      </p:sp>
    </p:spTree>
    <p:extLst>
      <p:ext uri="{BB962C8B-B14F-4D97-AF65-F5344CB8AC3E}">
        <p14:creationId xmlns:p14="http://schemas.microsoft.com/office/powerpoint/2010/main" val="374444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sampling: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D492AFA-7BA9-4972-C9D2-22554F70A8EB}"/>
                  </a:ext>
                </a:extLst>
              </p:cNvPr>
              <p:cNvSpPr/>
              <p:nvPr/>
            </p:nvSpPr>
            <p:spPr>
              <a:xfrm>
                <a:off x="3712027" y="4917129"/>
                <a:ext cx="4767943" cy="941188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en-GB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3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GB" sz="3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sup>
                      </m:sSup>
                    </m:oMath>
                  </m:oMathPara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D492AFA-7BA9-4972-C9D2-22554F70A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027" y="4917129"/>
                <a:ext cx="4767943" cy="94118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9B5765D-769A-3EA2-25D1-899C5FC92183}"/>
              </a:ext>
            </a:extLst>
          </p:cNvPr>
          <p:cNvSpPr/>
          <p:nvPr/>
        </p:nvSpPr>
        <p:spPr>
          <a:xfrm>
            <a:off x="3355735" y="3086956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065F6B-533B-D5C3-C8BD-F6A806B33BBE}"/>
                  </a:ext>
                </a:extLst>
              </p:cNvPr>
              <p:cNvSpPr txBox="1"/>
              <p:nvPr/>
            </p:nvSpPr>
            <p:spPr>
              <a:xfrm>
                <a:off x="1835843" y="1881618"/>
                <a:ext cx="3998967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0" dirty="0"/>
                  <a:t>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2800" dirty="0"/>
                  <a:t> samples</a:t>
                </a:r>
              </a:p>
              <a:p>
                <a:pPr algn="ctr"/>
                <a:r>
                  <a:rPr lang="en-GB" sz="2400" i="1" dirty="0"/>
                  <a:t>(Unbiased estimator </a:t>
                </a:r>
                <a:r>
                  <a:rPr lang="en-GB" sz="2400" i="1" dirty="0" err="1"/>
                  <a:t>thm</a:t>
                </a:r>
                <a:r>
                  <a:rPr lang="en-GB" sz="2400" i="1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065F6B-533B-D5C3-C8BD-F6A806B33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843" y="1881618"/>
                <a:ext cx="3998967" cy="892552"/>
              </a:xfrm>
              <a:prstGeom prst="rect">
                <a:avLst/>
              </a:prstGeom>
              <a:blipFill>
                <a:blip r:embed="rId5"/>
                <a:stretch>
                  <a:fillRect l="-1372" t="-7534" r="-1372" b="-157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3F5A-0AC5-A8C1-6514-7D86426A5E8A}"/>
                  </a:ext>
                </a:extLst>
              </p:cNvPr>
              <p:cNvSpPr txBox="1"/>
              <p:nvPr/>
            </p:nvSpPr>
            <p:spPr>
              <a:xfrm>
                <a:off x="6095999" y="1592254"/>
                <a:ext cx="466997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i="1" dirty="0"/>
                  <a:t> </a:t>
                </a:r>
                <a:r>
                  <a:rPr lang="en-GB" sz="2800" i="1" dirty="0">
                    <a:solidFill>
                      <a:srgbClr val="FF0000"/>
                    </a:solidFill>
                  </a:rPr>
                  <a:t>random numbers</a:t>
                </a:r>
              </a:p>
              <a:p>
                <a:pPr algn="ctr"/>
                <a:r>
                  <a:rPr lang="en-GB" sz="2800" dirty="0"/>
                  <a:t>to draw a sample</a:t>
                </a:r>
              </a:p>
              <a:p>
                <a:pPr algn="ctr"/>
                <a:r>
                  <a:rPr lang="en-GB" sz="2400" i="1" dirty="0"/>
                  <a:t>(mixing time)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3F5A-0AC5-A8C1-6514-7D86426A5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592254"/>
                <a:ext cx="4669972" cy="1323439"/>
              </a:xfrm>
              <a:prstGeom prst="rect">
                <a:avLst/>
              </a:prstGeom>
              <a:blipFill>
                <a:blip r:embed="rId6"/>
                <a:stretch>
                  <a:fillRect t="-4608" r="-914" b="-10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652F72-7A38-C0F6-2BBF-BDE765DDEDE7}"/>
              </a:ext>
            </a:extLst>
          </p:cNvPr>
          <p:cNvSpPr/>
          <p:nvPr/>
        </p:nvSpPr>
        <p:spPr>
          <a:xfrm>
            <a:off x="1709192" y="5081702"/>
            <a:ext cx="905677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Do we really need so many random numbers?</a:t>
            </a:r>
          </a:p>
        </p:txBody>
      </p:sp>
    </p:spTree>
    <p:extLst>
      <p:ext uri="{BB962C8B-B14F-4D97-AF65-F5344CB8AC3E}">
        <p14:creationId xmlns:p14="http://schemas.microsoft.com/office/powerpoint/2010/main" val="199985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E5B9-4AD2-4B46-1199-06B4319C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Anand-</a:t>
            </a:r>
            <a:r>
              <a:rPr lang="en-GB" dirty="0" err="1"/>
              <a:t>Jerrum</a:t>
            </a:r>
            <a:r>
              <a:rPr lang="en-GB" dirty="0"/>
              <a:t> lazy sampler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2D2F05-5DCF-C61F-B057-D1AB32E53E2D}"/>
              </a:ext>
            </a:extLst>
          </p:cNvPr>
          <p:cNvGrpSpPr/>
          <p:nvPr/>
        </p:nvGrpSpPr>
        <p:grpSpPr>
          <a:xfrm>
            <a:off x="1051093" y="2669048"/>
            <a:ext cx="3298371" cy="2595826"/>
            <a:chOff x="1062444" y="1933301"/>
            <a:chExt cx="2412275" cy="189846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C241A67-71D7-AB39-7519-D614C7046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A11298-AABD-F3AA-B38D-52A095FD6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278C4E-1672-806B-F642-1F72568D6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3982BD-83BB-DB8E-0551-B2258920A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B93C01-A572-AFE7-4475-103F302C7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0E2B1A-55BF-BFB3-9767-6A4A73657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FCBD63-3170-3891-2C94-5888859B6B1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182DE0-DFCD-2798-C2EB-342BB21F7B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A94483-7A40-3DF8-C95A-4EF215EC61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1D4456-BFF1-767E-1E17-159542E8C7FD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A1ABCD1-3623-C426-7010-3CA299D21D2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E7260E-6AFD-C34B-1288-E750F0B80181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3E01F0-34C9-BB97-6643-7BFB1BA8FB7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8C0F86-B87D-D6F2-AC17-359D57476764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57E2A9-5084-D459-C275-36D0E8CDE086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1AAE00-59B4-5518-3FFA-57FE92D51965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8E93BE-DC73-E586-D8E6-D8FF4F2535D1}"/>
                </a:ext>
              </a:extLst>
            </p:cNvPr>
            <p:cNvSpPr/>
            <p:nvPr/>
          </p:nvSpPr>
          <p:spPr>
            <a:xfrm>
              <a:off x="2155368" y="27693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AC2E4A-FC50-8124-9E3E-5177009AEA54}"/>
                </a:ext>
              </a:extLst>
            </p:cNvPr>
            <p:cNvSpPr/>
            <p:nvPr/>
          </p:nvSpPr>
          <p:spPr>
            <a:xfrm>
              <a:off x="3248294" y="2542899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F99AB7-4A52-E6F3-0F5C-38FBB6511B26}"/>
                </a:ext>
              </a:extLst>
            </p:cNvPr>
            <p:cNvSpPr/>
            <p:nvPr/>
          </p:nvSpPr>
          <p:spPr>
            <a:xfrm>
              <a:off x="2268582" y="1933301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548D69-C840-4951-60C2-1C9B3C383F8E}"/>
                </a:ext>
              </a:extLst>
            </p:cNvPr>
            <p:cNvSpPr/>
            <p:nvPr/>
          </p:nvSpPr>
          <p:spPr>
            <a:xfrm>
              <a:off x="2042159" y="3605342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FC8B12-F742-9577-4D5B-0544AE5D4C55}"/>
                </a:ext>
              </a:extLst>
            </p:cNvPr>
            <p:cNvSpPr/>
            <p:nvPr/>
          </p:nvSpPr>
          <p:spPr>
            <a:xfrm>
              <a:off x="3135085" y="33789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F5914C-1D26-00E2-42BD-6A8B296EE3EE}"/>
                </a:ext>
              </a:extLst>
            </p:cNvPr>
            <p:cNvSpPr/>
            <p:nvPr/>
          </p:nvSpPr>
          <p:spPr>
            <a:xfrm>
              <a:off x="1062444" y="2995745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0AF439-F614-6A20-AAA0-E6DAC739717D}"/>
                </a:ext>
              </a:extLst>
            </p:cNvPr>
            <p:cNvSpPr/>
            <p:nvPr/>
          </p:nvSpPr>
          <p:spPr>
            <a:xfrm>
              <a:off x="2155368" y="27693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9EB94A-B9F3-AB0C-D0C1-AC2B12B19D58}"/>
                </a:ext>
              </a:extLst>
            </p:cNvPr>
            <p:cNvSpPr/>
            <p:nvPr/>
          </p:nvSpPr>
          <p:spPr>
            <a:xfrm>
              <a:off x="3248294" y="2542898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1CBF9D-6D3C-F1B0-3E34-ED21BC6A4727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420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E5B9-4AD2-4B46-1199-06B4319C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Anand-</a:t>
            </a:r>
            <a:r>
              <a:rPr lang="en-GB" dirty="0" err="1"/>
              <a:t>Jerrum</a:t>
            </a:r>
            <a:r>
              <a:rPr lang="en-GB" dirty="0"/>
              <a:t> lazy sampler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2D2F05-5DCF-C61F-B057-D1AB32E53E2D}"/>
              </a:ext>
            </a:extLst>
          </p:cNvPr>
          <p:cNvGrpSpPr/>
          <p:nvPr/>
        </p:nvGrpSpPr>
        <p:grpSpPr>
          <a:xfrm>
            <a:off x="1051093" y="2669048"/>
            <a:ext cx="3298368" cy="2595823"/>
            <a:chOff x="1062444" y="1933301"/>
            <a:chExt cx="2412273" cy="18984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C241A67-71D7-AB39-7519-D614C7046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A11298-AABD-F3AA-B38D-52A095FD6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278C4E-1672-806B-F642-1F72568D6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3982BD-83BB-DB8E-0551-B2258920A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B93C01-A572-AFE7-4475-103F302C7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0E2B1A-55BF-BFB3-9767-6A4A73657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FCBD63-3170-3891-2C94-5888859B6B1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182DE0-DFCD-2798-C2EB-342BB21F7B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A94483-7A40-3DF8-C95A-4EF215EC61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1D4456-BFF1-767E-1E17-159542E8C7FD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AC2E4A-FC50-8124-9E3E-5177009AEA54}"/>
                </a:ext>
              </a:extLst>
            </p:cNvPr>
            <p:cNvSpPr/>
            <p:nvPr/>
          </p:nvSpPr>
          <p:spPr>
            <a:xfrm>
              <a:off x="3248294" y="2542899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F99AB7-4A52-E6F3-0F5C-38FBB6511B26}"/>
                </a:ext>
              </a:extLst>
            </p:cNvPr>
            <p:cNvSpPr/>
            <p:nvPr/>
          </p:nvSpPr>
          <p:spPr>
            <a:xfrm>
              <a:off x="2268582" y="1933301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548D69-C840-4951-60C2-1C9B3C383F8E}"/>
                </a:ext>
              </a:extLst>
            </p:cNvPr>
            <p:cNvSpPr/>
            <p:nvPr/>
          </p:nvSpPr>
          <p:spPr>
            <a:xfrm>
              <a:off x="2042159" y="3605342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FC8B12-F742-9577-4D5B-0544AE5D4C55}"/>
                </a:ext>
              </a:extLst>
            </p:cNvPr>
            <p:cNvSpPr/>
            <p:nvPr/>
          </p:nvSpPr>
          <p:spPr>
            <a:xfrm>
              <a:off x="3135085" y="33789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F5914C-1D26-00E2-42BD-6A8B296EE3EE}"/>
                </a:ext>
              </a:extLst>
            </p:cNvPr>
            <p:cNvSpPr/>
            <p:nvPr/>
          </p:nvSpPr>
          <p:spPr>
            <a:xfrm>
              <a:off x="1062444" y="2995745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0AF439-F614-6A20-AAA0-E6DAC739717D}"/>
                </a:ext>
              </a:extLst>
            </p:cNvPr>
            <p:cNvSpPr/>
            <p:nvPr/>
          </p:nvSpPr>
          <p:spPr>
            <a:xfrm>
              <a:off x="2155368" y="27693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9EB94A-B9F3-AB0C-D0C1-AC2B12B19D58}"/>
                </a:ext>
              </a:extLst>
            </p:cNvPr>
            <p:cNvSpPr/>
            <p:nvPr/>
          </p:nvSpPr>
          <p:spPr>
            <a:xfrm>
              <a:off x="3248294" y="2542898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F30DBF6-C0C1-590F-333B-E61A794A79D7}"/>
              </a:ext>
            </a:extLst>
          </p:cNvPr>
          <p:cNvSpPr/>
          <p:nvPr/>
        </p:nvSpPr>
        <p:spPr>
          <a:xfrm rot="10800000">
            <a:off x="7498504" y="2056575"/>
            <a:ext cx="162046" cy="50928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87C179-5EF2-CADD-B401-EAD47A4E3C2D}"/>
              </a:ext>
            </a:extLst>
          </p:cNvPr>
          <p:cNvCxnSpPr/>
          <p:nvPr/>
        </p:nvCxnSpPr>
        <p:spPr>
          <a:xfrm>
            <a:off x="7429054" y="2345942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9E65974-8983-C283-BA00-2E275F1ACF83}"/>
              </a:ext>
            </a:extLst>
          </p:cNvPr>
          <p:cNvCxnSpPr/>
          <p:nvPr/>
        </p:nvCxnSpPr>
        <p:spPr>
          <a:xfrm>
            <a:off x="11339369" y="2345942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9898C7-E87D-27FA-3D72-00624635EA88}"/>
              </a:ext>
            </a:extLst>
          </p:cNvPr>
          <p:cNvCxnSpPr>
            <a:cxnSpLocks/>
          </p:cNvCxnSpPr>
          <p:nvPr/>
        </p:nvCxnSpPr>
        <p:spPr>
          <a:xfrm>
            <a:off x="7429054" y="2785780"/>
            <a:ext cx="39103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17D1912-BC2E-DCB0-002E-08F0E0D965E0}"/>
              </a:ext>
            </a:extLst>
          </p:cNvPr>
          <p:cNvCxnSpPr>
            <a:cxnSpLocks/>
          </p:cNvCxnSpPr>
          <p:nvPr/>
        </p:nvCxnSpPr>
        <p:spPr>
          <a:xfrm>
            <a:off x="8991636" y="2565861"/>
            <a:ext cx="0" cy="2199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2E0615A-280C-1CB2-ED92-D16FBF916D5B}"/>
                  </a:ext>
                </a:extLst>
              </p:cNvPr>
              <p:cNvSpPr txBox="1"/>
              <p:nvPr/>
            </p:nvSpPr>
            <p:spPr>
              <a:xfrm>
                <a:off x="8349241" y="2884627"/>
                <a:ext cx="1284790" cy="908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2E0615A-280C-1CB2-ED92-D16FBF916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241" y="2884627"/>
                <a:ext cx="1284790" cy="9089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B69E61-B37D-22E4-1392-19B8F9422E48}"/>
                  </a:ext>
                </a:extLst>
              </p:cNvPr>
              <p:cNvSpPr txBox="1"/>
              <p:nvPr/>
            </p:nvSpPr>
            <p:spPr>
              <a:xfrm>
                <a:off x="6786659" y="2884627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0B69E61-B37D-22E4-1392-19B8F9422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659" y="2884627"/>
                <a:ext cx="12847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75AD08-C5C9-8448-23AA-81C5B049851C}"/>
                  </a:ext>
                </a:extLst>
              </p:cNvPr>
              <p:cNvSpPr txBox="1"/>
              <p:nvPr/>
            </p:nvSpPr>
            <p:spPr>
              <a:xfrm>
                <a:off x="10696974" y="2884627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F75AD08-C5C9-8448-23AA-81C5B0498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6974" y="2884627"/>
                <a:ext cx="128479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636B78DF-CA82-CFA7-953D-45A4FB5D0312}"/>
              </a:ext>
            </a:extLst>
          </p:cNvPr>
          <p:cNvGrpSpPr/>
          <p:nvPr/>
        </p:nvGrpSpPr>
        <p:grpSpPr>
          <a:xfrm>
            <a:off x="5159453" y="1656857"/>
            <a:ext cx="1617382" cy="2143395"/>
            <a:chOff x="5510447" y="3579252"/>
            <a:chExt cx="1958780" cy="259582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DFD2123-D551-1042-817F-E188CA72D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0042" y="373404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2D25969-9270-AB31-CD19-8BD3161D4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244" y="4043644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5584369-4645-03D1-A065-00C04B2076AF}"/>
                </a:ext>
              </a:extLst>
            </p:cNvPr>
            <p:cNvCxnSpPr>
              <a:cxnSpLocks/>
            </p:cNvCxnSpPr>
            <p:nvPr/>
          </p:nvCxnSpPr>
          <p:spPr>
            <a:xfrm>
              <a:off x="5703942" y="5186760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E5C552D-CE37-D319-2118-E4E7B542FC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1940" y="4043643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5D2EB5F-9AFD-12A1-D403-C3619C8F2884}"/>
                </a:ext>
              </a:extLst>
            </p:cNvPr>
            <p:cNvSpPr/>
            <p:nvPr/>
          </p:nvSpPr>
          <p:spPr>
            <a:xfrm>
              <a:off x="5665245" y="3888848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7F05AA8-3B72-489F-0DC7-93B61836EBF0}"/>
                </a:ext>
              </a:extLst>
            </p:cNvPr>
            <p:cNvSpPr/>
            <p:nvPr/>
          </p:nvSpPr>
          <p:spPr>
            <a:xfrm>
              <a:off x="7159633" y="357925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1339C9E-57AF-3E46-A744-8CC668CC7B8D}"/>
                </a:ext>
              </a:extLst>
            </p:cNvPr>
            <p:cNvSpPr/>
            <p:nvPr/>
          </p:nvSpPr>
          <p:spPr>
            <a:xfrm>
              <a:off x="6850039" y="586548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9345239-064F-D5E7-50F2-7E68D5D5DED0}"/>
                </a:ext>
              </a:extLst>
            </p:cNvPr>
            <p:cNvSpPr/>
            <p:nvPr/>
          </p:nvSpPr>
          <p:spPr>
            <a:xfrm>
              <a:off x="5510447" y="503196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782087-4230-7EF9-2429-803D7628EE36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C7EF9-996C-974A-FBE1-01C8F236E3B1}"/>
              </a:ext>
            </a:extLst>
          </p:cNvPr>
          <p:cNvCxnSpPr>
            <a:cxnSpLocks/>
          </p:cNvCxnSpPr>
          <p:nvPr/>
        </p:nvCxnSpPr>
        <p:spPr>
          <a:xfrm flipH="1">
            <a:off x="5168582" y="3937676"/>
            <a:ext cx="6502260" cy="50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55A58E6B-069A-E0F4-9544-49A3E7BC0016}"/>
              </a:ext>
            </a:extLst>
          </p:cNvPr>
          <p:cNvSpPr/>
          <p:nvPr/>
        </p:nvSpPr>
        <p:spPr>
          <a:xfrm rot="10800000">
            <a:off x="7488680" y="4625920"/>
            <a:ext cx="162046" cy="50928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8FAC803-6242-6553-1E02-3283524987A0}"/>
              </a:ext>
            </a:extLst>
          </p:cNvPr>
          <p:cNvCxnSpPr/>
          <p:nvPr/>
        </p:nvCxnSpPr>
        <p:spPr>
          <a:xfrm>
            <a:off x="7419230" y="4915287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52EADA-7023-B261-B7E9-7ED1E5104925}"/>
              </a:ext>
            </a:extLst>
          </p:cNvPr>
          <p:cNvCxnSpPr/>
          <p:nvPr/>
        </p:nvCxnSpPr>
        <p:spPr>
          <a:xfrm>
            <a:off x="11329545" y="4915287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2257CD3-6CE6-E7C6-5D7D-EE767A9093FD}"/>
              </a:ext>
            </a:extLst>
          </p:cNvPr>
          <p:cNvCxnSpPr>
            <a:cxnSpLocks/>
          </p:cNvCxnSpPr>
          <p:nvPr/>
        </p:nvCxnSpPr>
        <p:spPr>
          <a:xfrm>
            <a:off x="7419230" y="5355125"/>
            <a:ext cx="39103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57ED3EA-1515-BAB9-3340-38BC2C65CB0D}"/>
                  </a:ext>
                </a:extLst>
              </p:cNvPr>
              <p:cNvSpPr txBox="1"/>
              <p:nvPr/>
            </p:nvSpPr>
            <p:spPr>
              <a:xfrm>
                <a:off x="6776835" y="5453972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57ED3EA-1515-BAB9-3340-38BC2C65C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835" y="5453972"/>
                <a:ext cx="128479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C9F6F62-C013-4585-D58B-B6BFD1951691}"/>
                  </a:ext>
                </a:extLst>
              </p:cNvPr>
              <p:cNvSpPr txBox="1"/>
              <p:nvPr/>
            </p:nvSpPr>
            <p:spPr>
              <a:xfrm>
                <a:off x="10687150" y="5453972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C9F6F62-C013-4585-D58B-B6BFD1951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150" y="5453972"/>
                <a:ext cx="12847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51E4E577-A5BE-D59A-81CF-2EED6413B325}"/>
              </a:ext>
            </a:extLst>
          </p:cNvPr>
          <p:cNvGrpSpPr/>
          <p:nvPr/>
        </p:nvGrpSpPr>
        <p:grpSpPr>
          <a:xfrm>
            <a:off x="5149629" y="4226202"/>
            <a:ext cx="1617382" cy="2143395"/>
            <a:chOff x="5510447" y="3579252"/>
            <a:chExt cx="1958780" cy="259582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50009DC-B843-7F4C-F091-6BB5AF8A1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0042" y="373404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8F1462-437D-C4D3-1974-4FEFC9C2D2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244" y="4043644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50ACA4A-F751-A22E-BD91-263497E7DFC5}"/>
                </a:ext>
              </a:extLst>
            </p:cNvPr>
            <p:cNvCxnSpPr>
              <a:cxnSpLocks/>
            </p:cNvCxnSpPr>
            <p:nvPr/>
          </p:nvCxnSpPr>
          <p:spPr>
            <a:xfrm>
              <a:off x="5703942" y="5186760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F93E22-A72B-19F1-C50B-D355BDFB7B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1940" y="4043643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A18D3D-9BF4-268F-3F8F-B011398E9F6F}"/>
                </a:ext>
              </a:extLst>
            </p:cNvPr>
            <p:cNvSpPr/>
            <p:nvPr/>
          </p:nvSpPr>
          <p:spPr>
            <a:xfrm>
              <a:off x="5665245" y="3888848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545C111-49C4-1AEF-4AAC-010B490DCE13}"/>
                </a:ext>
              </a:extLst>
            </p:cNvPr>
            <p:cNvSpPr/>
            <p:nvPr/>
          </p:nvSpPr>
          <p:spPr>
            <a:xfrm>
              <a:off x="7159633" y="357925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DC144F-D5F2-76F2-A088-E8E1FDD7733F}"/>
                </a:ext>
              </a:extLst>
            </p:cNvPr>
            <p:cNvSpPr/>
            <p:nvPr/>
          </p:nvSpPr>
          <p:spPr>
            <a:xfrm>
              <a:off x="6850039" y="586548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6642ED4-E3D1-19DF-D845-A59915FC78BA}"/>
                </a:ext>
              </a:extLst>
            </p:cNvPr>
            <p:cNvSpPr/>
            <p:nvPr/>
          </p:nvSpPr>
          <p:spPr>
            <a:xfrm>
              <a:off x="5510447" y="5031962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68" name="Left Brace 67">
            <a:extLst>
              <a:ext uri="{FF2B5EF4-FFF2-40B4-BE49-F238E27FC236}">
                <a16:creationId xmlns:a16="http://schemas.microsoft.com/office/drawing/2014/main" id="{457A3EF5-5EB0-007A-E595-47A13900ED17}"/>
              </a:ext>
            </a:extLst>
          </p:cNvPr>
          <p:cNvSpPr/>
          <p:nvPr/>
        </p:nvSpPr>
        <p:spPr>
          <a:xfrm rot="16200000">
            <a:off x="8068647" y="2281572"/>
            <a:ext cx="283396" cy="1401218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E1A45EE-2F5A-DB3E-9F7B-AD4168D7C451}"/>
              </a:ext>
            </a:extLst>
          </p:cNvPr>
          <p:cNvSpPr/>
          <p:nvPr/>
        </p:nvSpPr>
        <p:spPr>
          <a:xfrm>
            <a:off x="10042049" y="3201047"/>
            <a:ext cx="255635" cy="25563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59A8229D-3A59-A899-065E-D42F72672226}"/>
              </a:ext>
            </a:extLst>
          </p:cNvPr>
          <p:cNvSpPr/>
          <p:nvPr/>
        </p:nvSpPr>
        <p:spPr>
          <a:xfrm rot="16200000">
            <a:off x="10044458" y="1871857"/>
            <a:ext cx="316461" cy="2253712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FD5018E-2A68-D5D1-1BFC-C55CF6EF55A4}"/>
              </a:ext>
            </a:extLst>
          </p:cNvPr>
          <p:cNvSpPr/>
          <p:nvPr/>
        </p:nvSpPr>
        <p:spPr>
          <a:xfrm>
            <a:off x="8082527" y="3173365"/>
            <a:ext cx="255635" cy="25563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81F7E5F5-9906-FD24-02CF-01FC26C95B73}"/>
              </a:ext>
            </a:extLst>
          </p:cNvPr>
          <p:cNvSpPr/>
          <p:nvPr/>
        </p:nvSpPr>
        <p:spPr>
          <a:xfrm rot="16200000">
            <a:off x="9233583" y="3762049"/>
            <a:ext cx="287513" cy="3735206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312B5DB-EF64-3A2A-5AEE-8CD1BCAFF0A6}"/>
              </a:ext>
            </a:extLst>
          </p:cNvPr>
          <p:cNvSpPr/>
          <p:nvPr/>
        </p:nvSpPr>
        <p:spPr>
          <a:xfrm>
            <a:off x="9256393" y="5860696"/>
            <a:ext cx="255635" cy="25563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52D222A-5C35-16EC-D4AC-65D185134B69}"/>
              </a:ext>
            </a:extLst>
          </p:cNvPr>
          <p:cNvSpPr/>
          <p:nvPr/>
        </p:nvSpPr>
        <p:spPr>
          <a:xfrm>
            <a:off x="7419230" y="1656857"/>
            <a:ext cx="1562582" cy="445710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08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/>
      <p:bldP spid="37" grpId="0"/>
      <p:bldP spid="38" grpId="0"/>
      <p:bldP spid="39" grpId="0" animBg="1"/>
      <p:bldP spid="52" grpId="0"/>
      <p:bldP spid="53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E5B9-4AD2-4B46-1199-06B4319C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Anand-</a:t>
            </a:r>
            <a:r>
              <a:rPr lang="en-GB" dirty="0" err="1"/>
              <a:t>Jerrum</a:t>
            </a:r>
            <a:r>
              <a:rPr lang="en-GB" dirty="0"/>
              <a:t> lazy sampler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2D2F05-5DCF-C61F-B057-D1AB32E53E2D}"/>
              </a:ext>
            </a:extLst>
          </p:cNvPr>
          <p:cNvGrpSpPr/>
          <p:nvPr/>
        </p:nvGrpSpPr>
        <p:grpSpPr>
          <a:xfrm>
            <a:off x="1051093" y="2669048"/>
            <a:ext cx="3298368" cy="2595823"/>
            <a:chOff x="1062444" y="1933301"/>
            <a:chExt cx="2412273" cy="18984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C241A67-71D7-AB39-7519-D614C7046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A11298-AABD-F3AA-B38D-52A095FD6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278C4E-1672-806B-F642-1F72568D6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3982BD-83BB-DB8E-0551-B2258920A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B93C01-A572-AFE7-4475-103F302C7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0E2B1A-55BF-BFB3-9767-6A4A73657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FCBD63-3170-3891-2C94-5888859B6B1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182DE0-DFCD-2798-C2EB-342BB21F7B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A94483-7A40-3DF8-C95A-4EF215EC61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1D4456-BFF1-767E-1E17-159542E8C7FD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AC2E4A-FC50-8124-9E3E-5177009AEA54}"/>
                </a:ext>
              </a:extLst>
            </p:cNvPr>
            <p:cNvSpPr/>
            <p:nvPr/>
          </p:nvSpPr>
          <p:spPr>
            <a:xfrm>
              <a:off x="3248294" y="2542899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F99AB7-4A52-E6F3-0F5C-38FBB6511B26}"/>
                </a:ext>
              </a:extLst>
            </p:cNvPr>
            <p:cNvSpPr/>
            <p:nvPr/>
          </p:nvSpPr>
          <p:spPr>
            <a:xfrm>
              <a:off x="2268582" y="1933301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548D69-C840-4951-60C2-1C9B3C383F8E}"/>
                </a:ext>
              </a:extLst>
            </p:cNvPr>
            <p:cNvSpPr/>
            <p:nvPr/>
          </p:nvSpPr>
          <p:spPr>
            <a:xfrm>
              <a:off x="2042159" y="3605342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FC8B12-F742-9577-4D5B-0544AE5D4C55}"/>
                </a:ext>
              </a:extLst>
            </p:cNvPr>
            <p:cNvSpPr/>
            <p:nvPr/>
          </p:nvSpPr>
          <p:spPr>
            <a:xfrm>
              <a:off x="3135085" y="33789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F5914C-1D26-00E2-42BD-6A8B296EE3EE}"/>
                </a:ext>
              </a:extLst>
            </p:cNvPr>
            <p:cNvSpPr/>
            <p:nvPr/>
          </p:nvSpPr>
          <p:spPr>
            <a:xfrm>
              <a:off x="1062444" y="2995745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0AF439-F614-6A20-AAA0-E6DAC739717D}"/>
                </a:ext>
              </a:extLst>
            </p:cNvPr>
            <p:cNvSpPr/>
            <p:nvPr/>
          </p:nvSpPr>
          <p:spPr>
            <a:xfrm>
              <a:off x="2155368" y="27693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9EB94A-B9F3-AB0C-D0C1-AC2B12B19D58}"/>
                </a:ext>
              </a:extLst>
            </p:cNvPr>
            <p:cNvSpPr/>
            <p:nvPr/>
          </p:nvSpPr>
          <p:spPr>
            <a:xfrm>
              <a:off x="3248294" y="2542898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36B78DF-CA82-CFA7-953D-45A4FB5D0312}"/>
              </a:ext>
            </a:extLst>
          </p:cNvPr>
          <p:cNvGrpSpPr/>
          <p:nvPr/>
        </p:nvGrpSpPr>
        <p:grpSpPr>
          <a:xfrm>
            <a:off x="5159453" y="1656857"/>
            <a:ext cx="1617382" cy="2143395"/>
            <a:chOff x="5510447" y="3579252"/>
            <a:chExt cx="1958780" cy="259582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DFD2123-D551-1042-817F-E188CA72D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0042" y="373404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2D25969-9270-AB31-CD19-8BD3161D4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244" y="4043644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5584369-4645-03D1-A065-00C04B2076AF}"/>
                </a:ext>
              </a:extLst>
            </p:cNvPr>
            <p:cNvCxnSpPr>
              <a:cxnSpLocks/>
            </p:cNvCxnSpPr>
            <p:nvPr/>
          </p:nvCxnSpPr>
          <p:spPr>
            <a:xfrm>
              <a:off x="5703942" y="5186760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E5C552D-CE37-D319-2118-E4E7B542FC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1940" y="4043643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5D2EB5F-9AFD-12A1-D403-C3619C8F2884}"/>
                </a:ext>
              </a:extLst>
            </p:cNvPr>
            <p:cNvSpPr/>
            <p:nvPr/>
          </p:nvSpPr>
          <p:spPr>
            <a:xfrm>
              <a:off x="5665245" y="3888848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7F05AA8-3B72-489F-0DC7-93B61836EBF0}"/>
                </a:ext>
              </a:extLst>
            </p:cNvPr>
            <p:cNvSpPr/>
            <p:nvPr/>
          </p:nvSpPr>
          <p:spPr>
            <a:xfrm>
              <a:off x="7159633" y="357925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1339C9E-57AF-3E46-A744-8CC668CC7B8D}"/>
                </a:ext>
              </a:extLst>
            </p:cNvPr>
            <p:cNvSpPr/>
            <p:nvPr/>
          </p:nvSpPr>
          <p:spPr>
            <a:xfrm>
              <a:off x="6850039" y="586548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9345239-064F-D5E7-50F2-7E68D5D5DED0}"/>
                </a:ext>
              </a:extLst>
            </p:cNvPr>
            <p:cNvSpPr/>
            <p:nvPr/>
          </p:nvSpPr>
          <p:spPr>
            <a:xfrm>
              <a:off x="5510447" y="503196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782087-4230-7EF9-2429-803D7628EE36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C7EF9-996C-974A-FBE1-01C8F236E3B1}"/>
              </a:ext>
            </a:extLst>
          </p:cNvPr>
          <p:cNvCxnSpPr>
            <a:cxnSpLocks/>
          </p:cNvCxnSpPr>
          <p:nvPr/>
        </p:nvCxnSpPr>
        <p:spPr>
          <a:xfrm flipH="1">
            <a:off x="5168582" y="3937676"/>
            <a:ext cx="6502260" cy="50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1E4E577-A5BE-D59A-81CF-2EED6413B325}"/>
              </a:ext>
            </a:extLst>
          </p:cNvPr>
          <p:cNvGrpSpPr/>
          <p:nvPr/>
        </p:nvGrpSpPr>
        <p:grpSpPr>
          <a:xfrm>
            <a:off x="5149629" y="4226202"/>
            <a:ext cx="1617382" cy="2143395"/>
            <a:chOff x="5510447" y="3579252"/>
            <a:chExt cx="1958780" cy="259582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50009DC-B843-7F4C-F091-6BB5AF8A1A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0042" y="373404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E8F1462-437D-C4D3-1974-4FEFC9C2D2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244" y="4043644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50ACA4A-F751-A22E-BD91-263497E7DFC5}"/>
                </a:ext>
              </a:extLst>
            </p:cNvPr>
            <p:cNvCxnSpPr>
              <a:cxnSpLocks/>
            </p:cNvCxnSpPr>
            <p:nvPr/>
          </p:nvCxnSpPr>
          <p:spPr>
            <a:xfrm>
              <a:off x="5703942" y="5186760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CF93E22-A72B-19F1-C50B-D355BDFB7B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1940" y="4043643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0A18D3D-9BF4-268F-3F8F-B011398E9F6F}"/>
                </a:ext>
              </a:extLst>
            </p:cNvPr>
            <p:cNvSpPr/>
            <p:nvPr/>
          </p:nvSpPr>
          <p:spPr>
            <a:xfrm>
              <a:off x="5665245" y="3888848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545C111-49C4-1AEF-4AAC-010B490DCE13}"/>
                </a:ext>
              </a:extLst>
            </p:cNvPr>
            <p:cNvSpPr/>
            <p:nvPr/>
          </p:nvSpPr>
          <p:spPr>
            <a:xfrm>
              <a:off x="7159633" y="357925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DC144F-D5F2-76F2-A088-E8E1FDD7733F}"/>
                </a:ext>
              </a:extLst>
            </p:cNvPr>
            <p:cNvSpPr/>
            <p:nvPr/>
          </p:nvSpPr>
          <p:spPr>
            <a:xfrm>
              <a:off x="6850039" y="586548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6642ED4-E3D1-19DF-D845-A59915FC78BA}"/>
                </a:ext>
              </a:extLst>
            </p:cNvPr>
            <p:cNvSpPr/>
            <p:nvPr/>
          </p:nvSpPr>
          <p:spPr>
            <a:xfrm>
              <a:off x="5510447" y="5031962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969905-24E3-7CFD-F563-6062F963B2AE}"/>
              </a:ext>
            </a:extLst>
          </p:cNvPr>
          <p:cNvGrpSpPr/>
          <p:nvPr/>
        </p:nvGrpSpPr>
        <p:grpSpPr>
          <a:xfrm>
            <a:off x="6786659" y="2056575"/>
            <a:ext cx="5195105" cy="1737019"/>
            <a:chOff x="6786659" y="2056575"/>
            <a:chExt cx="5195105" cy="1737019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DF30DBF6-C0C1-590F-333B-E61A794A79D7}"/>
                </a:ext>
              </a:extLst>
            </p:cNvPr>
            <p:cNvSpPr/>
            <p:nvPr/>
          </p:nvSpPr>
          <p:spPr>
            <a:xfrm rot="10800000">
              <a:off x="7498504" y="2056575"/>
              <a:ext cx="162046" cy="50928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E87C179-5EF2-CADD-B401-EAD47A4E3C2D}"/>
                </a:ext>
              </a:extLst>
            </p:cNvPr>
            <p:cNvCxnSpPr/>
            <p:nvPr/>
          </p:nvCxnSpPr>
          <p:spPr>
            <a:xfrm>
              <a:off x="7429054" y="2345942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9E65974-8983-C283-BA00-2E275F1ACF83}"/>
                </a:ext>
              </a:extLst>
            </p:cNvPr>
            <p:cNvCxnSpPr/>
            <p:nvPr/>
          </p:nvCxnSpPr>
          <p:spPr>
            <a:xfrm>
              <a:off x="11339369" y="2345942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9898C7-E87D-27FA-3D72-00624635EA88}"/>
                </a:ext>
              </a:extLst>
            </p:cNvPr>
            <p:cNvCxnSpPr>
              <a:cxnSpLocks/>
            </p:cNvCxnSpPr>
            <p:nvPr/>
          </p:nvCxnSpPr>
          <p:spPr>
            <a:xfrm>
              <a:off x="7429054" y="2785780"/>
              <a:ext cx="39103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17D1912-BC2E-DCB0-002E-08F0E0D965E0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36" y="2565861"/>
              <a:ext cx="0" cy="2199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2E0615A-280C-1CB2-ED92-D16FBF916D5B}"/>
                    </a:ext>
                  </a:extLst>
                </p:cNvPr>
                <p:cNvSpPr txBox="1"/>
                <p:nvPr/>
              </p:nvSpPr>
              <p:spPr>
                <a:xfrm>
                  <a:off x="8349241" y="2884627"/>
                  <a:ext cx="1284790" cy="908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2E0615A-280C-1CB2-ED92-D16FBF916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241" y="2884627"/>
                  <a:ext cx="1284790" cy="90896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0B69E61-B37D-22E4-1392-19B8F9422E48}"/>
                    </a:ext>
                  </a:extLst>
                </p:cNvPr>
                <p:cNvSpPr txBox="1"/>
                <p:nvPr/>
              </p:nvSpPr>
              <p:spPr>
                <a:xfrm>
                  <a:off x="6786659" y="2884627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0B69E61-B37D-22E4-1392-19B8F9422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659" y="2884627"/>
                  <a:ext cx="128479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F75AD08-C5C9-8448-23AA-81C5B049851C}"/>
                    </a:ext>
                  </a:extLst>
                </p:cNvPr>
                <p:cNvSpPr txBox="1"/>
                <p:nvPr/>
              </p:nvSpPr>
              <p:spPr>
                <a:xfrm>
                  <a:off x="10696974" y="2884627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F75AD08-C5C9-8448-23AA-81C5B04985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6974" y="2884627"/>
                  <a:ext cx="128479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Left Brace 67">
              <a:extLst>
                <a:ext uri="{FF2B5EF4-FFF2-40B4-BE49-F238E27FC236}">
                  <a16:creationId xmlns:a16="http://schemas.microsoft.com/office/drawing/2014/main" id="{457A3EF5-5EB0-007A-E595-47A13900ED17}"/>
                </a:ext>
              </a:extLst>
            </p:cNvPr>
            <p:cNvSpPr/>
            <p:nvPr/>
          </p:nvSpPr>
          <p:spPr>
            <a:xfrm rot="16200000">
              <a:off x="8068647" y="2281572"/>
              <a:ext cx="283396" cy="1401218"/>
            </a:xfrm>
            <a:prstGeom prst="leftBrace">
              <a:avLst>
                <a:gd name="adj1" fmla="val 85421"/>
                <a:gd name="adj2" fmla="val 50183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E1A45EE-2F5A-DB3E-9F7B-AD4168D7C451}"/>
                </a:ext>
              </a:extLst>
            </p:cNvPr>
            <p:cNvSpPr/>
            <p:nvPr/>
          </p:nvSpPr>
          <p:spPr>
            <a:xfrm>
              <a:off x="10042049" y="3201047"/>
              <a:ext cx="255635" cy="25563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Left Brace 69">
              <a:extLst>
                <a:ext uri="{FF2B5EF4-FFF2-40B4-BE49-F238E27FC236}">
                  <a16:creationId xmlns:a16="http://schemas.microsoft.com/office/drawing/2014/main" id="{59A8229D-3A59-A899-065E-D42F72672226}"/>
                </a:ext>
              </a:extLst>
            </p:cNvPr>
            <p:cNvSpPr/>
            <p:nvPr/>
          </p:nvSpPr>
          <p:spPr>
            <a:xfrm rot="16200000">
              <a:off x="10044458" y="1871857"/>
              <a:ext cx="316461" cy="2253712"/>
            </a:xfrm>
            <a:prstGeom prst="leftBrace">
              <a:avLst>
                <a:gd name="adj1" fmla="val 85421"/>
                <a:gd name="adj2" fmla="val 50183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FD5018E-2A68-D5D1-1BFC-C55CF6EF55A4}"/>
                </a:ext>
              </a:extLst>
            </p:cNvPr>
            <p:cNvSpPr/>
            <p:nvPr/>
          </p:nvSpPr>
          <p:spPr>
            <a:xfrm>
              <a:off x="8082527" y="3173365"/>
              <a:ext cx="255635" cy="25563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DA7110-10F1-3C59-B3B8-73917A68949F}"/>
              </a:ext>
            </a:extLst>
          </p:cNvPr>
          <p:cNvGrpSpPr/>
          <p:nvPr/>
        </p:nvGrpSpPr>
        <p:grpSpPr>
          <a:xfrm>
            <a:off x="6776835" y="4625920"/>
            <a:ext cx="5195105" cy="1490411"/>
            <a:chOff x="6776835" y="4625920"/>
            <a:chExt cx="5195105" cy="1490411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55A58E6B-069A-E0F4-9544-49A3E7BC0016}"/>
                </a:ext>
              </a:extLst>
            </p:cNvPr>
            <p:cNvSpPr/>
            <p:nvPr/>
          </p:nvSpPr>
          <p:spPr>
            <a:xfrm rot="10800000">
              <a:off x="7488680" y="4625920"/>
              <a:ext cx="162046" cy="50928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8FAC803-6242-6553-1E02-3283524987A0}"/>
                </a:ext>
              </a:extLst>
            </p:cNvPr>
            <p:cNvCxnSpPr/>
            <p:nvPr/>
          </p:nvCxnSpPr>
          <p:spPr>
            <a:xfrm>
              <a:off x="7419230" y="4915287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52EADA-7023-B261-B7E9-7ED1E5104925}"/>
                </a:ext>
              </a:extLst>
            </p:cNvPr>
            <p:cNvCxnSpPr/>
            <p:nvPr/>
          </p:nvCxnSpPr>
          <p:spPr>
            <a:xfrm>
              <a:off x="11329545" y="4915287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2257CD3-6CE6-E7C6-5D7D-EE767A9093FD}"/>
                </a:ext>
              </a:extLst>
            </p:cNvPr>
            <p:cNvCxnSpPr>
              <a:cxnSpLocks/>
            </p:cNvCxnSpPr>
            <p:nvPr/>
          </p:nvCxnSpPr>
          <p:spPr>
            <a:xfrm>
              <a:off x="7419230" y="5355125"/>
              <a:ext cx="39103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57ED3EA-1515-BAB9-3340-38BC2C65CB0D}"/>
                    </a:ext>
                  </a:extLst>
                </p:cNvPr>
                <p:cNvSpPr txBox="1"/>
                <p:nvPr/>
              </p:nvSpPr>
              <p:spPr>
                <a:xfrm>
                  <a:off x="6776835" y="5453972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57ED3EA-1515-BAB9-3340-38BC2C65C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6835" y="5453972"/>
                  <a:ext cx="128479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C9F6F62-C013-4585-D58B-B6BFD1951691}"/>
                    </a:ext>
                  </a:extLst>
                </p:cNvPr>
                <p:cNvSpPr txBox="1"/>
                <p:nvPr/>
              </p:nvSpPr>
              <p:spPr>
                <a:xfrm>
                  <a:off x="10687150" y="5453972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C9F6F62-C013-4585-D58B-B6BFD19516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7150" y="5453972"/>
                  <a:ext cx="1284790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Left Brace 71">
              <a:extLst>
                <a:ext uri="{FF2B5EF4-FFF2-40B4-BE49-F238E27FC236}">
                  <a16:creationId xmlns:a16="http://schemas.microsoft.com/office/drawing/2014/main" id="{81F7E5F5-9906-FD24-02CF-01FC26C95B73}"/>
                </a:ext>
              </a:extLst>
            </p:cNvPr>
            <p:cNvSpPr/>
            <p:nvPr/>
          </p:nvSpPr>
          <p:spPr>
            <a:xfrm rot="16200000">
              <a:off x="9233583" y="3762049"/>
              <a:ext cx="287513" cy="3735206"/>
            </a:xfrm>
            <a:prstGeom prst="leftBrace">
              <a:avLst>
                <a:gd name="adj1" fmla="val 85421"/>
                <a:gd name="adj2" fmla="val 50183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312B5DB-EF64-3A2A-5AEE-8CD1BCAFF0A6}"/>
                </a:ext>
              </a:extLst>
            </p:cNvPr>
            <p:cNvSpPr/>
            <p:nvPr/>
          </p:nvSpPr>
          <p:spPr>
            <a:xfrm>
              <a:off x="9256393" y="5860696"/>
              <a:ext cx="255635" cy="25563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5DECCE-C650-4EF0-8616-9A85B928416C}"/>
              </a:ext>
            </a:extLst>
          </p:cNvPr>
          <p:cNvGrpSpPr/>
          <p:nvPr/>
        </p:nvGrpSpPr>
        <p:grpSpPr>
          <a:xfrm>
            <a:off x="6780726" y="3244231"/>
            <a:ext cx="5195105" cy="1737019"/>
            <a:chOff x="6786659" y="2056575"/>
            <a:chExt cx="5195105" cy="1737019"/>
          </a:xfrm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4AD449C-6601-ADBB-D0D5-486029BCC75F}"/>
                </a:ext>
              </a:extLst>
            </p:cNvPr>
            <p:cNvSpPr/>
            <p:nvPr/>
          </p:nvSpPr>
          <p:spPr>
            <a:xfrm rot="10800000">
              <a:off x="7498504" y="2056575"/>
              <a:ext cx="162046" cy="50928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4F67BF-A148-A72D-3122-9A6C74640FE5}"/>
                </a:ext>
              </a:extLst>
            </p:cNvPr>
            <p:cNvSpPr/>
            <p:nvPr/>
          </p:nvSpPr>
          <p:spPr>
            <a:xfrm>
              <a:off x="8991637" y="2600585"/>
              <a:ext cx="2347732" cy="18519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870C311-8921-68B9-3E38-37A7C1042BE1}"/>
                </a:ext>
              </a:extLst>
            </p:cNvPr>
            <p:cNvCxnSpPr/>
            <p:nvPr/>
          </p:nvCxnSpPr>
          <p:spPr>
            <a:xfrm>
              <a:off x="7429054" y="2345942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B85C64-96FA-CF01-02C4-85BB68D8B6F8}"/>
                </a:ext>
              </a:extLst>
            </p:cNvPr>
            <p:cNvCxnSpPr/>
            <p:nvPr/>
          </p:nvCxnSpPr>
          <p:spPr>
            <a:xfrm>
              <a:off x="11339369" y="2345942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7FB735-4E1C-77C7-5C9E-5BE23C11D2A6}"/>
                </a:ext>
              </a:extLst>
            </p:cNvPr>
            <p:cNvCxnSpPr>
              <a:cxnSpLocks/>
            </p:cNvCxnSpPr>
            <p:nvPr/>
          </p:nvCxnSpPr>
          <p:spPr>
            <a:xfrm>
              <a:off x="7429054" y="2785780"/>
              <a:ext cx="39103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319F0B-D3E3-D072-9DCF-A60AEDFAD9A8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36" y="2565861"/>
              <a:ext cx="0" cy="2199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F0CABFA-3E7B-AD9A-3F4F-9721EF5CF3AD}"/>
                    </a:ext>
                  </a:extLst>
                </p:cNvPr>
                <p:cNvSpPr txBox="1"/>
                <p:nvPr/>
              </p:nvSpPr>
              <p:spPr>
                <a:xfrm>
                  <a:off x="8349241" y="2884627"/>
                  <a:ext cx="1284790" cy="908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F0CABFA-3E7B-AD9A-3F4F-9721EF5CF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241" y="2884627"/>
                  <a:ext cx="1284790" cy="90896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8603BEC-2DDB-776E-4B5A-4551EA1332AE}"/>
                    </a:ext>
                  </a:extLst>
                </p:cNvPr>
                <p:cNvSpPr txBox="1"/>
                <p:nvPr/>
              </p:nvSpPr>
              <p:spPr>
                <a:xfrm>
                  <a:off x="6786659" y="2884627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8603BEC-2DDB-776E-4B5A-4551EA133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659" y="2884627"/>
                  <a:ext cx="128479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6402B63-0F13-CD5D-69E7-2805F3A87E83}"/>
                    </a:ext>
                  </a:extLst>
                </p:cNvPr>
                <p:cNvSpPr txBox="1"/>
                <p:nvPr/>
              </p:nvSpPr>
              <p:spPr>
                <a:xfrm>
                  <a:off x="10696974" y="2884627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6402B63-0F13-CD5D-69E7-2805F3A87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6974" y="2884627"/>
                  <a:ext cx="1284790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Left Brace 73">
              <a:extLst>
                <a:ext uri="{FF2B5EF4-FFF2-40B4-BE49-F238E27FC236}">
                  <a16:creationId xmlns:a16="http://schemas.microsoft.com/office/drawing/2014/main" id="{5850CED0-963E-1D45-132A-949539E08F20}"/>
                </a:ext>
              </a:extLst>
            </p:cNvPr>
            <p:cNvSpPr/>
            <p:nvPr/>
          </p:nvSpPr>
          <p:spPr>
            <a:xfrm rot="16200000">
              <a:off x="8068647" y="2281572"/>
              <a:ext cx="283396" cy="1401218"/>
            </a:xfrm>
            <a:prstGeom prst="leftBrace">
              <a:avLst>
                <a:gd name="adj1" fmla="val 85421"/>
                <a:gd name="adj2" fmla="val 50183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5FB5082-635E-9475-DC15-BCCDA138B3BA}"/>
                </a:ext>
              </a:extLst>
            </p:cNvPr>
            <p:cNvSpPr/>
            <p:nvPr/>
          </p:nvSpPr>
          <p:spPr>
            <a:xfrm>
              <a:off x="8082527" y="3173365"/>
              <a:ext cx="255635" cy="25563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46C3EF3-ED95-54D7-E701-716434BCA7E0}"/>
              </a:ext>
            </a:extLst>
          </p:cNvPr>
          <p:cNvSpPr txBox="1"/>
          <p:nvPr/>
        </p:nvSpPr>
        <p:spPr>
          <a:xfrm>
            <a:off x="8853739" y="2969731"/>
            <a:ext cx="2500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/>
              <a:t>Zone of indecision</a:t>
            </a:r>
          </a:p>
        </p:txBody>
      </p:sp>
    </p:spTree>
    <p:extLst>
      <p:ext uri="{BB962C8B-B14F-4D97-AF65-F5344CB8AC3E}">
        <p14:creationId xmlns:p14="http://schemas.microsoft.com/office/powerpoint/2010/main" val="37727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11111E-6 L -0.00091 0.1740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70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L -2.08333E-7 -0.20463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23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346C3EF3-ED95-54D7-E701-716434BCA7E0}"/>
              </a:ext>
            </a:extLst>
          </p:cNvPr>
          <p:cNvSpPr txBox="1"/>
          <p:nvPr/>
        </p:nvSpPr>
        <p:spPr>
          <a:xfrm>
            <a:off x="8853739" y="2969731"/>
            <a:ext cx="2500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chemeClr val="bg1">
                    <a:lumMod val="75000"/>
                  </a:schemeClr>
                </a:solidFill>
              </a:rPr>
              <a:t>Zone of indecision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BE5B9-4AD2-4B46-1199-06B4319C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Anand-</a:t>
            </a:r>
            <a:r>
              <a:rPr lang="en-GB" dirty="0" err="1"/>
              <a:t>Jerrum</a:t>
            </a:r>
            <a:r>
              <a:rPr lang="en-GB" dirty="0"/>
              <a:t> lazy sampler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2D2F05-5DCF-C61F-B057-D1AB32E53E2D}"/>
              </a:ext>
            </a:extLst>
          </p:cNvPr>
          <p:cNvGrpSpPr/>
          <p:nvPr/>
        </p:nvGrpSpPr>
        <p:grpSpPr>
          <a:xfrm>
            <a:off x="1051093" y="2669048"/>
            <a:ext cx="3298368" cy="2595823"/>
            <a:chOff x="1062444" y="1933301"/>
            <a:chExt cx="2412273" cy="18984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C241A67-71D7-AB39-7519-D614C7046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A11298-AABD-F3AA-B38D-52A095FD6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278C4E-1672-806B-F642-1F72568D6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3982BD-83BB-DB8E-0551-B2258920A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B93C01-A572-AFE7-4475-103F302C7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0E2B1A-55BF-BFB3-9767-6A4A73657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FCBD63-3170-3891-2C94-5888859B6B1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182DE0-DFCD-2798-C2EB-342BB21F7B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A94483-7A40-3DF8-C95A-4EF215EC61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1D4456-BFF1-767E-1E17-159542E8C7FD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AC2E4A-FC50-8124-9E3E-5177009AEA54}"/>
                </a:ext>
              </a:extLst>
            </p:cNvPr>
            <p:cNvSpPr/>
            <p:nvPr/>
          </p:nvSpPr>
          <p:spPr>
            <a:xfrm>
              <a:off x="3248294" y="2542899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F99AB7-4A52-E6F3-0F5C-38FBB6511B26}"/>
                </a:ext>
              </a:extLst>
            </p:cNvPr>
            <p:cNvSpPr/>
            <p:nvPr/>
          </p:nvSpPr>
          <p:spPr>
            <a:xfrm>
              <a:off x="2268582" y="1933301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548D69-C840-4951-60C2-1C9B3C383F8E}"/>
                </a:ext>
              </a:extLst>
            </p:cNvPr>
            <p:cNvSpPr/>
            <p:nvPr/>
          </p:nvSpPr>
          <p:spPr>
            <a:xfrm>
              <a:off x="2042159" y="3605342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FC8B12-F742-9577-4D5B-0544AE5D4C55}"/>
                </a:ext>
              </a:extLst>
            </p:cNvPr>
            <p:cNvSpPr/>
            <p:nvPr/>
          </p:nvSpPr>
          <p:spPr>
            <a:xfrm>
              <a:off x="3135085" y="33789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F5914C-1D26-00E2-42BD-6A8B296EE3EE}"/>
                </a:ext>
              </a:extLst>
            </p:cNvPr>
            <p:cNvSpPr/>
            <p:nvPr/>
          </p:nvSpPr>
          <p:spPr>
            <a:xfrm>
              <a:off x="1062444" y="2995745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0AF439-F614-6A20-AAA0-E6DAC739717D}"/>
                </a:ext>
              </a:extLst>
            </p:cNvPr>
            <p:cNvSpPr/>
            <p:nvPr/>
          </p:nvSpPr>
          <p:spPr>
            <a:xfrm>
              <a:off x="2155368" y="27693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9EB94A-B9F3-AB0C-D0C1-AC2B12B19D58}"/>
                </a:ext>
              </a:extLst>
            </p:cNvPr>
            <p:cNvSpPr/>
            <p:nvPr/>
          </p:nvSpPr>
          <p:spPr>
            <a:xfrm>
              <a:off x="3248294" y="2542898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782087-4230-7EF9-2429-803D7628EE36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4AD449C-6601-ADBB-D0D5-486029BCC75F}"/>
              </a:ext>
            </a:extLst>
          </p:cNvPr>
          <p:cNvSpPr/>
          <p:nvPr/>
        </p:nvSpPr>
        <p:spPr>
          <a:xfrm rot="10800000">
            <a:off x="7492571" y="3244231"/>
            <a:ext cx="162046" cy="50928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4F67BF-A148-A72D-3122-9A6C74640FE5}"/>
              </a:ext>
            </a:extLst>
          </p:cNvPr>
          <p:cNvSpPr/>
          <p:nvPr/>
        </p:nvSpPr>
        <p:spPr>
          <a:xfrm>
            <a:off x="8985704" y="3788241"/>
            <a:ext cx="2347732" cy="185194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70C311-8921-68B9-3E38-37A7C1042BE1}"/>
              </a:ext>
            </a:extLst>
          </p:cNvPr>
          <p:cNvCxnSpPr/>
          <p:nvPr/>
        </p:nvCxnSpPr>
        <p:spPr>
          <a:xfrm>
            <a:off x="7423121" y="3533598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B85C64-96FA-CF01-02C4-85BB68D8B6F8}"/>
              </a:ext>
            </a:extLst>
          </p:cNvPr>
          <p:cNvCxnSpPr/>
          <p:nvPr/>
        </p:nvCxnSpPr>
        <p:spPr>
          <a:xfrm>
            <a:off x="11333436" y="3533598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7FB735-4E1C-77C7-5C9E-5BE23C11D2A6}"/>
              </a:ext>
            </a:extLst>
          </p:cNvPr>
          <p:cNvCxnSpPr>
            <a:cxnSpLocks/>
          </p:cNvCxnSpPr>
          <p:nvPr/>
        </p:nvCxnSpPr>
        <p:spPr>
          <a:xfrm>
            <a:off x="7423121" y="3973436"/>
            <a:ext cx="39103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319F0B-D3E3-D072-9DCF-A60AEDFAD9A8}"/>
              </a:ext>
            </a:extLst>
          </p:cNvPr>
          <p:cNvCxnSpPr>
            <a:cxnSpLocks/>
          </p:cNvCxnSpPr>
          <p:nvPr/>
        </p:nvCxnSpPr>
        <p:spPr>
          <a:xfrm>
            <a:off x="8985703" y="3753517"/>
            <a:ext cx="0" cy="2199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0CABFA-3E7B-AD9A-3F4F-9721EF5CF3AD}"/>
                  </a:ext>
                </a:extLst>
              </p:cNvPr>
              <p:cNvSpPr txBox="1"/>
              <p:nvPr/>
            </p:nvSpPr>
            <p:spPr>
              <a:xfrm>
                <a:off x="8343308" y="4072283"/>
                <a:ext cx="1284790" cy="908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0CABFA-3E7B-AD9A-3F4F-9721EF5CF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308" y="4072283"/>
                <a:ext cx="1284790" cy="9089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603BEC-2DDB-776E-4B5A-4551EA1332AE}"/>
                  </a:ext>
                </a:extLst>
              </p:cNvPr>
              <p:cNvSpPr txBox="1"/>
              <p:nvPr/>
            </p:nvSpPr>
            <p:spPr>
              <a:xfrm>
                <a:off x="6780726" y="4072283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603BEC-2DDB-776E-4B5A-4551EA133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726" y="4072283"/>
                <a:ext cx="12847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402B63-0F13-CD5D-69E7-2805F3A87E83}"/>
                  </a:ext>
                </a:extLst>
              </p:cNvPr>
              <p:cNvSpPr txBox="1"/>
              <p:nvPr/>
            </p:nvSpPr>
            <p:spPr>
              <a:xfrm>
                <a:off x="10691041" y="4072283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402B63-0F13-CD5D-69E7-2805F3A87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1041" y="4072283"/>
                <a:ext cx="128479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Left Brace 73">
            <a:extLst>
              <a:ext uri="{FF2B5EF4-FFF2-40B4-BE49-F238E27FC236}">
                <a16:creationId xmlns:a16="http://schemas.microsoft.com/office/drawing/2014/main" id="{5850CED0-963E-1D45-132A-949539E08F20}"/>
              </a:ext>
            </a:extLst>
          </p:cNvPr>
          <p:cNvSpPr/>
          <p:nvPr/>
        </p:nvSpPr>
        <p:spPr>
          <a:xfrm rot="16200000">
            <a:off x="8062714" y="3469228"/>
            <a:ext cx="283396" cy="1401218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5FB5082-635E-9475-DC15-BCCDA138B3BA}"/>
              </a:ext>
            </a:extLst>
          </p:cNvPr>
          <p:cNvSpPr/>
          <p:nvPr/>
        </p:nvSpPr>
        <p:spPr>
          <a:xfrm>
            <a:off x="8076594" y="4361021"/>
            <a:ext cx="255635" cy="25563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C78473-74D0-3C6F-7D06-155AB0B93267}"/>
              </a:ext>
            </a:extLst>
          </p:cNvPr>
          <p:cNvSpPr/>
          <p:nvPr/>
        </p:nvSpPr>
        <p:spPr>
          <a:xfrm>
            <a:off x="1205891" y="2978643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16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7 -0.00093 L -0.00247 -0.00093 L 0.14571 0.00416 L 0.29037 0.00231 C 0.29115 0.00231 0.29128 -0.0007 0.29219 -0.00093 C 0.29662 -0.00186 0.30105 -0.00093 0.3056 -0.00093 L 0.05547 -0.00093 " pathEditMode="relative" ptsTypes="AAAAAAA">
                                      <p:cBhvr>
                                        <p:cTn id="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3EEDE-AF42-5959-AE2B-BCDB8F0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independent sets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9FC6A-FCF0-CE15-3F69-97379FC94BE8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548753-2894-CC76-855D-8D029C82C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808DB0-50FF-4536-4F97-C004F545A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939B26-9712-16B7-08B8-7AD80E6E4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D16470-AED0-A8F6-0D64-0ED92750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C365D0-5493-E1DB-4D17-D097568B0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04B1BC-A1C6-139F-D274-0A7160061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B61A17-F7C5-4238-6C82-4BB3A8F53D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E38FDA-CD69-4755-68DF-0C6E8B7A1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B7952D-AFAF-4734-58AF-FD9010C39B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567676-93DC-4D67-BCC1-1B4F23CDE0D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96863B-1B1B-F763-F3E1-B42AE9E30D6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F73EC4-8877-B8C4-16A4-98207481B38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6FE7D2-7DD4-F2DB-CB28-3C2FA43014B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1DDC1B-31BA-D2B6-9382-A96AB1A06976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4E7B64-DD31-F8C9-AF23-36988FB441D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FEF8F5-9938-670B-C0E3-2AEC6358AE44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8E276A-C432-CBA8-3781-2C2690094145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/>
              <p:nvPr/>
            </p:nvSpPr>
            <p:spPr>
              <a:xfrm>
                <a:off x="4694660" y="1690688"/>
                <a:ext cx="7204115" cy="46290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IndSet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Input: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A graph with max degree </a:t>
                </a:r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Output: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Number of independent sets.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660" y="1690688"/>
                <a:ext cx="7204115" cy="462908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8D03F7-4822-33E3-D9F9-B0393784F9DA}"/>
              </a:ext>
            </a:extLst>
          </p:cNvPr>
          <p:cNvSpPr/>
          <p:nvPr/>
        </p:nvSpPr>
        <p:spPr>
          <a:xfrm>
            <a:off x="5276211" y="1433111"/>
            <a:ext cx="2111253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4072097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346C3EF3-ED95-54D7-E701-716434BCA7E0}"/>
              </a:ext>
            </a:extLst>
          </p:cNvPr>
          <p:cNvSpPr txBox="1"/>
          <p:nvPr/>
        </p:nvSpPr>
        <p:spPr>
          <a:xfrm>
            <a:off x="8853739" y="2969731"/>
            <a:ext cx="2500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chemeClr val="bg1">
                    <a:lumMod val="75000"/>
                  </a:schemeClr>
                </a:solidFill>
              </a:rPr>
              <a:t>Zone of indecision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BE5B9-4AD2-4B46-1199-06B4319C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Anand-</a:t>
            </a:r>
            <a:r>
              <a:rPr lang="en-GB" dirty="0" err="1"/>
              <a:t>Jerrum</a:t>
            </a:r>
            <a:r>
              <a:rPr lang="en-GB" dirty="0"/>
              <a:t> lazy sampler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2D2F05-5DCF-C61F-B057-D1AB32E53E2D}"/>
              </a:ext>
            </a:extLst>
          </p:cNvPr>
          <p:cNvGrpSpPr/>
          <p:nvPr/>
        </p:nvGrpSpPr>
        <p:grpSpPr>
          <a:xfrm>
            <a:off x="1051093" y="2669048"/>
            <a:ext cx="3298368" cy="2595823"/>
            <a:chOff x="1062444" y="1933301"/>
            <a:chExt cx="2412273" cy="18984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C241A67-71D7-AB39-7519-D614C7046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A11298-AABD-F3AA-B38D-52A095FD6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278C4E-1672-806B-F642-1F72568D6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3982BD-83BB-DB8E-0551-B2258920A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B93C01-A572-AFE7-4475-103F302C7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0E2B1A-55BF-BFB3-9767-6A4A73657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FCBD63-3170-3891-2C94-5888859B6B1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182DE0-DFCD-2798-C2EB-342BB21F7B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A94483-7A40-3DF8-C95A-4EF215EC61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1D4456-BFF1-767E-1E17-159542E8C7FD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AC2E4A-FC50-8124-9E3E-5177009AEA54}"/>
                </a:ext>
              </a:extLst>
            </p:cNvPr>
            <p:cNvSpPr/>
            <p:nvPr/>
          </p:nvSpPr>
          <p:spPr>
            <a:xfrm>
              <a:off x="3248294" y="2542899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F99AB7-4A52-E6F3-0F5C-38FBB6511B26}"/>
                </a:ext>
              </a:extLst>
            </p:cNvPr>
            <p:cNvSpPr/>
            <p:nvPr/>
          </p:nvSpPr>
          <p:spPr>
            <a:xfrm>
              <a:off x="2268582" y="1933301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548D69-C840-4951-60C2-1C9B3C383F8E}"/>
                </a:ext>
              </a:extLst>
            </p:cNvPr>
            <p:cNvSpPr/>
            <p:nvPr/>
          </p:nvSpPr>
          <p:spPr>
            <a:xfrm>
              <a:off x="2042159" y="3605342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FC8B12-F742-9577-4D5B-0544AE5D4C55}"/>
                </a:ext>
              </a:extLst>
            </p:cNvPr>
            <p:cNvSpPr/>
            <p:nvPr/>
          </p:nvSpPr>
          <p:spPr>
            <a:xfrm>
              <a:off x="3135085" y="33789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F5914C-1D26-00E2-42BD-6A8B296EE3EE}"/>
                </a:ext>
              </a:extLst>
            </p:cNvPr>
            <p:cNvSpPr/>
            <p:nvPr/>
          </p:nvSpPr>
          <p:spPr>
            <a:xfrm>
              <a:off x="1062444" y="2995745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0AF439-F614-6A20-AAA0-E6DAC739717D}"/>
                </a:ext>
              </a:extLst>
            </p:cNvPr>
            <p:cNvSpPr/>
            <p:nvPr/>
          </p:nvSpPr>
          <p:spPr>
            <a:xfrm>
              <a:off x="2155368" y="27693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9EB94A-B9F3-AB0C-D0C1-AC2B12B19D58}"/>
                </a:ext>
              </a:extLst>
            </p:cNvPr>
            <p:cNvSpPr/>
            <p:nvPr/>
          </p:nvSpPr>
          <p:spPr>
            <a:xfrm>
              <a:off x="3248294" y="2542898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782087-4230-7EF9-2429-803D7628EE36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4AD449C-6601-ADBB-D0D5-486029BCC75F}"/>
              </a:ext>
            </a:extLst>
          </p:cNvPr>
          <p:cNvSpPr/>
          <p:nvPr/>
        </p:nvSpPr>
        <p:spPr>
          <a:xfrm rot="10800000">
            <a:off x="7492571" y="3244231"/>
            <a:ext cx="162046" cy="50928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4F67BF-A148-A72D-3122-9A6C74640FE5}"/>
              </a:ext>
            </a:extLst>
          </p:cNvPr>
          <p:cNvSpPr/>
          <p:nvPr/>
        </p:nvSpPr>
        <p:spPr>
          <a:xfrm>
            <a:off x="8985704" y="3788241"/>
            <a:ext cx="2347732" cy="185194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70C311-8921-68B9-3E38-37A7C1042BE1}"/>
              </a:ext>
            </a:extLst>
          </p:cNvPr>
          <p:cNvCxnSpPr/>
          <p:nvPr/>
        </p:nvCxnSpPr>
        <p:spPr>
          <a:xfrm>
            <a:off x="7423121" y="3533598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B85C64-96FA-CF01-02C4-85BB68D8B6F8}"/>
              </a:ext>
            </a:extLst>
          </p:cNvPr>
          <p:cNvCxnSpPr/>
          <p:nvPr/>
        </p:nvCxnSpPr>
        <p:spPr>
          <a:xfrm>
            <a:off x="11333436" y="3533598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7FB735-4E1C-77C7-5C9E-5BE23C11D2A6}"/>
              </a:ext>
            </a:extLst>
          </p:cNvPr>
          <p:cNvCxnSpPr>
            <a:cxnSpLocks/>
          </p:cNvCxnSpPr>
          <p:nvPr/>
        </p:nvCxnSpPr>
        <p:spPr>
          <a:xfrm>
            <a:off x="7423121" y="3973436"/>
            <a:ext cx="39103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319F0B-D3E3-D072-9DCF-A60AEDFAD9A8}"/>
              </a:ext>
            </a:extLst>
          </p:cNvPr>
          <p:cNvCxnSpPr>
            <a:cxnSpLocks/>
          </p:cNvCxnSpPr>
          <p:nvPr/>
        </p:nvCxnSpPr>
        <p:spPr>
          <a:xfrm>
            <a:off x="8985703" y="3753517"/>
            <a:ext cx="0" cy="2199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0CABFA-3E7B-AD9A-3F4F-9721EF5CF3AD}"/>
                  </a:ext>
                </a:extLst>
              </p:cNvPr>
              <p:cNvSpPr txBox="1"/>
              <p:nvPr/>
            </p:nvSpPr>
            <p:spPr>
              <a:xfrm>
                <a:off x="8343308" y="4072283"/>
                <a:ext cx="1284790" cy="908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0CABFA-3E7B-AD9A-3F4F-9721EF5CF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308" y="4072283"/>
                <a:ext cx="1284790" cy="9089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603BEC-2DDB-776E-4B5A-4551EA1332AE}"/>
                  </a:ext>
                </a:extLst>
              </p:cNvPr>
              <p:cNvSpPr txBox="1"/>
              <p:nvPr/>
            </p:nvSpPr>
            <p:spPr>
              <a:xfrm>
                <a:off x="6780726" y="4072283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603BEC-2DDB-776E-4B5A-4551EA133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726" y="4072283"/>
                <a:ext cx="12847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402B63-0F13-CD5D-69E7-2805F3A87E83}"/>
                  </a:ext>
                </a:extLst>
              </p:cNvPr>
              <p:cNvSpPr txBox="1"/>
              <p:nvPr/>
            </p:nvSpPr>
            <p:spPr>
              <a:xfrm>
                <a:off x="10691041" y="4072283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402B63-0F13-CD5D-69E7-2805F3A87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1041" y="4072283"/>
                <a:ext cx="128479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Left Brace 73">
            <a:extLst>
              <a:ext uri="{FF2B5EF4-FFF2-40B4-BE49-F238E27FC236}">
                <a16:creationId xmlns:a16="http://schemas.microsoft.com/office/drawing/2014/main" id="{5850CED0-963E-1D45-132A-949539E08F20}"/>
              </a:ext>
            </a:extLst>
          </p:cNvPr>
          <p:cNvSpPr/>
          <p:nvPr/>
        </p:nvSpPr>
        <p:spPr>
          <a:xfrm rot="16200000">
            <a:off x="8062714" y="3469228"/>
            <a:ext cx="283396" cy="1401218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5FB5082-635E-9475-DC15-BCCDA138B3BA}"/>
              </a:ext>
            </a:extLst>
          </p:cNvPr>
          <p:cNvSpPr/>
          <p:nvPr/>
        </p:nvSpPr>
        <p:spPr>
          <a:xfrm>
            <a:off x="8076594" y="4361021"/>
            <a:ext cx="255635" cy="25563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FC78473-74D0-3C6F-7D06-155AB0B93267}"/>
              </a:ext>
            </a:extLst>
          </p:cNvPr>
          <p:cNvSpPr/>
          <p:nvPr/>
        </p:nvSpPr>
        <p:spPr>
          <a:xfrm rot="1397342">
            <a:off x="918081" y="4000377"/>
            <a:ext cx="557765" cy="557767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E92EE0-EE2B-1990-2130-E61C3056F9DC}"/>
              </a:ext>
            </a:extLst>
          </p:cNvPr>
          <p:cNvSpPr/>
          <p:nvPr/>
        </p:nvSpPr>
        <p:spPr>
          <a:xfrm rot="20353101">
            <a:off x="2590616" y="2536797"/>
            <a:ext cx="557765" cy="557767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B155CA-00FA-EB35-3304-7EF3ADC888B2}"/>
              </a:ext>
            </a:extLst>
          </p:cNvPr>
          <p:cNvSpPr/>
          <p:nvPr/>
        </p:nvSpPr>
        <p:spPr>
          <a:xfrm rot="20862123">
            <a:off x="2266595" y="4826071"/>
            <a:ext cx="557765" cy="557767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605359-695C-0AC9-D21B-682C1AF955D7}"/>
              </a:ext>
            </a:extLst>
          </p:cNvPr>
          <p:cNvSpPr/>
          <p:nvPr/>
        </p:nvSpPr>
        <p:spPr>
          <a:xfrm rot="20698728">
            <a:off x="854051" y="1877803"/>
            <a:ext cx="2390987" cy="7269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Recursion </a:t>
            </a:r>
            <a:r>
              <a:rPr lang="en-GB" dirty="0">
                <a:solidFill>
                  <a:schemeClr val="tx1"/>
                </a:solidFill>
              </a:rPr>
              <a:t>(DFS)</a:t>
            </a: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35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0024 L -3.95833E-6 4.81481E-6 L 0.14818 0.00532 L 0.29258 0.003 C 0.29362 0.003 0.29362 4.81481E-6 0.29467 -0.00024 C 0.29883 -0.00116 0.30339 -0.00024 0.30808 -0.00024 L 0.14701 -0.00024 " pathEditMode="relative" rAng="0" ptsTypes="AAAAAAA">
                                      <p:cBhvr>
                                        <p:cTn id="6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04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1" grpId="0" animBg="1"/>
      <p:bldP spid="14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77">
            <a:extLst>
              <a:ext uri="{FF2B5EF4-FFF2-40B4-BE49-F238E27FC236}">
                <a16:creationId xmlns:a16="http://schemas.microsoft.com/office/drawing/2014/main" id="{346C3EF3-ED95-54D7-E701-716434BCA7E0}"/>
              </a:ext>
            </a:extLst>
          </p:cNvPr>
          <p:cNvSpPr txBox="1"/>
          <p:nvPr/>
        </p:nvSpPr>
        <p:spPr>
          <a:xfrm>
            <a:off x="8853739" y="2969731"/>
            <a:ext cx="2500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i="1" dirty="0">
                <a:solidFill>
                  <a:schemeClr val="bg1">
                    <a:lumMod val="75000"/>
                  </a:schemeClr>
                </a:solidFill>
              </a:rPr>
              <a:t>Zone of indecision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BE5B9-4AD2-4B46-1199-06B4319C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Anand-</a:t>
            </a:r>
            <a:r>
              <a:rPr lang="en-GB" dirty="0" err="1"/>
              <a:t>Jerrum</a:t>
            </a:r>
            <a:r>
              <a:rPr lang="en-GB" dirty="0"/>
              <a:t> lazy sampler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2D2F05-5DCF-C61F-B057-D1AB32E53E2D}"/>
              </a:ext>
            </a:extLst>
          </p:cNvPr>
          <p:cNvGrpSpPr/>
          <p:nvPr/>
        </p:nvGrpSpPr>
        <p:grpSpPr>
          <a:xfrm>
            <a:off x="1051093" y="2669048"/>
            <a:ext cx="3298368" cy="2595823"/>
            <a:chOff x="1062444" y="1933301"/>
            <a:chExt cx="2412273" cy="189846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C241A67-71D7-AB39-7519-D614C7046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A11298-AABD-F3AA-B38D-52A095FD6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278C4E-1672-806B-F642-1F72568D6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3982BD-83BB-DB8E-0551-B2258920A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B93C01-A572-AFE7-4475-103F302C7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0E2B1A-55BF-BFB3-9767-6A4A73657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FCBD63-3170-3891-2C94-5888859B6B1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182DE0-DFCD-2798-C2EB-342BB21F7B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A94483-7A40-3DF8-C95A-4EF215EC61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1D4456-BFF1-767E-1E17-159542E8C7FD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?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AC2E4A-FC50-8124-9E3E-5177009AEA54}"/>
                </a:ext>
              </a:extLst>
            </p:cNvPr>
            <p:cNvSpPr/>
            <p:nvPr/>
          </p:nvSpPr>
          <p:spPr>
            <a:xfrm>
              <a:off x="3248294" y="2542899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F99AB7-4A52-E6F3-0F5C-38FBB6511B26}"/>
                </a:ext>
              </a:extLst>
            </p:cNvPr>
            <p:cNvSpPr/>
            <p:nvPr/>
          </p:nvSpPr>
          <p:spPr>
            <a:xfrm>
              <a:off x="2268582" y="193330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548D69-C840-4951-60C2-1C9B3C383F8E}"/>
                </a:ext>
              </a:extLst>
            </p:cNvPr>
            <p:cNvSpPr/>
            <p:nvPr/>
          </p:nvSpPr>
          <p:spPr>
            <a:xfrm>
              <a:off x="2042159" y="360534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FC8B12-F742-9577-4D5B-0544AE5D4C55}"/>
                </a:ext>
              </a:extLst>
            </p:cNvPr>
            <p:cNvSpPr/>
            <p:nvPr/>
          </p:nvSpPr>
          <p:spPr>
            <a:xfrm>
              <a:off x="3135085" y="33789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F5914C-1D26-00E2-42BD-6A8B296EE3EE}"/>
                </a:ext>
              </a:extLst>
            </p:cNvPr>
            <p:cNvSpPr/>
            <p:nvPr/>
          </p:nvSpPr>
          <p:spPr>
            <a:xfrm>
              <a:off x="1062444" y="299574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0AF439-F614-6A20-AAA0-E6DAC739717D}"/>
                </a:ext>
              </a:extLst>
            </p:cNvPr>
            <p:cNvSpPr/>
            <p:nvPr/>
          </p:nvSpPr>
          <p:spPr>
            <a:xfrm>
              <a:off x="2155368" y="27693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9EB94A-B9F3-AB0C-D0C1-AC2B12B19D58}"/>
                </a:ext>
              </a:extLst>
            </p:cNvPr>
            <p:cNvSpPr/>
            <p:nvPr/>
          </p:nvSpPr>
          <p:spPr>
            <a:xfrm>
              <a:off x="3248294" y="2542898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9782087-4230-7EF9-2429-803D7628EE36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14AD449C-6601-ADBB-D0D5-486029BCC75F}"/>
              </a:ext>
            </a:extLst>
          </p:cNvPr>
          <p:cNvSpPr/>
          <p:nvPr/>
        </p:nvSpPr>
        <p:spPr>
          <a:xfrm rot="10800000">
            <a:off x="9305871" y="3244231"/>
            <a:ext cx="162046" cy="50928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4F67BF-A148-A72D-3122-9A6C74640FE5}"/>
              </a:ext>
            </a:extLst>
          </p:cNvPr>
          <p:cNvSpPr/>
          <p:nvPr/>
        </p:nvSpPr>
        <p:spPr>
          <a:xfrm>
            <a:off x="8985704" y="3788241"/>
            <a:ext cx="2347732" cy="185194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70C311-8921-68B9-3E38-37A7C1042BE1}"/>
              </a:ext>
            </a:extLst>
          </p:cNvPr>
          <p:cNvCxnSpPr/>
          <p:nvPr/>
        </p:nvCxnSpPr>
        <p:spPr>
          <a:xfrm>
            <a:off x="7423121" y="3533598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DB85C64-96FA-CF01-02C4-85BB68D8B6F8}"/>
              </a:ext>
            </a:extLst>
          </p:cNvPr>
          <p:cNvCxnSpPr/>
          <p:nvPr/>
        </p:nvCxnSpPr>
        <p:spPr>
          <a:xfrm>
            <a:off x="11333436" y="3533598"/>
            <a:ext cx="0" cy="43983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7FB735-4E1C-77C7-5C9E-5BE23C11D2A6}"/>
              </a:ext>
            </a:extLst>
          </p:cNvPr>
          <p:cNvCxnSpPr>
            <a:cxnSpLocks/>
          </p:cNvCxnSpPr>
          <p:nvPr/>
        </p:nvCxnSpPr>
        <p:spPr>
          <a:xfrm>
            <a:off x="7423121" y="3973436"/>
            <a:ext cx="391031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319F0B-D3E3-D072-9DCF-A60AEDFAD9A8}"/>
              </a:ext>
            </a:extLst>
          </p:cNvPr>
          <p:cNvCxnSpPr>
            <a:cxnSpLocks/>
          </p:cNvCxnSpPr>
          <p:nvPr/>
        </p:nvCxnSpPr>
        <p:spPr>
          <a:xfrm>
            <a:off x="8985703" y="3753517"/>
            <a:ext cx="0" cy="2199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0CABFA-3E7B-AD9A-3F4F-9721EF5CF3AD}"/>
                  </a:ext>
                </a:extLst>
              </p:cNvPr>
              <p:cNvSpPr txBox="1"/>
              <p:nvPr/>
            </p:nvSpPr>
            <p:spPr>
              <a:xfrm>
                <a:off x="8343308" y="4072283"/>
                <a:ext cx="1284790" cy="908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0CABFA-3E7B-AD9A-3F4F-9721EF5CF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308" y="4072283"/>
                <a:ext cx="1284790" cy="9089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603BEC-2DDB-776E-4B5A-4551EA1332AE}"/>
                  </a:ext>
                </a:extLst>
              </p:cNvPr>
              <p:cNvSpPr txBox="1"/>
              <p:nvPr/>
            </p:nvSpPr>
            <p:spPr>
              <a:xfrm>
                <a:off x="6780726" y="4072283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8603BEC-2DDB-776E-4B5A-4551EA133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726" y="4072283"/>
                <a:ext cx="128479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402B63-0F13-CD5D-69E7-2805F3A87E83}"/>
                  </a:ext>
                </a:extLst>
              </p:cNvPr>
              <p:cNvSpPr txBox="1"/>
              <p:nvPr/>
            </p:nvSpPr>
            <p:spPr>
              <a:xfrm>
                <a:off x="10691041" y="4072283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6402B63-0F13-CD5D-69E7-2805F3A87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1041" y="4072283"/>
                <a:ext cx="128479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Left Brace 73">
            <a:extLst>
              <a:ext uri="{FF2B5EF4-FFF2-40B4-BE49-F238E27FC236}">
                <a16:creationId xmlns:a16="http://schemas.microsoft.com/office/drawing/2014/main" id="{5850CED0-963E-1D45-132A-949539E08F20}"/>
              </a:ext>
            </a:extLst>
          </p:cNvPr>
          <p:cNvSpPr/>
          <p:nvPr/>
        </p:nvSpPr>
        <p:spPr>
          <a:xfrm rot="16200000">
            <a:off x="8062714" y="3469228"/>
            <a:ext cx="283396" cy="1401218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5FB5082-635E-9475-DC15-BCCDA138B3BA}"/>
              </a:ext>
            </a:extLst>
          </p:cNvPr>
          <p:cNvSpPr/>
          <p:nvPr/>
        </p:nvSpPr>
        <p:spPr>
          <a:xfrm>
            <a:off x="8076594" y="4361021"/>
            <a:ext cx="255635" cy="25563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339962-1A98-BD6F-3517-3D0032C345AB}"/>
                  </a:ext>
                </a:extLst>
              </p:cNvPr>
              <p:cNvSpPr txBox="1"/>
              <p:nvPr/>
            </p:nvSpPr>
            <p:spPr>
              <a:xfrm>
                <a:off x="8351923" y="2210854"/>
                <a:ext cx="1284790" cy="908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C339962-1A98-BD6F-3517-3D0032C34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923" y="2210854"/>
                <a:ext cx="1284790" cy="9089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D37390-159B-46C3-5376-8C9596EB5302}"/>
                  </a:ext>
                </a:extLst>
              </p:cNvPr>
              <p:cNvSpPr txBox="1"/>
              <p:nvPr/>
            </p:nvSpPr>
            <p:spPr>
              <a:xfrm>
                <a:off x="10699656" y="2210854"/>
                <a:ext cx="12847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CD37390-159B-46C3-5376-8C9596EB5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656" y="2210854"/>
                <a:ext cx="12847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07D20052-63AF-019D-8A9F-12717B3B0EB6}"/>
              </a:ext>
            </a:extLst>
          </p:cNvPr>
          <p:cNvGrpSpPr/>
          <p:nvPr/>
        </p:nvGrpSpPr>
        <p:grpSpPr>
          <a:xfrm>
            <a:off x="6789341" y="1382802"/>
            <a:ext cx="4552710" cy="1400107"/>
            <a:chOff x="6789341" y="1382802"/>
            <a:chExt cx="4552710" cy="1400107"/>
          </a:xfrm>
        </p:grpSpPr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4D69E6C6-EC8E-6021-29D2-A8F3143A858D}"/>
                </a:ext>
              </a:extLst>
            </p:cNvPr>
            <p:cNvSpPr/>
            <p:nvPr/>
          </p:nvSpPr>
          <p:spPr>
            <a:xfrm rot="10800000">
              <a:off x="7501186" y="1382802"/>
              <a:ext cx="162046" cy="50928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992EC45-5515-684F-099E-34E9B324AE80}"/>
                </a:ext>
              </a:extLst>
            </p:cNvPr>
            <p:cNvCxnSpPr/>
            <p:nvPr/>
          </p:nvCxnSpPr>
          <p:spPr>
            <a:xfrm>
              <a:off x="7431736" y="1672169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D6158B0-2D6D-1B4B-4C0B-7EA1C78A8E56}"/>
                </a:ext>
              </a:extLst>
            </p:cNvPr>
            <p:cNvCxnSpPr/>
            <p:nvPr/>
          </p:nvCxnSpPr>
          <p:spPr>
            <a:xfrm>
              <a:off x="11342051" y="1672169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2921EF4-6D84-191A-A9C7-CF67CB370065}"/>
                </a:ext>
              </a:extLst>
            </p:cNvPr>
            <p:cNvCxnSpPr>
              <a:cxnSpLocks/>
            </p:cNvCxnSpPr>
            <p:nvPr/>
          </p:nvCxnSpPr>
          <p:spPr>
            <a:xfrm>
              <a:off x="7431736" y="2112007"/>
              <a:ext cx="39103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882531F-482A-6ECD-C185-172F7FE52E43}"/>
                </a:ext>
              </a:extLst>
            </p:cNvPr>
            <p:cNvCxnSpPr>
              <a:cxnSpLocks/>
            </p:cNvCxnSpPr>
            <p:nvPr/>
          </p:nvCxnSpPr>
          <p:spPr>
            <a:xfrm>
              <a:off x="8994318" y="1892088"/>
              <a:ext cx="0" cy="2199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E352876-8123-B7E0-B9C5-C66FBC762D8C}"/>
                    </a:ext>
                  </a:extLst>
                </p:cNvPr>
                <p:cNvSpPr txBox="1"/>
                <p:nvPr/>
              </p:nvSpPr>
              <p:spPr>
                <a:xfrm>
                  <a:off x="6789341" y="2210854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E352876-8123-B7E0-B9C5-C66FBC762D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9341" y="2210854"/>
                  <a:ext cx="128479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28C9B59A-E1D0-B4EA-AED0-F59126D64050}"/>
                </a:ext>
              </a:extLst>
            </p:cNvPr>
            <p:cNvSpPr/>
            <p:nvPr/>
          </p:nvSpPr>
          <p:spPr>
            <a:xfrm rot="16200000">
              <a:off x="8071329" y="1607799"/>
              <a:ext cx="283396" cy="1401218"/>
            </a:xfrm>
            <a:prstGeom prst="leftBrace">
              <a:avLst>
                <a:gd name="adj1" fmla="val 85421"/>
                <a:gd name="adj2" fmla="val 50183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4EE8C0C-E893-C549-692A-77134CCF5CFE}"/>
                </a:ext>
              </a:extLst>
            </p:cNvPr>
            <p:cNvSpPr/>
            <p:nvPr/>
          </p:nvSpPr>
          <p:spPr>
            <a:xfrm>
              <a:off x="10044731" y="2527274"/>
              <a:ext cx="255635" cy="25563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7DE578F-BCC7-B2E3-2AC4-976C141C248A}"/>
                </a:ext>
              </a:extLst>
            </p:cNvPr>
            <p:cNvSpPr/>
            <p:nvPr/>
          </p:nvSpPr>
          <p:spPr>
            <a:xfrm rot="16200000">
              <a:off x="10047140" y="1198084"/>
              <a:ext cx="316461" cy="2253712"/>
            </a:xfrm>
            <a:prstGeom prst="leftBrace">
              <a:avLst>
                <a:gd name="adj1" fmla="val 85421"/>
                <a:gd name="adj2" fmla="val 50183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56C63BB-C40B-F456-BC27-AE4F6B0CF80B}"/>
                </a:ext>
              </a:extLst>
            </p:cNvPr>
            <p:cNvSpPr/>
            <p:nvPr/>
          </p:nvSpPr>
          <p:spPr>
            <a:xfrm>
              <a:off x="8085209" y="2499592"/>
              <a:ext cx="255635" cy="25563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4D7912A-42C1-8D83-9666-46F15071399C}"/>
              </a:ext>
            </a:extLst>
          </p:cNvPr>
          <p:cNvSpPr/>
          <p:nvPr/>
        </p:nvSpPr>
        <p:spPr>
          <a:xfrm>
            <a:off x="430988" y="5592823"/>
            <a:ext cx="5498174" cy="7269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Condition on falling into </a:t>
            </a:r>
            <a:r>
              <a:rPr lang="en-GB" sz="3200" dirty="0" err="1">
                <a:solidFill>
                  <a:schemeClr val="tx1"/>
                </a:solidFill>
              </a:rPr>
              <a:t>ZoI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61B2392-6BD4-1D0E-A65A-591E83D0D886}"/>
              </a:ext>
            </a:extLst>
          </p:cNvPr>
          <p:cNvGrpSpPr/>
          <p:nvPr/>
        </p:nvGrpSpPr>
        <p:grpSpPr>
          <a:xfrm>
            <a:off x="6762383" y="5027771"/>
            <a:ext cx="5195105" cy="1342438"/>
            <a:chOff x="6762383" y="5027771"/>
            <a:chExt cx="5195105" cy="1342438"/>
          </a:xfrm>
        </p:grpSpPr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DC6D5326-4280-9E1B-2852-13C32B8F904C}"/>
                </a:ext>
              </a:extLst>
            </p:cNvPr>
            <p:cNvSpPr/>
            <p:nvPr/>
          </p:nvSpPr>
          <p:spPr>
            <a:xfrm rot="10800000">
              <a:off x="7912085" y="5027771"/>
              <a:ext cx="162046" cy="50928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31BA13B-AD73-0E97-75B9-C7515C3AB544}"/>
                </a:ext>
              </a:extLst>
            </p:cNvPr>
            <p:cNvCxnSpPr/>
            <p:nvPr/>
          </p:nvCxnSpPr>
          <p:spPr>
            <a:xfrm>
              <a:off x="7404778" y="5308304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031A9AC-2909-CDB8-491B-A41EE84D0908}"/>
                </a:ext>
              </a:extLst>
            </p:cNvPr>
            <p:cNvCxnSpPr/>
            <p:nvPr/>
          </p:nvCxnSpPr>
          <p:spPr>
            <a:xfrm>
              <a:off x="11315093" y="5308304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0F782C4-C8A8-E73D-6236-D1FB71B5A9A5}"/>
                </a:ext>
              </a:extLst>
            </p:cNvPr>
            <p:cNvCxnSpPr>
              <a:cxnSpLocks/>
            </p:cNvCxnSpPr>
            <p:nvPr/>
          </p:nvCxnSpPr>
          <p:spPr>
            <a:xfrm>
              <a:off x="7404778" y="5748142"/>
              <a:ext cx="39103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A4FEACF-E357-D5EF-1BCF-8D930AC76278}"/>
                    </a:ext>
                  </a:extLst>
                </p:cNvPr>
                <p:cNvSpPr txBox="1"/>
                <p:nvPr/>
              </p:nvSpPr>
              <p:spPr>
                <a:xfrm>
                  <a:off x="6762383" y="5846989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4A4FEACF-E357-D5EF-1BCF-8D930AC762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383" y="5846989"/>
                  <a:ext cx="128479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A37BB63-631D-D95E-C31A-3F79F28ACE37}"/>
                    </a:ext>
                  </a:extLst>
                </p:cNvPr>
                <p:cNvSpPr txBox="1"/>
                <p:nvPr/>
              </p:nvSpPr>
              <p:spPr>
                <a:xfrm>
                  <a:off x="10672698" y="5846989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A37BB63-631D-D95E-C31A-3F79F28ACE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2698" y="5846989"/>
                  <a:ext cx="1284790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A9D1A685-0A68-59DB-A017-49FC936E1281}"/>
              </a:ext>
            </a:extLst>
          </p:cNvPr>
          <p:cNvSpPr/>
          <p:nvPr/>
        </p:nvSpPr>
        <p:spPr>
          <a:xfrm>
            <a:off x="9259075" y="6191958"/>
            <a:ext cx="255635" cy="25563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A5508B43-C0E3-927D-055E-78D350711BC2}"/>
              </a:ext>
            </a:extLst>
          </p:cNvPr>
          <p:cNvSpPr/>
          <p:nvPr/>
        </p:nvSpPr>
        <p:spPr>
          <a:xfrm rot="16200000">
            <a:off x="9226806" y="4007776"/>
            <a:ext cx="283395" cy="3873531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4B4D198-A3F0-E712-A161-6CBE3CF7E8E1}"/>
              </a:ext>
            </a:extLst>
          </p:cNvPr>
          <p:cNvSpPr/>
          <p:nvPr/>
        </p:nvSpPr>
        <p:spPr>
          <a:xfrm>
            <a:off x="7288980" y="1387838"/>
            <a:ext cx="1705337" cy="3532253"/>
          </a:xfrm>
          <a:prstGeom prst="rect">
            <a:avLst/>
          </a:prstGeom>
          <a:solidFill>
            <a:srgbClr val="F8F8F8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rapezoid 66">
            <a:extLst>
              <a:ext uri="{FF2B5EF4-FFF2-40B4-BE49-F238E27FC236}">
                <a16:creationId xmlns:a16="http://schemas.microsoft.com/office/drawing/2014/main" id="{8F5C079E-D35C-4088-F1DE-349BA6DBB178}"/>
              </a:ext>
            </a:extLst>
          </p:cNvPr>
          <p:cNvSpPr/>
          <p:nvPr/>
        </p:nvSpPr>
        <p:spPr>
          <a:xfrm>
            <a:off x="7450125" y="3966957"/>
            <a:ext cx="3873533" cy="1749698"/>
          </a:xfrm>
          <a:custGeom>
            <a:avLst/>
            <a:gdLst>
              <a:gd name="connsiteX0" fmla="*/ 0 w 1614366"/>
              <a:gd name="connsiteY0" fmla="*/ 1325563 h 1325563"/>
              <a:gd name="connsiteX1" fmla="*/ 466147 w 1614366"/>
              <a:gd name="connsiteY1" fmla="*/ 0 h 1325563"/>
              <a:gd name="connsiteX2" fmla="*/ 1148219 w 1614366"/>
              <a:gd name="connsiteY2" fmla="*/ 0 h 1325563"/>
              <a:gd name="connsiteX3" fmla="*/ 1614366 w 1614366"/>
              <a:gd name="connsiteY3" fmla="*/ 1325563 h 1325563"/>
              <a:gd name="connsiteX4" fmla="*/ 0 w 1614366"/>
              <a:gd name="connsiteY4" fmla="*/ 1325563 h 1325563"/>
              <a:gd name="connsiteX0" fmla="*/ 0 w 1614366"/>
              <a:gd name="connsiteY0" fmla="*/ 1325563 h 1325563"/>
              <a:gd name="connsiteX1" fmla="*/ 466147 w 1614366"/>
              <a:gd name="connsiteY1" fmla="*/ 0 h 1325563"/>
              <a:gd name="connsiteX2" fmla="*/ 1610232 w 1614366"/>
              <a:gd name="connsiteY2" fmla="*/ 0 h 1325563"/>
              <a:gd name="connsiteX3" fmla="*/ 1614366 w 1614366"/>
              <a:gd name="connsiteY3" fmla="*/ 1325563 h 1325563"/>
              <a:gd name="connsiteX4" fmla="*/ 0 w 1614366"/>
              <a:gd name="connsiteY4" fmla="*/ 1325563 h 1325563"/>
              <a:gd name="connsiteX0" fmla="*/ 0 w 1614366"/>
              <a:gd name="connsiteY0" fmla="*/ 1325563 h 1325563"/>
              <a:gd name="connsiteX1" fmla="*/ 646665 w 1614366"/>
              <a:gd name="connsiteY1" fmla="*/ 0 h 1325563"/>
              <a:gd name="connsiteX2" fmla="*/ 1610232 w 1614366"/>
              <a:gd name="connsiteY2" fmla="*/ 0 h 1325563"/>
              <a:gd name="connsiteX3" fmla="*/ 1614366 w 1614366"/>
              <a:gd name="connsiteY3" fmla="*/ 1325563 h 1325563"/>
              <a:gd name="connsiteX4" fmla="*/ 0 w 1614366"/>
              <a:gd name="connsiteY4" fmla="*/ 1325563 h 132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4366" h="1325563">
                <a:moveTo>
                  <a:pt x="0" y="1325563"/>
                </a:moveTo>
                <a:lnTo>
                  <a:pt x="646665" y="0"/>
                </a:lnTo>
                <a:lnTo>
                  <a:pt x="1610232" y="0"/>
                </a:lnTo>
                <a:lnTo>
                  <a:pt x="1614366" y="1325563"/>
                </a:lnTo>
                <a:lnTo>
                  <a:pt x="0" y="1325563"/>
                </a:lnTo>
                <a:close/>
              </a:path>
            </a:pathLst>
          </a:custGeom>
          <a:solidFill>
            <a:srgbClr val="FF00FF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BDB57CB-E713-8C9D-EAA6-7786BB8D88A0}"/>
              </a:ext>
            </a:extLst>
          </p:cNvPr>
          <p:cNvSpPr/>
          <p:nvPr/>
        </p:nvSpPr>
        <p:spPr>
          <a:xfrm>
            <a:off x="1205891" y="2978643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4281A00-4819-D6B8-8CBC-73B59F519059}"/>
              </a:ext>
            </a:extLst>
          </p:cNvPr>
          <p:cNvSpPr/>
          <p:nvPr/>
        </p:nvSpPr>
        <p:spPr>
          <a:xfrm>
            <a:off x="4631394" y="3497075"/>
            <a:ext cx="2521151" cy="7269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“Lower bound”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distribution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DBC79EC-9713-1071-7EC3-A832782B3590}"/>
              </a:ext>
            </a:extLst>
          </p:cNvPr>
          <p:cNvSpPr/>
          <p:nvPr/>
        </p:nvSpPr>
        <p:spPr>
          <a:xfrm>
            <a:off x="4641878" y="1648131"/>
            <a:ext cx="2521151" cy="7269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Conditioned on neighbours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C456C75-90DE-963D-730A-064927D2F072}"/>
              </a:ext>
            </a:extLst>
          </p:cNvPr>
          <p:cNvSpPr/>
          <p:nvPr/>
        </p:nvSpPr>
        <p:spPr>
          <a:xfrm>
            <a:off x="4620433" y="5331620"/>
            <a:ext cx="2521151" cy="7269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“Padding”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distribution</a:t>
            </a:r>
          </a:p>
        </p:txBody>
      </p:sp>
    </p:spTree>
    <p:extLst>
      <p:ext uri="{BB962C8B-B14F-4D97-AF65-F5344CB8AC3E}">
        <p14:creationId xmlns:p14="http://schemas.microsoft.com/office/powerpoint/2010/main" val="171866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36" grpId="0"/>
      <p:bldP spid="36" grpId="1"/>
      <p:bldP spid="38" grpId="0"/>
      <p:bldP spid="45" grpId="0" animBg="1"/>
      <p:bldP spid="45" grpId="1" animBg="1"/>
      <p:bldP spid="58" grpId="0" animBg="1"/>
      <p:bldP spid="59" grpId="0" animBg="1"/>
      <p:bldP spid="61" grpId="0" animBg="1"/>
      <p:bldP spid="67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E5B9-4AD2-4B46-1199-06B4319C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Anand-</a:t>
            </a:r>
            <a:r>
              <a:rPr lang="en-GB" dirty="0" err="1"/>
              <a:t>Jerrum</a:t>
            </a:r>
            <a:r>
              <a:rPr lang="en-GB" dirty="0"/>
              <a:t> lazy sampler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2D2F05-5DCF-C61F-B057-D1AB32E53E2D}"/>
              </a:ext>
            </a:extLst>
          </p:cNvPr>
          <p:cNvGrpSpPr/>
          <p:nvPr/>
        </p:nvGrpSpPr>
        <p:grpSpPr>
          <a:xfrm>
            <a:off x="1051093" y="2669048"/>
            <a:ext cx="3298371" cy="2595826"/>
            <a:chOff x="1062444" y="1933301"/>
            <a:chExt cx="2412275" cy="189846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C241A67-71D7-AB39-7519-D614C7046F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AA11298-AABD-F3AA-B38D-52A095FD6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278C4E-1672-806B-F642-1F72568D6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D3982BD-83BB-DB8E-0551-B2258920A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B93C01-A572-AFE7-4475-103F302C7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80E2B1A-55BF-BFB3-9767-6A4A73657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FCBD63-3170-3891-2C94-5888859B6B1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182DE0-DFCD-2798-C2EB-342BB21F7B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A94483-7A40-3DF8-C95A-4EF215EC61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1D4456-BFF1-767E-1E17-159542E8C7FD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A1ABCD1-3623-C426-7010-3CA299D21D2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E7260E-6AFD-C34B-1288-E750F0B80181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3E01F0-34C9-BB97-6643-7BFB1BA8FB7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8C0F86-B87D-D6F2-AC17-359D57476764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57E2A9-5084-D459-C275-36D0E8CDE086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1AAE00-59B4-5518-3FFA-57FE92D51965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48E93BE-DC73-E586-D8E6-D8FF4F2535D1}"/>
                </a:ext>
              </a:extLst>
            </p:cNvPr>
            <p:cNvSpPr/>
            <p:nvPr/>
          </p:nvSpPr>
          <p:spPr>
            <a:xfrm>
              <a:off x="2155368" y="27693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1AC2E4A-FC50-8124-9E3E-5177009AEA54}"/>
                </a:ext>
              </a:extLst>
            </p:cNvPr>
            <p:cNvSpPr/>
            <p:nvPr/>
          </p:nvSpPr>
          <p:spPr>
            <a:xfrm>
              <a:off x="3248294" y="2542899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F99AB7-4A52-E6F3-0F5C-38FBB6511B26}"/>
                </a:ext>
              </a:extLst>
            </p:cNvPr>
            <p:cNvSpPr/>
            <p:nvPr/>
          </p:nvSpPr>
          <p:spPr>
            <a:xfrm>
              <a:off x="2268582" y="1933301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0548D69-C840-4951-60C2-1C9B3C383F8E}"/>
                </a:ext>
              </a:extLst>
            </p:cNvPr>
            <p:cNvSpPr/>
            <p:nvPr/>
          </p:nvSpPr>
          <p:spPr>
            <a:xfrm>
              <a:off x="2042159" y="3605342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0FC8B12-F742-9577-4D5B-0544AE5D4C55}"/>
                </a:ext>
              </a:extLst>
            </p:cNvPr>
            <p:cNvSpPr/>
            <p:nvPr/>
          </p:nvSpPr>
          <p:spPr>
            <a:xfrm>
              <a:off x="3135085" y="33789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7F5914C-1D26-00E2-42BD-6A8B296EE3EE}"/>
                </a:ext>
              </a:extLst>
            </p:cNvPr>
            <p:cNvSpPr/>
            <p:nvPr/>
          </p:nvSpPr>
          <p:spPr>
            <a:xfrm>
              <a:off x="1062444" y="2995745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B0AF439-F614-6A20-AAA0-E6DAC739717D}"/>
                </a:ext>
              </a:extLst>
            </p:cNvPr>
            <p:cNvSpPr/>
            <p:nvPr/>
          </p:nvSpPr>
          <p:spPr>
            <a:xfrm>
              <a:off x="2155368" y="2769320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9EB94A-B9F3-AB0C-D0C1-AC2B12B19D58}"/>
                </a:ext>
              </a:extLst>
            </p:cNvPr>
            <p:cNvSpPr/>
            <p:nvPr/>
          </p:nvSpPr>
          <p:spPr>
            <a:xfrm>
              <a:off x="3248294" y="2542898"/>
              <a:ext cx="226423" cy="226423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1CBF9D-6D3C-F1B0-3E34-ED21BC6A4727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0BE528D-4E8D-D533-252D-2DC1B334ED92}"/>
                  </a:ext>
                </a:extLst>
              </p:cNvPr>
              <p:cNvSpPr/>
              <p:nvPr/>
            </p:nvSpPr>
            <p:spPr>
              <a:xfrm>
                <a:off x="4780515" y="1854650"/>
                <a:ext cx="6981557" cy="157435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400" dirty="0">
                    <a:solidFill>
                      <a:schemeClr val="tx1"/>
                    </a:solidFill>
                  </a:rPr>
                  <a:t>Assuming some condition </a:t>
                </a:r>
                <a:r>
                  <a:rPr lang="en-GB" sz="2000" i="1" dirty="0">
                    <a:solidFill>
                      <a:schemeClr val="bg1">
                        <a:lumMod val="65000"/>
                      </a:schemeClr>
                    </a:solidFill>
                  </a:rPr>
                  <a:t>(SSM)</a:t>
                </a:r>
                <a:r>
                  <a:rPr lang="en-GB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  <a:p>
                <a:r>
                  <a:rPr lang="en-GB" sz="2400" dirty="0">
                    <a:solidFill>
                      <a:schemeClr val="tx1"/>
                    </a:solidFill>
                  </a:rPr>
                  <a:t>Generating a sample of a vertex “exactly” subject to its marginal distribution, in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time. </a:t>
                </a: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0BE528D-4E8D-D533-252D-2DC1B334ED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515" y="1854650"/>
                <a:ext cx="6981557" cy="1574350"/>
              </a:xfrm>
              <a:prstGeom prst="roundRect">
                <a:avLst/>
              </a:prstGeom>
              <a:blipFill>
                <a:blip r:embed="rId2"/>
                <a:stretch>
                  <a:fillRect l="-174" r="-1133" b="-38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4C8C002-82F7-B135-2D73-FDDBA96B012C}"/>
              </a:ext>
            </a:extLst>
          </p:cNvPr>
          <p:cNvSpPr/>
          <p:nvPr/>
        </p:nvSpPr>
        <p:spPr>
          <a:xfrm>
            <a:off x="4992251" y="1588984"/>
            <a:ext cx="5345282" cy="53133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Theorem</a:t>
            </a:r>
            <a:r>
              <a:rPr lang="en-GB" sz="2800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(simplified)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[Anand-Jerrum’22]</a:t>
            </a:r>
            <a:endParaRPr lang="en-GB" sz="2800" b="1" dirty="0">
              <a:solidFill>
                <a:schemeClr val="tx1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E8216A-3478-A5D0-5B3B-766858653883}"/>
              </a:ext>
            </a:extLst>
          </p:cNvPr>
          <p:cNvGrpSpPr/>
          <p:nvPr/>
        </p:nvGrpSpPr>
        <p:grpSpPr>
          <a:xfrm>
            <a:off x="4780515" y="3686476"/>
            <a:ext cx="6981557" cy="2633300"/>
            <a:chOff x="4780515" y="3686476"/>
            <a:chExt cx="6981557" cy="26333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80F9303B-6308-FFE0-0286-46FA5E12AC07}"/>
                    </a:ext>
                  </a:extLst>
                </p:cNvPr>
                <p:cNvSpPr/>
                <p:nvPr/>
              </p:nvSpPr>
              <p:spPr>
                <a:xfrm>
                  <a:off x="4780515" y="3952142"/>
                  <a:ext cx="6981557" cy="2367634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2400" dirty="0">
                      <a:solidFill>
                        <a:schemeClr val="tx1"/>
                      </a:solidFill>
                    </a:rPr>
                    <a:t>Assuming some </a:t>
                  </a:r>
                  <a:r>
                    <a:rPr lang="en-GB" sz="2000" i="1" dirty="0">
                      <a:solidFill>
                        <a:schemeClr val="bg1">
                          <a:lumMod val="65000"/>
                        </a:schemeClr>
                      </a:solidFill>
                    </a:rPr>
                    <a:t>slightly stronger</a:t>
                  </a:r>
                  <a:r>
                    <a:rPr lang="en-GB" sz="2400" dirty="0">
                      <a:solidFill>
                        <a:schemeClr val="tx1"/>
                      </a:solidFill>
                    </a:rPr>
                    <a:t> condition </a:t>
                  </a:r>
                  <a14:m>
                    <m:oMath xmlns:m="http://schemas.openxmlformats.org/officeDocument/2006/math">
                      <m:r>
                        <a:rPr lang="en-GB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  <a:p>
                  <a:r>
                    <a:rPr lang="en-GB" sz="2400" dirty="0">
                      <a:solidFill>
                        <a:schemeClr val="tx1"/>
                      </a:solidFill>
                    </a:rPr>
                    <a:t>Terminating in </a:t>
                  </a:r>
                  <a14:m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a14:m>
                  <a:r>
                    <a:rPr lang="en-GB" sz="2400" dirty="0">
                      <a:solidFill>
                        <a:schemeClr val="tx1"/>
                      </a:solidFill>
                    </a:rPr>
                    <a:t> with probability </a:t>
                  </a:r>
                  <a14:m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GB" sz="2400" dirty="0">
                    <a:solidFill>
                      <a:schemeClr val="tx1"/>
                    </a:solidFill>
                  </a:endParaRPr>
                </a:p>
                <a:p>
                  <a:endParaRPr lang="en-GB" sz="2400" dirty="0">
                    <a:solidFill>
                      <a:schemeClr val="tx1"/>
                    </a:solidFill>
                  </a:endParaRPr>
                </a:p>
                <a:p>
                  <a:endParaRPr lang="en-GB" sz="2400" dirty="0">
                    <a:solidFill>
                      <a:schemeClr val="tx1"/>
                    </a:solidFill>
                  </a:endParaRPr>
                </a:p>
                <a:p>
                  <a:endParaRPr lang="en-GB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80F9303B-6308-FFE0-0286-46FA5E12AC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515" y="3952142"/>
                  <a:ext cx="6981557" cy="236763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70961B8-00B4-680F-6095-713A54582FE1}"/>
                </a:ext>
              </a:extLst>
            </p:cNvPr>
            <p:cNvSpPr/>
            <p:nvPr/>
          </p:nvSpPr>
          <p:spPr>
            <a:xfrm>
              <a:off x="4992251" y="3686476"/>
              <a:ext cx="4171000" cy="53133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chemeClr val="tx1"/>
                  </a:solidFill>
                </a:rPr>
                <a:t>Lemma</a:t>
              </a:r>
              <a:r>
                <a:rPr lang="en-GB" sz="2800" dirty="0">
                  <a:solidFill>
                    <a:schemeClr val="tx1"/>
                  </a:solidFill>
                </a:rPr>
                <a:t> </a:t>
              </a:r>
              <a:r>
                <a:rPr lang="en-GB" dirty="0">
                  <a:solidFill>
                    <a:schemeClr val="tx1"/>
                  </a:solidFill>
                </a:rPr>
                <a:t>(simplified) </a:t>
              </a: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[This work]</a:t>
              </a:r>
              <a:endParaRPr lang="en-GB" sz="28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4CC2E7-54E2-666F-27CE-DC9E8BA425E2}"/>
                  </a:ext>
                </a:extLst>
              </p:cNvPr>
              <p:cNvSpPr txBox="1"/>
              <p:nvPr/>
            </p:nvSpPr>
            <p:spPr>
              <a:xfrm>
                <a:off x="5256196" y="5264872"/>
                <a:ext cx="609760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GB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2400" dirty="0"/>
                  <a:t> Hence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GB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GB" sz="2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GB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2400" dirty="0"/>
                  <a:t> random numbers are used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400" dirty="0"/>
                  <a:t> is set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2400" dirty="0"/>
                  <a:t>.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4CC2E7-54E2-666F-27CE-DC9E8BA42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196" y="5264872"/>
                <a:ext cx="6097604" cy="830997"/>
              </a:xfrm>
              <a:prstGeom prst="rect">
                <a:avLst/>
              </a:prstGeom>
              <a:blipFill>
                <a:blip r:embed="rId4"/>
                <a:stretch>
                  <a:fillRect l="-1499" t="-5147" b="-169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583EFED-C662-7D54-FB4D-D2F85AA4E2BC}"/>
              </a:ext>
            </a:extLst>
          </p:cNvPr>
          <p:cNvSpPr/>
          <p:nvPr/>
        </p:nvSpPr>
        <p:spPr>
          <a:xfrm>
            <a:off x="5921026" y="4475283"/>
            <a:ext cx="4767943" cy="16340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i="1" dirty="0">
                <a:solidFill>
                  <a:srgbClr val="FF0000"/>
                </a:solidFill>
              </a:rPr>
              <a:t>Trivial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derandomisation</a:t>
            </a:r>
            <a:r>
              <a:rPr lang="en-GB" sz="3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</a:rPr>
              <a:t>enumerate them!</a:t>
            </a:r>
          </a:p>
        </p:txBody>
      </p:sp>
    </p:spTree>
    <p:extLst>
      <p:ext uri="{BB962C8B-B14F-4D97-AF65-F5344CB8AC3E}">
        <p14:creationId xmlns:p14="http://schemas.microsoft.com/office/powerpoint/2010/main" val="95979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C677-A8DB-2763-BB01-360EEA33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Systematic scan GD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A23260-6156-8D96-640F-D1E959C27AFC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B69C65B-F8D4-8E99-6809-C19AEDC35F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27F21E-03D8-AAF6-AB95-AE62D33A38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1B98E54-84AA-2634-2183-56223C4C8F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675ED2D-6669-65D9-EFED-38346A6EA8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6A2DA5-05B4-CFAC-B9C0-76DB7A293D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37E6626-33CB-ECE6-6670-06C1D622FB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B7B47E0-84A8-AE79-EC25-DF63CE9A8E22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FA03C20-2E70-AA19-0358-620413F4B5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FDF68A-8EF5-03B8-FFF0-85D22B03FA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3DCCC4-2F9A-4942-24DF-846986A8A4B9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DF8AF9A-A3EC-029B-DA7D-E9A1EBF6940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582ADE-B5DE-F8D9-08EA-1435D85CAFF3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F136838-9856-8C79-E187-913FF717FA84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54E45B5-399E-6E8B-436C-19DF4780AD25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3945F0-E989-1BD6-C968-71D03AA7538C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B8EB06-5820-6893-0306-0AAF82516D7D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B8501E-0A70-B59F-1B0B-AABEB43421DB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158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C677-A8DB-2763-BB01-360EEA33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Systematic scan GD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69C65B-F8D4-8E99-6809-C19AEDC35FD8}"/>
              </a:ext>
            </a:extLst>
          </p:cNvPr>
          <p:cNvCxnSpPr>
            <a:cxnSpLocks/>
          </p:cNvCxnSpPr>
          <p:nvPr/>
        </p:nvCxnSpPr>
        <p:spPr>
          <a:xfrm flipV="1">
            <a:off x="1360687" y="2823847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27F21E-03D8-AAF6-AB95-AE62D33A3829}"/>
              </a:ext>
            </a:extLst>
          </p:cNvPr>
          <p:cNvCxnSpPr>
            <a:cxnSpLocks/>
          </p:cNvCxnSpPr>
          <p:nvPr/>
        </p:nvCxnSpPr>
        <p:spPr>
          <a:xfrm flipV="1">
            <a:off x="1205890" y="313344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B98E54-84AA-2634-2183-56223C4C8F2F}"/>
              </a:ext>
            </a:extLst>
          </p:cNvPr>
          <p:cNvCxnSpPr>
            <a:cxnSpLocks/>
          </p:cNvCxnSpPr>
          <p:nvPr/>
        </p:nvCxnSpPr>
        <p:spPr>
          <a:xfrm flipV="1">
            <a:off x="4063682" y="3657367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75ED2D-6669-65D9-EFED-38346A6EA8EB}"/>
              </a:ext>
            </a:extLst>
          </p:cNvPr>
          <p:cNvCxnSpPr>
            <a:cxnSpLocks/>
          </p:cNvCxnSpPr>
          <p:nvPr/>
        </p:nvCxnSpPr>
        <p:spPr>
          <a:xfrm flipV="1">
            <a:off x="2724083" y="2823847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6A2DA5-05B4-CFAC-B9C0-76DB7A293D9E}"/>
              </a:ext>
            </a:extLst>
          </p:cNvPr>
          <p:cNvCxnSpPr>
            <a:cxnSpLocks/>
          </p:cNvCxnSpPr>
          <p:nvPr/>
        </p:nvCxnSpPr>
        <p:spPr>
          <a:xfrm flipV="1">
            <a:off x="2557380" y="3966962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7E6626-33CB-ECE6-6670-06C1D622FB0C}"/>
              </a:ext>
            </a:extLst>
          </p:cNvPr>
          <p:cNvCxnSpPr>
            <a:cxnSpLocks/>
          </p:cNvCxnSpPr>
          <p:nvPr/>
        </p:nvCxnSpPr>
        <p:spPr>
          <a:xfrm flipV="1">
            <a:off x="2694330" y="3703320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7B47E0-84A8-AE79-EC25-DF63CE9A8E22}"/>
              </a:ext>
            </a:extLst>
          </p:cNvPr>
          <p:cNvCxnSpPr>
            <a:cxnSpLocks/>
          </p:cNvCxnSpPr>
          <p:nvPr/>
        </p:nvCxnSpPr>
        <p:spPr>
          <a:xfrm>
            <a:off x="1244588" y="4276556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A03C20-2E70-AA19-0358-620413F4B594}"/>
              </a:ext>
            </a:extLst>
          </p:cNvPr>
          <p:cNvCxnSpPr>
            <a:cxnSpLocks/>
          </p:cNvCxnSpPr>
          <p:nvPr/>
        </p:nvCxnSpPr>
        <p:spPr>
          <a:xfrm flipH="1" flipV="1">
            <a:off x="1372586" y="3133440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FDF68A-8EF5-03B8-FFF0-85D22B03FA6D}"/>
              </a:ext>
            </a:extLst>
          </p:cNvPr>
          <p:cNvCxnSpPr>
            <a:cxnSpLocks/>
          </p:cNvCxnSpPr>
          <p:nvPr/>
        </p:nvCxnSpPr>
        <p:spPr>
          <a:xfrm flipH="1" flipV="1">
            <a:off x="2855073" y="2811936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33DCCC4-2F9A-4942-24DF-846986A8A4B9}"/>
              </a:ext>
            </a:extLst>
          </p:cNvPr>
          <p:cNvSpPr/>
          <p:nvPr/>
        </p:nvSpPr>
        <p:spPr>
          <a:xfrm>
            <a:off x="1205891" y="2978645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F8AF9A-A3EC-029B-DA7D-E9A1EBF6940C}"/>
              </a:ext>
            </a:extLst>
          </p:cNvPr>
          <p:cNvSpPr/>
          <p:nvPr/>
        </p:nvSpPr>
        <p:spPr>
          <a:xfrm>
            <a:off x="2700279" y="266905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582ADE-B5DE-F8D9-08EA-1435D85CAFF3}"/>
              </a:ext>
            </a:extLst>
          </p:cNvPr>
          <p:cNvSpPr/>
          <p:nvPr/>
        </p:nvSpPr>
        <p:spPr>
          <a:xfrm>
            <a:off x="2390685" y="495528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136838-9856-8C79-E187-913FF717FA84}"/>
              </a:ext>
            </a:extLst>
          </p:cNvPr>
          <p:cNvSpPr/>
          <p:nvPr/>
        </p:nvSpPr>
        <p:spPr>
          <a:xfrm>
            <a:off x="3885073" y="4645686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4E45B5-399E-6E8B-436C-19DF4780AD25}"/>
              </a:ext>
            </a:extLst>
          </p:cNvPr>
          <p:cNvSpPr/>
          <p:nvPr/>
        </p:nvSpPr>
        <p:spPr>
          <a:xfrm>
            <a:off x="1051093" y="412176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3945F0-E989-1BD6-C968-71D03AA7538C}"/>
              </a:ext>
            </a:extLst>
          </p:cNvPr>
          <p:cNvSpPr/>
          <p:nvPr/>
        </p:nvSpPr>
        <p:spPr>
          <a:xfrm>
            <a:off x="2545481" y="3812165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B8EB06-5820-6893-0306-0AAF82516D7D}"/>
              </a:ext>
            </a:extLst>
          </p:cNvPr>
          <p:cNvSpPr/>
          <p:nvPr/>
        </p:nvSpPr>
        <p:spPr>
          <a:xfrm>
            <a:off x="4039870" y="3502571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B8501E-0A70-B59F-1B0B-AABEB43421DB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949448D-4EE7-5918-202F-64B40ED8F2F6}"/>
                  </a:ext>
                </a:extLst>
              </p:cNvPr>
              <p:cNvSpPr/>
              <p:nvPr/>
            </p:nvSpPr>
            <p:spPr>
              <a:xfrm>
                <a:off x="5038546" y="2875334"/>
                <a:ext cx="6315254" cy="187366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3200" dirty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with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GB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949448D-4EE7-5918-202F-64B40ED8F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46" y="2875334"/>
                <a:ext cx="6315254" cy="1873661"/>
              </a:xfrm>
              <a:prstGeom prst="roundRect">
                <a:avLst/>
              </a:prstGeo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0059884-340F-031E-337C-82C17ACD6660}"/>
                  </a:ext>
                </a:extLst>
              </p:cNvPr>
              <p:cNvSpPr/>
              <p:nvPr/>
            </p:nvSpPr>
            <p:spPr>
              <a:xfrm>
                <a:off x="1540073" y="1690688"/>
                <a:ext cx="2796601" cy="6437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Timer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0059884-340F-031E-337C-82C17ACD6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73" y="1690688"/>
                <a:ext cx="2796601" cy="643711"/>
              </a:xfrm>
              <a:prstGeom prst="roundRect">
                <a:avLst/>
              </a:prstGeom>
              <a:blipFill>
                <a:blip r:embed="rId3"/>
                <a:stretch>
                  <a:fillRect t="-5556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Graphic 23" descr="Stopwatch 33% with solid fill">
            <a:extLst>
              <a:ext uri="{FF2B5EF4-FFF2-40B4-BE49-F238E27FC236}">
                <a16:creationId xmlns:a16="http://schemas.microsoft.com/office/drawing/2014/main" id="{2983E659-1525-0B37-F488-DD42CA0EA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884" y="1518427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0E1B2F07-6239-310E-B267-CD16D65057D4}"/>
                  </a:ext>
                </a:extLst>
              </p:cNvPr>
              <p:cNvSpPr/>
              <p:nvPr/>
            </p:nvSpPr>
            <p:spPr>
              <a:xfrm>
                <a:off x="1540073" y="1691178"/>
                <a:ext cx="2796601" cy="6437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Timer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0E1B2F07-6239-310E-B267-CD16D65057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73" y="1691178"/>
                <a:ext cx="2796601" cy="643711"/>
              </a:xfrm>
              <a:prstGeom prst="roundRect">
                <a:avLst/>
              </a:prstGeom>
              <a:blipFill>
                <a:blip r:embed="rId6"/>
                <a:stretch>
                  <a:fillRect t="-5556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96E320B8-27F4-90D5-D6ED-542D9D1EC9B0}"/>
                  </a:ext>
                </a:extLst>
              </p:cNvPr>
              <p:cNvSpPr/>
              <p:nvPr/>
            </p:nvSpPr>
            <p:spPr>
              <a:xfrm>
                <a:off x="1540073" y="1688779"/>
                <a:ext cx="2796601" cy="6437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Timer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96E320B8-27F4-90D5-D6ED-542D9D1EC9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73" y="1688779"/>
                <a:ext cx="2796601" cy="643711"/>
              </a:xfrm>
              <a:prstGeom prst="roundRect">
                <a:avLst/>
              </a:prstGeom>
              <a:blipFill>
                <a:blip r:embed="rId7"/>
                <a:stretch>
                  <a:fillRect t="-6481" b="-240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19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75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22" grpId="0" animBg="1"/>
      <p:bldP spid="25" grpId="0" animBg="1"/>
      <p:bldP spid="25" grpId="1" animBg="1"/>
      <p:bldP spid="2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6071-07FA-DA45-6A18-6D68A107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 </a:t>
            </a:r>
            <a:r>
              <a:rPr lang="en-GB" dirty="0">
                <a:solidFill>
                  <a:srgbClr val="FF0000"/>
                </a:solidFill>
              </a:rPr>
              <a:t>Towards</a:t>
            </a:r>
            <a:r>
              <a:rPr lang="en-GB" dirty="0"/>
              <a:t> The Past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407FB9-B562-35BE-0E1F-C8CD43AE8346}"/>
              </a:ext>
            </a:extLst>
          </p:cNvPr>
          <p:cNvGrpSpPr/>
          <p:nvPr/>
        </p:nvGrpSpPr>
        <p:grpSpPr>
          <a:xfrm>
            <a:off x="9360343" y="1690688"/>
            <a:ext cx="2563896" cy="3612662"/>
            <a:chOff x="4538086" y="2194330"/>
            <a:chExt cx="2563896" cy="3612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501BB7-3F83-6BF5-2F6B-8D440901F9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81" y="2941529"/>
              <a:ext cx="229604" cy="15802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3E237-62C1-D4DC-A8D5-697BC75C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20374" y="2356003"/>
              <a:ext cx="1151254" cy="602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164B6-3ADD-7017-8372-F67BD3E72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93" y="5106343"/>
              <a:ext cx="1094246" cy="512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AEF3D5-3C8D-183F-3B9B-74F709048EC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1" y="4015058"/>
              <a:ext cx="1164556" cy="530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BA170C-75D7-E6B0-E25B-E0BE08179B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835" y="3552211"/>
              <a:ext cx="1098796" cy="432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C2639-239D-ABC3-68B9-6B82EA5B6BA3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56" y="3941767"/>
              <a:ext cx="355552" cy="17104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2B1256-7BEC-9712-DDC0-CE5172FB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883" y="2349129"/>
              <a:ext cx="835635" cy="11728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D40C7-E41B-D24B-0991-D9BD69B71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33" y="2906064"/>
              <a:ext cx="1987795" cy="646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B5D22-A3E8-FAC9-6531-EC109344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590" y="4545630"/>
              <a:ext cx="1942595" cy="5507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E58E5-C320-C92A-9FCB-BE95B9D6F610}"/>
                </a:ext>
              </a:extLst>
            </p:cNvPr>
            <p:cNvSpPr/>
            <p:nvPr/>
          </p:nvSpPr>
          <p:spPr>
            <a:xfrm>
              <a:off x="6518947" y="277531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8D285-4968-A761-F0DF-76C820AB7971}"/>
                </a:ext>
              </a:extLst>
            </p:cNvPr>
            <p:cNvSpPr/>
            <p:nvPr/>
          </p:nvSpPr>
          <p:spPr>
            <a:xfrm>
              <a:off x="6792388" y="439721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81ECCE-3342-FE44-A3D3-7CD927E8E744}"/>
                </a:ext>
              </a:extLst>
            </p:cNvPr>
            <p:cNvSpPr/>
            <p:nvPr/>
          </p:nvSpPr>
          <p:spPr>
            <a:xfrm>
              <a:off x="4538086" y="336727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F6FF4-0896-71CD-F54E-C877F35C6B1C}"/>
                </a:ext>
              </a:extLst>
            </p:cNvPr>
            <p:cNvSpPr/>
            <p:nvPr/>
          </p:nvSpPr>
          <p:spPr>
            <a:xfrm>
              <a:off x="4887594" y="497032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2852A-64DB-72D3-193F-C4E743D3275A}"/>
                </a:ext>
              </a:extLst>
            </p:cNvPr>
            <p:cNvSpPr/>
            <p:nvPr/>
          </p:nvSpPr>
          <p:spPr>
            <a:xfrm>
              <a:off x="5373721" y="219433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B40A85-BAD5-C1F1-E48C-6A88D76DD91C}"/>
                </a:ext>
              </a:extLst>
            </p:cNvPr>
            <p:cNvSpPr/>
            <p:nvPr/>
          </p:nvSpPr>
          <p:spPr>
            <a:xfrm>
              <a:off x="5627834" y="38602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24970-68BC-12F6-A786-20E56151D84E}"/>
                </a:ext>
              </a:extLst>
            </p:cNvPr>
            <p:cNvSpPr/>
            <p:nvPr/>
          </p:nvSpPr>
          <p:spPr>
            <a:xfrm>
              <a:off x="5981842" y="549739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9E0184-DEC0-F6EB-BFF6-F10BF0FA2F11}"/>
              </a:ext>
            </a:extLst>
          </p:cNvPr>
          <p:cNvCxnSpPr/>
          <p:nvPr/>
        </p:nvCxnSpPr>
        <p:spPr>
          <a:xfrm>
            <a:off x="548640" y="5967664"/>
            <a:ext cx="10805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3362427-E748-A627-44EB-372553DC9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049404"/>
              </p:ext>
            </p:extLst>
          </p:nvPr>
        </p:nvGraphicFramePr>
        <p:xfrm>
          <a:off x="548639" y="5486400"/>
          <a:ext cx="8412480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9884824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3139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96496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01987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37361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316323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633759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8415435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3620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1927619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56750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15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670401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4520519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958772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3373795"/>
                    </a:ext>
                  </a:extLst>
                </a:gridCol>
              </a:tblGrid>
              <a:tr h="1310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6096"/>
                  </a:ext>
                </a:extLst>
              </a:tr>
              <a:tr h="209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062010"/>
                  </a:ext>
                </a:extLst>
              </a:tr>
            </a:tbl>
          </a:graphicData>
        </a:graphic>
      </p:graphicFrame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4606DB3C-FB0E-008E-40C0-553280282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340299"/>
              </p:ext>
            </p:extLst>
          </p:nvPr>
        </p:nvGraphicFramePr>
        <p:xfrm>
          <a:off x="289826" y="6214837"/>
          <a:ext cx="892154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797">
                  <a:extLst>
                    <a:ext uri="{9D8B030D-6E8A-4147-A177-3AD203B41FA5}">
                      <a16:colId xmlns:a16="http://schemas.microsoft.com/office/drawing/2014/main" val="423119089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212889067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44522935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616848814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0289646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2025963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27101154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14007122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6715699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50002325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09420801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69147067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82085868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8502923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737856009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74202058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05029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1553870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5458B54F-151D-ECF6-CC86-7F4F73538A53}"/>
              </a:ext>
            </a:extLst>
          </p:cNvPr>
          <p:cNvSpPr/>
          <p:nvPr/>
        </p:nvSpPr>
        <p:spPr>
          <a:xfrm>
            <a:off x="8898071" y="1690687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FFA3AF-3DD3-3AA0-B31C-629E645DE527}"/>
              </a:ext>
            </a:extLst>
          </p:cNvPr>
          <p:cNvSpPr/>
          <p:nvPr/>
        </p:nvSpPr>
        <p:spPr>
          <a:xfrm>
            <a:off x="5161865" y="169026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F1848D-82D3-2392-78FC-F7F7EE0BC53C}"/>
              </a:ext>
            </a:extLst>
          </p:cNvPr>
          <p:cNvSpPr/>
          <p:nvPr/>
        </p:nvSpPr>
        <p:spPr>
          <a:xfrm>
            <a:off x="1425659" y="1697563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55642-2750-8BE1-A3A3-7E29BF1FF1FC}"/>
              </a:ext>
            </a:extLst>
          </p:cNvPr>
          <p:cNvSpPr/>
          <p:nvPr/>
        </p:nvSpPr>
        <p:spPr>
          <a:xfrm>
            <a:off x="8270596" y="224762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92297D-4739-9D1F-0354-EDF5E7EFB2E8}"/>
              </a:ext>
            </a:extLst>
          </p:cNvPr>
          <p:cNvSpPr/>
          <p:nvPr/>
        </p:nvSpPr>
        <p:spPr>
          <a:xfrm>
            <a:off x="4595803" y="223323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68E0DB-894F-493D-4AF2-1C14DFE847C8}"/>
              </a:ext>
            </a:extLst>
          </p:cNvPr>
          <p:cNvSpPr/>
          <p:nvPr/>
        </p:nvSpPr>
        <p:spPr>
          <a:xfrm>
            <a:off x="921010" y="22446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62BE71-DA79-B731-269D-CE449F2B852D}"/>
              </a:ext>
            </a:extLst>
          </p:cNvPr>
          <p:cNvSpPr/>
          <p:nvPr/>
        </p:nvSpPr>
        <p:spPr>
          <a:xfrm>
            <a:off x="7751320" y="286358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7894D2-0573-4503-0F53-8CEF48202953}"/>
              </a:ext>
            </a:extLst>
          </p:cNvPr>
          <p:cNvSpPr/>
          <p:nvPr/>
        </p:nvSpPr>
        <p:spPr>
          <a:xfrm>
            <a:off x="4047908" y="28681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3FC7EE-91C1-D9FE-A07C-36679BF11CAD}"/>
              </a:ext>
            </a:extLst>
          </p:cNvPr>
          <p:cNvSpPr/>
          <p:nvPr/>
        </p:nvSpPr>
        <p:spPr>
          <a:xfrm>
            <a:off x="422558" y="28681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27143B-4FE8-2BF1-2047-CC2A15013CEA}"/>
              </a:ext>
            </a:extLst>
          </p:cNvPr>
          <p:cNvSpPr/>
          <p:nvPr/>
        </p:nvSpPr>
        <p:spPr>
          <a:xfrm>
            <a:off x="7243274" y="3347912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C52924-E737-9330-B9BE-168061B9FFF2}"/>
              </a:ext>
            </a:extLst>
          </p:cNvPr>
          <p:cNvSpPr/>
          <p:nvPr/>
        </p:nvSpPr>
        <p:spPr>
          <a:xfrm>
            <a:off x="3555194" y="332648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BF4EBA-C24A-B0DF-CDE2-E07B7773F383}"/>
              </a:ext>
            </a:extLst>
          </p:cNvPr>
          <p:cNvSpPr/>
          <p:nvPr/>
        </p:nvSpPr>
        <p:spPr>
          <a:xfrm>
            <a:off x="6713782" y="385982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543C1-4607-1D75-FDE1-E89E96AE4F6F}"/>
              </a:ext>
            </a:extLst>
          </p:cNvPr>
          <p:cNvSpPr/>
          <p:nvPr/>
        </p:nvSpPr>
        <p:spPr>
          <a:xfrm>
            <a:off x="3044952" y="3844561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9CD41C-AF13-F374-A612-CE8ACC61C248}"/>
              </a:ext>
            </a:extLst>
          </p:cNvPr>
          <p:cNvSpPr/>
          <p:nvPr/>
        </p:nvSpPr>
        <p:spPr>
          <a:xfrm>
            <a:off x="2518176" y="4447903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621E7F-4AD8-0357-9FFE-9B1BE65A4F3E}"/>
              </a:ext>
            </a:extLst>
          </p:cNvPr>
          <p:cNvSpPr/>
          <p:nvPr/>
        </p:nvSpPr>
        <p:spPr>
          <a:xfrm>
            <a:off x="6172511" y="4485126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337B6E-B515-5773-047C-B0F748CB57E1}"/>
              </a:ext>
            </a:extLst>
          </p:cNvPr>
          <p:cNvSpPr/>
          <p:nvPr/>
        </p:nvSpPr>
        <p:spPr>
          <a:xfrm>
            <a:off x="5641626" y="4985763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8D2FBE-087D-CC4F-DF52-900F478C511A}"/>
              </a:ext>
            </a:extLst>
          </p:cNvPr>
          <p:cNvSpPr/>
          <p:nvPr/>
        </p:nvSpPr>
        <p:spPr>
          <a:xfrm>
            <a:off x="1992047" y="4926487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1</a:t>
            </a:r>
          </a:p>
        </p:txBody>
      </p:sp>
      <p:pic>
        <p:nvPicPr>
          <p:cNvPr id="62" name="Graphic 61" descr="Stopwatch 33% with solid fill">
            <a:extLst>
              <a:ext uri="{FF2B5EF4-FFF2-40B4-BE49-F238E27FC236}">
                <a16:creationId xmlns:a16="http://schemas.microsoft.com/office/drawing/2014/main" id="{681062C1-6BE8-3697-E297-B1257575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149" y="496410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1EA97C05-AFA1-E081-DD89-7FBB01283C1A}"/>
                  </a:ext>
                </a:extLst>
              </p:cNvPr>
              <p:cNvSpPr/>
              <p:nvPr/>
            </p:nvSpPr>
            <p:spPr>
              <a:xfrm>
                <a:off x="190976" y="5434182"/>
                <a:ext cx="3364218" cy="75118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Already “converges”</a:t>
                </a:r>
              </a:p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1EA97C05-AFA1-E081-DD89-7FBB01283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76" y="5434182"/>
                <a:ext cx="3364218" cy="751182"/>
              </a:xfrm>
              <a:prstGeom prst="roundRect">
                <a:avLst/>
              </a:prstGeom>
              <a:blipFill>
                <a:blip r:embed="rId4"/>
                <a:stretch>
                  <a:fillRect t="-8730" b="-230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482EFC9-3898-7C4B-4D15-101E56A9F1A9}"/>
                  </a:ext>
                </a:extLst>
              </p:cNvPr>
              <p:cNvSpPr/>
              <p:nvPr/>
            </p:nvSpPr>
            <p:spPr>
              <a:xfrm>
                <a:off x="7215962" y="5434182"/>
                <a:ext cx="3364218" cy="75118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Desired distribution</a:t>
                </a:r>
              </a:p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at any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4482EFC9-3898-7C4B-4D15-101E56A9F1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962" y="5434182"/>
                <a:ext cx="3364218" cy="751182"/>
              </a:xfrm>
              <a:prstGeom prst="roundRect">
                <a:avLst/>
              </a:prstGeom>
              <a:blipFill>
                <a:blip r:embed="rId5"/>
                <a:stretch>
                  <a:fillRect t="-8730" b="-230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6CC67883-876D-E3E8-3235-473B4DC11D57}"/>
              </a:ext>
            </a:extLst>
          </p:cNvPr>
          <p:cNvSpPr/>
          <p:nvPr/>
        </p:nvSpPr>
        <p:spPr>
          <a:xfrm>
            <a:off x="8769897" y="1578775"/>
            <a:ext cx="577853" cy="58199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08022EB-9AC7-4487-D7BC-7AB992B15121}"/>
              </a:ext>
            </a:extLst>
          </p:cNvPr>
          <p:cNvSpPr/>
          <p:nvPr/>
        </p:nvSpPr>
        <p:spPr>
          <a:xfrm>
            <a:off x="6340868" y="1386594"/>
            <a:ext cx="2314089" cy="75118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State of MC?</a:t>
            </a:r>
          </a:p>
        </p:txBody>
      </p:sp>
    </p:spTree>
    <p:extLst>
      <p:ext uri="{BB962C8B-B14F-4D97-AF65-F5344CB8AC3E}">
        <p14:creationId xmlns:p14="http://schemas.microsoft.com/office/powerpoint/2010/main" val="389316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6071-07FA-DA45-6A18-6D68A107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 </a:t>
            </a:r>
            <a:r>
              <a:rPr lang="en-GB" dirty="0">
                <a:solidFill>
                  <a:srgbClr val="FF0000"/>
                </a:solidFill>
              </a:rPr>
              <a:t>Towards</a:t>
            </a:r>
            <a:r>
              <a:rPr lang="en-GB" dirty="0"/>
              <a:t> The Past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407FB9-B562-35BE-0E1F-C8CD43AE8346}"/>
              </a:ext>
            </a:extLst>
          </p:cNvPr>
          <p:cNvGrpSpPr/>
          <p:nvPr/>
        </p:nvGrpSpPr>
        <p:grpSpPr>
          <a:xfrm>
            <a:off x="9360343" y="1690688"/>
            <a:ext cx="2563896" cy="3612662"/>
            <a:chOff x="4538086" y="2194330"/>
            <a:chExt cx="2563896" cy="3612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501BB7-3F83-6BF5-2F6B-8D440901F9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81" y="2941529"/>
              <a:ext cx="229604" cy="15802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3E237-62C1-D4DC-A8D5-697BC75C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20374" y="2356003"/>
              <a:ext cx="1151254" cy="602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164B6-3ADD-7017-8372-F67BD3E72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93" y="5106343"/>
              <a:ext cx="1094246" cy="512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AEF3D5-3C8D-183F-3B9B-74F709048EC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1" y="4015058"/>
              <a:ext cx="1164556" cy="530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BA170C-75D7-E6B0-E25B-E0BE08179B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835" y="3552211"/>
              <a:ext cx="1098796" cy="432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C2639-239D-ABC3-68B9-6B82EA5B6BA3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56" y="3941767"/>
              <a:ext cx="355552" cy="17104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2B1256-7BEC-9712-DDC0-CE5172FB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883" y="2349129"/>
              <a:ext cx="835635" cy="11728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D40C7-E41B-D24B-0991-D9BD69B71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33" y="2906064"/>
              <a:ext cx="1987795" cy="646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B5D22-A3E8-FAC9-6531-EC109344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590" y="4545630"/>
              <a:ext cx="1942595" cy="5507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E58E5-C320-C92A-9FCB-BE95B9D6F610}"/>
                </a:ext>
              </a:extLst>
            </p:cNvPr>
            <p:cNvSpPr/>
            <p:nvPr/>
          </p:nvSpPr>
          <p:spPr>
            <a:xfrm>
              <a:off x="6518947" y="277531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8D285-4968-A761-F0DF-76C820AB7971}"/>
                </a:ext>
              </a:extLst>
            </p:cNvPr>
            <p:cNvSpPr/>
            <p:nvPr/>
          </p:nvSpPr>
          <p:spPr>
            <a:xfrm>
              <a:off x="6792388" y="439721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81ECCE-3342-FE44-A3D3-7CD927E8E744}"/>
                </a:ext>
              </a:extLst>
            </p:cNvPr>
            <p:cNvSpPr/>
            <p:nvPr/>
          </p:nvSpPr>
          <p:spPr>
            <a:xfrm>
              <a:off x="4538086" y="336727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F6FF4-0896-71CD-F54E-C877F35C6B1C}"/>
                </a:ext>
              </a:extLst>
            </p:cNvPr>
            <p:cNvSpPr/>
            <p:nvPr/>
          </p:nvSpPr>
          <p:spPr>
            <a:xfrm>
              <a:off x="4887594" y="497032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2852A-64DB-72D3-193F-C4E743D3275A}"/>
                </a:ext>
              </a:extLst>
            </p:cNvPr>
            <p:cNvSpPr/>
            <p:nvPr/>
          </p:nvSpPr>
          <p:spPr>
            <a:xfrm>
              <a:off x="5373721" y="219433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B40A85-BAD5-C1F1-E48C-6A88D76DD91C}"/>
                </a:ext>
              </a:extLst>
            </p:cNvPr>
            <p:cNvSpPr/>
            <p:nvPr/>
          </p:nvSpPr>
          <p:spPr>
            <a:xfrm>
              <a:off x="5627834" y="38602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24970-68BC-12F6-A786-20E56151D84E}"/>
                </a:ext>
              </a:extLst>
            </p:cNvPr>
            <p:cNvSpPr/>
            <p:nvPr/>
          </p:nvSpPr>
          <p:spPr>
            <a:xfrm>
              <a:off x="5981842" y="549739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9E0184-DEC0-F6EB-BFF6-F10BF0FA2F11}"/>
              </a:ext>
            </a:extLst>
          </p:cNvPr>
          <p:cNvCxnSpPr/>
          <p:nvPr/>
        </p:nvCxnSpPr>
        <p:spPr>
          <a:xfrm>
            <a:off x="548640" y="5967664"/>
            <a:ext cx="10805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3362427-E748-A627-44EB-372553DC9CAD}"/>
              </a:ext>
            </a:extLst>
          </p:cNvPr>
          <p:cNvGraphicFramePr>
            <a:graphicFrameLocks noGrp="1"/>
          </p:cNvGraphicFramePr>
          <p:nvPr/>
        </p:nvGraphicFramePr>
        <p:xfrm>
          <a:off x="548639" y="5486400"/>
          <a:ext cx="8412480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9884824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3139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96496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01987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37361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316323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633759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8415435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3620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1927619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56750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15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670401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4520519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958772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3373795"/>
                    </a:ext>
                  </a:extLst>
                </a:gridCol>
              </a:tblGrid>
              <a:tr h="1310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6096"/>
                  </a:ext>
                </a:extLst>
              </a:tr>
              <a:tr h="209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062010"/>
                  </a:ext>
                </a:extLst>
              </a:tr>
            </a:tbl>
          </a:graphicData>
        </a:graphic>
      </p:graphicFrame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4606DB3C-FB0E-008E-40C0-55328028225F}"/>
              </a:ext>
            </a:extLst>
          </p:cNvPr>
          <p:cNvGraphicFramePr>
            <a:graphicFrameLocks noGrp="1"/>
          </p:cNvGraphicFramePr>
          <p:nvPr/>
        </p:nvGraphicFramePr>
        <p:xfrm>
          <a:off x="289826" y="6214837"/>
          <a:ext cx="892154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797">
                  <a:extLst>
                    <a:ext uri="{9D8B030D-6E8A-4147-A177-3AD203B41FA5}">
                      <a16:colId xmlns:a16="http://schemas.microsoft.com/office/drawing/2014/main" val="423119089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212889067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44522935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616848814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0289646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2025963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27101154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14007122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6715699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50002325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09420801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69147067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82085868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8502923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737856009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74202058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05029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1553870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5458B54F-151D-ECF6-CC86-7F4F73538A53}"/>
              </a:ext>
            </a:extLst>
          </p:cNvPr>
          <p:cNvSpPr/>
          <p:nvPr/>
        </p:nvSpPr>
        <p:spPr>
          <a:xfrm>
            <a:off x="8898071" y="1690687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FFA3AF-3DD3-3AA0-B31C-629E645DE527}"/>
              </a:ext>
            </a:extLst>
          </p:cNvPr>
          <p:cNvSpPr/>
          <p:nvPr/>
        </p:nvSpPr>
        <p:spPr>
          <a:xfrm>
            <a:off x="5161865" y="169026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F1848D-82D3-2392-78FC-F7F7EE0BC53C}"/>
              </a:ext>
            </a:extLst>
          </p:cNvPr>
          <p:cNvSpPr/>
          <p:nvPr/>
        </p:nvSpPr>
        <p:spPr>
          <a:xfrm>
            <a:off x="1425659" y="16975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55642-2750-8BE1-A3A3-7E29BF1FF1FC}"/>
              </a:ext>
            </a:extLst>
          </p:cNvPr>
          <p:cNvSpPr/>
          <p:nvPr/>
        </p:nvSpPr>
        <p:spPr>
          <a:xfrm>
            <a:off x="8270596" y="224762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92297D-4739-9D1F-0354-EDF5E7EFB2E8}"/>
              </a:ext>
            </a:extLst>
          </p:cNvPr>
          <p:cNvSpPr/>
          <p:nvPr/>
        </p:nvSpPr>
        <p:spPr>
          <a:xfrm>
            <a:off x="4595803" y="223323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68E0DB-894F-493D-4AF2-1C14DFE847C8}"/>
              </a:ext>
            </a:extLst>
          </p:cNvPr>
          <p:cNvSpPr/>
          <p:nvPr/>
        </p:nvSpPr>
        <p:spPr>
          <a:xfrm>
            <a:off x="921010" y="224462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62BE71-DA79-B731-269D-CE449F2B852D}"/>
              </a:ext>
            </a:extLst>
          </p:cNvPr>
          <p:cNvSpPr/>
          <p:nvPr/>
        </p:nvSpPr>
        <p:spPr>
          <a:xfrm>
            <a:off x="7751320" y="28635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7894D2-0573-4503-0F53-8CEF48202953}"/>
              </a:ext>
            </a:extLst>
          </p:cNvPr>
          <p:cNvSpPr/>
          <p:nvPr/>
        </p:nvSpPr>
        <p:spPr>
          <a:xfrm>
            <a:off x="404790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3FC7EE-91C1-D9FE-A07C-36679BF11CAD}"/>
              </a:ext>
            </a:extLst>
          </p:cNvPr>
          <p:cNvSpPr/>
          <p:nvPr/>
        </p:nvSpPr>
        <p:spPr>
          <a:xfrm>
            <a:off x="42255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27143B-4FE8-2BF1-2047-CC2A15013CEA}"/>
              </a:ext>
            </a:extLst>
          </p:cNvPr>
          <p:cNvSpPr/>
          <p:nvPr/>
        </p:nvSpPr>
        <p:spPr>
          <a:xfrm>
            <a:off x="7243274" y="3347912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C52924-E737-9330-B9BE-168061B9FFF2}"/>
              </a:ext>
            </a:extLst>
          </p:cNvPr>
          <p:cNvSpPr/>
          <p:nvPr/>
        </p:nvSpPr>
        <p:spPr>
          <a:xfrm>
            <a:off x="3555194" y="33264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BF4EBA-C24A-B0DF-CDE2-E07B7773F383}"/>
              </a:ext>
            </a:extLst>
          </p:cNvPr>
          <p:cNvSpPr/>
          <p:nvPr/>
        </p:nvSpPr>
        <p:spPr>
          <a:xfrm>
            <a:off x="6713782" y="385982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543C1-4607-1D75-FDE1-E89E96AE4F6F}"/>
              </a:ext>
            </a:extLst>
          </p:cNvPr>
          <p:cNvSpPr/>
          <p:nvPr/>
        </p:nvSpPr>
        <p:spPr>
          <a:xfrm>
            <a:off x="3044952" y="3844561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9CD41C-AF13-F374-A612-CE8ACC61C248}"/>
              </a:ext>
            </a:extLst>
          </p:cNvPr>
          <p:cNvSpPr/>
          <p:nvPr/>
        </p:nvSpPr>
        <p:spPr>
          <a:xfrm>
            <a:off x="2518176" y="444790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621E7F-4AD8-0357-9FFE-9B1BE65A4F3E}"/>
              </a:ext>
            </a:extLst>
          </p:cNvPr>
          <p:cNvSpPr/>
          <p:nvPr/>
        </p:nvSpPr>
        <p:spPr>
          <a:xfrm>
            <a:off x="6172511" y="4485126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337B6E-B515-5773-047C-B0F748CB57E1}"/>
              </a:ext>
            </a:extLst>
          </p:cNvPr>
          <p:cNvSpPr/>
          <p:nvPr/>
        </p:nvSpPr>
        <p:spPr>
          <a:xfrm>
            <a:off x="5641626" y="49857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8D2FBE-087D-CC4F-DF52-900F478C511A}"/>
              </a:ext>
            </a:extLst>
          </p:cNvPr>
          <p:cNvSpPr/>
          <p:nvPr/>
        </p:nvSpPr>
        <p:spPr>
          <a:xfrm>
            <a:off x="1992047" y="4926487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pic>
        <p:nvPicPr>
          <p:cNvPr id="62" name="Graphic 61" descr="Stopwatch 33% with solid fill">
            <a:extLst>
              <a:ext uri="{FF2B5EF4-FFF2-40B4-BE49-F238E27FC236}">
                <a16:creationId xmlns:a16="http://schemas.microsoft.com/office/drawing/2014/main" id="{681062C1-6BE8-3697-E297-B1257575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149" y="496410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961FAE-01B6-C83D-3D85-A65E0524B1DB}"/>
                  </a:ext>
                </a:extLst>
              </p:cNvPr>
              <p:cNvSpPr txBox="1"/>
              <p:nvPr/>
            </p:nvSpPr>
            <p:spPr>
              <a:xfrm>
                <a:off x="9135109" y="1560069"/>
                <a:ext cx="1215666" cy="560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7</m:t>
                              </m:r>
                            </m:sub>
                          </m:s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961FAE-01B6-C83D-3D85-A65E0524B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109" y="1560069"/>
                <a:ext cx="1215666" cy="5608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C3B39E4-6E7D-A193-6831-C7EA7ED0ECC1}"/>
              </a:ext>
            </a:extLst>
          </p:cNvPr>
          <p:cNvGrpSpPr/>
          <p:nvPr/>
        </p:nvGrpSpPr>
        <p:grpSpPr>
          <a:xfrm>
            <a:off x="9207665" y="520210"/>
            <a:ext cx="3053619" cy="994348"/>
            <a:chOff x="6786659" y="2056575"/>
            <a:chExt cx="5195105" cy="1691678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4D03909-BF67-F9B8-5C57-8B0E864FDE28}"/>
                </a:ext>
              </a:extLst>
            </p:cNvPr>
            <p:cNvSpPr/>
            <p:nvPr/>
          </p:nvSpPr>
          <p:spPr>
            <a:xfrm rot="10800000">
              <a:off x="7498504" y="2056575"/>
              <a:ext cx="162046" cy="50928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F09D0A-6090-C4ED-AF96-DACA7805D218}"/>
                </a:ext>
              </a:extLst>
            </p:cNvPr>
            <p:cNvSpPr/>
            <p:nvPr/>
          </p:nvSpPr>
          <p:spPr>
            <a:xfrm>
              <a:off x="8991637" y="2600585"/>
              <a:ext cx="2347732" cy="185194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7B9A32C-F67E-CAEE-3D10-DE30D69B7ABB}"/>
                </a:ext>
              </a:extLst>
            </p:cNvPr>
            <p:cNvCxnSpPr/>
            <p:nvPr/>
          </p:nvCxnSpPr>
          <p:spPr>
            <a:xfrm>
              <a:off x="7429054" y="2345942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DA295D-A0FC-D4E4-27A2-83630F9EE3BA}"/>
                </a:ext>
              </a:extLst>
            </p:cNvPr>
            <p:cNvCxnSpPr/>
            <p:nvPr/>
          </p:nvCxnSpPr>
          <p:spPr>
            <a:xfrm>
              <a:off x="11339369" y="2345942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6173A3-0038-4BCE-C978-2CF2AC27A23D}"/>
                </a:ext>
              </a:extLst>
            </p:cNvPr>
            <p:cNvCxnSpPr>
              <a:cxnSpLocks/>
            </p:cNvCxnSpPr>
            <p:nvPr/>
          </p:nvCxnSpPr>
          <p:spPr>
            <a:xfrm>
              <a:off x="7429054" y="2785780"/>
              <a:ext cx="39103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B2BC2C-FEC5-7F5E-5421-B2321C47A4EE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36" y="2565861"/>
              <a:ext cx="0" cy="2199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519A507-299B-BDAC-D42C-42E06D74B396}"/>
                    </a:ext>
                  </a:extLst>
                </p:cNvPr>
                <p:cNvSpPr txBox="1"/>
                <p:nvPr/>
              </p:nvSpPr>
              <p:spPr>
                <a:xfrm>
                  <a:off x="8349241" y="2884629"/>
                  <a:ext cx="1284790" cy="863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519A507-299B-BDAC-D42C-42E06D74B3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241" y="2884629"/>
                  <a:ext cx="1284790" cy="863624"/>
                </a:xfrm>
                <a:prstGeom prst="rect">
                  <a:avLst/>
                </a:prstGeom>
                <a:blipFill>
                  <a:blip r:embed="rId5"/>
                  <a:stretch>
                    <a:fillRect b="-120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42FE6A6-5B3B-2CCB-7FFF-8B9E497F0748}"/>
                    </a:ext>
                  </a:extLst>
                </p:cNvPr>
                <p:cNvSpPr txBox="1"/>
                <p:nvPr/>
              </p:nvSpPr>
              <p:spPr>
                <a:xfrm>
                  <a:off x="6786659" y="2884627"/>
                  <a:ext cx="1284790" cy="516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42FE6A6-5B3B-2CCB-7FFF-8B9E497F0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659" y="2884627"/>
                  <a:ext cx="1284790" cy="516668"/>
                </a:xfrm>
                <a:prstGeom prst="rect">
                  <a:avLst/>
                </a:prstGeom>
                <a:blipFill>
                  <a:blip r:embed="rId6"/>
                  <a:stretch>
                    <a:fillRect b="-1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728C373-C91C-E53C-76C6-A7F35D40ED1F}"/>
                    </a:ext>
                  </a:extLst>
                </p:cNvPr>
                <p:cNvSpPr txBox="1"/>
                <p:nvPr/>
              </p:nvSpPr>
              <p:spPr>
                <a:xfrm>
                  <a:off x="10696974" y="2884627"/>
                  <a:ext cx="1284790" cy="5166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728C373-C91C-E53C-76C6-A7F35D40E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6974" y="2884627"/>
                  <a:ext cx="1284790" cy="516668"/>
                </a:xfrm>
                <a:prstGeom prst="rect">
                  <a:avLst/>
                </a:prstGeom>
                <a:blipFill>
                  <a:blip r:embed="rId7"/>
                  <a:stretch>
                    <a:fillRect b="-1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4A3D2A22-2DBF-E1EE-F525-98B065208D9A}"/>
                </a:ext>
              </a:extLst>
            </p:cNvPr>
            <p:cNvSpPr/>
            <p:nvPr/>
          </p:nvSpPr>
          <p:spPr>
            <a:xfrm rot="16200000">
              <a:off x="8068647" y="2281572"/>
              <a:ext cx="283396" cy="1401218"/>
            </a:xfrm>
            <a:prstGeom prst="leftBrace">
              <a:avLst>
                <a:gd name="adj1" fmla="val 85421"/>
                <a:gd name="adj2" fmla="val 50183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7B5420D-0A22-13F9-2AC7-EFABA7E77465}"/>
                </a:ext>
              </a:extLst>
            </p:cNvPr>
            <p:cNvSpPr/>
            <p:nvPr/>
          </p:nvSpPr>
          <p:spPr>
            <a:xfrm>
              <a:off x="8082527" y="3173365"/>
              <a:ext cx="255635" cy="25563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954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6071-07FA-DA45-6A18-6D68A107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 </a:t>
            </a:r>
            <a:r>
              <a:rPr lang="en-GB" dirty="0">
                <a:solidFill>
                  <a:srgbClr val="FF0000"/>
                </a:solidFill>
              </a:rPr>
              <a:t>Towards</a:t>
            </a:r>
            <a:r>
              <a:rPr lang="en-GB" dirty="0"/>
              <a:t> The Past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407FB9-B562-35BE-0E1F-C8CD43AE8346}"/>
              </a:ext>
            </a:extLst>
          </p:cNvPr>
          <p:cNvGrpSpPr/>
          <p:nvPr/>
        </p:nvGrpSpPr>
        <p:grpSpPr>
          <a:xfrm>
            <a:off x="9360343" y="1690688"/>
            <a:ext cx="2563896" cy="3612662"/>
            <a:chOff x="4538086" y="2194330"/>
            <a:chExt cx="2563896" cy="3612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501BB7-3F83-6BF5-2F6B-8D440901F9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81" y="2941529"/>
              <a:ext cx="229604" cy="15802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3E237-62C1-D4DC-A8D5-697BC75C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20374" y="2356003"/>
              <a:ext cx="1151254" cy="602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164B6-3ADD-7017-8372-F67BD3E72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93" y="5106343"/>
              <a:ext cx="1094246" cy="512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AEF3D5-3C8D-183F-3B9B-74F709048EC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1" y="4015058"/>
              <a:ext cx="1164556" cy="530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BA170C-75D7-E6B0-E25B-E0BE08179B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835" y="3552211"/>
              <a:ext cx="1098796" cy="432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C2639-239D-ABC3-68B9-6B82EA5B6BA3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56" y="3941767"/>
              <a:ext cx="355552" cy="17104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2B1256-7BEC-9712-DDC0-CE5172FB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883" y="2349129"/>
              <a:ext cx="835635" cy="11728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D40C7-E41B-D24B-0991-D9BD69B71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33" y="2906064"/>
              <a:ext cx="1987795" cy="646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B5D22-A3E8-FAC9-6531-EC109344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590" y="4545630"/>
              <a:ext cx="1942595" cy="5507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E58E5-C320-C92A-9FCB-BE95B9D6F610}"/>
                </a:ext>
              </a:extLst>
            </p:cNvPr>
            <p:cNvSpPr/>
            <p:nvPr/>
          </p:nvSpPr>
          <p:spPr>
            <a:xfrm>
              <a:off x="6518947" y="277531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8D285-4968-A761-F0DF-76C820AB7971}"/>
                </a:ext>
              </a:extLst>
            </p:cNvPr>
            <p:cNvSpPr/>
            <p:nvPr/>
          </p:nvSpPr>
          <p:spPr>
            <a:xfrm>
              <a:off x="6792388" y="439721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81ECCE-3342-FE44-A3D3-7CD927E8E744}"/>
                </a:ext>
              </a:extLst>
            </p:cNvPr>
            <p:cNvSpPr/>
            <p:nvPr/>
          </p:nvSpPr>
          <p:spPr>
            <a:xfrm>
              <a:off x="4538086" y="336727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F6FF4-0896-71CD-F54E-C877F35C6B1C}"/>
                </a:ext>
              </a:extLst>
            </p:cNvPr>
            <p:cNvSpPr/>
            <p:nvPr/>
          </p:nvSpPr>
          <p:spPr>
            <a:xfrm>
              <a:off x="4887594" y="497032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2852A-64DB-72D3-193F-C4E743D3275A}"/>
                </a:ext>
              </a:extLst>
            </p:cNvPr>
            <p:cNvSpPr/>
            <p:nvPr/>
          </p:nvSpPr>
          <p:spPr>
            <a:xfrm>
              <a:off x="5373721" y="219433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B40A85-BAD5-C1F1-E48C-6A88D76DD91C}"/>
                </a:ext>
              </a:extLst>
            </p:cNvPr>
            <p:cNvSpPr/>
            <p:nvPr/>
          </p:nvSpPr>
          <p:spPr>
            <a:xfrm>
              <a:off x="5627834" y="38602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24970-68BC-12F6-A786-20E56151D84E}"/>
                </a:ext>
              </a:extLst>
            </p:cNvPr>
            <p:cNvSpPr/>
            <p:nvPr/>
          </p:nvSpPr>
          <p:spPr>
            <a:xfrm>
              <a:off x="5981842" y="549739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9E0184-DEC0-F6EB-BFF6-F10BF0FA2F11}"/>
              </a:ext>
            </a:extLst>
          </p:cNvPr>
          <p:cNvCxnSpPr/>
          <p:nvPr/>
        </p:nvCxnSpPr>
        <p:spPr>
          <a:xfrm>
            <a:off x="548640" y="5967664"/>
            <a:ext cx="10805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3362427-E748-A627-44EB-372553DC9CAD}"/>
              </a:ext>
            </a:extLst>
          </p:cNvPr>
          <p:cNvGraphicFramePr>
            <a:graphicFrameLocks noGrp="1"/>
          </p:cNvGraphicFramePr>
          <p:nvPr/>
        </p:nvGraphicFramePr>
        <p:xfrm>
          <a:off x="548639" y="5486400"/>
          <a:ext cx="8412480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9884824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3139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96496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01987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37361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316323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633759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8415435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3620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1927619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56750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15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670401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4520519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958772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3373795"/>
                    </a:ext>
                  </a:extLst>
                </a:gridCol>
              </a:tblGrid>
              <a:tr h="1310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6096"/>
                  </a:ext>
                </a:extLst>
              </a:tr>
              <a:tr h="209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062010"/>
                  </a:ext>
                </a:extLst>
              </a:tr>
            </a:tbl>
          </a:graphicData>
        </a:graphic>
      </p:graphicFrame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4606DB3C-FB0E-008E-40C0-55328028225F}"/>
              </a:ext>
            </a:extLst>
          </p:cNvPr>
          <p:cNvGraphicFramePr>
            <a:graphicFrameLocks noGrp="1"/>
          </p:cNvGraphicFramePr>
          <p:nvPr/>
        </p:nvGraphicFramePr>
        <p:xfrm>
          <a:off x="289826" y="6214837"/>
          <a:ext cx="892154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797">
                  <a:extLst>
                    <a:ext uri="{9D8B030D-6E8A-4147-A177-3AD203B41FA5}">
                      <a16:colId xmlns:a16="http://schemas.microsoft.com/office/drawing/2014/main" val="423119089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212889067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44522935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616848814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0289646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2025963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27101154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14007122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6715699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50002325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09420801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69147067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82085868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8502923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737856009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74202058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05029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1553870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5458B54F-151D-ECF6-CC86-7F4F73538A53}"/>
              </a:ext>
            </a:extLst>
          </p:cNvPr>
          <p:cNvSpPr/>
          <p:nvPr/>
        </p:nvSpPr>
        <p:spPr>
          <a:xfrm>
            <a:off x="8898071" y="1690687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dirty="0"/>
              <a:t>?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FFA3AF-3DD3-3AA0-B31C-629E645DE527}"/>
              </a:ext>
            </a:extLst>
          </p:cNvPr>
          <p:cNvSpPr/>
          <p:nvPr/>
        </p:nvSpPr>
        <p:spPr>
          <a:xfrm>
            <a:off x="5161865" y="169026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F1848D-82D3-2392-78FC-F7F7EE0BC53C}"/>
              </a:ext>
            </a:extLst>
          </p:cNvPr>
          <p:cNvSpPr/>
          <p:nvPr/>
        </p:nvSpPr>
        <p:spPr>
          <a:xfrm>
            <a:off x="1425659" y="16975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55642-2750-8BE1-A3A3-7E29BF1FF1FC}"/>
              </a:ext>
            </a:extLst>
          </p:cNvPr>
          <p:cNvSpPr/>
          <p:nvPr/>
        </p:nvSpPr>
        <p:spPr>
          <a:xfrm>
            <a:off x="8270596" y="224762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92297D-4739-9D1F-0354-EDF5E7EFB2E8}"/>
              </a:ext>
            </a:extLst>
          </p:cNvPr>
          <p:cNvSpPr/>
          <p:nvPr/>
        </p:nvSpPr>
        <p:spPr>
          <a:xfrm>
            <a:off x="4595803" y="223323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68E0DB-894F-493D-4AF2-1C14DFE847C8}"/>
              </a:ext>
            </a:extLst>
          </p:cNvPr>
          <p:cNvSpPr/>
          <p:nvPr/>
        </p:nvSpPr>
        <p:spPr>
          <a:xfrm>
            <a:off x="921010" y="224462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62BE71-DA79-B731-269D-CE449F2B852D}"/>
              </a:ext>
            </a:extLst>
          </p:cNvPr>
          <p:cNvSpPr/>
          <p:nvPr/>
        </p:nvSpPr>
        <p:spPr>
          <a:xfrm>
            <a:off x="7751320" y="28635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7894D2-0573-4503-0F53-8CEF48202953}"/>
              </a:ext>
            </a:extLst>
          </p:cNvPr>
          <p:cNvSpPr/>
          <p:nvPr/>
        </p:nvSpPr>
        <p:spPr>
          <a:xfrm>
            <a:off x="404790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3FC7EE-91C1-D9FE-A07C-36679BF11CAD}"/>
              </a:ext>
            </a:extLst>
          </p:cNvPr>
          <p:cNvSpPr/>
          <p:nvPr/>
        </p:nvSpPr>
        <p:spPr>
          <a:xfrm>
            <a:off x="42255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27143B-4FE8-2BF1-2047-CC2A15013CEA}"/>
              </a:ext>
            </a:extLst>
          </p:cNvPr>
          <p:cNvSpPr/>
          <p:nvPr/>
        </p:nvSpPr>
        <p:spPr>
          <a:xfrm>
            <a:off x="7243274" y="3347912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C52924-E737-9330-B9BE-168061B9FFF2}"/>
              </a:ext>
            </a:extLst>
          </p:cNvPr>
          <p:cNvSpPr/>
          <p:nvPr/>
        </p:nvSpPr>
        <p:spPr>
          <a:xfrm>
            <a:off x="3555194" y="33264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BF4EBA-C24A-B0DF-CDE2-E07B7773F383}"/>
              </a:ext>
            </a:extLst>
          </p:cNvPr>
          <p:cNvSpPr/>
          <p:nvPr/>
        </p:nvSpPr>
        <p:spPr>
          <a:xfrm>
            <a:off x="6713782" y="385982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543C1-4607-1D75-FDE1-E89E96AE4F6F}"/>
              </a:ext>
            </a:extLst>
          </p:cNvPr>
          <p:cNvSpPr/>
          <p:nvPr/>
        </p:nvSpPr>
        <p:spPr>
          <a:xfrm>
            <a:off x="3044952" y="3844561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9CD41C-AF13-F374-A612-CE8ACC61C248}"/>
              </a:ext>
            </a:extLst>
          </p:cNvPr>
          <p:cNvSpPr/>
          <p:nvPr/>
        </p:nvSpPr>
        <p:spPr>
          <a:xfrm>
            <a:off x="2518176" y="444790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621E7F-4AD8-0357-9FFE-9B1BE65A4F3E}"/>
              </a:ext>
            </a:extLst>
          </p:cNvPr>
          <p:cNvSpPr/>
          <p:nvPr/>
        </p:nvSpPr>
        <p:spPr>
          <a:xfrm>
            <a:off x="6172511" y="4485126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337B6E-B515-5773-047C-B0F748CB57E1}"/>
              </a:ext>
            </a:extLst>
          </p:cNvPr>
          <p:cNvSpPr/>
          <p:nvPr/>
        </p:nvSpPr>
        <p:spPr>
          <a:xfrm>
            <a:off x="5641626" y="49857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8D2FBE-087D-CC4F-DF52-900F478C511A}"/>
              </a:ext>
            </a:extLst>
          </p:cNvPr>
          <p:cNvSpPr/>
          <p:nvPr/>
        </p:nvSpPr>
        <p:spPr>
          <a:xfrm>
            <a:off x="1992047" y="4926487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pic>
        <p:nvPicPr>
          <p:cNvPr id="62" name="Graphic 61" descr="Stopwatch 33% with solid fill">
            <a:extLst>
              <a:ext uri="{FF2B5EF4-FFF2-40B4-BE49-F238E27FC236}">
                <a16:creationId xmlns:a16="http://schemas.microsoft.com/office/drawing/2014/main" id="{681062C1-6BE8-3697-E297-B1257575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149" y="4964105"/>
            <a:ext cx="914400" cy="91440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4D03909-BF67-F9B8-5C57-8B0E864FDE28}"/>
              </a:ext>
            </a:extLst>
          </p:cNvPr>
          <p:cNvSpPr/>
          <p:nvPr/>
        </p:nvSpPr>
        <p:spPr>
          <a:xfrm rot="10800000">
            <a:off x="10055490" y="499149"/>
            <a:ext cx="95249" cy="29935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5B71FD-B2D7-28B5-FE66-294BBC352D89}"/>
              </a:ext>
            </a:extLst>
          </p:cNvPr>
          <p:cNvGrpSpPr/>
          <p:nvPr/>
        </p:nvGrpSpPr>
        <p:grpSpPr>
          <a:xfrm>
            <a:off x="9207665" y="690296"/>
            <a:ext cx="3053619" cy="824262"/>
            <a:chOff x="9207665" y="690296"/>
            <a:chExt cx="3053619" cy="824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F09D0A-6090-C4ED-AF96-DACA7805D218}"/>
                </a:ext>
              </a:extLst>
            </p:cNvPr>
            <p:cNvSpPr/>
            <p:nvPr/>
          </p:nvSpPr>
          <p:spPr>
            <a:xfrm>
              <a:off x="10503724" y="839973"/>
              <a:ext cx="1379968" cy="108855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7B9A32C-F67E-CAEE-3D10-DE30D69B7ABB}"/>
                </a:ext>
              </a:extLst>
            </p:cNvPr>
            <p:cNvCxnSpPr/>
            <p:nvPr/>
          </p:nvCxnSpPr>
          <p:spPr>
            <a:xfrm>
              <a:off x="9585257" y="690296"/>
              <a:ext cx="0" cy="258531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DA295D-A0FC-D4E4-27A2-83630F9EE3BA}"/>
                </a:ext>
              </a:extLst>
            </p:cNvPr>
            <p:cNvCxnSpPr/>
            <p:nvPr/>
          </p:nvCxnSpPr>
          <p:spPr>
            <a:xfrm>
              <a:off x="11883692" y="690296"/>
              <a:ext cx="0" cy="258531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6173A3-0038-4BCE-C978-2CF2AC27A23D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57" y="948828"/>
              <a:ext cx="2298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B2BC2C-FEC5-7F5E-5421-B2321C47A4E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3723" y="819562"/>
              <a:ext cx="0" cy="1292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519A507-299B-BDAC-D42C-42E06D74B396}"/>
                    </a:ext>
                  </a:extLst>
                </p:cNvPr>
                <p:cNvSpPr txBox="1"/>
                <p:nvPr/>
              </p:nvSpPr>
              <p:spPr>
                <a:xfrm>
                  <a:off x="10126132" y="1006930"/>
                  <a:ext cx="755184" cy="507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519A507-299B-BDAC-D42C-42E06D74B3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132" y="1006930"/>
                  <a:ext cx="755184" cy="507628"/>
                </a:xfrm>
                <a:prstGeom prst="rect">
                  <a:avLst/>
                </a:prstGeom>
                <a:blipFill>
                  <a:blip r:embed="rId4"/>
                  <a:stretch>
                    <a:fillRect b="-120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42FE6A6-5B3B-2CCB-7FFF-8B9E497F0748}"/>
                    </a:ext>
                  </a:extLst>
                </p:cNvPr>
                <p:cNvSpPr txBox="1"/>
                <p:nvPr/>
              </p:nvSpPr>
              <p:spPr>
                <a:xfrm>
                  <a:off x="9207665" y="1006929"/>
                  <a:ext cx="755184" cy="303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42FE6A6-5B3B-2CCB-7FFF-8B9E497F0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665" y="1006929"/>
                  <a:ext cx="755184" cy="303691"/>
                </a:xfrm>
                <a:prstGeom prst="rect">
                  <a:avLst/>
                </a:prstGeom>
                <a:blipFill>
                  <a:blip r:embed="rId5"/>
                  <a:stretch>
                    <a:fillRect b="-1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728C373-C91C-E53C-76C6-A7F35D40ED1F}"/>
                    </a:ext>
                  </a:extLst>
                </p:cNvPr>
                <p:cNvSpPr txBox="1"/>
                <p:nvPr/>
              </p:nvSpPr>
              <p:spPr>
                <a:xfrm>
                  <a:off x="11506100" y="1006929"/>
                  <a:ext cx="755184" cy="303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728C373-C91C-E53C-76C6-A7F35D40E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6100" y="1006929"/>
                  <a:ext cx="755184" cy="303691"/>
                </a:xfrm>
                <a:prstGeom prst="rect">
                  <a:avLst/>
                </a:prstGeom>
                <a:blipFill>
                  <a:blip r:embed="rId6"/>
                  <a:stretch>
                    <a:fillRect b="-1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4A3D2A22-2DBF-E1EE-F525-98B065208D9A}"/>
                </a:ext>
              </a:extLst>
            </p:cNvPr>
            <p:cNvSpPr/>
            <p:nvPr/>
          </p:nvSpPr>
          <p:spPr>
            <a:xfrm rot="16200000">
              <a:off x="9961202" y="652461"/>
              <a:ext cx="166577" cy="823619"/>
            </a:xfrm>
            <a:prstGeom prst="leftBrace">
              <a:avLst>
                <a:gd name="adj1" fmla="val 85421"/>
                <a:gd name="adj2" fmla="val 50183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7B5420D-0A22-13F9-2AC7-EFABA7E77465}"/>
                </a:ext>
              </a:extLst>
            </p:cNvPr>
            <p:cNvSpPr/>
            <p:nvPr/>
          </p:nvSpPr>
          <p:spPr>
            <a:xfrm>
              <a:off x="9969360" y="1176646"/>
              <a:ext cx="150259" cy="150259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797DD87E-6C95-6409-3708-AC7BDE094F14}"/>
              </a:ext>
            </a:extLst>
          </p:cNvPr>
          <p:cNvSpPr/>
          <p:nvPr/>
        </p:nvSpPr>
        <p:spPr>
          <a:xfrm>
            <a:off x="8899650" y="1690922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064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6071-07FA-DA45-6A18-6D68A107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 </a:t>
            </a:r>
            <a:r>
              <a:rPr lang="en-GB" dirty="0">
                <a:solidFill>
                  <a:srgbClr val="FF0000"/>
                </a:solidFill>
              </a:rPr>
              <a:t>Towards</a:t>
            </a:r>
            <a:r>
              <a:rPr lang="en-GB" dirty="0"/>
              <a:t> The Past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407FB9-B562-35BE-0E1F-C8CD43AE8346}"/>
              </a:ext>
            </a:extLst>
          </p:cNvPr>
          <p:cNvGrpSpPr/>
          <p:nvPr/>
        </p:nvGrpSpPr>
        <p:grpSpPr>
          <a:xfrm>
            <a:off x="9360343" y="1690688"/>
            <a:ext cx="2563896" cy="3612662"/>
            <a:chOff x="4538086" y="2194330"/>
            <a:chExt cx="2563896" cy="3612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501BB7-3F83-6BF5-2F6B-8D440901F9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81" y="2941529"/>
              <a:ext cx="229604" cy="15802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3E237-62C1-D4DC-A8D5-697BC75C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20374" y="2356003"/>
              <a:ext cx="1151254" cy="602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164B6-3ADD-7017-8372-F67BD3E72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93" y="5106343"/>
              <a:ext cx="1094246" cy="512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AEF3D5-3C8D-183F-3B9B-74F709048EC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1" y="4015058"/>
              <a:ext cx="1164556" cy="530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BA170C-75D7-E6B0-E25B-E0BE08179B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835" y="3552211"/>
              <a:ext cx="1098796" cy="432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C2639-239D-ABC3-68B9-6B82EA5B6BA3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56" y="3941767"/>
              <a:ext cx="355552" cy="17104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2B1256-7BEC-9712-DDC0-CE5172FB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883" y="2349129"/>
              <a:ext cx="835635" cy="11728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D40C7-E41B-D24B-0991-D9BD69B71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33" y="2906064"/>
              <a:ext cx="1987795" cy="646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B5D22-A3E8-FAC9-6531-EC109344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590" y="4545630"/>
              <a:ext cx="1942595" cy="5507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E58E5-C320-C92A-9FCB-BE95B9D6F610}"/>
                </a:ext>
              </a:extLst>
            </p:cNvPr>
            <p:cNvSpPr/>
            <p:nvPr/>
          </p:nvSpPr>
          <p:spPr>
            <a:xfrm>
              <a:off x="6518947" y="277531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8D285-4968-A761-F0DF-76C820AB7971}"/>
                </a:ext>
              </a:extLst>
            </p:cNvPr>
            <p:cNvSpPr/>
            <p:nvPr/>
          </p:nvSpPr>
          <p:spPr>
            <a:xfrm>
              <a:off x="6792388" y="439721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81ECCE-3342-FE44-A3D3-7CD927E8E744}"/>
                </a:ext>
              </a:extLst>
            </p:cNvPr>
            <p:cNvSpPr/>
            <p:nvPr/>
          </p:nvSpPr>
          <p:spPr>
            <a:xfrm>
              <a:off x="4538086" y="336727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F6FF4-0896-71CD-F54E-C877F35C6B1C}"/>
                </a:ext>
              </a:extLst>
            </p:cNvPr>
            <p:cNvSpPr/>
            <p:nvPr/>
          </p:nvSpPr>
          <p:spPr>
            <a:xfrm>
              <a:off x="4887594" y="497032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2852A-64DB-72D3-193F-C4E743D3275A}"/>
                </a:ext>
              </a:extLst>
            </p:cNvPr>
            <p:cNvSpPr/>
            <p:nvPr/>
          </p:nvSpPr>
          <p:spPr>
            <a:xfrm>
              <a:off x="5373721" y="219433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B40A85-BAD5-C1F1-E48C-6A88D76DD91C}"/>
                </a:ext>
              </a:extLst>
            </p:cNvPr>
            <p:cNvSpPr/>
            <p:nvPr/>
          </p:nvSpPr>
          <p:spPr>
            <a:xfrm>
              <a:off x="5627834" y="38602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24970-68BC-12F6-A786-20E56151D84E}"/>
                </a:ext>
              </a:extLst>
            </p:cNvPr>
            <p:cNvSpPr/>
            <p:nvPr/>
          </p:nvSpPr>
          <p:spPr>
            <a:xfrm>
              <a:off x="5981842" y="549739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9E0184-DEC0-F6EB-BFF6-F10BF0FA2F11}"/>
              </a:ext>
            </a:extLst>
          </p:cNvPr>
          <p:cNvCxnSpPr/>
          <p:nvPr/>
        </p:nvCxnSpPr>
        <p:spPr>
          <a:xfrm>
            <a:off x="548640" y="5967664"/>
            <a:ext cx="10805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3362427-E748-A627-44EB-372553DC9CAD}"/>
              </a:ext>
            </a:extLst>
          </p:cNvPr>
          <p:cNvGraphicFramePr>
            <a:graphicFrameLocks noGrp="1"/>
          </p:cNvGraphicFramePr>
          <p:nvPr/>
        </p:nvGraphicFramePr>
        <p:xfrm>
          <a:off x="548639" y="5486400"/>
          <a:ext cx="8412480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9884824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3139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96496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01987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37361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316323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633759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8415435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3620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1927619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56750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15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670401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4520519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958772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3373795"/>
                    </a:ext>
                  </a:extLst>
                </a:gridCol>
              </a:tblGrid>
              <a:tr h="1310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6096"/>
                  </a:ext>
                </a:extLst>
              </a:tr>
              <a:tr h="209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062010"/>
                  </a:ext>
                </a:extLst>
              </a:tr>
            </a:tbl>
          </a:graphicData>
        </a:graphic>
      </p:graphicFrame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4606DB3C-FB0E-008E-40C0-55328028225F}"/>
              </a:ext>
            </a:extLst>
          </p:cNvPr>
          <p:cNvGraphicFramePr>
            <a:graphicFrameLocks noGrp="1"/>
          </p:cNvGraphicFramePr>
          <p:nvPr/>
        </p:nvGraphicFramePr>
        <p:xfrm>
          <a:off x="289826" y="6214837"/>
          <a:ext cx="892154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797">
                  <a:extLst>
                    <a:ext uri="{9D8B030D-6E8A-4147-A177-3AD203B41FA5}">
                      <a16:colId xmlns:a16="http://schemas.microsoft.com/office/drawing/2014/main" val="423119089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212889067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44522935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616848814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0289646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2025963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27101154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14007122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6715699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50002325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09420801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69147067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82085868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8502923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737856009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74202058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05029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1553870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5458B54F-151D-ECF6-CC86-7F4F73538A53}"/>
              </a:ext>
            </a:extLst>
          </p:cNvPr>
          <p:cNvSpPr/>
          <p:nvPr/>
        </p:nvSpPr>
        <p:spPr>
          <a:xfrm>
            <a:off x="8898071" y="1690687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FFA3AF-3DD3-3AA0-B31C-629E645DE527}"/>
              </a:ext>
            </a:extLst>
          </p:cNvPr>
          <p:cNvSpPr/>
          <p:nvPr/>
        </p:nvSpPr>
        <p:spPr>
          <a:xfrm>
            <a:off x="5161865" y="169026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F1848D-82D3-2392-78FC-F7F7EE0BC53C}"/>
              </a:ext>
            </a:extLst>
          </p:cNvPr>
          <p:cNvSpPr/>
          <p:nvPr/>
        </p:nvSpPr>
        <p:spPr>
          <a:xfrm>
            <a:off x="1425659" y="16975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55642-2750-8BE1-A3A3-7E29BF1FF1FC}"/>
              </a:ext>
            </a:extLst>
          </p:cNvPr>
          <p:cNvSpPr/>
          <p:nvPr/>
        </p:nvSpPr>
        <p:spPr>
          <a:xfrm>
            <a:off x="8270596" y="224762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92297D-4739-9D1F-0354-EDF5E7EFB2E8}"/>
              </a:ext>
            </a:extLst>
          </p:cNvPr>
          <p:cNvSpPr/>
          <p:nvPr/>
        </p:nvSpPr>
        <p:spPr>
          <a:xfrm>
            <a:off x="4595803" y="223323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68E0DB-894F-493D-4AF2-1C14DFE847C8}"/>
              </a:ext>
            </a:extLst>
          </p:cNvPr>
          <p:cNvSpPr/>
          <p:nvPr/>
        </p:nvSpPr>
        <p:spPr>
          <a:xfrm>
            <a:off x="921010" y="224462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62BE71-DA79-B731-269D-CE449F2B852D}"/>
              </a:ext>
            </a:extLst>
          </p:cNvPr>
          <p:cNvSpPr/>
          <p:nvPr/>
        </p:nvSpPr>
        <p:spPr>
          <a:xfrm>
            <a:off x="7751320" y="28635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7894D2-0573-4503-0F53-8CEF48202953}"/>
              </a:ext>
            </a:extLst>
          </p:cNvPr>
          <p:cNvSpPr/>
          <p:nvPr/>
        </p:nvSpPr>
        <p:spPr>
          <a:xfrm>
            <a:off x="404790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3FC7EE-91C1-D9FE-A07C-36679BF11CAD}"/>
              </a:ext>
            </a:extLst>
          </p:cNvPr>
          <p:cNvSpPr/>
          <p:nvPr/>
        </p:nvSpPr>
        <p:spPr>
          <a:xfrm>
            <a:off x="42255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27143B-4FE8-2BF1-2047-CC2A15013CEA}"/>
              </a:ext>
            </a:extLst>
          </p:cNvPr>
          <p:cNvSpPr/>
          <p:nvPr/>
        </p:nvSpPr>
        <p:spPr>
          <a:xfrm>
            <a:off x="7243274" y="3347912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C52924-E737-9330-B9BE-168061B9FFF2}"/>
              </a:ext>
            </a:extLst>
          </p:cNvPr>
          <p:cNvSpPr/>
          <p:nvPr/>
        </p:nvSpPr>
        <p:spPr>
          <a:xfrm>
            <a:off x="3555194" y="33264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BF4EBA-C24A-B0DF-CDE2-E07B7773F383}"/>
              </a:ext>
            </a:extLst>
          </p:cNvPr>
          <p:cNvSpPr/>
          <p:nvPr/>
        </p:nvSpPr>
        <p:spPr>
          <a:xfrm>
            <a:off x="6713782" y="385982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543C1-4607-1D75-FDE1-E89E96AE4F6F}"/>
              </a:ext>
            </a:extLst>
          </p:cNvPr>
          <p:cNvSpPr/>
          <p:nvPr/>
        </p:nvSpPr>
        <p:spPr>
          <a:xfrm>
            <a:off x="3044952" y="3844561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9CD41C-AF13-F374-A612-CE8ACC61C248}"/>
              </a:ext>
            </a:extLst>
          </p:cNvPr>
          <p:cNvSpPr/>
          <p:nvPr/>
        </p:nvSpPr>
        <p:spPr>
          <a:xfrm>
            <a:off x="2518176" y="444790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621E7F-4AD8-0357-9FFE-9B1BE65A4F3E}"/>
              </a:ext>
            </a:extLst>
          </p:cNvPr>
          <p:cNvSpPr/>
          <p:nvPr/>
        </p:nvSpPr>
        <p:spPr>
          <a:xfrm>
            <a:off x="6172511" y="4485126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337B6E-B515-5773-047C-B0F748CB57E1}"/>
              </a:ext>
            </a:extLst>
          </p:cNvPr>
          <p:cNvSpPr/>
          <p:nvPr/>
        </p:nvSpPr>
        <p:spPr>
          <a:xfrm>
            <a:off x="5641626" y="49857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8D2FBE-087D-CC4F-DF52-900F478C511A}"/>
              </a:ext>
            </a:extLst>
          </p:cNvPr>
          <p:cNvSpPr/>
          <p:nvPr/>
        </p:nvSpPr>
        <p:spPr>
          <a:xfrm>
            <a:off x="1992047" y="4926487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pic>
        <p:nvPicPr>
          <p:cNvPr id="62" name="Graphic 61" descr="Stopwatch 33% with solid fill">
            <a:extLst>
              <a:ext uri="{FF2B5EF4-FFF2-40B4-BE49-F238E27FC236}">
                <a16:creationId xmlns:a16="http://schemas.microsoft.com/office/drawing/2014/main" id="{681062C1-6BE8-3697-E297-B1257575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149" y="4964105"/>
            <a:ext cx="914400" cy="914400"/>
          </a:xfrm>
          <a:prstGeom prst="rect">
            <a:avLst/>
          </a:pr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4D03909-BF67-F9B8-5C57-8B0E864FDE28}"/>
              </a:ext>
            </a:extLst>
          </p:cNvPr>
          <p:cNvSpPr/>
          <p:nvPr/>
        </p:nvSpPr>
        <p:spPr>
          <a:xfrm rot="10800000">
            <a:off x="10744564" y="457275"/>
            <a:ext cx="95249" cy="299352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5B71FD-B2D7-28B5-FE66-294BBC352D89}"/>
              </a:ext>
            </a:extLst>
          </p:cNvPr>
          <p:cNvGrpSpPr/>
          <p:nvPr/>
        </p:nvGrpSpPr>
        <p:grpSpPr>
          <a:xfrm>
            <a:off x="9207665" y="690296"/>
            <a:ext cx="3053619" cy="824262"/>
            <a:chOff x="9207665" y="690296"/>
            <a:chExt cx="3053619" cy="82426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F09D0A-6090-C4ED-AF96-DACA7805D218}"/>
                </a:ext>
              </a:extLst>
            </p:cNvPr>
            <p:cNvSpPr/>
            <p:nvPr/>
          </p:nvSpPr>
          <p:spPr>
            <a:xfrm>
              <a:off x="10503724" y="839973"/>
              <a:ext cx="1379968" cy="108855"/>
            </a:xfrm>
            <a:prstGeom prst="rect">
              <a:avLst/>
            </a:prstGeom>
            <a:pattFill prst="wdDn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7B9A32C-F67E-CAEE-3D10-DE30D69B7ABB}"/>
                </a:ext>
              </a:extLst>
            </p:cNvPr>
            <p:cNvCxnSpPr/>
            <p:nvPr/>
          </p:nvCxnSpPr>
          <p:spPr>
            <a:xfrm>
              <a:off x="9585257" y="690296"/>
              <a:ext cx="0" cy="258531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DA295D-A0FC-D4E4-27A2-83630F9EE3BA}"/>
                </a:ext>
              </a:extLst>
            </p:cNvPr>
            <p:cNvCxnSpPr/>
            <p:nvPr/>
          </p:nvCxnSpPr>
          <p:spPr>
            <a:xfrm>
              <a:off x="11883692" y="690296"/>
              <a:ext cx="0" cy="258531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6173A3-0038-4BCE-C978-2CF2AC27A23D}"/>
                </a:ext>
              </a:extLst>
            </p:cNvPr>
            <p:cNvCxnSpPr>
              <a:cxnSpLocks/>
            </p:cNvCxnSpPr>
            <p:nvPr/>
          </p:nvCxnSpPr>
          <p:spPr>
            <a:xfrm>
              <a:off x="9585257" y="948828"/>
              <a:ext cx="22984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B2BC2C-FEC5-7F5E-5421-B2321C47A4EE}"/>
                </a:ext>
              </a:extLst>
            </p:cNvPr>
            <p:cNvCxnSpPr>
              <a:cxnSpLocks/>
            </p:cNvCxnSpPr>
            <p:nvPr/>
          </p:nvCxnSpPr>
          <p:spPr>
            <a:xfrm>
              <a:off x="10503723" y="819562"/>
              <a:ext cx="0" cy="12926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519A507-299B-BDAC-D42C-42E06D74B396}"/>
                    </a:ext>
                  </a:extLst>
                </p:cNvPr>
                <p:cNvSpPr txBox="1"/>
                <p:nvPr/>
              </p:nvSpPr>
              <p:spPr>
                <a:xfrm>
                  <a:off x="10126132" y="1006930"/>
                  <a:ext cx="755184" cy="507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519A507-299B-BDAC-D42C-42E06D74B3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6132" y="1006930"/>
                  <a:ext cx="755184" cy="507628"/>
                </a:xfrm>
                <a:prstGeom prst="rect">
                  <a:avLst/>
                </a:prstGeom>
                <a:blipFill>
                  <a:blip r:embed="rId4"/>
                  <a:stretch>
                    <a:fillRect b="-1204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42FE6A6-5B3B-2CCB-7FFF-8B9E497F0748}"/>
                    </a:ext>
                  </a:extLst>
                </p:cNvPr>
                <p:cNvSpPr txBox="1"/>
                <p:nvPr/>
              </p:nvSpPr>
              <p:spPr>
                <a:xfrm>
                  <a:off x="9207665" y="1006929"/>
                  <a:ext cx="755184" cy="303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42FE6A6-5B3B-2CCB-7FFF-8B9E497F0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665" y="1006929"/>
                  <a:ext cx="755184" cy="303691"/>
                </a:xfrm>
                <a:prstGeom prst="rect">
                  <a:avLst/>
                </a:prstGeom>
                <a:blipFill>
                  <a:blip r:embed="rId5"/>
                  <a:stretch>
                    <a:fillRect b="-1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728C373-C91C-E53C-76C6-A7F35D40ED1F}"/>
                    </a:ext>
                  </a:extLst>
                </p:cNvPr>
                <p:cNvSpPr txBox="1"/>
                <p:nvPr/>
              </p:nvSpPr>
              <p:spPr>
                <a:xfrm>
                  <a:off x="11506100" y="1006929"/>
                  <a:ext cx="755184" cy="3036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728C373-C91C-E53C-76C6-A7F35D40E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06100" y="1006929"/>
                  <a:ext cx="755184" cy="303691"/>
                </a:xfrm>
                <a:prstGeom prst="rect">
                  <a:avLst/>
                </a:prstGeom>
                <a:blipFill>
                  <a:blip r:embed="rId6"/>
                  <a:stretch>
                    <a:fillRect b="-14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4A3D2A22-2DBF-E1EE-F525-98B065208D9A}"/>
                </a:ext>
              </a:extLst>
            </p:cNvPr>
            <p:cNvSpPr/>
            <p:nvPr/>
          </p:nvSpPr>
          <p:spPr>
            <a:xfrm rot="16200000">
              <a:off x="9961202" y="652461"/>
              <a:ext cx="166577" cy="823619"/>
            </a:xfrm>
            <a:prstGeom prst="leftBrace">
              <a:avLst>
                <a:gd name="adj1" fmla="val 85421"/>
                <a:gd name="adj2" fmla="val 50183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7B5420D-0A22-13F9-2AC7-EFABA7E77465}"/>
                </a:ext>
              </a:extLst>
            </p:cNvPr>
            <p:cNvSpPr/>
            <p:nvPr/>
          </p:nvSpPr>
          <p:spPr>
            <a:xfrm>
              <a:off x="9969360" y="1176646"/>
              <a:ext cx="150259" cy="150259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200" dirty="0"/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BED62846-EA1B-C6F9-1A31-CD1FD0252814}"/>
              </a:ext>
            </a:extLst>
          </p:cNvPr>
          <p:cNvSpPr/>
          <p:nvPr/>
        </p:nvSpPr>
        <p:spPr>
          <a:xfrm rot="20581581">
            <a:off x="8944754" y="2405170"/>
            <a:ext cx="3174592" cy="616532"/>
          </a:xfrm>
          <a:prstGeom prst="ellipse">
            <a:avLst/>
          </a:prstGeom>
          <a:solidFill>
            <a:srgbClr val="A5B592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BA96571-0640-0A8F-F19C-371E99892DFA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0800000" flipV="1">
            <a:off x="8425393" y="1845484"/>
            <a:ext cx="472678" cy="40213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7A9C64E-A1FC-B073-3188-DF9134D18FA3}"/>
              </a:ext>
            </a:extLst>
          </p:cNvPr>
          <p:cNvCxnSpPr>
            <a:cxnSpLocks/>
            <a:stCxn id="44" idx="4"/>
            <a:endCxn id="50" idx="6"/>
          </p:cNvCxnSpPr>
          <p:nvPr/>
        </p:nvCxnSpPr>
        <p:spPr>
          <a:xfrm rot="5400000">
            <a:off x="8047843" y="2013353"/>
            <a:ext cx="1018096" cy="99195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EA2E911-108B-A2D4-3BD2-B399DCE313F0}"/>
              </a:ext>
            </a:extLst>
          </p:cNvPr>
          <p:cNvSpPr/>
          <p:nvPr/>
        </p:nvSpPr>
        <p:spPr>
          <a:xfrm>
            <a:off x="8267839" y="224689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b="1" dirty="0"/>
              <a:t>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A8B3F9-D69F-14CB-C1C2-F761A15DCB63}"/>
              </a:ext>
            </a:extLst>
          </p:cNvPr>
          <p:cNvSpPr/>
          <p:nvPr/>
        </p:nvSpPr>
        <p:spPr>
          <a:xfrm>
            <a:off x="7749394" y="2858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0546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3" grpId="0" animBg="1"/>
      <p:bldP spid="5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6071-07FA-DA45-6A18-6D68A107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 </a:t>
            </a:r>
            <a:r>
              <a:rPr lang="en-GB" dirty="0">
                <a:solidFill>
                  <a:srgbClr val="FF0000"/>
                </a:solidFill>
              </a:rPr>
              <a:t>Towards</a:t>
            </a:r>
            <a:r>
              <a:rPr lang="en-GB" dirty="0"/>
              <a:t> The Past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407FB9-B562-35BE-0E1F-C8CD43AE8346}"/>
              </a:ext>
            </a:extLst>
          </p:cNvPr>
          <p:cNvGrpSpPr/>
          <p:nvPr/>
        </p:nvGrpSpPr>
        <p:grpSpPr>
          <a:xfrm>
            <a:off x="9360343" y="1690688"/>
            <a:ext cx="2563896" cy="3612662"/>
            <a:chOff x="4538086" y="2194330"/>
            <a:chExt cx="2563896" cy="3612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501BB7-3F83-6BF5-2F6B-8D440901F9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81" y="2941529"/>
              <a:ext cx="229604" cy="15802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3E237-62C1-D4DC-A8D5-697BC75C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20374" y="2356003"/>
              <a:ext cx="1151254" cy="602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164B6-3ADD-7017-8372-F67BD3E72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93" y="5106343"/>
              <a:ext cx="1094246" cy="512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AEF3D5-3C8D-183F-3B9B-74F709048EC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1" y="4015058"/>
              <a:ext cx="1164556" cy="530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BA170C-75D7-E6B0-E25B-E0BE08179B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835" y="3552211"/>
              <a:ext cx="1098796" cy="432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C2639-239D-ABC3-68B9-6B82EA5B6BA3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56" y="3941767"/>
              <a:ext cx="355552" cy="17104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2B1256-7BEC-9712-DDC0-CE5172FB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883" y="2349129"/>
              <a:ext cx="835635" cy="11728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D40C7-E41B-D24B-0991-D9BD69B71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33" y="2906064"/>
              <a:ext cx="1987795" cy="646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B5D22-A3E8-FAC9-6531-EC109344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590" y="4545630"/>
              <a:ext cx="1942595" cy="5507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E58E5-C320-C92A-9FCB-BE95B9D6F610}"/>
                </a:ext>
              </a:extLst>
            </p:cNvPr>
            <p:cNvSpPr/>
            <p:nvPr/>
          </p:nvSpPr>
          <p:spPr>
            <a:xfrm>
              <a:off x="6518947" y="277531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8D285-4968-A761-F0DF-76C820AB7971}"/>
                </a:ext>
              </a:extLst>
            </p:cNvPr>
            <p:cNvSpPr/>
            <p:nvPr/>
          </p:nvSpPr>
          <p:spPr>
            <a:xfrm>
              <a:off x="6792388" y="439721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81ECCE-3342-FE44-A3D3-7CD927E8E744}"/>
                </a:ext>
              </a:extLst>
            </p:cNvPr>
            <p:cNvSpPr/>
            <p:nvPr/>
          </p:nvSpPr>
          <p:spPr>
            <a:xfrm>
              <a:off x="4538086" y="336727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F6FF4-0896-71CD-F54E-C877F35C6B1C}"/>
                </a:ext>
              </a:extLst>
            </p:cNvPr>
            <p:cNvSpPr/>
            <p:nvPr/>
          </p:nvSpPr>
          <p:spPr>
            <a:xfrm>
              <a:off x="4887594" y="497032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2852A-64DB-72D3-193F-C4E743D3275A}"/>
                </a:ext>
              </a:extLst>
            </p:cNvPr>
            <p:cNvSpPr/>
            <p:nvPr/>
          </p:nvSpPr>
          <p:spPr>
            <a:xfrm>
              <a:off x="5373721" y="219433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B40A85-BAD5-C1F1-E48C-6A88D76DD91C}"/>
                </a:ext>
              </a:extLst>
            </p:cNvPr>
            <p:cNvSpPr/>
            <p:nvPr/>
          </p:nvSpPr>
          <p:spPr>
            <a:xfrm>
              <a:off x="5627834" y="38602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24970-68BC-12F6-A786-20E56151D84E}"/>
                </a:ext>
              </a:extLst>
            </p:cNvPr>
            <p:cNvSpPr/>
            <p:nvPr/>
          </p:nvSpPr>
          <p:spPr>
            <a:xfrm>
              <a:off x="5981842" y="549739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9E0184-DEC0-F6EB-BFF6-F10BF0FA2F11}"/>
              </a:ext>
            </a:extLst>
          </p:cNvPr>
          <p:cNvCxnSpPr/>
          <p:nvPr/>
        </p:nvCxnSpPr>
        <p:spPr>
          <a:xfrm>
            <a:off x="548640" y="5967664"/>
            <a:ext cx="10805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3362427-E748-A627-44EB-372553DC9CAD}"/>
              </a:ext>
            </a:extLst>
          </p:cNvPr>
          <p:cNvGraphicFramePr>
            <a:graphicFrameLocks noGrp="1"/>
          </p:cNvGraphicFramePr>
          <p:nvPr/>
        </p:nvGraphicFramePr>
        <p:xfrm>
          <a:off x="548639" y="5486400"/>
          <a:ext cx="8412480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9884824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3139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96496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01987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37361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316323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633759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8415435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3620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1927619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56750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15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670401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4520519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958772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3373795"/>
                    </a:ext>
                  </a:extLst>
                </a:gridCol>
              </a:tblGrid>
              <a:tr h="1310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6096"/>
                  </a:ext>
                </a:extLst>
              </a:tr>
              <a:tr h="209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062010"/>
                  </a:ext>
                </a:extLst>
              </a:tr>
            </a:tbl>
          </a:graphicData>
        </a:graphic>
      </p:graphicFrame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4606DB3C-FB0E-008E-40C0-55328028225F}"/>
              </a:ext>
            </a:extLst>
          </p:cNvPr>
          <p:cNvGraphicFramePr>
            <a:graphicFrameLocks noGrp="1"/>
          </p:cNvGraphicFramePr>
          <p:nvPr/>
        </p:nvGraphicFramePr>
        <p:xfrm>
          <a:off x="289826" y="6214837"/>
          <a:ext cx="892154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797">
                  <a:extLst>
                    <a:ext uri="{9D8B030D-6E8A-4147-A177-3AD203B41FA5}">
                      <a16:colId xmlns:a16="http://schemas.microsoft.com/office/drawing/2014/main" val="423119089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212889067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44522935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616848814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0289646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2025963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27101154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14007122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6715699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50002325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09420801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69147067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82085868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8502923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737856009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74202058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05029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1553870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5458B54F-151D-ECF6-CC86-7F4F73538A53}"/>
              </a:ext>
            </a:extLst>
          </p:cNvPr>
          <p:cNvSpPr/>
          <p:nvPr/>
        </p:nvSpPr>
        <p:spPr>
          <a:xfrm>
            <a:off x="8898071" y="1690687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FFA3AF-3DD3-3AA0-B31C-629E645DE527}"/>
              </a:ext>
            </a:extLst>
          </p:cNvPr>
          <p:cNvSpPr/>
          <p:nvPr/>
        </p:nvSpPr>
        <p:spPr>
          <a:xfrm>
            <a:off x="5161865" y="169026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F1848D-82D3-2392-78FC-F7F7EE0BC53C}"/>
              </a:ext>
            </a:extLst>
          </p:cNvPr>
          <p:cNvSpPr/>
          <p:nvPr/>
        </p:nvSpPr>
        <p:spPr>
          <a:xfrm>
            <a:off x="1425659" y="16975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55642-2750-8BE1-A3A3-7E29BF1FF1FC}"/>
              </a:ext>
            </a:extLst>
          </p:cNvPr>
          <p:cNvSpPr/>
          <p:nvPr/>
        </p:nvSpPr>
        <p:spPr>
          <a:xfrm>
            <a:off x="8270596" y="224762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92297D-4739-9D1F-0354-EDF5E7EFB2E8}"/>
              </a:ext>
            </a:extLst>
          </p:cNvPr>
          <p:cNvSpPr/>
          <p:nvPr/>
        </p:nvSpPr>
        <p:spPr>
          <a:xfrm>
            <a:off x="4595803" y="223323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68E0DB-894F-493D-4AF2-1C14DFE847C8}"/>
              </a:ext>
            </a:extLst>
          </p:cNvPr>
          <p:cNvSpPr/>
          <p:nvPr/>
        </p:nvSpPr>
        <p:spPr>
          <a:xfrm>
            <a:off x="921010" y="224462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62BE71-DA79-B731-269D-CE449F2B852D}"/>
              </a:ext>
            </a:extLst>
          </p:cNvPr>
          <p:cNvSpPr/>
          <p:nvPr/>
        </p:nvSpPr>
        <p:spPr>
          <a:xfrm>
            <a:off x="7751320" y="28635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7894D2-0573-4503-0F53-8CEF48202953}"/>
              </a:ext>
            </a:extLst>
          </p:cNvPr>
          <p:cNvSpPr/>
          <p:nvPr/>
        </p:nvSpPr>
        <p:spPr>
          <a:xfrm>
            <a:off x="404790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3FC7EE-91C1-D9FE-A07C-36679BF11CAD}"/>
              </a:ext>
            </a:extLst>
          </p:cNvPr>
          <p:cNvSpPr/>
          <p:nvPr/>
        </p:nvSpPr>
        <p:spPr>
          <a:xfrm>
            <a:off x="42255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27143B-4FE8-2BF1-2047-CC2A15013CEA}"/>
              </a:ext>
            </a:extLst>
          </p:cNvPr>
          <p:cNvSpPr/>
          <p:nvPr/>
        </p:nvSpPr>
        <p:spPr>
          <a:xfrm>
            <a:off x="7243274" y="3347912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C52924-E737-9330-B9BE-168061B9FFF2}"/>
              </a:ext>
            </a:extLst>
          </p:cNvPr>
          <p:cNvSpPr/>
          <p:nvPr/>
        </p:nvSpPr>
        <p:spPr>
          <a:xfrm>
            <a:off x="3555194" y="33264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BF4EBA-C24A-B0DF-CDE2-E07B7773F383}"/>
              </a:ext>
            </a:extLst>
          </p:cNvPr>
          <p:cNvSpPr/>
          <p:nvPr/>
        </p:nvSpPr>
        <p:spPr>
          <a:xfrm>
            <a:off x="6713782" y="385982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543C1-4607-1D75-FDE1-E89E96AE4F6F}"/>
              </a:ext>
            </a:extLst>
          </p:cNvPr>
          <p:cNvSpPr/>
          <p:nvPr/>
        </p:nvSpPr>
        <p:spPr>
          <a:xfrm>
            <a:off x="3044952" y="3844561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9CD41C-AF13-F374-A612-CE8ACC61C248}"/>
              </a:ext>
            </a:extLst>
          </p:cNvPr>
          <p:cNvSpPr/>
          <p:nvPr/>
        </p:nvSpPr>
        <p:spPr>
          <a:xfrm>
            <a:off x="2518176" y="444790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621E7F-4AD8-0357-9FFE-9B1BE65A4F3E}"/>
              </a:ext>
            </a:extLst>
          </p:cNvPr>
          <p:cNvSpPr/>
          <p:nvPr/>
        </p:nvSpPr>
        <p:spPr>
          <a:xfrm>
            <a:off x="6172511" y="4485126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337B6E-B515-5773-047C-B0F748CB57E1}"/>
              </a:ext>
            </a:extLst>
          </p:cNvPr>
          <p:cNvSpPr/>
          <p:nvPr/>
        </p:nvSpPr>
        <p:spPr>
          <a:xfrm>
            <a:off x="5641626" y="49857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8D2FBE-087D-CC4F-DF52-900F478C511A}"/>
              </a:ext>
            </a:extLst>
          </p:cNvPr>
          <p:cNvSpPr/>
          <p:nvPr/>
        </p:nvSpPr>
        <p:spPr>
          <a:xfrm>
            <a:off x="1992047" y="4926487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pic>
        <p:nvPicPr>
          <p:cNvPr id="62" name="Graphic 61" descr="Stopwatch 33% with solid fill">
            <a:extLst>
              <a:ext uri="{FF2B5EF4-FFF2-40B4-BE49-F238E27FC236}">
                <a16:creationId xmlns:a16="http://schemas.microsoft.com/office/drawing/2014/main" id="{681062C1-6BE8-3697-E297-B1257575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149" y="4964105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ED62846-EA1B-C6F9-1A31-CD1FD0252814}"/>
              </a:ext>
            </a:extLst>
          </p:cNvPr>
          <p:cNvSpPr/>
          <p:nvPr/>
        </p:nvSpPr>
        <p:spPr>
          <a:xfrm rot="20581581">
            <a:off x="9754233" y="1491858"/>
            <a:ext cx="2150440" cy="2378475"/>
          </a:xfrm>
          <a:prstGeom prst="ellipse">
            <a:avLst/>
          </a:prstGeom>
          <a:solidFill>
            <a:srgbClr val="A5B592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BA96571-0640-0A8F-F19C-371E99892DFA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0800000" flipV="1">
            <a:off x="8425393" y="1845484"/>
            <a:ext cx="472678" cy="40213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7A9C64E-A1FC-B073-3188-DF9134D18FA3}"/>
              </a:ext>
            </a:extLst>
          </p:cNvPr>
          <p:cNvCxnSpPr>
            <a:cxnSpLocks/>
            <a:stCxn id="44" idx="4"/>
            <a:endCxn id="50" idx="6"/>
          </p:cNvCxnSpPr>
          <p:nvPr/>
        </p:nvCxnSpPr>
        <p:spPr>
          <a:xfrm rot="5400000">
            <a:off x="8047843" y="2013353"/>
            <a:ext cx="1018096" cy="99195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EA2E911-108B-A2D4-3BD2-B399DCE313F0}"/>
              </a:ext>
            </a:extLst>
          </p:cNvPr>
          <p:cNvSpPr/>
          <p:nvPr/>
        </p:nvSpPr>
        <p:spPr>
          <a:xfrm>
            <a:off x="8267839" y="224689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b="1" dirty="0"/>
              <a:t>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A8B3F9-D69F-14CB-C1C2-F761A15DCB63}"/>
              </a:ext>
            </a:extLst>
          </p:cNvPr>
          <p:cNvSpPr/>
          <p:nvPr/>
        </p:nvSpPr>
        <p:spPr>
          <a:xfrm>
            <a:off x="7749394" y="2858840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03BC656-783D-3598-CDB7-ACA7CEA11364}"/>
              </a:ext>
            </a:extLst>
          </p:cNvPr>
          <p:cNvCxnSpPr>
            <a:cxnSpLocks/>
            <a:stCxn id="53" idx="2"/>
            <a:endCxn id="45" idx="6"/>
          </p:cNvCxnSpPr>
          <p:nvPr/>
        </p:nvCxnSpPr>
        <p:spPr>
          <a:xfrm rot="10800000">
            <a:off x="5471460" y="1845068"/>
            <a:ext cx="2277935" cy="116857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FDFD706-8698-08B9-042E-3800EA7F7D16}"/>
              </a:ext>
            </a:extLst>
          </p:cNvPr>
          <p:cNvCxnSpPr>
            <a:cxnSpLocks/>
            <a:stCxn id="53" idx="2"/>
            <a:endCxn id="48" idx="6"/>
          </p:cNvCxnSpPr>
          <p:nvPr/>
        </p:nvCxnSpPr>
        <p:spPr>
          <a:xfrm rot="10800000">
            <a:off x="4905398" y="2388038"/>
            <a:ext cx="2843997" cy="625601"/>
          </a:xfrm>
          <a:prstGeom prst="curvedConnector3">
            <a:avLst>
              <a:gd name="adj1" fmla="val 771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1FC71A6-7194-2B8F-A1B7-3CD5559A9B8A}"/>
              </a:ext>
            </a:extLst>
          </p:cNvPr>
          <p:cNvCxnSpPr>
            <a:cxnSpLocks/>
            <a:stCxn id="53" idx="4"/>
            <a:endCxn id="54" idx="6"/>
          </p:cNvCxnSpPr>
          <p:nvPr/>
        </p:nvCxnSpPr>
        <p:spPr>
          <a:xfrm rot="5400000">
            <a:off x="7561393" y="3159911"/>
            <a:ext cx="334275" cy="35132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E401911F-23FD-F158-5D20-40E30A2ACBF0}"/>
              </a:ext>
            </a:extLst>
          </p:cNvPr>
          <p:cNvCxnSpPr>
            <a:stCxn id="45" idx="0"/>
            <a:endCxn id="44" idx="0"/>
          </p:cNvCxnSpPr>
          <p:nvPr/>
        </p:nvCxnSpPr>
        <p:spPr>
          <a:xfrm rot="16200000" flipH="1">
            <a:off x="7184556" y="-177625"/>
            <a:ext cx="418" cy="3736206"/>
          </a:xfrm>
          <a:prstGeom prst="curvedConnector3">
            <a:avLst>
              <a:gd name="adj1" fmla="val -93578947"/>
            </a:avLst>
          </a:prstGeom>
          <a:ln w="38100">
            <a:solidFill>
              <a:srgbClr val="00B0F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FA79075-5AD3-ADFE-28F9-AD01628D3948}"/>
              </a:ext>
            </a:extLst>
          </p:cNvPr>
          <p:cNvSpPr txBox="1"/>
          <p:nvPr/>
        </p:nvSpPr>
        <p:spPr>
          <a:xfrm>
            <a:off x="6197414" y="1465215"/>
            <a:ext cx="216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might be different</a:t>
            </a:r>
          </a:p>
        </p:txBody>
      </p:sp>
    </p:spTree>
    <p:extLst>
      <p:ext uri="{BB962C8B-B14F-4D97-AF65-F5344CB8AC3E}">
        <p14:creationId xmlns:p14="http://schemas.microsoft.com/office/powerpoint/2010/main" val="224272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3EEDE-AF42-5959-AE2B-BCDB8F0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Hard-core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9FC6A-FCF0-CE15-3F69-97379FC94BE8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548753-2894-CC76-855D-8D029C82C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808DB0-50FF-4536-4F97-C004F545A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939B26-9712-16B7-08B8-7AD80E6E4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D16470-AED0-A8F6-0D64-0ED92750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C365D0-5493-E1DB-4D17-D097568B0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04B1BC-A1C6-139F-D274-0A7160061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B61A17-F7C5-4238-6C82-4BB3A8F53D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E38FDA-CD69-4755-68DF-0C6E8B7A1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B7952D-AFAF-4734-58AF-FD9010C39B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567676-93DC-4D67-BCC1-1B4F23CDE0D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96863B-1B1B-F763-F3E1-B42AE9E30D6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F73EC4-8877-B8C4-16A4-98207481B38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6FE7D2-7DD4-F2DB-CB28-3C2FA43014B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1DDC1B-31BA-D2B6-9382-A96AB1A06976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4E7B64-DD31-F8C9-AF23-36988FB441D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FEF8F5-9938-670B-C0E3-2AEC6358AE44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/>
              <p:nvPr/>
            </p:nvSpPr>
            <p:spPr>
              <a:xfrm>
                <a:off x="4694660" y="1690688"/>
                <a:ext cx="7204115" cy="46290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HardCore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Input: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A graph with max degree </a:t>
                </a:r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Output: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660" y="1690688"/>
                <a:ext cx="7204115" cy="462908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4B2934-D0FE-A184-8F45-203714DDB416}"/>
                  </a:ext>
                </a:extLst>
              </p:cNvPr>
              <p:cNvSpPr txBox="1"/>
              <p:nvPr/>
            </p:nvSpPr>
            <p:spPr>
              <a:xfrm>
                <a:off x="7083708" y="4161825"/>
                <a:ext cx="3646019" cy="1586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GB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IndSet</m:t>
                          </m:r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4B2934-D0FE-A184-8F45-203714DDB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08" y="4161825"/>
                <a:ext cx="3646019" cy="15869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967B11-B1E7-719F-D0F8-3330FDFF4DD0}"/>
                  </a:ext>
                </a:extLst>
              </p:cNvPr>
              <p:cNvSpPr txBox="1"/>
              <p:nvPr/>
            </p:nvSpPr>
            <p:spPr>
              <a:xfrm>
                <a:off x="2217961" y="5276290"/>
                <a:ext cx="244712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967B11-B1E7-719F-D0F8-3330FDFF4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1" y="5276290"/>
                <a:ext cx="244712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50A9BD-C7B0-A6CB-A031-0B1D091B0BBB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E4787-C7D3-53F9-A007-0D70608511CB}"/>
              </a:ext>
            </a:extLst>
          </p:cNvPr>
          <p:cNvSpPr/>
          <p:nvPr/>
        </p:nvSpPr>
        <p:spPr>
          <a:xfrm>
            <a:off x="4924538" y="5204972"/>
            <a:ext cx="3291872" cy="6459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partition function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13D037-2FC5-721E-2BE6-27813A9D5B6C}"/>
              </a:ext>
            </a:extLst>
          </p:cNvPr>
          <p:cNvSpPr/>
          <p:nvPr/>
        </p:nvSpPr>
        <p:spPr>
          <a:xfrm>
            <a:off x="384547" y="5297607"/>
            <a:ext cx="1952280" cy="6459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weight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EFE788-ECD6-5C14-6AFE-80F4E17D5045}"/>
              </a:ext>
            </a:extLst>
          </p:cNvPr>
          <p:cNvSpPr/>
          <p:nvPr/>
        </p:nvSpPr>
        <p:spPr>
          <a:xfrm>
            <a:off x="1131740" y="1777465"/>
            <a:ext cx="2753333" cy="6459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C1B992D-72E7-AF9A-68CB-94DDFEC8F244}"/>
              </a:ext>
            </a:extLst>
          </p:cNvPr>
          <p:cNvSpPr/>
          <p:nvPr/>
        </p:nvSpPr>
        <p:spPr>
          <a:xfrm>
            <a:off x="5276211" y="1433111"/>
            <a:ext cx="2111253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82317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6071-07FA-DA45-6A18-6D68A107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 </a:t>
            </a:r>
            <a:r>
              <a:rPr lang="en-GB" dirty="0">
                <a:solidFill>
                  <a:srgbClr val="FF0000"/>
                </a:solidFill>
              </a:rPr>
              <a:t>Towards</a:t>
            </a:r>
            <a:r>
              <a:rPr lang="en-GB" dirty="0"/>
              <a:t> The Past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407FB9-B562-35BE-0E1F-C8CD43AE8346}"/>
              </a:ext>
            </a:extLst>
          </p:cNvPr>
          <p:cNvGrpSpPr/>
          <p:nvPr/>
        </p:nvGrpSpPr>
        <p:grpSpPr>
          <a:xfrm>
            <a:off x="9360343" y="1690688"/>
            <a:ext cx="2563896" cy="3612662"/>
            <a:chOff x="4538086" y="2194330"/>
            <a:chExt cx="2563896" cy="3612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501BB7-3F83-6BF5-2F6B-8D440901F9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81" y="2941529"/>
              <a:ext cx="229604" cy="15802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3E237-62C1-D4DC-A8D5-697BC75C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20374" y="2356003"/>
              <a:ext cx="1151254" cy="602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164B6-3ADD-7017-8372-F67BD3E72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93" y="5106343"/>
              <a:ext cx="1094246" cy="512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AEF3D5-3C8D-183F-3B9B-74F709048EC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1" y="4015058"/>
              <a:ext cx="1164556" cy="530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BA170C-75D7-E6B0-E25B-E0BE08179B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835" y="3552211"/>
              <a:ext cx="1098796" cy="432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C2639-239D-ABC3-68B9-6B82EA5B6BA3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56" y="3941767"/>
              <a:ext cx="355552" cy="17104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2B1256-7BEC-9712-DDC0-CE5172FB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883" y="2349129"/>
              <a:ext cx="835635" cy="11728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D40C7-E41B-D24B-0991-D9BD69B71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33" y="2906064"/>
              <a:ext cx="1987795" cy="646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B5D22-A3E8-FAC9-6531-EC109344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590" y="4545630"/>
              <a:ext cx="1942595" cy="5507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E58E5-C320-C92A-9FCB-BE95B9D6F610}"/>
                </a:ext>
              </a:extLst>
            </p:cNvPr>
            <p:cNvSpPr/>
            <p:nvPr/>
          </p:nvSpPr>
          <p:spPr>
            <a:xfrm>
              <a:off x="6518947" y="277531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8D285-4968-A761-F0DF-76C820AB7971}"/>
                </a:ext>
              </a:extLst>
            </p:cNvPr>
            <p:cNvSpPr/>
            <p:nvPr/>
          </p:nvSpPr>
          <p:spPr>
            <a:xfrm>
              <a:off x="6792388" y="439721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81ECCE-3342-FE44-A3D3-7CD927E8E744}"/>
                </a:ext>
              </a:extLst>
            </p:cNvPr>
            <p:cNvSpPr/>
            <p:nvPr/>
          </p:nvSpPr>
          <p:spPr>
            <a:xfrm>
              <a:off x="4538086" y="336727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F6FF4-0896-71CD-F54E-C877F35C6B1C}"/>
                </a:ext>
              </a:extLst>
            </p:cNvPr>
            <p:cNvSpPr/>
            <p:nvPr/>
          </p:nvSpPr>
          <p:spPr>
            <a:xfrm>
              <a:off x="4887594" y="497032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2852A-64DB-72D3-193F-C4E743D3275A}"/>
                </a:ext>
              </a:extLst>
            </p:cNvPr>
            <p:cNvSpPr/>
            <p:nvPr/>
          </p:nvSpPr>
          <p:spPr>
            <a:xfrm>
              <a:off x="5373721" y="219433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B40A85-BAD5-C1F1-E48C-6A88D76DD91C}"/>
                </a:ext>
              </a:extLst>
            </p:cNvPr>
            <p:cNvSpPr/>
            <p:nvPr/>
          </p:nvSpPr>
          <p:spPr>
            <a:xfrm>
              <a:off x="5627834" y="38602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24970-68BC-12F6-A786-20E56151D84E}"/>
                </a:ext>
              </a:extLst>
            </p:cNvPr>
            <p:cNvSpPr/>
            <p:nvPr/>
          </p:nvSpPr>
          <p:spPr>
            <a:xfrm>
              <a:off x="5981842" y="549739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9E0184-DEC0-F6EB-BFF6-F10BF0FA2F11}"/>
              </a:ext>
            </a:extLst>
          </p:cNvPr>
          <p:cNvCxnSpPr/>
          <p:nvPr/>
        </p:nvCxnSpPr>
        <p:spPr>
          <a:xfrm>
            <a:off x="548640" y="5967664"/>
            <a:ext cx="10805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3362427-E748-A627-44EB-372553DC9CAD}"/>
              </a:ext>
            </a:extLst>
          </p:cNvPr>
          <p:cNvGraphicFramePr>
            <a:graphicFrameLocks noGrp="1"/>
          </p:cNvGraphicFramePr>
          <p:nvPr/>
        </p:nvGraphicFramePr>
        <p:xfrm>
          <a:off x="548639" y="5486400"/>
          <a:ext cx="8412480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9884824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3139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96496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01987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37361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316323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633759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8415435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3620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1927619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56750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15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670401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4520519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958772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3373795"/>
                    </a:ext>
                  </a:extLst>
                </a:gridCol>
              </a:tblGrid>
              <a:tr h="1310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6096"/>
                  </a:ext>
                </a:extLst>
              </a:tr>
              <a:tr h="209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062010"/>
                  </a:ext>
                </a:extLst>
              </a:tr>
            </a:tbl>
          </a:graphicData>
        </a:graphic>
      </p:graphicFrame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4606DB3C-FB0E-008E-40C0-55328028225F}"/>
              </a:ext>
            </a:extLst>
          </p:cNvPr>
          <p:cNvGraphicFramePr>
            <a:graphicFrameLocks noGrp="1"/>
          </p:cNvGraphicFramePr>
          <p:nvPr/>
        </p:nvGraphicFramePr>
        <p:xfrm>
          <a:off x="289826" y="6214837"/>
          <a:ext cx="892154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797">
                  <a:extLst>
                    <a:ext uri="{9D8B030D-6E8A-4147-A177-3AD203B41FA5}">
                      <a16:colId xmlns:a16="http://schemas.microsoft.com/office/drawing/2014/main" val="423119089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212889067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44522935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616848814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0289646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2025963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27101154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14007122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6715699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50002325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09420801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69147067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82085868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8502923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737856009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74202058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05029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1553870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5458B54F-151D-ECF6-CC86-7F4F73538A53}"/>
              </a:ext>
            </a:extLst>
          </p:cNvPr>
          <p:cNvSpPr/>
          <p:nvPr/>
        </p:nvSpPr>
        <p:spPr>
          <a:xfrm>
            <a:off x="8898071" y="1690687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FFA3AF-3DD3-3AA0-B31C-629E645DE527}"/>
              </a:ext>
            </a:extLst>
          </p:cNvPr>
          <p:cNvSpPr/>
          <p:nvPr/>
        </p:nvSpPr>
        <p:spPr>
          <a:xfrm>
            <a:off x="5161865" y="169026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F1848D-82D3-2392-78FC-F7F7EE0BC53C}"/>
              </a:ext>
            </a:extLst>
          </p:cNvPr>
          <p:cNvSpPr/>
          <p:nvPr/>
        </p:nvSpPr>
        <p:spPr>
          <a:xfrm>
            <a:off x="1425659" y="16975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55642-2750-8BE1-A3A3-7E29BF1FF1FC}"/>
              </a:ext>
            </a:extLst>
          </p:cNvPr>
          <p:cNvSpPr/>
          <p:nvPr/>
        </p:nvSpPr>
        <p:spPr>
          <a:xfrm>
            <a:off x="8270596" y="224762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92297D-4739-9D1F-0354-EDF5E7EFB2E8}"/>
              </a:ext>
            </a:extLst>
          </p:cNvPr>
          <p:cNvSpPr/>
          <p:nvPr/>
        </p:nvSpPr>
        <p:spPr>
          <a:xfrm>
            <a:off x="4595803" y="223323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68E0DB-894F-493D-4AF2-1C14DFE847C8}"/>
              </a:ext>
            </a:extLst>
          </p:cNvPr>
          <p:cNvSpPr/>
          <p:nvPr/>
        </p:nvSpPr>
        <p:spPr>
          <a:xfrm>
            <a:off x="921010" y="224462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62BE71-DA79-B731-269D-CE449F2B852D}"/>
              </a:ext>
            </a:extLst>
          </p:cNvPr>
          <p:cNvSpPr/>
          <p:nvPr/>
        </p:nvSpPr>
        <p:spPr>
          <a:xfrm>
            <a:off x="7751320" y="28635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7894D2-0573-4503-0F53-8CEF48202953}"/>
              </a:ext>
            </a:extLst>
          </p:cNvPr>
          <p:cNvSpPr/>
          <p:nvPr/>
        </p:nvSpPr>
        <p:spPr>
          <a:xfrm>
            <a:off x="404790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3FC7EE-91C1-D9FE-A07C-36679BF11CAD}"/>
              </a:ext>
            </a:extLst>
          </p:cNvPr>
          <p:cNvSpPr/>
          <p:nvPr/>
        </p:nvSpPr>
        <p:spPr>
          <a:xfrm>
            <a:off x="42255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27143B-4FE8-2BF1-2047-CC2A15013CEA}"/>
              </a:ext>
            </a:extLst>
          </p:cNvPr>
          <p:cNvSpPr/>
          <p:nvPr/>
        </p:nvSpPr>
        <p:spPr>
          <a:xfrm>
            <a:off x="7243274" y="3347912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C52924-E737-9330-B9BE-168061B9FFF2}"/>
              </a:ext>
            </a:extLst>
          </p:cNvPr>
          <p:cNvSpPr/>
          <p:nvPr/>
        </p:nvSpPr>
        <p:spPr>
          <a:xfrm>
            <a:off x="3555194" y="33264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BF4EBA-C24A-B0DF-CDE2-E07B7773F383}"/>
              </a:ext>
            </a:extLst>
          </p:cNvPr>
          <p:cNvSpPr/>
          <p:nvPr/>
        </p:nvSpPr>
        <p:spPr>
          <a:xfrm>
            <a:off x="6713782" y="385982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543C1-4607-1D75-FDE1-E89E96AE4F6F}"/>
              </a:ext>
            </a:extLst>
          </p:cNvPr>
          <p:cNvSpPr/>
          <p:nvPr/>
        </p:nvSpPr>
        <p:spPr>
          <a:xfrm>
            <a:off x="3044952" y="3844561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9CD41C-AF13-F374-A612-CE8ACC61C248}"/>
              </a:ext>
            </a:extLst>
          </p:cNvPr>
          <p:cNvSpPr/>
          <p:nvPr/>
        </p:nvSpPr>
        <p:spPr>
          <a:xfrm>
            <a:off x="2518176" y="444790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621E7F-4AD8-0357-9FFE-9B1BE65A4F3E}"/>
              </a:ext>
            </a:extLst>
          </p:cNvPr>
          <p:cNvSpPr/>
          <p:nvPr/>
        </p:nvSpPr>
        <p:spPr>
          <a:xfrm>
            <a:off x="6172511" y="4485126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337B6E-B515-5773-047C-B0F748CB57E1}"/>
              </a:ext>
            </a:extLst>
          </p:cNvPr>
          <p:cNvSpPr/>
          <p:nvPr/>
        </p:nvSpPr>
        <p:spPr>
          <a:xfrm>
            <a:off x="5641626" y="49857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8D2FBE-087D-CC4F-DF52-900F478C511A}"/>
              </a:ext>
            </a:extLst>
          </p:cNvPr>
          <p:cNvSpPr/>
          <p:nvPr/>
        </p:nvSpPr>
        <p:spPr>
          <a:xfrm>
            <a:off x="1992047" y="4926487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pic>
        <p:nvPicPr>
          <p:cNvPr id="62" name="Graphic 61" descr="Stopwatch 33% with solid fill">
            <a:extLst>
              <a:ext uri="{FF2B5EF4-FFF2-40B4-BE49-F238E27FC236}">
                <a16:creationId xmlns:a16="http://schemas.microsoft.com/office/drawing/2014/main" id="{681062C1-6BE8-3697-E297-B1257575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149" y="4964105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ED62846-EA1B-C6F9-1A31-CD1FD0252814}"/>
              </a:ext>
            </a:extLst>
          </p:cNvPr>
          <p:cNvSpPr/>
          <p:nvPr/>
        </p:nvSpPr>
        <p:spPr>
          <a:xfrm rot="20581581">
            <a:off x="9754233" y="1491858"/>
            <a:ext cx="2150440" cy="2378475"/>
          </a:xfrm>
          <a:prstGeom prst="ellipse">
            <a:avLst/>
          </a:prstGeom>
          <a:solidFill>
            <a:srgbClr val="A5B592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BA96571-0640-0A8F-F19C-371E99892DFA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0800000" flipV="1">
            <a:off x="8425393" y="1845484"/>
            <a:ext cx="472678" cy="40213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7A9C64E-A1FC-B073-3188-DF9134D18FA3}"/>
              </a:ext>
            </a:extLst>
          </p:cNvPr>
          <p:cNvCxnSpPr>
            <a:cxnSpLocks/>
            <a:stCxn id="44" idx="4"/>
            <a:endCxn id="50" idx="6"/>
          </p:cNvCxnSpPr>
          <p:nvPr/>
        </p:nvCxnSpPr>
        <p:spPr>
          <a:xfrm rot="5400000">
            <a:off x="8047843" y="2013353"/>
            <a:ext cx="1018096" cy="99195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EA2E911-108B-A2D4-3BD2-B399DCE313F0}"/>
              </a:ext>
            </a:extLst>
          </p:cNvPr>
          <p:cNvSpPr/>
          <p:nvPr/>
        </p:nvSpPr>
        <p:spPr>
          <a:xfrm>
            <a:off x="8267839" y="224689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b="1" dirty="0"/>
              <a:t>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A8B3F9-D69F-14CB-C1C2-F761A15DCB63}"/>
              </a:ext>
            </a:extLst>
          </p:cNvPr>
          <p:cNvSpPr/>
          <p:nvPr/>
        </p:nvSpPr>
        <p:spPr>
          <a:xfrm>
            <a:off x="7749394" y="2858840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03BC656-783D-3598-CDB7-ACA7CEA11364}"/>
              </a:ext>
            </a:extLst>
          </p:cNvPr>
          <p:cNvCxnSpPr>
            <a:cxnSpLocks/>
            <a:stCxn id="53" idx="2"/>
            <a:endCxn id="45" idx="6"/>
          </p:cNvCxnSpPr>
          <p:nvPr/>
        </p:nvCxnSpPr>
        <p:spPr>
          <a:xfrm rot="10800000">
            <a:off x="5471460" y="1845068"/>
            <a:ext cx="2277935" cy="116857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FDFD706-8698-08B9-042E-3800EA7F7D16}"/>
              </a:ext>
            </a:extLst>
          </p:cNvPr>
          <p:cNvCxnSpPr>
            <a:cxnSpLocks/>
            <a:stCxn id="53" idx="2"/>
            <a:endCxn id="48" idx="6"/>
          </p:cNvCxnSpPr>
          <p:nvPr/>
        </p:nvCxnSpPr>
        <p:spPr>
          <a:xfrm rot="10800000">
            <a:off x="4905398" y="2388038"/>
            <a:ext cx="2843997" cy="625601"/>
          </a:xfrm>
          <a:prstGeom prst="curvedConnector3">
            <a:avLst>
              <a:gd name="adj1" fmla="val 771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1FC71A6-7194-2B8F-A1B7-3CD5559A9B8A}"/>
              </a:ext>
            </a:extLst>
          </p:cNvPr>
          <p:cNvCxnSpPr>
            <a:cxnSpLocks/>
            <a:stCxn id="53" idx="4"/>
            <a:endCxn id="54" idx="6"/>
          </p:cNvCxnSpPr>
          <p:nvPr/>
        </p:nvCxnSpPr>
        <p:spPr>
          <a:xfrm rot="5400000">
            <a:off x="7561393" y="3159911"/>
            <a:ext cx="334275" cy="35132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061021D-AF6E-E619-D9A8-5E82506C2C28}"/>
              </a:ext>
            </a:extLst>
          </p:cNvPr>
          <p:cNvSpPr/>
          <p:nvPr/>
        </p:nvSpPr>
        <p:spPr>
          <a:xfrm>
            <a:off x="7747468" y="2858840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E3ED061-C5D7-0BC2-BC3D-1C91D870E8DE}"/>
              </a:ext>
            </a:extLst>
          </p:cNvPr>
          <p:cNvGrpSpPr/>
          <p:nvPr/>
        </p:nvGrpSpPr>
        <p:grpSpPr>
          <a:xfrm>
            <a:off x="7103038" y="3697883"/>
            <a:ext cx="3053619" cy="868373"/>
            <a:chOff x="7103038" y="3697883"/>
            <a:chExt cx="3053619" cy="868373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D604EE7A-31CE-15AC-5C5E-ABAE2919DA41}"/>
                </a:ext>
              </a:extLst>
            </p:cNvPr>
            <p:cNvSpPr/>
            <p:nvPr/>
          </p:nvSpPr>
          <p:spPr>
            <a:xfrm rot="10800000">
              <a:off x="8037323" y="3697883"/>
              <a:ext cx="95249" cy="299352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20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F0DB7CC-8B1C-5F36-60AB-9AC06CC3ADA7}"/>
                </a:ext>
              </a:extLst>
            </p:cNvPr>
            <p:cNvGrpSpPr/>
            <p:nvPr/>
          </p:nvGrpSpPr>
          <p:grpSpPr>
            <a:xfrm>
              <a:off x="7103038" y="3808393"/>
              <a:ext cx="3053619" cy="757863"/>
              <a:chOff x="9207665" y="690296"/>
              <a:chExt cx="3053619" cy="757863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F1FA5DBA-FE17-53C3-FC3F-5FA02178B513}"/>
                  </a:ext>
                </a:extLst>
              </p:cNvPr>
              <p:cNvCxnSpPr/>
              <p:nvPr/>
            </p:nvCxnSpPr>
            <p:spPr>
              <a:xfrm>
                <a:off x="9585257" y="690296"/>
                <a:ext cx="0" cy="25853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A5740B7-0773-133B-0021-63CA01AA780F}"/>
                  </a:ext>
                </a:extLst>
              </p:cNvPr>
              <p:cNvCxnSpPr/>
              <p:nvPr/>
            </p:nvCxnSpPr>
            <p:spPr>
              <a:xfrm>
                <a:off x="11883692" y="690296"/>
                <a:ext cx="0" cy="258531"/>
              </a:xfrm>
              <a:prstGeom prst="line">
                <a:avLst/>
              </a:prstGeom>
              <a:ln w="762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9BE485C-766F-9D48-9C18-AFE3FC18A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5257" y="948828"/>
                <a:ext cx="2298435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B0C0ED1B-B8B2-4DBA-7334-9BF60A06E493}"/>
                      </a:ext>
                    </a:extLst>
                  </p:cNvPr>
                  <p:cNvSpPr txBox="1"/>
                  <p:nvPr/>
                </p:nvSpPr>
                <p:spPr>
                  <a:xfrm>
                    <a:off x="9207665" y="1006929"/>
                    <a:ext cx="755184" cy="3036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642FE6A6-5B3B-2CCB-7FFF-8B9E497F07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7665" y="1006929"/>
                    <a:ext cx="755184" cy="30369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1027E4D1-C814-E1B8-E67D-F3543722F008}"/>
                      </a:ext>
                    </a:extLst>
                  </p:cNvPr>
                  <p:cNvSpPr txBox="1"/>
                  <p:nvPr/>
                </p:nvSpPr>
                <p:spPr>
                  <a:xfrm>
                    <a:off x="11506100" y="1006929"/>
                    <a:ext cx="755184" cy="3036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A728C373-C91C-E53C-76C6-A7F35D40ED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06100" y="1006929"/>
                    <a:ext cx="755184" cy="30369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4" name="Left Brace 73">
                <a:extLst>
                  <a:ext uri="{FF2B5EF4-FFF2-40B4-BE49-F238E27FC236}">
                    <a16:creationId xmlns:a16="http://schemas.microsoft.com/office/drawing/2014/main" id="{8DAE1383-AB12-0CD7-1804-35C6D9BE1AF0}"/>
                  </a:ext>
                </a:extLst>
              </p:cNvPr>
              <p:cNvSpPr/>
              <p:nvPr/>
            </p:nvSpPr>
            <p:spPr>
              <a:xfrm rot="16200000">
                <a:off x="10632506" y="-18844"/>
                <a:ext cx="231543" cy="2231194"/>
              </a:xfrm>
              <a:prstGeom prst="leftBrace">
                <a:avLst>
                  <a:gd name="adj1" fmla="val 85421"/>
                  <a:gd name="adj2" fmla="val 50183"/>
                </a:avLst>
              </a:prstGeom>
              <a:ln w="38100">
                <a:solidFill>
                  <a:srgbClr val="7030A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20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0C0E3355-A71D-A7C6-2F32-614E74C0CACB}"/>
                  </a:ext>
                </a:extLst>
              </p:cNvPr>
              <p:cNvSpPr/>
              <p:nvPr/>
            </p:nvSpPr>
            <p:spPr>
              <a:xfrm>
                <a:off x="10673147" y="1297900"/>
                <a:ext cx="150259" cy="150259"/>
              </a:xfrm>
              <a:prstGeom prst="ellipse">
                <a:avLst/>
              </a:prstGeom>
              <a:solidFill>
                <a:srgbClr val="FFFF00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044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6071-07FA-DA45-6A18-6D68A107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 </a:t>
            </a:r>
            <a:r>
              <a:rPr lang="en-GB" dirty="0">
                <a:solidFill>
                  <a:srgbClr val="FF0000"/>
                </a:solidFill>
              </a:rPr>
              <a:t>Towards</a:t>
            </a:r>
            <a:r>
              <a:rPr lang="en-GB" dirty="0"/>
              <a:t> The Past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407FB9-B562-35BE-0E1F-C8CD43AE8346}"/>
              </a:ext>
            </a:extLst>
          </p:cNvPr>
          <p:cNvGrpSpPr/>
          <p:nvPr/>
        </p:nvGrpSpPr>
        <p:grpSpPr>
          <a:xfrm>
            <a:off x="9360343" y="1690688"/>
            <a:ext cx="2563896" cy="3612662"/>
            <a:chOff x="4538086" y="2194330"/>
            <a:chExt cx="2563896" cy="3612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501BB7-3F83-6BF5-2F6B-8D440901F9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81" y="2941529"/>
              <a:ext cx="229604" cy="15802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3E237-62C1-D4DC-A8D5-697BC75C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20374" y="2356003"/>
              <a:ext cx="1151254" cy="602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164B6-3ADD-7017-8372-F67BD3E72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93" y="5106343"/>
              <a:ext cx="1094246" cy="512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AEF3D5-3C8D-183F-3B9B-74F709048EC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1" y="4015058"/>
              <a:ext cx="1164556" cy="530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BA170C-75D7-E6B0-E25B-E0BE08179B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835" y="3552211"/>
              <a:ext cx="1098796" cy="432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C2639-239D-ABC3-68B9-6B82EA5B6BA3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56" y="3941767"/>
              <a:ext cx="355552" cy="17104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2B1256-7BEC-9712-DDC0-CE5172FB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883" y="2349129"/>
              <a:ext cx="835635" cy="11728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D40C7-E41B-D24B-0991-D9BD69B71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33" y="2906064"/>
              <a:ext cx="1987795" cy="646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B5D22-A3E8-FAC9-6531-EC109344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590" y="4545630"/>
              <a:ext cx="1942595" cy="5507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E58E5-C320-C92A-9FCB-BE95B9D6F610}"/>
                </a:ext>
              </a:extLst>
            </p:cNvPr>
            <p:cNvSpPr/>
            <p:nvPr/>
          </p:nvSpPr>
          <p:spPr>
            <a:xfrm>
              <a:off x="6518947" y="277531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8D285-4968-A761-F0DF-76C820AB7971}"/>
                </a:ext>
              </a:extLst>
            </p:cNvPr>
            <p:cNvSpPr/>
            <p:nvPr/>
          </p:nvSpPr>
          <p:spPr>
            <a:xfrm>
              <a:off x="6792388" y="439721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81ECCE-3342-FE44-A3D3-7CD927E8E744}"/>
                </a:ext>
              </a:extLst>
            </p:cNvPr>
            <p:cNvSpPr/>
            <p:nvPr/>
          </p:nvSpPr>
          <p:spPr>
            <a:xfrm>
              <a:off x="4538086" y="336727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F6FF4-0896-71CD-F54E-C877F35C6B1C}"/>
                </a:ext>
              </a:extLst>
            </p:cNvPr>
            <p:cNvSpPr/>
            <p:nvPr/>
          </p:nvSpPr>
          <p:spPr>
            <a:xfrm>
              <a:off x="4887594" y="497032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2852A-64DB-72D3-193F-C4E743D3275A}"/>
                </a:ext>
              </a:extLst>
            </p:cNvPr>
            <p:cNvSpPr/>
            <p:nvPr/>
          </p:nvSpPr>
          <p:spPr>
            <a:xfrm>
              <a:off x="5373721" y="219433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B40A85-BAD5-C1F1-E48C-6A88D76DD91C}"/>
                </a:ext>
              </a:extLst>
            </p:cNvPr>
            <p:cNvSpPr/>
            <p:nvPr/>
          </p:nvSpPr>
          <p:spPr>
            <a:xfrm>
              <a:off x="5627834" y="38602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24970-68BC-12F6-A786-20E56151D84E}"/>
                </a:ext>
              </a:extLst>
            </p:cNvPr>
            <p:cNvSpPr/>
            <p:nvPr/>
          </p:nvSpPr>
          <p:spPr>
            <a:xfrm>
              <a:off x="5981842" y="549739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9E0184-DEC0-F6EB-BFF6-F10BF0FA2F11}"/>
              </a:ext>
            </a:extLst>
          </p:cNvPr>
          <p:cNvCxnSpPr/>
          <p:nvPr/>
        </p:nvCxnSpPr>
        <p:spPr>
          <a:xfrm>
            <a:off x="548640" y="5967664"/>
            <a:ext cx="10805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3362427-E748-A627-44EB-372553DC9CAD}"/>
              </a:ext>
            </a:extLst>
          </p:cNvPr>
          <p:cNvGraphicFramePr>
            <a:graphicFrameLocks noGrp="1"/>
          </p:cNvGraphicFramePr>
          <p:nvPr/>
        </p:nvGraphicFramePr>
        <p:xfrm>
          <a:off x="548639" y="5486400"/>
          <a:ext cx="8412480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9884824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3139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96496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01987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37361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316323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633759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8415435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3620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1927619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56750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15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670401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4520519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958772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3373795"/>
                    </a:ext>
                  </a:extLst>
                </a:gridCol>
              </a:tblGrid>
              <a:tr h="1310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6096"/>
                  </a:ext>
                </a:extLst>
              </a:tr>
              <a:tr h="209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062010"/>
                  </a:ext>
                </a:extLst>
              </a:tr>
            </a:tbl>
          </a:graphicData>
        </a:graphic>
      </p:graphicFrame>
      <p:graphicFrame>
        <p:nvGraphicFramePr>
          <p:cNvPr id="42" name="Table 42">
            <a:extLst>
              <a:ext uri="{FF2B5EF4-FFF2-40B4-BE49-F238E27FC236}">
                <a16:creationId xmlns:a16="http://schemas.microsoft.com/office/drawing/2014/main" id="{4606DB3C-FB0E-008E-40C0-55328028225F}"/>
              </a:ext>
            </a:extLst>
          </p:cNvPr>
          <p:cNvGraphicFramePr>
            <a:graphicFrameLocks noGrp="1"/>
          </p:cNvGraphicFramePr>
          <p:nvPr/>
        </p:nvGraphicFramePr>
        <p:xfrm>
          <a:off x="289826" y="6214837"/>
          <a:ext cx="892154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797">
                  <a:extLst>
                    <a:ext uri="{9D8B030D-6E8A-4147-A177-3AD203B41FA5}">
                      <a16:colId xmlns:a16="http://schemas.microsoft.com/office/drawing/2014/main" val="423119089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212889067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44522935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616848814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02896465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232025963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27101154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14007122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367156990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50002325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09420801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69147067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820858686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485029231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3737856009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742020583"/>
                    </a:ext>
                  </a:extLst>
                </a:gridCol>
                <a:gridCol w="524797">
                  <a:extLst>
                    <a:ext uri="{9D8B030D-6E8A-4147-A177-3AD203B41FA5}">
                      <a16:colId xmlns:a16="http://schemas.microsoft.com/office/drawing/2014/main" val="1050293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-1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1553870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5458B54F-151D-ECF6-CC86-7F4F73538A53}"/>
              </a:ext>
            </a:extLst>
          </p:cNvPr>
          <p:cNvSpPr/>
          <p:nvPr/>
        </p:nvSpPr>
        <p:spPr>
          <a:xfrm>
            <a:off x="8898071" y="1690687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FFA3AF-3DD3-3AA0-B31C-629E645DE527}"/>
              </a:ext>
            </a:extLst>
          </p:cNvPr>
          <p:cNvSpPr/>
          <p:nvPr/>
        </p:nvSpPr>
        <p:spPr>
          <a:xfrm>
            <a:off x="5161865" y="169026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F1848D-82D3-2392-78FC-F7F7EE0BC53C}"/>
              </a:ext>
            </a:extLst>
          </p:cNvPr>
          <p:cNvSpPr/>
          <p:nvPr/>
        </p:nvSpPr>
        <p:spPr>
          <a:xfrm>
            <a:off x="1425659" y="16975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55642-2750-8BE1-A3A3-7E29BF1FF1FC}"/>
              </a:ext>
            </a:extLst>
          </p:cNvPr>
          <p:cNvSpPr/>
          <p:nvPr/>
        </p:nvSpPr>
        <p:spPr>
          <a:xfrm>
            <a:off x="8270596" y="2247624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92297D-4739-9D1F-0354-EDF5E7EFB2E8}"/>
              </a:ext>
            </a:extLst>
          </p:cNvPr>
          <p:cNvSpPr/>
          <p:nvPr/>
        </p:nvSpPr>
        <p:spPr>
          <a:xfrm>
            <a:off x="4595803" y="223323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68E0DB-894F-493D-4AF2-1C14DFE847C8}"/>
              </a:ext>
            </a:extLst>
          </p:cNvPr>
          <p:cNvSpPr/>
          <p:nvPr/>
        </p:nvSpPr>
        <p:spPr>
          <a:xfrm>
            <a:off x="921010" y="224462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62BE71-DA79-B731-269D-CE449F2B852D}"/>
              </a:ext>
            </a:extLst>
          </p:cNvPr>
          <p:cNvSpPr/>
          <p:nvPr/>
        </p:nvSpPr>
        <p:spPr>
          <a:xfrm>
            <a:off x="7751320" y="28635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7894D2-0573-4503-0F53-8CEF48202953}"/>
              </a:ext>
            </a:extLst>
          </p:cNvPr>
          <p:cNvSpPr/>
          <p:nvPr/>
        </p:nvSpPr>
        <p:spPr>
          <a:xfrm>
            <a:off x="404790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3FC7EE-91C1-D9FE-A07C-36679BF11CAD}"/>
              </a:ext>
            </a:extLst>
          </p:cNvPr>
          <p:cNvSpPr/>
          <p:nvPr/>
        </p:nvSpPr>
        <p:spPr>
          <a:xfrm>
            <a:off x="42255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27143B-4FE8-2BF1-2047-CC2A15013CEA}"/>
              </a:ext>
            </a:extLst>
          </p:cNvPr>
          <p:cNvSpPr/>
          <p:nvPr/>
        </p:nvSpPr>
        <p:spPr>
          <a:xfrm>
            <a:off x="7243274" y="3347912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C52924-E737-9330-B9BE-168061B9FFF2}"/>
              </a:ext>
            </a:extLst>
          </p:cNvPr>
          <p:cNvSpPr/>
          <p:nvPr/>
        </p:nvSpPr>
        <p:spPr>
          <a:xfrm>
            <a:off x="3555194" y="33264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BF4EBA-C24A-B0DF-CDE2-E07B7773F383}"/>
              </a:ext>
            </a:extLst>
          </p:cNvPr>
          <p:cNvSpPr/>
          <p:nvPr/>
        </p:nvSpPr>
        <p:spPr>
          <a:xfrm>
            <a:off x="6713782" y="385982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543C1-4607-1D75-FDE1-E89E96AE4F6F}"/>
              </a:ext>
            </a:extLst>
          </p:cNvPr>
          <p:cNvSpPr/>
          <p:nvPr/>
        </p:nvSpPr>
        <p:spPr>
          <a:xfrm>
            <a:off x="3044952" y="3844561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9CD41C-AF13-F374-A612-CE8ACC61C248}"/>
              </a:ext>
            </a:extLst>
          </p:cNvPr>
          <p:cNvSpPr/>
          <p:nvPr/>
        </p:nvSpPr>
        <p:spPr>
          <a:xfrm>
            <a:off x="2518176" y="444790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621E7F-4AD8-0357-9FFE-9B1BE65A4F3E}"/>
              </a:ext>
            </a:extLst>
          </p:cNvPr>
          <p:cNvSpPr/>
          <p:nvPr/>
        </p:nvSpPr>
        <p:spPr>
          <a:xfrm>
            <a:off x="6172511" y="4485126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337B6E-B515-5773-047C-B0F748CB57E1}"/>
              </a:ext>
            </a:extLst>
          </p:cNvPr>
          <p:cNvSpPr/>
          <p:nvPr/>
        </p:nvSpPr>
        <p:spPr>
          <a:xfrm>
            <a:off x="5641626" y="49857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8D2FBE-087D-CC4F-DF52-900F478C511A}"/>
              </a:ext>
            </a:extLst>
          </p:cNvPr>
          <p:cNvSpPr/>
          <p:nvPr/>
        </p:nvSpPr>
        <p:spPr>
          <a:xfrm>
            <a:off x="1992047" y="4926487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pic>
        <p:nvPicPr>
          <p:cNvPr id="62" name="Graphic 61" descr="Stopwatch 33% with solid fill">
            <a:extLst>
              <a:ext uri="{FF2B5EF4-FFF2-40B4-BE49-F238E27FC236}">
                <a16:creationId xmlns:a16="http://schemas.microsoft.com/office/drawing/2014/main" id="{681062C1-6BE8-3697-E297-B1257575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6149" y="4964105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ED62846-EA1B-C6F9-1A31-CD1FD0252814}"/>
              </a:ext>
            </a:extLst>
          </p:cNvPr>
          <p:cNvSpPr/>
          <p:nvPr/>
        </p:nvSpPr>
        <p:spPr>
          <a:xfrm rot="19674992">
            <a:off x="10096588" y="1353807"/>
            <a:ext cx="1569453" cy="3629257"/>
          </a:xfrm>
          <a:prstGeom prst="ellipse">
            <a:avLst/>
          </a:prstGeom>
          <a:solidFill>
            <a:srgbClr val="A5B592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BA96571-0640-0A8F-F19C-371E99892DFA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0800000" flipV="1">
            <a:off x="8425393" y="1845484"/>
            <a:ext cx="472678" cy="40213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7A9C64E-A1FC-B073-3188-DF9134D18FA3}"/>
              </a:ext>
            </a:extLst>
          </p:cNvPr>
          <p:cNvCxnSpPr>
            <a:cxnSpLocks/>
            <a:stCxn id="44" idx="4"/>
            <a:endCxn id="50" idx="6"/>
          </p:cNvCxnSpPr>
          <p:nvPr/>
        </p:nvCxnSpPr>
        <p:spPr>
          <a:xfrm rot="5400000">
            <a:off x="8047843" y="2013353"/>
            <a:ext cx="1018096" cy="99195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EA2E911-108B-A2D4-3BD2-B399DCE313F0}"/>
              </a:ext>
            </a:extLst>
          </p:cNvPr>
          <p:cNvSpPr/>
          <p:nvPr/>
        </p:nvSpPr>
        <p:spPr>
          <a:xfrm>
            <a:off x="8267839" y="224689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r>
              <a:rPr lang="en-GB" b="1" dirty="0"/>
              <a:t>?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6A8B3F9-D69F-14CB-C1C2-F761A15DCB63}"/>
              </a:ext>
            </a:extLst>
          </p:cNvPr>
          <p:cNvSpPr/>
          <p:nvPr/>
        </p:nvSpPr>
        <p:spPr>
          <a:xfrm>
            <a:off x="7749394" y="2858840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03BC656-783D-3598-CDB7-ACA7CEA11364}"/>
              </a:ext>
            </a:extLst>
          </p:cNvPr>
          <p:cNvCxnSpPr>
            <a:cxnSpLocks/>
            <a:stCxn id="53" idx="2"/>
            <a:endCxn id="45" idx="6"/>
          </p:cNvCxnSpPr>
          <p:nvPr/>
        </p:nvCxnSpPr>
        <p:spPr>
          <a:xfrm rot="10800000">
            <a:off x="5471460" y="1845068"/>
            <a:ext cx="2277935" cy="116857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FDFD706-8698-08B9-042E-3800EA7F7D16}"/>
              </a:ext>
            </a:extLst>
          </p:cNvPr>
          <p:cNvCxnSpPr>
            <a:cxnSpLocks/>
            <a:stCxn id="53" idx="2"/>
            <a:endCxn id="48" idx="6"/>
          </p:cNvCxnSpPr>
          <p:nvPr/>
        </p:nvCxnSpPr>
        <p:spPr>
          <a:xfrm rot="10800000">
            <a:off x="4905398" y="2388038"/>
            <a:ext cx="2843997" cy="625601"/>
          </a:xfrm>
          <a:prstGeom prst="curvedConnector3">
            <a:avLst>
              <a:gd name="adj1" fmla="val 771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1FC71A6-7194-2B8F-A1B7-3CD5559A9B8A}"/>
              </a:ext>
            </a:extLst>
          </p:cNvPr>
          <p:cNvCxnSpPr>
            <a:cxnSpLocks/>
            <a:stCxn id="53" idx="4"/>
            <a:endCxn id="54" idx="6"/>
          </p:cNvCxnSpPr>
          <p:nvPr/>
        </p:nvCxnSpPr>
        <p:spPr>
          <a:xfrm rot="5400000">
            <a:off x="7561393" y="3159911"/>
            <a:ext cx="334275" cy="35132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061021D-AF6E-E619-D9A8-5E82506C2C28}"/>
              </a:ext>
            </a:extLst>
          </p:cNvPr>
          <p:cNvSpPr/>
          <p:nvPr/>
        </p:nvSpPr>
        <p:spPr>
          <a:xfrm>
            <a:off x="7747468" y="2858840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DDD24289-468C-7369-B2C9-19955A13274D}"/>
              </a:ext>
            </a:extLst>
          </p:cNvPr>
          <p:cNvCxnSpPr>
            <a:cxnSpLocks/>
            <a:stCxn id="43" idx="2"/>
            <a:endCxn id="45" idx="6"/>
          </p:cNvCxnSpPr>
          <p:nvPr/>
        </p:nvCxnSpPr>
        <p:spPr>
          <a:xfrm rot="10800000">
            <a:off x="5471459" y="1845067"/>
            <a:ext cx="2796380" cy="556630"/>
          </a:xfrm>
          <a:prstGeom prst="curvedConnector3">
            <a:avLst>
              <a:gd name="adj1" fmla="val 3147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B71B6D35-3D95-CE5D-EB5E-5464FF3F081D}"/>
              </a:ext>
            </a:extLst>
          </p:cNvPr>
          <p:cNvCxnSpPr>
            <a:cxnSpLocks/>
            <a:stCxn id="43" idx="4"/>
            <a:endCxn id="54" idx="6"/>
          </p:cNvCxnSpPr>
          <p:nvPr/>
        </p:nvCxnSpPr>
        <p:spPr>
          <a:xfrm rot="5400000">
            <a:off x="7514644" y="2594718"/>
            <a:ext cx="946216" cy="869768"/>
          </a:xfrm>
          <a:prstGeom prst="curved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58D5871E-DB13-9E4B-F6D5-24EEA1048F55}"/>
              </a:ext>
            </a:extLst>
          </p:cNvPr>
          <p:cNvCxnSpPr>
            <a:cxnSpLocks/>
            <a:stCxn id="43" idx="3"/>
            <a:endCxn id="56" idx="0"/>
          </p:cNvCxnSpPr>
          <p:nvPr/>
        </p:nvCxnSpPr>
        <p:spPr>
          <a:xfrm rot="5400000">
            <a:off x="6916547" y="2463188"/>
            <a:ext cx="1348665" cy="1444599"/>
          </a:xfrm>
          <a:prstGeom prst="curvedConnector3">
            <a:avLst>
              <a:gd name="adj1" fmla="val 1534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49CE1FC-071C-15B9-88F0-06D0E41CDB8B}"/>
              </a:ext>
            </a:extLst>
          </p:cNvPr>
          <p:cNvSpPr/>
          <p:nvPr/>
        </p:nvSpPr>
        <p:spPr>
          <a:xfrm>
            <a:off x="2127183" y="1404400"/>
            <a:ext cx="2751651" cy="7269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“Predestined” past</a:t>
            </a:r>
          </a:p>
        </p:txBody>
      </p:sp>
    </p:spTree>
    <p:extLst>
      <p:ext uri="{BB962C8B-B14F-4D97-AF65-F5344CB8AC3E}">
        <p14:creationId xmlns:p14="http://schemas.microsoft.com/office/powerpoint/2010/main" val="146604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8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6071-07FA-DA45-6A18-6D68A107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 </a:t>
            </a:r>
            <a:r>
              <a:rPr lang="en-GB" dirty="0">
                <a:solidFill>
                  <a:srgbClr val="FF0000"/>
                </a:solidFill>
              </a:rPr>
              <a:t>Towards</a:t>
            </a:r>
            <a:r>
              <a:rPr lang="en-GB" dirty="0"/>
              <a:t> The Past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407FB9-B562-35BE-0E1F-C8CD43AE8346}"/>
              </a:ext>
            </a:extLst>
          </p:cNvPr>
          <p:cNvGrpSpPr/>
          <p:nvPr/>
        </p:nvGrpSpPr>
        <p:grpSpPr>
          <a:xfrm>
            <a:off x="9360343" y="1690688"/>
            <a:ext cx="2563896" cy="3612662"/>
            <a:chOff x="4538086" y="2194330"/>
            <a:chExt cx="2563896" cy="3612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501BB7-3F83-6BF5-2F6B-8D440901F9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81" y="2941529"/>
              <a:ext cx="229604" cy="15802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3E237-62C1-D4DC-A8D5-697BC75C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20374" y="2356003"/>
              <a:ext cx="1151254" cy="602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164B6-3ADD-7017-8372-F67BD3E72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93" y="5106343"/>
              <a:ext cx="1094246" cy="512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AEF3D5-3C8D-183F-3B9B-74F709048EC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1" y="4015058"/>
              <a:ext cx="1164556" cy="530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BA170C-75D7-E6B0-E25B-E0BE08179B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835" y="3552211"/>
              <a:ext cx="1098796" cy="432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C2639-239D-ABC3-68B9-6B82EA5B6BA3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56" y="3941767"/>
              <a:ext cx="355552" cy="17104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2B1256-7BEC-9712-DDC0-CE5172FB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883" y="2349129"/>
              <a:ext cx="835635" cy="11728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D40C7-E41B-D24B-0991-D9BD69B71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33" y="2906064"/>
              <a:ext cx="1987795" cy="646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B5D22-A3E8-FAC9-6531-EC109344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590" y="4545630"/>
              <a:ext cx="1942595" cy="5507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E58E5-C320-C92A-9FCB-BE95B9D6F610}"/>
                </a:ext>
              </a:extLst>
            </p:cNvPr>
            <p:cNvSpPr/>
            <p:nvPr/>
          </p:nvSpPr>
          <p:spPr>
            <a:xfrm>
              <a:off x="6518947" y="277531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8D285-4968-A761-F0DF-76C820AB7971}"/>
                </a:ext>
              </a:extLst>
            </p:cNvPr>
            <p:cNvSpPr/>
            <p:nvPr/>
          </p:nvSpPr>
          <p:spPr>
            <a:xfrm>
              <a:off x="6792388" y="439721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81ECCE-3342-FE44-A3D3-7CD927E8E744}"/>
                </a:ext>
              </a:extLst>
            </p:cNvPr>
            <p:cNvSpPr/>
            <p:nvPr/>
          </p:nvSpPr>
          <p:spPr>
            <a:xfrm>
              <a:off x="4538086" y="336727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F6FF4-0896-71CD-F54E-C877F35C6B1C}"/>
                </a:ext>
              </a:extLst>
            </p:cNvPr>
            <p:cNvSpPr/>
            <p:nvPr/>
          </p:nvSpPr>
          <p:spPr>
            <a:xfrm>
              <a:off x="4887594" y="497032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2852A-64DB-72D3-193F-C4E743D3275A}"/>
                </a:ext>
              </a:extLst>
            </p:cNvPr>
            <p:cNvSpPr/>
            <p:nvPr/>
          </p:nvSpPr>
          <p:spPr>
            <a:xfrm>
              <a:off x="5373721" y="219433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B40A85-BAD5-C1F1-E48C-6A88D76DD91C}"/>
                </a:ext>
              </a:extLst>
            </p:cNvPr>
            <p:cNvSpPr/>
            <p:nvPr/>
          </p:nvSpPr>
          <p:spPr>
            <a:xfrm>
              <a:off x="5627834" y="38602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24970-68BC-12F6-A786-20E56151D84E}"/>
                </a:ext>
              </a:extLst>
            </p:cNvPr>
            <p:cNvSpPr/>
            <p:nvPr/>
          </p:nvSpPr>
          <p:spPr>
            <a:xfrm>
              <a:off x="5981842" y="549739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9E0184-DEC0-F6EB-BFF6-F10BF0FA2F11}"/>
              </a:ext>
            </a:extLst>
          </p:cNvPr>
          <p:cNvCxnSpPr/>
          <p:nvPr/>
        </p:nvCxnSpPr>
        <p:spPr>
          <a:xfrm>
            <a:off x="548640" y="5967664"/>
            <a:ext cx="10805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3362427-E748-A627-44EB-372553DC9CAD}"/>
              </a:ext>
            </a:extLst>
          </p:cNvPr>
          <p:cNvGraphicFramePr>
            <a:graphicFrameLocks noGrp="1"/>
          </p:cNvGraphicFramePr>
          <p:nvPr/>
        </p:nvGraphicFramePr>
        <p:xfrm>
          <a:off x="548639" y="5486400"/>
          <a:ext cx="8412480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9884824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3139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96496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01987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37361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316323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633759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8415435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3620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1927619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56750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15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670401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4520519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958772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3373795"/>
                    </a:ext>
                  </a:extLst>
                </a:gridCol>
              </a:tblGrid>
              <a:tr h="1310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6096"/>
                  </a:ext>
                </a:extLst>
              </a:tr>
              <a:tr h="209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062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2">
                <a:extLst>
                  <a:ext uri="{FF2B5EF4-FFF2-40B4-BE49-F238E27FC236}">
                    <a16:creationId xmlns:a16="http://schemas.microsoft.com/office/drawing/2014/main" id="{4606DB3C-FB0E-008E-40C0-5532802822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1843840"/>
                  </p:ext>
                </p:extLst>
              </p:nvPr>
            </p:nvGraphicFramePr>
            <p:xfrm>
              <a:off x="289826" y="6214837"/>
              <a:ext cx="8921549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4797">
                      <a:extLst>
                        <a:ext uri="{9D8B030D-6E8A-4147-A177-3AD203B41FA5}">
                          <a16:colId xmlns:a16="http://schemas.microsoft.com/office/drawing/2014/main" val="4231190895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212889067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445229351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616848814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2302896465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2320259630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271011546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314007122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367156990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50002325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09420801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69147067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820858686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85029231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737856009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74202058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0502938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2415538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2">
                <a:extLst>
                  <a:ext uri="{FF2B5EF4-FFF2-40B4-BE49-F238E27FC236}">
                    <a16:creationId xmlns:a16="http://schemas.microsoft.com/office/drawing/2014/main" id="{4606DB3C-FB0E-008E-40C0-5532802822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1843840"/>
                  </p:ext>
                </p:extLst>
              </p:nvPr>
            </p:nvGraphicFramePr>
            <p:xfrm>
              <a:off x="289826" y="6214837"/>
              <a:ext cx="8921549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4797">
                      <a:extLst>
                        <a:ext uri="{9D8B030D-6E8A-4147-A177-3AD203B41FA5}">
                          <a16:colId xmlns:a16="http://schemas.microsoft.com/office/drawing/2014/main" val="4231190895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212889067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445229351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616848814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2302896465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2320259630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271011546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314007122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367156990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50002325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09420801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69147067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820858686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85029231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737856009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74202058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0502938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r="-160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00000" r="-150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97701" r="-13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301163" r="-1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401163" r="-1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501163" r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601163" r="-10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701163" r="-9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791954" r="-7919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902326" r="-7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002326" r="-6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102326" r="-5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202326" r="-4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302326" r="-3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386207" r="-197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503488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603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15538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5458B54F-151D-ECF6-CC86-7F4F73538A53}"/>
              </a:ext>
            </a:extLst>
          </p:cNvPr>
          <p:cNvSpPr/>
          <p:nvPr/>
        </p:nvSpPr>
        <p:spPr>
          <a:xfrm>
            <a:off x="8898071" y="1690687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FFA3AF-3DD3-3AA0-B31C-629E645DE527}"/>
              </a:ext>
            </a:extLst>
          </p:cNvPr>
          <p:cNvSpPr/>
          <p:nvPr/>
        </p:nvSpPr>
        <p:spPr>
          <a:xfrm>
            <a:off x="5161865" y="169026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F1848D-82D3-2392-78FC-F7F7EE0BC53C}"/>
              </a:ext>
            </a:extLst>
          </p:cNvPr>
          <p:cNvSpPr/>
          <p:nvPr/>
        </p:nvSpPr>
        <p:spPr>
          <a:xfrm>
            <a:off x="1425659" y="16975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55642-2750-8BE1-A3A3-7E29BF1FF1FC}"/>
              </a:ext>
            </a:extLst>
          </p:cNvPr>
          <p:cNvSpPr/>
          <p:nvPr/>
        </p:nvSpPr>
        <p:spPr>
          <a:xfrm>
            <a:off x="8270596" y="2247624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92297D-4739-9D1F-0354-EDF5E7EFB2E8}"/>
              </a:ext>
            </a:extLst>
          </p:cNvPr>
          <p:cNvSpPr/>
          <p:nvPr/>
        </p:nvSpPr>
        <p:spPr>
          <a:xfrm>
            <a:off x="4595803" y="223323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68E0DB-894F-493D-4AF2-1C14DFE847C8}"/>
              </a:ext>
            </a:extLst>
          </p:cNvPr>
          <p:cNvSpPr/>
          <p:nvPr/>
        </p:nvSpPr>
        <p:spPr>
          <a:xfrm>
            <a:off x="921010" y="224462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62BE71-DA79-B731-269D-CE449F2B852D}"/>
              </a:ext>
            </a:extLst>
          </p:cNvPr>
          <p:cNvSpPr/>
          <p:nvPr/>
        </p:nvSpPr>
        <p:spPr>
          <a:xfrm>
            <a:off x="7751320" y="28635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7894D2-0573-4503-0F53-8CEF48202953}"/>
              </a:ext>
            </a:extLst>
          </p:cNvPr>
          <p:cNvSpPr/>
          <p:nvPr/>
        </p:nvSpPr>
        <p:spPr>
          <a:xfrm>
            <a:off x="404790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3FC7EE-91C1-D9FE-A07C-36679BF11CAD}"/>
              </a:ext>
            </a:extLst>
          </p:cNvPr>
          <p:cNvSpPr/>
          <p:nvPr/>
        </p:nvSpPr>
        <p:spPr>
          <a:xfrm>
            <a:off x="42255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27143B-4FE8-2BF1-2047-CC2A15013CEA}"/>
              </a:ext>
            </a:extLst>
          </p:cNvPr>
          <p:cNvSpPr/>
          <p:nvPr/>
        </p:nvSpPr>
        <p:spPr>
          <a:xfrm>
            <a:off x="7243274" y="3347912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C52924-E737-9330-B9BE-168061B9FFF2}"/>
              </a:ext>
            </a:extLst>
          </p:cNvPr>
          <p:cNvSpPr/>
          <p:nvPr/>
        </p:nvSpPr>
        <p:spPr>
          <a:xfrm>
            <a:off x="3555194" y="33264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BF4EBA-C24A-B0DF-CDE2-E07B7773F383}"/>
              </a:ext>
            </a:extLst>
          </p:cNvPr>
          <p:cNvSpPr/>
          <p:nvPr/>
        </p:nvSpPr>
        <p:spPr>
          <a:xfrm>
            <a:off x="6713782" y="385982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543C1-4607-1D75-FDE1-E89E96AE4F6F}"/>
              </a:ext>
            </a:extLst>
          </p:cNvPr>
          <p:cNvSpPr/>
          <p:nvPr/>
        </p:nvSpPr>
        <p:spPr>
          <a:xfrm>
            <a:off x="3044952" y="3844561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9CD41C-AF13-F374-A612-CE8ACC61C248}"/>
              </a:ext>
            </a:extLst>
          </p:cNvPr>
          <p:cNvSpPr/>
          <p:nvPr/>
        </p:nvSpPr>
        <p:spPr>
          <a:xfrm>
            <a:off x="2518176" y="444790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621E7F-4AD8-0357-9FFE-9B1BE65A4F3E}"/>
              </a:ext>
            </a:extLst>
          </p:cNvPr>
          <p:cNvSpPr/>
          <p:nvPr/>
        </p:nvSpPr>
        <p:spPr>
          <a:xfrm>
            <a:off x="6172511" y="4485126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337B6E-B515-5773-047C-B0F748CB57E1}"/>
              </a:ext>
            </a:extLst>
          </p:cNvPr>
          <p:cNvSpPr/>
          <p:nvPr/>
        </p:nvSpPr>
        <p:spPr>
          <a:xfrm>
            <a:off x="5641626" y="49857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8D2FBE-087D-CC4F-DF52-900F478C511A}"/>
              </a:ext>
            </a:extLst>
          </p:cNvPr>
          <p:cNvSpPr/>
          <p:nvPr/>
        </p:nvSpPr>
        <p:spPr>
          <a:xfrm>
            <a:off x="1992047" y="4926487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pic>
        <p:nvPicPr>
          <p:cNvPr id="62" name="Graphic 61" descr="Stopwatch 33% with solid fill">
            <a:extLst>
              <a:ext uri="{FF2B5EF4-FFF2-40B4-BE49-F238E27FC236}">
                <a16:creationId xmlns:a16="http://schemas.microsoft.com/office/drawing/2014/main" id="{681062C1-6BE8-3697-E297-B1257575A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6149" y="4964105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ED62846-EA1B-C6F9-1A31-CD1FD0252814}"/>
              </a:ext>
            </a:extLst>
          </p:cNvPr>
          <p:cNvSpPr/>
          <p:nvPr/>
        </p:nvSpPr>
        <p:spPr>
          <a:xfrm rot="19674992">
            <a:off x="10096588" y="1353807"/>
            <a:ext cx="1569453" cy="3629257"/>
          </a:xfrm>
          <a:prstGeom prst="ellipse">
            <a:avLst/>
          </a:prstGeom>
          <a:solidFill>
            <a:srgbClr val="A5B592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BA96571-0640-0A8F-F19C-371E99892DFA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0800000" flipV="1">
            <a:off x="8425393" y="1845484"/>
            <a:ext cx="472678" cy="40213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7A9C64E-A1FC-B073-3188-DF9134D18FA3}"/>
              </a:ext>
            </a:extLst>
          </p:cNvPr>
          <p:cNvCxnSpPr>
            <a:cxnSpLocks/>
            <a:stCxn id="44" idx="4"/>
            <a:endCxn id="50" idx="6"/>
          </p:cNvCxnSpPr>
          <p:nvPr/>
        </p:nvCxnSpPr>
        <p:spPr>
          <a:xfrm rot="5400000">
            <a:off x="8047843" y="2013353"/>
            <a:ext cx="1018096" cy="99195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6A8B3F9-D69F-14CB-C1C2-F761A15DCB63}"/>
              </a:ext>
            </a:extLst>
          </p:cNvPr>
          <p:cNvSpPr/>
          <p:nvPr/>
        </p:nvSpPr>
        <p:spPr>
          <a:xfrm>
            <a:off x="7749394" y="2858840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03BC656-783D-3598-CDB7-ACA7CEA11364}"/>
              </a:ext>
            </a:extLst>
          </p:cNvPr>
          <p:cNvCxnSpPr>
            <a:cxnSpLocks/>
            <a:stCxn id="53" idx="2"/>
            <a:endCxn id="45" idx="6"/>
          </p:cNvCxnSpPr>
          <p:nvPr/>
        </p:nvCxnSpPr>
        <p:spPr>
          <a:xfrm rot="10800000">
            <a:off x="5471460" y="1845068"/>
            <a:ext cx="2277935" cy="116857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FDFD706-8698-08B9-042E-3800EA7F7D16}"/>
              </a:ext>
            </a:extLst>
          </p:cNvPr>
          <p:cNvCxnSpPr>
            <a:cxnSpLocks/>
            <a:stCxn id="53" idx="2"/>
            <a:endCxn id="48" idx="6"/>
          </p:cNvCxnSpPr>
          <p:nvPr/>
        </p:nvCxnSpPr>
        <p:spPr>
          <a:xfrm rot="10800000">
            <a:off x="4905398" y="2388038"/>
            <a:ext cx="2843997" cy="625601"/>
          </a:xfrm>
          <a:prstGeom prst="curvedConnector3">
            <a:avLst>
              <a:gd name="adj1" fmla="val 771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1FC71A6-7194-2B8F-A1B7-3CD5559A9B8A}"/>
              </a:ext>
            </a:extLst>
          </p:cNvPr>
          <p:cNvCxnSpPr>
            <a:cxnSpLocks/>
            <a:stCxn id="53" idx="4"/>
            <a:endCxn id="54" idx="6"/>
          </p:cNvCxnSpPr>
          <p:nvPr/>
        </p:nvCxnSpPr>
        <p:spPr>
          <a:xfrm rot="5400000">
            <a:off x="7561393" y="3159911"/>
            <a:ext cx="334275" cy="35132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061021D-AF6E-E619-D9A8-5E82506C2C28}"/>
              </a:ext>
            </a:extLst>
          </p:cNvPr>
          <p:cNvSpPr/>
          <p:nvPr/>
        </p:nvSpPr>
        <p:spPr>
          <a:xfrm>
            <a:off x="7747468" y="2858840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DDD24289-468C-7369-B2C9-19955A13274D}"/>
              </a:ext>
            </a:extLst>
          </p:cNvPr>
          <p:cNvCxnSpPr>
            <a:cxnSpLocks/>
            <a:endCxn id="45" idx="6"/>
          </p:cNvCxnSpPr>
          <p:nvPr/>
        </p:nvCxnSpPr>
        <p:spPr>
          <a:xfrm rot="10800000">
            <a:off x="5471459" y="1845067"/>
            <a:ext cx="2796380" cy="556630"/>
          </a:xfrm>
          <a:prstGeom prst="curvedConnector3">
            <a:avLst>
              <a:gd name="adj1" fmla="val 3147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B71B6D35-3D95-CE5D-EB5E-5464FF3F081D}"/>
              </a:ext>
            </a:extLst>
          </p:cNvPr>
          <p:cNvCxnSpPr>
            <a:cxnSpLocks/>
            <a:endCxn id="54" idx="6"/>
          </p:cNvCxnSpPr>
          <p:nvPr/>
        </p:nvCxnSpPr>
        <p:spPr>
          <a:xfrm rot="5400000">
            <a:off x="7514644" y="2594718"/>
            <a:ext cx="946216" cy="869768"/>
          </a:xfrm>
          <a:prstGeom prst="curved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58D5871E-DB13-9E4B-F6D5-24EEA1048F55}"/>
              </a:ext>
            </a:extLst>
          </p:cNvPr>
          <p:cNvCxnSpPr>
            <a:cxnSpLocks/>
            <a:endCxn id="56" idx="0"/>
          </p:cNvCxnSpPr>
          <p:nvPr/>
        </p:nvCxnSpPr>
        <p:spPr>
          <a:xfrm rot="5400000">
            <a:off x="6916547" y="2463188"/>
            <a:ext cx="1348665" cy="1444599"/>
          </a:xfrm>
          <a:prstGeom prst="curvedConnector3">
            <a:avLst>
              <a:gd name="adj1" fmla="val 1534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49CE1FC-071C-15B9-88F0-06D0E41CDB8B}"/>
              </a:ext>
            </a:extLst>
          </p:cNvPr>
          <p:cNvSpPr/>
          <p:nvPr/>
        </p:nvSpPr>
        <p:spPr>
          <a:xfrm>
            <a:off x="2127183" y="1404400"/>
            <a:ext cx="2751651" cy="7269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“Predestined” past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703D507-1D11-0EE7-E4E8-53A66FDAD488}"/>
                  </a:ext>
                </a:extLst>
              </p:cNvPr>
              <p:cNvSpPr/>
              <p:nvPr/>
            </p:nvSpPr>
            <p:spPr>
              <a:xfrm>
                <a:off x="6791546" y="4993755"/>
                <a:ext cx="3740371" cy="90464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LB</m:t>
                          </m:r>
                        </m:sub>
                      </m:sSub>
                    </m:oMath>
                  </m:oMathPara>
                </a14:m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supp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LB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ZoI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703D507-1D11-0EE7-E4E8-53A66FDAD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546" y="4993755"/>
                <a:ext cx="3740371" cy="904640"/>
              </a:xfrm>
              <a:prstGeom prst="roundRect">
                <a:avLst/>
              </a:prstGeom>
              <a:blipFill>
                <a:blip r:embed="rId5"/>
                <a:stretch>
                  <a:fillRect b="-13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06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6071-07FA-DA45-6A18-6D68A107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 </a:t>
            </a:r>
            <a:r>
              <a:rPr lang="en-GB" dirty="0">
                <a:solidFill>
                  <a:srgbClr val="FF0000"/>
                </a:solidFill>
              </a:rPr>
              <a:t>Towards</a:t>
            </a:r>
            <a:r>
              <a:rPr lang="en-GB" dirty="0"/>
              <a:t> The Past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407FB9-B562-35BE-0E1F-C8CD43AE8346}"/>
              </a:ext>
            </a:extLst>
          </p:cNvPr>
          <p:cNvGrpSpPr/>
          <p:nvPr/>
        </p:nvGrpSpPr>
        <p:grpSpPr>
          <a:xfrm>
            <a:off x="9360343" y="1690688"/>
            <a:ext cx="2563896" cy="3612662"/>
            <a:chOff x="4538086" y="2194330"/>
            <a:chExt cx="2563896" cy="3612662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501BB7-3F83-6BF5-2F6B-8D440901F9BA}"/>
                </a:ext>
              </a:extLst>
            </p:cNvPr>
            <p:cNvCxnSpPr>
              <a:cxnSpLocks/>
            </p:cNvCxnSpPr>
            <p:nvPr/>
          </p:nvCxnSpPr>
          <p:spPr>
            <a:xfrm>
              <a:off x="6717581" y="2941529"/>
              <a:ext cx="229604" cy="158028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3E237-62C1-D4DC-A8D5-697BC75CA03D}"/>
                </a:ext>
              </a:extLst>
            </p:cNvPr>
            <p:cNvCxnSpPr>
              <a:cxnSpLocks/>
            </p:cNvCxnSpPr>
            <p:nvPr/>
          </p:nvCxnSpPr>
          <p:spPr>
            <a:xfrm>
              <a:off x="5520374" y="2356003"/>
              <a:ext cx="1151254" cy="60235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E164B6-3ADD-7017-8372-F67BD3E7298A}"/>
                </a:ext>
              </a:extLst>
            </p:cNvPr>
            <p:cNvCxnSpPr>
              <a:cxnSpLocks/>
            </p:cNvCxnSpPr>
            <p:nvPr/>
          </p:nvCxnSpPr>
          <p:spPr>
            <a:xfrm>
              <a:off x="5042393" y="5106343"/>
              <a:ext cx="1094246" cy="512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8AEF3D5-3C8D-183F-3B9B-74F709048EC7}"/>
                </a:ext>
              </a:extLst>
            </p:cNvPr>
            <p:cNvCxnSpPr>
              <a:cxnSpLocks/>
            </p:cNvCxnSpPr>
            <p:nvPr/>
          </p:nvCxnSpPr>
          <p:spPr>
            <a:xfrm>
              <a:off x="5782631" y="4015058"/>
              <a:ext cx="1164556" cy="53057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4BA170C-75D7-E6B0-E25B-E0BE08179BE7}"/>
                </a:ext>
              </a:extLst>
            </p:cNvPr>
            <p:cNvCxnSpPr>
              <a:cxnSpLocks/>
            </p:cNvCxnSpPr>
            <p:nvPr/>
          </p:nvCxnSpPr>
          <p:spPr>
            <a:xfrm>
              <a:off x="4683835" y="3552211"/>
              <a:ext cx="1098796" cy="43270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AC2639-239D-ABC3-68B9-6B82EA5B6BA3}"/>
                </a:ext>
              </a:extLst>
            </p:cNvPr>
            <p:cNvCxnSpPr>
              <a:cxnSpLocks/>
            </p:cNvCxnSpPr>
            <p:nvPr/>
          </p:nvCxnSpPr>
          <p:spPr>
            <a:xfrm>
              <a:off x="5792156" y="3941767"/>
              <a:ext cx="355552" cy="171042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62B1256-7BEC-9712-DDC0-CE5172FB6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883" y="2349129"/>
              <a:ext cx="835635" cy="11728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A6D40C7-E41B-D24B-0991-D9BD69B71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83833" y="2906064"/>
              <a:ext cx="1987795" cy="64614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2B5D22-A3E8-FAC9-6531-EC1093443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590" y="4545630"/>
              <a:ext cx="1942595" cy="5507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E58E5-C320-C92A-9FCB-BE95B9D6F610}"/>
                </a:ext>
              </a:extLst>
            </p:cNvPr>
            <p:cNvSpPr/>
            <p:nvPr/>
          </p:nvSpPr>
          <p:spPr>
            <a:xfrm>
              <a:off x="6518947" y="277531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EE8D285-4968-A761-F0DF-76C820AB7971}"/>
                </a:ext>
              </a:extLst>
            </p:cNvPr>
            <p:cNvSpPr/>
            <p:nvPr/>
          </p:nvSpPr>
          <p:spPr>
            <a:xfrm>
              <a:off x="6792388" y="439721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81ECCE-3342-FE44-A3D3-7CD927E8E744}"/>
                </a:ext>
              </a:extLst>
            </p:cNvPr>
            <p:cNvSpPr/>
            <p:nvPr/>
          </p:nvSpPr>
          <p:spPr>
            <a:xfrm>
              <a:off x="4538086" y="336727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49F6FF4-0896-71CD-F54E-C877F35C6B1C}"/>
                </a:ext>
              </a:extLst>
            </p:cNvPr>
            <p:cNvSpPr/>
            <p:nvPr/>
          </p:nvSpPr>
          <p:spPr>
            <a:xfrm>
              <a:off x="4887594" y="4970322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EC2852A-64DB-72D3-193F-C4E743D3275A}"/>
                </a:ext>
              </a:extLst>
            </p:cNvPr>
            <p:cNvSpPr/>
            <p:nvPr/>
          </p:nvSpPr>
          <p:spPr>
            <a:xfrm>
              <a:off x="5373721" y="219433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CB40A85-BAD5-C1F1-E48C-6A88D76DD91C}"/>
                </a:ext>
              </a:extLst>
            </p:cNvPr>
            <p:cNvSpPr/>
            <p:nvPr/>
          </p:nvSpPr>
          <p:spPr>
            <a:xfrm>
              <a:off x="5627834" y="38602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924970-68BC-12F6-A786-20E56151D84E}"/>
                </a:ext>
              </a:extLst>
            </p:cNvPr>
            <p:cNvSpPr/>
            <p:nvPr/>
          </p:nvSpPr>
          <p:spPr>
            <a:xfrm>
              <a:off x="5981842" y="549739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A9E0184-DEC0-F6EB-BFF6-F10BF0FA2F11}"/>
              </a:ext>
            </a:extLst>
          </p:cNvPr>
          <p:cNvCxnSpPr/>
          <p:nvPr/>
        </p:nvCxnSpPr>
        <p:spPr>
          <a:xfrm>
            <a:off x="548640" y="5967664"/>
            <a:ext cx="1080516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3362427-E748-A627-44EB-372553DC9CAD}"/>
              </a:ext>
            </a:extLst>
          </p:cNvPr>
          <p:cNvGraphicFramePr>
            <a:graphicFrameLocks noGrp="1"/>
          </p:cNvGraphicFramePr>
          <p:nvPr/>
        </p:nvGraphicFramePr>
        <p:xfrm>
          <a:off x="548639" y="5486400"/>
          <a:ext cx="8412480" cy="3921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298848243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31393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85964963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701987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00373617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23163239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6337590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8415435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7362080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1927619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5675026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6212150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167040176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945205197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9587722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63373795"/>
                    </a:ext>
                  </a:extLst>
                </a:gridCol>
              </a:tblGrid>
              <a:tr h="1310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5046096"/>
                  </a:ext>
                </a:extLst>
              </a:tr>
              <a:tr h="209225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 marL="0" marR="0" marT="0" marB="0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0620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Table 42">
                <a:extLst>
                  <a:ext uri="{FF2B5EF4-FFF2-40B4-BE49-F238E27FC236}">
                    <a16:creationId xmlns:a16="http://schemas.microsoft.com/office/drawing/2014/main" id="{4606DB3C-FB0E-008E-40C0-5532802822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2388989"/>
                  </p:ext>
                </p:extLst>
              </p:nvPr>
            </p:nvGraphicFramePr>
            <p:xfrm>
              <a:off x="289826" y="6214837"/>
              <a:ext cx="8921549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4797">
                      <a:extLst>
                        <a:ext uri="{9D8B030D-6E8A-4147-A177-3AD203B41FA5}">
                          <a16:colId xmlns:a16="http://schemas.microsoft.com/office/drawing/2014/main" val="4231190895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212889067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445229351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616848814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2302896465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2320259630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271011546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314007122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367156990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50002325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09420801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69147067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820858686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85029231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737856009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74202058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0502938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ZoI</m:t>
                                </m:r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ZoI</m:t>
                                </m:r>
                              </m:oMath>
                            </m:oMathPara>
                          </a14:m>
                          <a:endParaRPr lang="en-GB" sz="2000" b="0" i="0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latin typeface="Cambria Math" panose="02040503050406030204" pitchFamily="18" charset="0"/>
                                  </a:rPr>
                                  <m:t>ZoI</m:t>
                                </m:r>
                              </m:oMath>
                            </m:oMathPara>
                          </a14:m>
                          <a:endParaRPr lang="en-GB" sz="200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42415538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Table 42">
                <a:extLst>
                  <a:ext uri="{FF2B5EF4-FFF2-40B4-BE49-F238E27FC236}">
                    <a16:creationId xmlns:a16="http://schemas.microsoft.com/office/drawing/2014/main" id="{4606DB3C-FB0E-008E-40C0-5532802822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2388989"/>
                  </p:ext>
                </p:extLst>
              </p:nvPr>
            </p:nvGraphicFramePr>
            <p:xfrm>
              <a:off x="289826" y="6214837"/>
              <a:ext cx="8921549" cy="3708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24797">
                      <a:extLst>
                        <a:ext uri="{9D8B030D-6E8A-4147-A177-3AD203B41FA5}">
                          <a16:colId xmlns:a16="http://schemas.microsoft.com/office/drawing/2014/main" val="4231190895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212889067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445229351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616848814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2302896465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2320259630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271011546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314007122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367156990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50002325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09420801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69147067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820858686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485029231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3737856009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742020583"/>
                        </a:ext>
                      </a:extLst>
                    </a:gridCol>
                    <a:gridCol w="524797">
                      <a:extLst>
                        <a:ext uri="{9D8B030D-6E8A-4147-A177-3AD203B41FA5}">
                          <a16:colId xmlns:a16="http://schemas.microsoft.com/office/drawing/2014/main" val="10502938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r="-160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00000" r="-150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97701" r="-13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301163" r="-13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401163" r="-12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501163" r="-1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601163" r="-10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701163" r="-9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791954" r="-7919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902326" r="-7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002326" r="-6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102326" r="-5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202326" r="-4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302326" r="-3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386207" r="-1977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503488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1603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15538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4" name="Oval 43">
            <a:extLst>
              <a:ext uri="{FF2B5EF4-FFF2-40B4-BE49-F238E27FC236}">
                <a16:creationId xmlns:a16="http://schemas.microsoft.com/office/drawing/2014/main" id="{5458B54F-151D-ECF6-CC86-7F4F73538A53}"/>
              </a:ext>
            </a:extLst>
          </p:cNvPr>
          <p:cNvSpPr/>
          <p:nvPr/>
        </p:nvSpPr>
        <p:spPr>
          <a:xfrm>
            <a:off x="8898071" y="1690687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6FFA3AF-3DD3-3AA0-B31C-629E645DE527}"/>
              </a:ext>
            </a:extLst>
          </p:cNvPr>
          <p:cNvSpPr/>
          <p:nvPr/>
        </p:nvSpPr>
        <p:spPr>
          <a:xfrm>
            <a:off x="5161865" y="169026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2F1848D-82D3-2392-78FC-F7F7EE0BC53C}"/>
              </a:ext>
            </a:extLst>
          </p:cNvPr>
          <p:cNvSpPr/>
          <p:nvPr/>
        </p:nvSpPr>
        <p:spPr>
          <a:xfrm>
            <a:off x="1425659" y="16975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EF55642-2750-8BE1-A3A3-7E29BF1FF1FC}"/>
              </a:ext>
            </a:extLst>
          </p:cNvPr>
          <p:cNvSpPr/>
          <p:nvPr/>
        </p:nvSpPr>
        <p:spPr>
          <a:xfrm>
            <a:off x="8270596" y="2247624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492297D-4739-9D1F-0354-EDF5E7EFB2E8}"/>
              </a:ext>
            </a:extLst>
          </p:cNvPr>
          <p:cNvSpPr/>
          <p:nvPr/>
        </p:nvSpPr>
        <p:spPr>
          <a:xfrm>
            <a:off x="4595803" y="223323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568E0DB-894F-493D-4AF2-1C14DFE847C8}"/>
              </a:ext>
            </a:extLst>
          </p:cNvPr>
          <p:cNvSpPr/>
          <p:nvPr/>
        </p:nvSpPr>
        <p:spPr>
          <a:xfrm>
            <a:off x="921010" y="2244629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C62BE71-DA79-B731-269D-CE449F2B852D}"/>
              </a:ext>
            </a:extLst>
          </p:cNvPr>
          <p:cNvSpPr/>
          <p:nvPr/>
        </p:nvSpPr>
        <p:spPr>
          <a:xfrm>
            <a:off x="7751320" y="28635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7894D2-0573-4503-0F53-8CEF48202953}"/>
              </a:ext>
            </a:extLst>
          </p:cNvPr>
          <p:cNvSpPr/>
          <p:nvPr/>
        </p:nvSpPr>
        <p:spPr>
          <a:xfrm>
            <a:off x="404790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93FC7EE-91C1-D9FE-A07C-36679BF11CAD}"/>
              </a:ext>
            </a:extLst>
          </p:cNvPr>
          <p:cNvSpPr/>
          <p:nvPr/>
        </p:nvSpPr>
        <p:spPr>
          <a:xfrm>
            <a:off x="422558" y="2868134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527143B-4FE8-2BF1-2047-CC2A15013CEA}"/>
              </a:ext>
            </a:extLst>
          </p:cNvPr>
          <p:cNvSpPr/>
          <p:nvPr/>
        </p:nvSpPr>
        <p:spPr>
          <a:xfrm>
            <a:off x="7243274" y="3347912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BC52924-E737-9330-B9BE-168061B9FFF2}"/>
              </a:ext>
            </a:extLst>
          </p:cNvPr>
          <p:cNvSpPr/>
          <p:nvPr/>
        </p:nvSpPr>
        <p:spPr>
          <a:xfrm>
            <a:off x="3555194" y="332648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3BF4EBA-C24A-B0DF-CDE2-E07B7773F383}"/>
              </a:ext>
            </a:extLst>
          </p:cNvPr>
          <p:cNvSpPr/>
          <p:nvPr/>
        </p:nvSpPr>
        <p:spPr>
          <a:xfrm>
            <a:off x="6713782" y="3859820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41543C1-4607-1D75-FDE1-E89E96AE4F6F}"/>
              </a:ext>
            </a:extLst>
          </p:cNvPr>
          <p:cNvSpPr/>
          <p:nvPr/>
        </p:nvSpPr>
        <p:spPr>
          <a:xfrm>
            <a:off x="3044952" y="3844561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9CD41C-AF13-F374-A612-CE8ACC61C248}"/>
              </a:ext>
            </a:extLst>
          </p:cNvPr>
          <p:cNvSpPr/>
          <p:nvPr/>
        </p:nvSpPr>
        <p:spPr>
          <a:xfrm>
            <a:off x="2518176" y="444790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D621E7F-4AD8-0357-9FFE-9B1BE65A4F3E}"/>
              </a:ext>
            </a:extLst>
          </p:cNvPr>
          <p:cNvSpPr/>
          <p:nvPr/>
        </p:nvSpPr>
        <p:spPr>
          <a:xfrm>
            <a:off x="6172511" y="4485126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E337B6E-B515-5773-047C-B0F748CB57E1}"/>
              </a:ext>
            </a:extLst>
          </p:cNvPr>
          <p:cNvSpPr/>
          <p:nvPr/>
        </p:nvSpPr>
        <p:spPr>
          <a:xfrm>
            <a:off x="5641626" y="4985763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8D2FBE-087D-CC4F-DF52-900F478C511A}"/>
              </a:ext>
            </a:extLst>
          </p:cNvPr>
          <p:cNvSpPr/>
          <p:nvPr/>
        </p:nvSpPr>
        <p:spPr>
          <a:xfrm>
            <a:off x="1992047" y="4926487"/>
            <a:ext cx="309594" cy="30959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pic>
        <p:nvPicPr>
          <p:cNvPr id="62" name="Graphic 61" descr="Stopwatch 33% with solid fill">
            <a:extLst>
              <a:ext uri="{FF2B5EF4-FFF2-40B4-BE49-F238E27FC236}">
                <a16:creationId xmlns:a16="http://schemas.microsoft.com/office/drawing/2014/main" id="{681062C1-6BE8-3697-E297-B1257575A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6149" y="4964105"/>
            <a:ext cx="914400" cy="9144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ED62846-EA1B-C6F9-1A31-CD1FD0252814}"/>
              </a:ext>
            </a:extLst>
          </p:cNvPr>
          <p:cNvSpPr/>
          <p:nvPr/>
        </p:nvSpPr>
        <p:spPr>
          <a:xfrm rot="19674992">
            <a:off x="10096588" y="1353807"/>
            <a:ext cx="1569453" cy="3629257"/>
          </a:xfrm>
          <a:prstGeom prst="ellipse">
            <a:avLst/>
          </a:prstGeom>
          <a:solidFill>
            <a:srgbClr val="A5B592">
              <a:alpha val="3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3BA96571-0640-0A8F-F19C-371E99892DFA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rot="10800000" flipV="1">
            <a:off x="8425393" y="1845484"/>
            <a:ext cx="472678" cy="402139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7A9C64E-A1FC-B073-3188-DF9134D18FA3}"/>
              </a:ext>
            </a:extLst>
          </p:cNvPr>
          <p:cNvCxnSpPr>
            <a:cxnSpLocks/>
            <a:stCxn id="44" idx="4"/>
            <a:endCxn id="50" idx="6"/>
          </p:cNvCxnSpPr>
          <p:nvPr/>
        </p:nvCxnSpPr>
        <p:spPr>
          <a:xfrm rot="5400000">
            <a:off x="8047843" y="2013353"/>
            <a:ext cx="1018096" cy="991954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6A8B3F9-D69F-14CB-C1C2-F761A15DCB63}"/>
              </a:ext>
            </a:extLst>
          </p:cNvPr>
          <p:cNvSpPr/>
          <p:nvPr/>
        </p:nvSpPr>
        <p:spPr>
          <a:xfrm>
            <a:off x="7749394" y="2858840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03BC656-783D-3598-CDB7-ACA7CEA11364}"/>
              </a:ext>
            </a:extLst>
          </p:cNvPr>
          <p:cNvCxnSpPr>
            <a:cxnSpLocks/>
            <a:stCxn id="53" idx="2"/>
            <a:endCxn id="45" idx="6"/>
          </p:cNvCxnSpPr>
          <p:nvPr/>
        </p:nvCxnSpPr>
        <p:spPr>
          <a:xfrm rot="10800000">
            <a:off x="5471460" y="1845068"/>
            <a:ext cx="2277935" cy="116857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FDFD706-8698-08B9-042E-3800EA7F7D16}"/>
              </a:ext>
            </a:extLst>
          </p:cNvPr>
          <p:cNvCxnSpPr>
            <a:cxnSpLocks/>
            <a:stCxn id="53" idx="2"/>
            <a:endCxn id="48" idx="6"/>
          </p:cNvCxnSpPr>
          <p:nvPr/>
        </p:nvCxnSpPr>
        <p:spPr>
          <a:xfrm rot="10800000">
            <a:off x="4905398" y="2388038"/>
            <a:ext cx="2843997" cy="625601"/>
          </a:xfrm>
          <a:prstGeom prst="curvedConnector3">
            <a:avLst>
              <a:gd name="adj1" fmla="val 771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D1FC71A6-7194-2B8F-A1B7-3CD5559A9B8A}"/>
              </a:ext>
            </a:extLst>
          </p:cNvPr>
          <p:cNvCxnSpPr>
            <a:cxnSpLocks/>
            <a:stCxn id="53" idx="4"/>
            <a:endCxn id="54" idx="6"/>
          </p:cNvCxnSpPr>
          <p:nvPr/>
        </p:nvCxnSpPr>
        <p:spPr>
          <a:xfrm rot="5400000">
            <a:off x="7561393" y="3159911"/>
            <a:ext cx="334275" cy="35132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061021D-AF6E-E619-D9A8-5E82506C2C28}"/>
              </a:ext>
            </a:extLst>
          </p:cNvPr>
          <p:cNvSpPr/>
          <p:nvPr/>
        </p:nvSpPr>
        <p:spPr>
          <a:xfrm>
            <a:off x="7747468" y="2858840"/>
            <a:ext cx="309594" cy="309595"/>
          </a:xfrm>
          <a:prstGeom prst="ellipse">
            <a:avLst/>
          </a:prstGeom>
          <a:solidFill>
            <a:srgbClr val="FFFF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/>
          <a:lstStyle/>
          <a:p>
            <a:pPr algn="ctr"/>
            <a:endParaRPr lang="en-GB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DDD24289-468C-7369-B2C9-19955A13274D}"/>
              </a:ext>
            </a:extLst>
          </p:cNvPr>
          <p:cNvCxnSpPr>
            <a:cxnSpLocks/>
            <a:endCxn id="45" idx="6"/>
          </p:cNvCxnSpPr>
          <p:nvPr/>
        </p:nvCxnSpPr>
        <p:spPr>
          <a:xfrm rot="10800000">
            <a:off x="5471459" y="1845067"/>
            <a:ext cx="2796380" cy="556630"/>
          </a:xfrm>
          <a:prstGeom prst="curvedConnector3">
            <a:avLst>
              <a:gd name="adj1" fmla="val 3147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B71B6D35-3D95-CE5D-EB5E-5464FF3F081D}"/>
              </a:ext>
            </a:extLst>
          </p:cNvPr>
          <p:cNvCxnSpPr>
            <a:cxnSpLocks/>
            <a:endCxn id="54" idx="6"/>
          </p:cNvCxnSpPr>
          <p:nvPr/>
        </p:nvCxnSpPr>
        <p:spPr>
          <a:xfrm rot="5400000">
            <a:off x="7514644" y="2594718"/>
            <a:ext cx="946216" cy="869768"/>
          </a:xfrm>
          <a:prstGeom prst="curved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58D5871E-DB13-9E4B-F6D5-24EEA1048F55}"/>
              </a:ext>
            </a:extLst>
          </p:cNvPr>
          <p:cNvCxnSpPr>
            <a:cxnSpLocks/>
            <a:endCxn id="56" idx="0"/>
          </p:cNvCxnSpPr>
          <p:nvPr/>
        </p:nvCxnSpPr>
        <p:spPr>
          <a:xfrm rot="5400000">
            <a:off x="6916547" y="2463188"/>
            <a:ext cx="1348665" cy="1444599"/>
          </a:xfrm>
          <a:prstGeom prst="curvedConnector3">
            <a:avLst>
              <a:gd name="adj1" fmla="val 15347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49CE1FC-071C-15B9-88F0-06D0E41CDB8B}"/>
              </a:ext>
            </a:extLst>
          </p:cNvPr>
          <p:cNvSpPr/>
          <p:nvPr/>
        </p:nvSpPr>
        <p:spPr>
          <a:xfrm>
            <a:off x="2127183" y="1404400"/>
            <a:ext cx="2751651" cy="7269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“Predestined” past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703D507-1D11-0EE7-E4E8-53A66FDAD488}"/>
                  </a:ext>
                </a:extLst>
              </p:cNvPr>
              <p:cNvSpPr/>
              <p:nvPr/>
            </p:nvSpPr>
            <p:spPr>
              <a:xfrm>
                <a:off x="6791546" y="4993755"/>
                <a:ext cx="3740371" cy="90464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LB</m:t>
                          </m:r>
                        </m:sub>
                      </m:sSub>
                    </m:oMath>
                  </m:oMathPara>
                </a14:m>
                <a:endParaRPr lang="en-GB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supp</m:t>
                      </m:r>
                      <m:d>
                        <m:dPr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LB</m:t>
                              </m:r>
                            </m:sub>
                          </m:sSub>
                        </m:e>
                      </m:d>
                      <m:r>
                        <a:rPr lang="en-GB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ZoI</m:t>
                          </m:r>
                        </m:e>
                      </m:d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703D507-1D11-0EE7-E4E8-53A66FDAD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546" y="4993755"/>
                <a:ext cx="3740371" cy="904640"/>
              </a:xfrm>
              <a:prstGeom prst="roundRect">
                <a:avLst/>
              </a:prstGeom>
              <a:blipFill>
                <a:blip r:embed="rId5"/>
                <a:stretch>
                  <a:fillRect b="-13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Arrow: Left 42">
                <a:extLst>
                  <a:ext uri="{FF2B5EF4-FFF2-40B4-BE49-F238E27FC236}">
                    <a16:creationId xmlns:a16="http://schemas.microsoft.com/office/drawing/2014/main" id="{98C52F94-7C93-AD7C-2844-08E6726006DA}"/>
                  </a:ext>
                </a:extLst>
              </p:cNvPr>
              <p:cNvSpPr/>
              <p:nvPr/>
            </p:nvSpPr>
            <p:spPr>
              <a:xfrm>
                <a:off x="760774" y="4684453"/>
                <a:ext cx="4236172" cy="1084974"/>
              </a:xfrm>
              <a:prstGeom prst="leftArrow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w.p.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GB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Arrow: Left 42">
                <a:extLst>
                  <a:ext uri="{FF2B5EF4-FFF2-40B4-BE49-F238E27FC236}">
                    <a16:creationId xmlns:a16="http://schemas.microsoft.com/office/drawing/2014/main" id="{98C52F94-7C93-AD7C-2844-08E672600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774" y="4684453"/>
                <a:ext cx="4236172" cy="1084974"/>
              </a:xfrm>
              <a:prstGeom prst="leftArrow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03096F99-506C-03AE-29CA-6393774D65D0}"/>
              </a:ext>
            </a:extLst>
          </p:cNvPr>
          <p:cNvSpPr/>
          <p:nvPr/>
        </p:nvSpPr>
        <p:spPr>
          <a:xfrm>
            <a:off x="458388" y="4389976"/>
            <a:ext cx="243560" cy="15851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02D54861-A2EC-3C36-5948-8D5C991940BD}"/>
                  </a:ext>
                </a:extLst>
              </p:cNvPr>
              <p:cNvSpPr/>
              <p:nvPr/>
            </p:nvSpPr>
            <p:spPr>
              <a:xfrm>
                <a:off x="68559" y="3771443"/>
                <a:ext cx="1579034" cy="643711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Time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02D54861-A2EC-3C36-5948-8D5C99194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9" y="3771443"/>
                <a:ext cx="1579034" cy="643711"/>
              </a:xfrm>
              <a:prstGeom prst="roundRect">
                <a:avLst/>
              </a:prstGeom>
              <a:blipFill>
                <a:blip r:embed="rId7"/>
                <a:stretch>
                  <a:fillRect b="-74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AB94C837-4026-B6F1-23A0-BBA35532A9A8}"/>
              </a:ext>
            </a:extLst>
          </p:cNvPr>
          <p:cNvSpPr/>
          <p:nvPr/>
        </p:nvSpPr>
        <p:spPr>
          <a:xfrm>
            <a:off x="6327308" y="4508441"/>
            <a:ext cx="4767943" cy="163402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i="1" dirty="0">
                <a:solidFill>
                  <a:srgbClr val="FF0000"/>
                </a:solidFill>
              </a:rPr>
              <a:t>Trivial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derandomisation</a:t>
            </a:r>
            <a:r>
              <a:rPr lang="en-GB" sz="3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</a:rPr>
              <a:t>enumerate them!</a:t>
            </a:r>
          </a:p>
        </p:txBody>
      </p:sp>
    </p:spTree>
    <p:extLst>
      <p:ext uri="{BB962C8B-B14F-4D97-AF65-F5344CB8AC3E}">
        <p14:creationId xmlns:p14="http://schemas.microsoft.com/office/powerpoint/2010/main" val="405822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63" grpId="0" animBg="1"/>
      <p:bldP spid="67" grpId="0" animBg="1"/>
      <p:bldP spid="6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32A03B-99C4-EBCC-48F3-5B97312E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/>
              <a:t>Applications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6DE51-EF3C-1CA0-107A-45A6E03166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Approximate counting</a:t>
            </a:r>
          </a:p>
          <a:p>
            <a:r>
              <a:rPr lang="en-GB" dirty="0"/>
              <a:t>2 Deterministic approximate counting</a:t>
            </a:r>
          </a:p>
          <a:p>
            <a:r>
              <a:rPr lang="en-GB" b="1" dirty="0">
                <a:solidFill>
                  <a:schemeClr val="tx1"/>
                </a:solidFill>
              </a:rPr>
              <a:t>3 Applications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8890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E0EA-2E0E-9B78-0E7B-AFEEC001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Hypergraph independent sets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52FB219-776D-E2DC-D75F-57A67580C5FC}"/>
              </a:ext>
            </a:extLst>
          </p:cNvPr>
          <p:cNvGrpSpPr/>
          <p:nvPr/>
        </p:nvGrpSpPr>
        <p:grpSpPr>
          <a:xfrm>
            <a:off x="838200" y="2091756"/>
            <a:ext cx="3666068" cy="3693844"/>
            <a:chOff x="770465" y="1820547"/>
            <a:chExt cx="3666068" cy="369384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4DD6DE-2D43-C832-F0ED-9B8CF1D0B6C9}"/>
                </a:ext>
              </a:extLst>
            </p:cNvPr>
            <p:cNvSpPr/>
            <p:nvPr/>
          </p:nvSpPr>
          <p:spPr>
            <a:xfrm>
              <a:off x="939212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CE5C2-AC78-5963-251B-0068A6B69F0B}"/>
                </a:ext>
              </a:extLst>
            </p:cNvPr>
            <p:cNvSpPr/>
            <p:nvPr/>
          </p:nvSpPr>
          <p:spPr>
            <a:xfrm>
              <a:off x="3964193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1D2F9A-470E-CE1B-D042-8B36452685A9}"/>
                </a:ext>
              </a:extLst>
            </p:cNvPr>
            <p:cNvSpPr/>
            <p:nvPr/>
          </p:nvSpPr>
          <p:spPr>
            <a:xfrm>
              <a:off x="2955866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AE6630-E391-9563-0535-811F5EC82D1E}"/>
                </a:ext>
              </a:extLst>
            </p:cNvPr>
            <p:cNvSpPr/>
            <p:nvPr/>
          </p:nvSpPr>
          <p:spPr>
            <a:xfrm>
              <a:off x="1947539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A7ECC87-DEDC-A107-8BD1-4E40401547AC}"/>
                </a:ext>
              </a:extLst>
            </p:cNvPr>
            <p:cNvSpPr/>
            <p:nvPr/>
          </p:nvSpPr>
          <p:spPr>
            <a:xfrm>
              <a:off x="939212" y="300850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53F583A-C5DB-BABE-05DB-B45B76C4F58E}"/>
                </a:ext>
              </a:extLst>
            </p:cNvPr>
            <p:cNvSpPr/>
            <p:nvPr/>
          </p:nvSpPr>
          <p:spPr>
            <a:xfrm>
              <a:off x="3964193" y="300850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78B4FF2-AC3D-404D-DCCC-8B855C55ACA6}"/>
                </a:ext>
              </a:extLst>
            </p:cNvPr>
            <p:cNvSpPr/>
            <p:nvPr/>
          </p:nvSpPr>
          <p:spPr>
            <a:xfrm>
              <a:off x="939212" y="401683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3032CBF-9555-BEB1-7B73-E05C4B0E8D5E}"/>
                </a:ext>
              </a:extLst>
            </p:cNvPr>
            <p:cNvSpPr/>
            <p:nvPr/>
          </p:nvSpPr>
          <p:spPr>
            <a:xfrm>
              <a:off x="3964193" y="401683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A91B60F-60D5-70D0-F3C0-20B7AEA9DD05}"/>
                </a:ext>
              </a:extLst>
            </p:cNvPr>
            <p:cNvSpPr/>
            <p:nvPr/>
          </p:nvSpPr>
          <p:spPr>
            <a:xfrm>
              <a:off x="939212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45F86F6-2573-5EE8-52E1-5EB1F42E59ED}"/>
                </a:ext>
              </a:extLst>
            </p:cNvPr>
            <p:cNvSpPr/>
            <p:nvPr/>
          </p:nvSpPr>
          <p:spPr>
            <a:xfrm>
              <a:off x="3964193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1C6FCA7-D8A1-0B2F-B173-854A04A68731}"/>
                </a:ext>
              </a:extLst>
            </p:cNvPr>
            <p:cNvSpPr/>
            <p:nvPr/>
          </p:nvSpPr>
          <p:spPr>
            <a:xfrm>
              <a:off x="2955866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EACE968-27D0-B681-0524-4D22CA7434D6}"/>
                </a:ext>
              </a:extLst>
            </p:cNvPr>
            <p:cNvSpPr/>
            <p:nvPr/>
          </p:nvSpPr>
          <p:spPr>
            <a:xfrm>
              <a:off x="1947539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63B99F3-F065-778F-9A51-32F58E6CBCFB}"/>
                </a:ext>
              </a:extLst>
            </p:cNvPr>
            <p:cNvSpPr/>
            <p:nvPr/>
          </p:nvSpPr>
          <p:spPr>
            <a:xfrm>
              <a:off x="770466" y="1820547"/>
              <a:ext cx="3666067" cy="668866"/>
            </a:xfrm>
            <a:prstGeom prst="roundRect">
              <a:avLst/>
            </a:prstGeom>
            <a:solidFill>
              <a:srgbClr val="FDF69C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4E5F746-B379-B174-9E3E-8E0EAEBA4C72}"/>
                </a:ext>
              </a:extLst>
            </p:cNvPr>
            <p:cNvSpPr/>
            <p:nvPr/>
          </p:nvSpPr>
          <p:spPr>
            <a:xfrm>
              <a:off x="770465" y="4845525"/>
              <a:ext cx="3666067" cy="668866"/>
            </a:xfrm>
            <a:prstGeom prst="roundRect">
              <a:avLst/>
            </a:prstGeom>
            <a:solidFill>
              <a:srgbClr val="F6E9ED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Diagonal Stripe 41">
              <a:extLst>
                <a:ext uri="{FF2B5EF4-FFF2-40B4-BE49-F238E27FC236}">
                  <a16:creationId xmlns:a16="http://schemas.microsoft.com/office/drawing/2014/main" id="{6E65FCD9-7DB8-2637-4CC2-2BB6F2A37272}"/>
                </a:ext>
              </a:extLst>
            </p:cNvPr>
            <p:cNvSpPr/>
            <p:nvPr/>
          </p:nvSpPr>
          <p:spPr>
            <a:xfrm>
              <a:off x="802599" y="1893144"/>
              <a:ext cx="2905801" cy="2905801"/>
            </a:xfrm>
            <a:prstGeom prst="diagStripe">
              <a:avLst>
                <a:gd name="adj" fmla="val 40251"/>
              </a:avLst>
            </a:prstGeom>
            <a:solidFill>
              <a:srgbClr val="EDF0E9">
                <a:alpha val="30196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" name="L-Shape 43">
              <a:extLst>
                <a:ext uri="{FF2B5EF4-FFF2-40B4-BE49-F238E27FC236}">
                  <a16:creationId xmlns:a16="http://schemas.microsoft.com/office/drawing/2014/main" id="{9DC31341-03B2-1AA7-0CB2-11AFF9B7B666}"/>
                </a:ext>
              </a:extLst>
            </p:cNvPr>
            <p:cNvSpPr/>
            <p:nvPr/>
          </p:nvSpPr>
          <p:spPr>
            <a:xfrm rot="16200000">
              <a:off x="2332585" y="3410441"/>
              <a:ext cx="2534125" cy="1521375"/>
            </a:xfrm>
            <a:prstGeom prst="corner">
              <a:avLst>
                <a:gd name="adj1" fmla="val 32191"/>
                <a:gd name="adj2" fmla="val 32192"/>
              </a:avLst>
            </a:prstGeom>
            <a:solidFill>
              <a:srgbClr val="7F7F7F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0BA46E-307C-2BAF-8824-EBC257CF82E1}"/>
              </a:ext>
            </a:extLst>
          </p:cNvPr>
          <p:cNvCxnSpPr>
            <a:cxnSpLocks/>
          </p:cNvCxnSpPr>
          <p:nvPr/>
        </p:nvCxnSpPr>
        <p:spPr>
          <a:xfrm flipV="1">
            <a:off x="4898022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83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E0EA-2E0E-9B78-0E7B-AFEEC001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Hypergraph independent sets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52FB219-776D-E2DC-D75F-57A67580C5FC}"/>
              </a:ext>
            </a:extLst>
          </p:cNvPr>
          <p:cNvGrpSpPr/>
          <p:nvPr/>
        </p:nvGrpSpPr>
        <p:grpSpPr>
          <a:xfrm>
            <a:off x="838200" y="2091756"/>
            <a:ext cx="3666068" cy="3693844"/>
            <a:chOff x="770465" y="1820547"/>
            <a:chExt cx="3666068" cy="369384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4DD6DE-2D43-C832-F0ED-9B8CF1D0B6C9}"/>
                </a:ext>
              </a:extLst>
            </p:cNvPr>
            <p:cNvSpPr/>
            <p:nvPr/>
          </p:nvSpPr>
          <p:spPr>
            <a:xfrm>
              <a:off x="939212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CE5C2-AC78-5963-251B-0068A6B69F0B}"/>
                </a:ext>
              </a:extLst>
            </p:cNvPr>
            <p:cNvSpPr/>
            <p:nvPr/>
          </p:nvSpPr>
          <p:spPr>
            <a:xfrm>
              <a:off x="3964193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1D2F9A-470E-CE1B-D042-8B36452685A9}"/>
                </a:ext>
              </a:extLst>
            </p:cNvPr>
            <p:cNvSpPr/>
            <p:nvPr/>
          </p:nvSpPr>
          <p:spPr>
            <a:xfrm>
              <a:off x="2955866" y="2000183"/>
              <a:ext cx="309594" cy="309595"/>
            </a:xfrm>
            <a:prstGeom prst="ellipse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AE6630-E391-9563-0535-811F5EC82D1E}"/>
                </a:ext>
              </a:extLst>
            </p:cNvPr>
            <p:cNvSpPr/>
            <p:nvPr/>
          </p:nvSpPr>
          <p:spPr>
            <a:xfrm>
              <a:off x="1947539" y="2000183"/>
              <a:ext cx="309594" cy="309595"/>
            </a:xfrm>
            <a:prstGeom prst="ellipse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A7ECC87-DEDC-A107-8BD1-4E40401547AC}"/>
                </a:ext>
              </a:extLst>
            </p:cNvPr>
            <p:cNvSpPr/>
            <p:nvPr/>
          </p:nvSpPr>
          <p:spPr>
            <a:xfrm>
              <a:off x="939212" y="300850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53F583A-C5DB-BABE-05DB-B45B76C4F58E}"/>
                </a:ext>
              </a:extLst>
            </p:cNvPr>
            <p:cNvSpPr/>
            <p:nvPr/>
          </p:nvSpPr>
          <p:spPr>
            <a:xfrm>
              <a:off x="3964193" y="300850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78B4FF2-AC3D-404D-DCCC-8B855C55ACA6}"/>
                </a:ext>
              </a:extLst>
            </p:cNvPr>
            <p:cNvSpPr/>
            <p:nvPr/>
          </p:nvSpPr>
          <p:spPr>
            <a:xfrm>
              <a:off x="939212" y="4016835"/>
              <a:ext cx="309594" cy="309595"/>
            </a:xfrm>
            <a:prstGeom prst="ellipse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3032CBF-9555-BEB1-7B73-E05C4B0E8D5E}"/>
                </a:ext>
              </a:extLst>
            </p:cNvPr>
            <p:cNvSpPr/>
            <p:nvPr/>
          </p:nvSpPr>
          <p:spPr>
            <a:xfrm>
              <a:off x="3964193" y="401683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A91B60F-60D5-70D0-F3C0-20B7AEA9DD05}"/>
                </a:ext>
              </a:extLst>
            </p:cNvPr>
            <p:cNvSpPr/>
            <p:nvPr/>
          </p:nvSpPr>
          <p:spPr>
            <a:xfrm>
              <a:off x="939212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45F86F6-2573-5EE8-52E1-5EB1F42E59ED}"/>
                </a:ext>
              </a:extLst>
            </p:cNvPr>
            <p:cNvSpPr/>
            <p:nvPr/>
          </p:nvSpPr>
          <p:spPr>
            <a:xfrm>
              <a:off x="3964193" y="5025161"/>
              <a:ext cx="309594" cy="309595"/>
            </a:xfrm>
            <a:prstGeom prst="ellipse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1C6FCA7-D8A1-0B2F-B173-854A04A68731}"/>
                </a:ext>
              </a:extLst>
            </p:cNvPr>
            <p:cNvSpPr/>
            <p:nvPr/>
          </p:nvSpPr>
          <p:spPr>
            <a:xfrm>
              <a:off x="2955866" y="5025161"/>
              <a:ext cx="309594" cy="309595"/>
            </a:xfrm>
            <a:prstGeom prst="ellipse">
              <a:avLst/>
            </a:prstGeom>
            <a:solidFill>
              <a:schemeClr val="tx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EACE968-27D0-B681-0524-4D22CA7434D6}"/>
                </a:ext>
              </a:extLst>
            </p:cNvPr>
            <p:cNvSpPr/>
            <p:nvPr/>
          </p:nvSpPr>
          <p:spPr>
            <a:xfrm>
              <a:off x="1947539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63B99F3-F065-778F-9A51-32F58E6CBCFB}"/>
                </a:ext>
              </a:extLst>
            </p:cNvPr>
            <p:cNvSpPr/>
            <p:nvPr/>
          </p:nvSpPr>
          <p:spPr>
            <a:xfrm>
              <a:off x="770466" y="1820547"/>
              <a:ext cx="3666067" cy="668866"/>
            </a:xfrm>
            <a:prstGeom prst="roundRect">
              <a:avLst/>
            </a:prstGeom>
            <a:solidFill>
              <a:srgbClr val="FDF69C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4E5F746-B379-B174-9E3E-8E0EAEBA4C72}"/>
                </a:ext>
              </a:extLst>
            </p:cNvPr>
            <p:cNvSpPr/>
            <p:nvPr/>
          </p:nvSpPr>
          <p:spPr>
            <a:xfrm>
              <a:off x="770465" y="4845525"/>
              <a:ext cx="3666067" cy="668866"/>
            </a:xfrm>
            <a:prstGeom prst="roundRect">
              <a:avLst/>
            </a:prstGeom>
            <a:solidFill>
              <a:srgbClr val="F6E9ED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Diagonal Stripe 41">
              <a:extLst>
                <a:ext uri="{FF2B5EF4-FFF2-40B4-BE49-F238E27FC236}">
                  <a16:creationId xmlns:a16="http://schemas.microsoft.com/office/drawing/2014/main" id="{6E65FCD9-7DB8-2637-4CC2-2BB6F2A37272}"/>
                </a:ext>
              </a:extLst>
            </p:cNvPr>
            <p:cNvSpPr/>
            <p:nvPr/>
          </p:nvSpPr>
          <p:spPr>
            <a:xfrm>
              <a:off x="802599" y="1893144"/>
              <a:ext cx="2905801" cy="2905801"/>
            </a:xfrm>
            <a:prstGeom prst="diagStripe">
              <a:avLst>
                <a:gd name="adj" fmla="val 40251"/>
              </a:avLst>
            </a:prstGeom>
            <a:solidFill>
              <a:srgbClr val="EDF0E9">
                <a:alpha val="30196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4" name="L-Shape 43">
              <a:extLst>
                <a:ext uri="{FF2B5EF4-FFF2-40B4-BE49-F238E27FC236}">
                  <a16:creationId xmlns:a16="http://schemas.microsoft.com/office/drawing/2014/main" id="{9DC31341-03B2-1AA7-0CB2-11AFF9B7B666}"/>
                </a:ext>
              </a:extLst>
            </p:cNvPr>
            <p:cNvSpPr/>
            <p:nvPr/>
          </p:nvSpPr>
          <p:spPr>
            <a:xfrm rot="16200000">
              <a:off x="2332585" y="3410441"/>
              <a:ext cx="2534125" cy="1521375"/>
            </a:xfrm>
            <a:prstGeom prst="corner">
              <a:avLst>
                <a:gd name="adj1" fmla="val 32191"/>
                <a:gd name="adj2" fmla="val 32192"/>
              </a:avLst>
            </a:prstGeom>
            <a:solidFill>
              <a:srgbClr val="7F7F7F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0BA46E-307C-2BAF-8824-EBC257CF82E1}"/>
              </a:ext>
            </a:extLst>
          </p:cNvPr>
          <p:cNvCxnSpPr>
            <a:cxnSpLocks/>
          </p:cNvCxnSpPr>
          <p:nvPr/>
        </p:nvCxnSpPr>
        <p:spPr>
          <a:xfrm flipV="1">
            <a:off x="4898022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5E25B3A7-3BAC-70AC-CF7B-450F874FBB41}"/>
                  </a:ext>
                </a:extLst>
              </p:cNvPr>
              <p:cNvSpPr/>
              <p:nvPr/>
            </p:nvSpPr>
            <p:spPr>
              <a:xfrm>
                <a:off x="5203000" y="1690688"/>
                <a:ext cx="6695775" cy="46290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3200" b="1" u="sng" dirty="0">
                    <a:solidFill>
                      <a:schemeClr val="tx1"/>
                    </a:solidFill>
                  </a:rPr>
                  <a:t>Problem.</a:t>
                </a:r>
                <a:r>
                  <a:rPr lang="en-GB" sz="32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HyperIndSet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en-GB" sz="3200" i="1" dirty="0">
                  <a:solidFill>
                    <a:schemeClr val="tx1"/>
                  </a:solidFill>
                </a:endParaRP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Input: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A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-uniform hypergraph with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max degree </a:t>
                </a:r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. </a:t>
                </a:r>
                <a:endParaRPr lang="en-GB" sz="3200" i="1" dirty="0">
                  <a:solidFill>
                    <a:schemeClr val="tx1"/>
                  </a:solidFill>
                </a:endParaRP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Output: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Number of (weak) </a:t>
                </a:r>
                <a:r>
                  <a:rPr lang="en-GB" sz="3200" dirty="0" err="1">
                    <a:solidFill>
                      <a:schemeClr val="tx1"/>
                    </a:solidFill>
                  </a:rPr>
                  <a:t>ind</a:t>
                </a:r>
                <a:r>
                  <a:rPr lang="en-GB" sz="3200" dirty="0">
                    <a:solidFill>
                      <a:schemeClr val="tx1"/>
                    </a:solidFill>
                  </a:rPr>
                  <a:t> sets.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5E25B3A7-3BAC-70AC-CF7B-450F874FB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000" y="1690688"/>
                <a:ext cx="6695775" cy="462908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1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E0EA-2E0E-9B78-0E7B-AFEEC001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Hypergraph independent sets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27E779-D67A-5E4A-0B19-A97E2FEACFC6}"/>
              </a:ext>
            </a:extLst>
          </p:cNvPr>
          <p:cNvGrpSpPr/>
          <p:nvPr/>
        </p:nvGrpSpPr>
        <p:grpSpPr>
          <a:xfrm>
            <a:off x="838200" y="4214005"/>
            <a:ext cx="10515600" cy="2007112"/>
            <a:chOff x="838200" y="1557891"/>
            <a:chExt cx="10515600" cy="20071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F5E8D92A-A0FE-4CDC-C359-0EB80FCEC9A3}"/>
                    </a:ext>
                  </a:extLst>
                </p:cNvPr>
                <p:cNvSpPr/>
                <p:nvPr/>
              </p:nvSpPr>
              <p:spPr>
                <a:xfrm>
                  <a:off x="838200" y="1886673"/>
                  <a:ext cx="10515600" cy="167833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There is an FP</a:t>
                  </a:r>
                  <a:r>
                    <a:rPr lang="en-GB" sz="2800" dirty="0">
                      <a:solidFill>
                        <a:srgbClr val="FF0000"/>
                      </a:solidFill>
                    </a:rPr>
                    <a:t>T</a:t>
                  </a:r>
                  <a:r>
                    <a:rPr lang="en-GB" sz="2800" dirty="0">
                      <a:solidFill>
                        <a:schemeClr val="tx1"/>
                      </a:solidFill>
                    </a:rPr>
                    <a:t>AS for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HyperIndSet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when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0.214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F5E8D92A-A0FE-4CDC-C359-0EB80FCEC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86673"/>
                  <a:ext cx="10515600" cy="1678330"/>
                </a:xfrm>
                <a:prstGeom prst="roundRect">
                  <a:avLst/>
                </a:prstGeom>
                <a:blipFill>
                  <a:blip r:embed="rId2"/>
                  <a:stretch>
                    <a:fillRect l="-40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D699B09-9230-F87F-18FF-AADDEC61BF5A}"/>
                </a:ext>
              </a:extLst>
            </p:cNvPr>
            <p:cNvSpPr/>
            <p:nvPr/>
          </p:nvSpPr>
          <p:spPr>
            <a:xfrm>
              <a:off x="1210681" y="1557891"/>
              <a:ext cx="2111253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>
                  <a:solidFill>
                    <a:schemeClr val="tx1"/>
                  </a:solidFill>
                </a:rPr>
                <a:t>Theorem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EA549C4-F810-02B4-4648-78E2228005D3}"/>
              </a:ext>
            </a:extLst>
          </p:cNvPr>
          <p:cNvGrpSpPr/>
          <p:nvPr/>
        </p:nvGrpSpPr>
        <p:grpSpPr>
          <a:xfrm>
            <a:off x="6096000" y="1794491"/>
            <a:ext cx="5195105" cy="2089692"/>
            <a:chOff x="5582305" y="1858858"/>
            <a:chExt cx="5195105" cy="2089692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3B723357-A7D6-4E97-7EC0-E331EC926632}"/>
                </a:ext>
              </a:extLst>
            </p:cNvPr>
            <p:cNvSpPr/>
            <p:nvPr/>
          </p:nvSpPr>
          <p:spPr>
            <a:xfrm rot="10800000">
              <a:off x="6294150" y="2083837"/>
              <a:ext cx="162046" cy="50928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252FF-9D3B-B191-0834-27AB015E71F1}"/>
                </a:ext>
              </a:extLst>
            </p:cNvPr>
            <p:cNvSpPr/>
            <p:nvPr/>
          </p:nvSpPr>
          <p:spPr>
            <a:xfrm>
              <a:off x="8196943" y="2627846"/>
              <a:ext cx="1938071" cy="18519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15F8F22-8FEE-148C-C17D-1F464B6D501E}"/>
                </a:ext>
              </a:extLst>
            </p:cNvPr>
            <p:cNvCxnSpPr/>
            <p:nvPr/>
          </p:nvCxnSpPr>
          <p:spPr>
            <a:xfrm>
              <a:off x="6224700" y="2373204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6F0B6B-E233-75E1-BE65-EA8BD33DD0B3}"/>
                </a:ext>
              </a:extLst>
            </p:cNvPr>
            <p:cNvCxnSpPr/>
            <p:nvPr/>
          </p:nvCxnSpPr>
          <p:spPr>
            <a:xfrm>
              <a:off x="10135015" y="2373204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B16682-53AD-F268-6A60-06BBC9C05182}"/>
                </a:ext>
              </a:extLst>
            </p:cNvPr>
            <p:cNvCxnSpPr>
              <a:cxnSpLocks/>
            </p:cNvCxnSpPr>
            <p:nvPr/>
          </p:nvCxnSpPr>
          <p:spPr>
            <a:xfrm>
              <a:off x="6224700" y="2813042"/>
              <a:ext cx="39103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997917-1E49-9563-D2F8-074BA999D05B}"/>
                </a:ext>
              </a:extLst>
            </p:cNvPr>
            <p:cNvCxnSpPr>
              <a:cxnSpLocks/>
            </p:cNvCxnSpPr>
            <p:nvPr/>
          </p:nvCxnSpPr>
          <p:spPr>
            <a:xfrm>
              <a:off x="8211825" y="2593123"/>
              <a:ext cx="0" cy="2199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582957E-A5BC-7317-AA45-7915B3794796}"/>
                    </a:ext>
                  </a:extLst>
                </p:cNvPr>
                <p:cNvSpPr txBox="1"/>
                <p:nvPr/>
              </p:nvSpPr>
              <p:spPr>
                <a:xfrm>
                  <a:off x="7554548" y="2911889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582957E-A5BC-7317-AA45-7915B3794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4548" y="2911889"/>
                  <a:ext cx="128479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BEC462B-D342-BF96-DD92-83D5A7C4D6F3}"/>
                    </a:ext>
                  </a:extLst>
                </p:cNvPr>
                <p:cNvSpPr txBox="1"/>
                <p:nvPr/>
              </p:nvSpPr>
              <p:spPr>
                <a:xfrm>
                  <a:off x="5582305" y="2911889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BEC462B-D342-BF96-DD92-83D5A7C4D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2305" y="2911889"/>
                  <a:ext cx="128479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5E0AC63-1AD3-4304-7316-7685D70BDC5C}"/>
                    </a:ext>
                  </a:extLst>
                </p:cNvPr>
                <p:cNvSpPr txBox="1"/>
                <p:nvPr/>
              </p:nvSpPr>
              <p:spPr>
                <a:xfrm>
                  <a:off x="9492620" y="2911889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5E0AC63-1AD3-4304-7316-7685D70BDC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2620" y="2911889"/>
                  <a:ext cx="128479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6C153DBC-39DD-3F1F-BC30-79DAE109D20A}"/>
                </a:ext>
              </a:extLst>
            </p:cNvPr>
            <p:cNvSpPr/>
            <p:nvPr/>
          </p:nvSpPr>
          <p:spPr>
            <a:xfrm rot="16200000">
              <a:off x="7091957" y="2021950"/>
              <a:ext cx="252610" cy="1987125"/>
            </a:xfrm>
            <a:prstGeom prst="leftBrace">
              <a:avLst>
                <a:gd name="adj1" fmla="val 85421"/>
                <a:gd name="adj2" fmla="val 43609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E6F1E0-B8AE-D88C-6528-6C4538B4D7F2}"/>
                </a:ext>
              </a:extLst>
            </p:cNvPr>
            <p:cNvSpPr txBox="1"/>
            <p:nvPr/>
          </p:nvSpPr>
          <p:spPr>
            <a:xfrm>
              <a:off x="6506633" y="3240664"/>
              <a:ext cx="11514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Must be OUT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21A60E-8986-9917-A722-AFF4141A7A39}"/>
                </a:ext>
              </a:extLst>
            </p:cNvPr>
            <p:cNvSpPr txBox="1"/>
            <p:nvPr/>
          </p:nvSpPr>
          <p:spPr>
            <a:xfrm>
              <a:off x="7915947" y="1858858"/>
              <a:ext cx="250006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i="1" dirty="0"/>
                <a:t>Zone of indecision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F81611-0CB8-74A5-5E2E-FE1201B27C2C}"/>
              </a:ext>
            </a:extLst>
          </p:cNvPr>
          <p:cNvGrpSpPr/>
          <p:nvPr/>
        </p:nvGrpSpPr>
        <p:grpSpPr>
          <a:xfrm>
            <a:off x="904867" y="1694485"/>
            <a:ext cx="2288732" cy="2306073"/>
            <a:chOff x="770465" y="1820547"/>
            <a:chExt cx="3666068" cy="36938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77FE676-9230-AE4D-0AD1-FCCB9AF21D8D}"/>
                </a:ext>
              </a:extLst>
            </p:cNvPr>
            <p:cNvSpPr/>
            <p:nvPr/>
          </p:nvSpPr>
          <p:spPr>
            <a:xfrm>
              <a:off x="939212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D017F9-FF81-A62A-D419-FB09F136DCD9}"/>
                </a:ext>
              </a:extLst>
            </p:cNvPr>
            <p:cNvSpPr/>
            <p:nvPr/>
          </p:nvSpPr>
          <p:spPr>
            <a:xfrm>
              <a:off x="3964193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28FDDA4-3059-9DC6-B8C4-5C6CF603724D}"/>
                </a:ext>
              </a:extLst>
            </p:cNvPr>
            <p:cNvSpPr/>
            <p:nvPr/>
          </p:nvSpPr>
          <p:spPr>
            <a:xfrm>
              <a:off x="2955866" y="2000183"/>
              <a:ext cx="309594" cy="309595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8C836CA-A88C-FB9E-CDF8-96971C7D4493}"/>
                </a:ext>
              </a:extLst>
            </p:cNvPr>
            <p:cNvSpPr/>
            <p:nvPr/>
          </p:nvSpPr>
          <p:spPr>
            <a:xfrm>
              <a:off x="1947539" y="2000183"/>
              <a:ext cx="309594" cy="309595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B4D5C6D-FB93-CFE9-18A0-91F2FC68CBA8}"/>
                </a:ext>
              </a:extLst>
            </p:cNvPr>
            <p:cNvSpPr/>
            <p:nvPr/>
          </p:nvSpPr>
          <p:spPr>
            <a:xfrm>
              <a:off x="939212" y="3008509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0162E39-5B75-9E0F-CA9A-ED3D310E6CCF}"/>
                </a:ext>
              </a:extLst>
            </p:cNvPr>
            <p:cNvSpPr/>
            <p:nvPr/>
          </p:nvSpPr>
          <p:spPr>
            <a:xfrm>
              <a:off x="3964193" y="3008509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77245FD-BF47-E994-DA5B-7A6BDDBD42E7}"/>
                </a:ext>
              </a:extLst>
            </p:cNvPr>
            <p:cNvSpPr/>
            <p:nvPr/>
          </p:nvSpPr>
          <p:spPr>
            <a:xfrm>
              <a:off x="939212" y="4016835"/>
              <a:ext cx="309594" cy="309595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9C39DA6-C018-17AC-1298-B11FBB465A2E}"/>
                </a:ext>
              </a:extLst>
            </p:cNvPr>
            <p:cNvSpPr/>
            <p:nvPr/>
          </p:nvSpPr>
          <p:spPr>
            <a:xfrm>
              <a:off x="3964193" y="4016835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7DE7858-8319-A9F6-F337-14CB6C8AE0F3}"/>
                </a:ext>
              </a:extLst>
            </p:cNvPr>
            <p:cNvSpPr/>
            <p:nvPr/>
          </p:nvSpPr>
          <p:spPr>
            <a:xfrm>
              <a:off x="939212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8AA21AE-4717-FD5A-3F24-5228EE76DBA6}"/>
                </a:ext>
              </a:extLst>
            </p:cNvPr>
            <p:cNvSpPr/>
            <p:nvPr/>
          </p:nvSpPr>
          <p:spPr>
            <a:xfrm>
              <a:off x="3964193" y="5025161"/>
              <a:ext cx="309594" cy="309595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158CA61-3554-7C7B-9C4D-BCB357485A20}"/>
                </a:ext>
              </a:extLst>
            </p:cNvPr>
            <p:cNvSpPr/>
            <p:nvPr/>
          </p:nvSpPr>
          <p:spPr>
            <a:xfrm>
              <a:off x="2955866" y="5025161"/>
              <a:ext cx="309594" cy="309595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650E391-E490-97E9-0CD3-0F26A7753F5C}"/>
                </a:ext>
              </a:extLst>
            </p:cNvPr>
            <p:cNvSpPr/>
            <p:nvPr/>
          </p:nvSpPr>
          <p:spPr>
            <a:xfrm>
              <a:off x="1947539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DDAAA84-5511-C82D-51DE-96876E65865B}"/>
                </a:ext>
              </a:extLst>
            </p:cNvPr>
            <p:cNvSpPr/>
            <p:nvPr/>
          </p:nvSpPr>
          <p:spPr>
            <a:xfrm>
              <a:off x="770466" y="1820547"/>
              <a:ext cx="3666067" cy="668866"/>
            </a:xfrm>
            <a:prstGeom prst="roundRect">
              <a:avLst/>
            </a:prstGeom>
            <a:solidFill>
              <a:srgbClr val="FDF69C">
                <a:alpha val="30196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2718EA23-2F45-D493-3AB6-55F21CDC8A3E}"/>
                </a:ext>
              </a:extLst>
            </p:cNvPr>
            <p:cNvSpPr/>
            <p:nvPr/>
          </p:nvSpPr>
          <p:spPr>
            <a:xfrm>
              <a:off x="770465" y="4845525"/>
              <a:ext cx="3666067" cy="668866"/>
            </a:xfrm>
            <a:prstGeom prst="roundRect">
              <a:avLst/>
            </a:prstGeom>
            <a:solidFill>
              <a:srgbClr val="F6E9ED">
                <a:alpha val="30196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Diagonal Stripe 36">
              <a:extLst>
                <a:ext uri="{FF2B5EF4-FFF2-40B4-BE49-F238E27FC236}">
                  <a16:creationId xmlns:a16="http://schemas.microsoft.com/office/drawing/2014/main" id="{E7E64832-2246-C554-D858-7D5E90D3F3B7}"/>
                </a:ext>
              </a:extLst>
            </p:cNvPr>
            <p:cNvSpPr/>
            <p:nvPr/>
          </p:nvSpPr>
          <p:spPr>
            <a:xfrm>
              <a:off x="802599" y="1893144"/>
              <a:ext cx="2905801" cy="2905801"/>
            </a:xfrm>
            <a:prstGeom prst="diagStripe">
              <a:avLst>
                <a:gd name="adj" fmla="val 40251"/>
              </a:avLst>
            </a:prstGeom>
            <a:solidFill>
              <a:srgbClr val="EDF0E9">
                <a:alpha val="30196"/>
              </a:srgb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8" name="L-Shape 37">
              <a:extLst>
                <a:ext uri="{FF2B5EF4-FFF2-40B4-BE49-F238E27FC236}">
                  <a16:creationId xmlns:a16="http://schemas.microsoft.com/office/drawing/2014/main" id="{4B09F572-4BBC-6A55-E7B3-F82A80434D7E}"/>
                </a:ext>
              </a:extLst>
            </p:cNvPr>
            <p:cNvSpPr/>
            <p:nvPr/>
          </p:nvSpPr>
          <p:spPr>
            <a:xfrm rot="16200000">
              <a:off x="2332585" y="3410441"/>
              <a:ext cx="2534125" cy="1521375"/>
            </a:xfrm>
            <a:prstGeom prst="corner">
              <a:avLst>
                <a:gd name="adj1" fmla="val 32191"/>
                <a:gd name="adj2" fmla="val 32192"/>
              </a:avLst>
            </a:prstGeom>
            <a:solidFill>
              <a:srgbClr val="7F7F7F">
                <a:alpha val="30196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D0FDEC-CF9E-5025-46F3-F6D897A5876A}"/>
              </a:ext>
            </a:extLst>
          </p:cNvPr>
          <p:cNvGrpSpPr/>
          <p:nvPr/>
        </p:nvGrpSpPr>
        <p:grpSpPr>
          <a:xfrm>
            <a:off x="3680663" y="1704149"/>
            <a:ext cx="2288732" cy="2306073"/>
            <a:chOff x="770465" y="1820547"/>
            <a:chExt cx="3666068" cy="3693844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ABA8717-33CB-1313-802D-0C38016ED7EB}"/>
                </a:ext>
              </a:extLst>
            </p:cNvPr>
            <p:cNvSpPr/>
            <p:nvPr/>
          </p:nvSpPr>
          <p:spPr>
            <a:xfrm>
              <a:off x="939212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BD55594-47FB-7702-FA4A-A25D1CFA412E}"/>
                </a:ext>
              </a:extLst>
            </p:cNvPr>
            <p:cNvSpPr/>
            <p:nvPr/>
          </p:nvSpPr>
          <p:spPr>
            <a:xfrm>
              <a:off x="3964193" y="2000183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BCCCCB6-2FEF-D3C8-0C40-D1D79FB37BD6}"/>
                </a:ext>
              </a:extLst>
            </p:cNvPr>
            <p:cNvSpPr/>
            <p:nvPr/>
          </p:nvSpPr>
          <p:spPr>
            <a:xfrm>
              <a:off x="2955866" y="2000183"/>
              <a:ext cx="309594" cy="309595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7D53B45-563D-3F0E-CF46-571370B8AAD1}"/>
                </a:ext>
              </a:extLst>
            </p:cNvPr>
            <p:cNvSpPr/>
            <p:nvPr/>
          </p:nvSpPr>
          <p:spPr>
            <a:xfrm>
              <a:off x="1947539" y="2000183"/>
              <a:ext cx="309594" cy="309595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7854100-0433-CAF1-370E-AD15F51384C9}"/>
                </a:ext>
              </a:extLst>
            </p:cNvPr>
            <p:cNvSpPr/>
            <p:nvPr/>
          </p:nvSpPr>
          <p:spPr>
            <a:xfrm>
              <a:off x="939212" y="3008509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C4512C1-E6C7-5CE4-B75A-8D175090666D}"/>
                </a:ext>
              </a:extLst>
            </p:cNvPr>
            <p:cNvSpPr/>
            <p:nvPr/>
          </p:nvSpPr>
          <p:spPr>
            <a:xfrm>
              <a:off x="3964193" y="3008509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8D46CA2-5D2A-EB20-A5A3-72A01E4BF5CC}"/>
                </a:ext>
              </a:extLst>
            </p:cNvPr>
            <p:cNvSpPr/>
            <p:nvPr/>
          </p:nvSpPr>
          <p:spPr>
            <a:xfrm>
              <a:off x="939212" y="4016835"/>
              <a:ext cx="309594" cy="309595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14CBFD4-7664-5051-188E-08CE636A22D0}"/>
                </a:ext>
              </a:extLst>
            </p:cNvPr>
            <p:cNvSpPr/>
            <p:nvPr/>
          </p:nvSpPr>
          <p:spPr>
            <a:xfrm>
              <a:off x="3964193" y="4016835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D00A9FE-245C-7CE8-233C-1E49B8C6ED2A}"/>
                </a:ext>
              </a:extLst>
            </p:cNvPr>
            <p:cNvSpPr/>
            <p:nvPr/>
          </p:nvSpPr>
          <p:spPr>
            <a:xfrm>
              <a:off x="939212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CC7FD94-237D-702D-86F3-D5316C54B7DA}"/>
                </a:ext>
              </a:extLst>
            </p:cNvPr>
            <p:cNvSpPr/>
            <p:nvPr/>
          </p:nvSpPr>
          <p:spPr>
            <a:xfrm>
              <a:off x="3964193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907D362-7E7E-E920-8E6F-6BF152A6D501}"/>
                </a:ext>
              </a:extLst>
            </p:cNvPr>
            <p:cNvSpPr/>
            <p:nvPr/>
          </p:nvSpPr>
          <p:spPr>
            <a:xfrm>
              <a:off x="2955866" y="5025161"/>
              <a:ext cx="309594" cy="309595"/>
            </a:xfrm>
            <a:prstGeom prst="ellipse">
              <a:avLst/>
            </a:prstGeom>
            <a:solidFill>
              <a:schemeClr val="tx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D8A4459-54CD-52A1-BFC3-25D2F0E97600}"/>
                </a:ext>
              </a:extLst>
            </p:cNvPr>
            <p:cNvSpPr/>
            <p:nvPr/>
          </p:nvSpPr>
          <p:spPr>
            <a:xfrm>
              <a:off x="1947539" y="5025161"/>
              <a:ext cx="309594" cy="309595"/>
            </a:xfrm>
            <a:prstGeom prst="ellipse">
              <a:avLst/>
            </a:prstGeom>
            <a:solidFill>
              <a:schemeClr val="bg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F4FDFD4-2640-3F93-C285-41621F701346}"/>
                </a:ext>
              </a:extLst>
            </p:cNvPr>
            <p:cNvSpPr/>
            <p:nvPr/>
          </p:nvSpPr>
          <p:spPr>
            <a:xfrm>
              <a:off x="770466" y="1820547"/>
              <a:ext cx="3666067" cy="668866"/>
            </a:xfrm>
            <a:prstGeom prst="roundRect">
              <a:avLst/>
            </a:prstGeom>
            <a:solidFill>
              <a:srgbClr val="FDF69C">
                <a:alpha val="30196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8CB8377E-1D7B-1F4F-8791-AFE415AA27B1}"/>
                </a:ext>
              </a:extLst>
            </p:cNvPr>
            <p:cNvSpPr/>
            <p:nvPr/>
          </p:nvSpPr>
          <p:spPr>
            <a:xfrm>
              <a:off x="770465" y="4845525"/>
              <a:ext cx="3666067" cy="668866"/>
            </a:xfrm>
            <a:prstGeom prst="roundRect">
              <a:avLst/>
            </a:prstGeom>
            <a:solidFill>
              <a:srgbClr val="F6E9ED">
                <a:alpha val="30196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Diagonal Stripe 53">
              <a:extLst>
                <a:ext uri="{FF2B5EF4-FFF2-40B4-BE49-F238E27FC236}">
                  <a16:creationId xmlns:a16="http://schemas.microsoft.com/office/drawing/2014/main" id="{C7093AF6-F64A-011A-923D-9C0C8DB73058}"/>
                </a:ext>
              </a:extLst>
            </p:cNvPr>
            <p:cNvSpPr/>
            <p:nvPr/>
          </p:nvSpPr>
          <p:spPr>
            <a:xfrm>
              <a:off x="802599" y="1893144"/>
              <a:ext cx="2905801" cy="2905801"/>
            </a:xfrm>
            <a:prstGeom prst="diagStripe">
              <a:avLst>
                <a:gd name="adj" fmla="val 40251"/>
              </a:avLst>
            </a:prstGeom>
            <a:solidFill>
              <a:srgbClr val="EDF0E9">
                <a:alpha val="30196"/>
              </a:srgb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55" name="L-Shape 54">
              <a:extLst>
                <a:ext uri="{FF2B5EF4-FFF2-40B4-BE49-F238E27FC236}">
                  <a16:creationId xmlns:a16="http://schemas.microsoft.com/office/drawing/2014/main" id="{37F0EE7F-7B2E-4A1C-3DA3-51DB3BA3ED26}"/>
                </a:ext>
              </a:extLst>
            </p:cNvPr>
            <p:cNvSpPr/>
            <p:nvPr/>
          </p:nvSpPr>
          <p:spPr>
            <a:xfrm rot="16200000">
              <a:off x="2332585" y="3410441"/>
              <a:ext cx="2534125" cy="1521375"/>
            </a:xfrm>
            <a:prstGeom prst="corner">
              <a:avLst>
                <a:gd name="adj1" fmla="val 32191"/>
                <a:gd name="adj2" fmla="val 32192"/>
              </a:avLst>
            </a:prstGeom>
            <a:solidFill>
              <a:srgbClr val="7F7F7F">
                <a:alpha val="30196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459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E0EA-2E0E-9B78-0E7B-AFEEC001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Hypergraph independent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5E8D92A-A0FE-4CDC-C359-0EB80FCEC9A3}"/>
                  </a:ext>
                </a:extLst>
              </p:cNvPr>
              <p:cNvSpPr/>
              <p:nvPr/>
            </p:nvSpPr>
            <p:spPr>
              <a:xfrm>
                <a:off x="838200" y="1886674"/>
                <a:ext cx="10515600" cy="67132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[This work] </a:t>
                </a:r>
                <a:r>
                  <a:rPr lang="en-GB" sz="2800" dirty="0">
                    <a:solidFill>
                      <a:schemeClr val="tx1"/>
                    </a:solidFill>
                  </a:rPr>
                  <a:t>Deterministic counting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5E8D92A-A0FE-4CDC-C359-0EB80FCEC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6674"/>
                <a:ext cx="10515600" cy="671329"/>
              </a:xfrm>
              <a:prstGeom prst="roundRect">
                <a:avLst/>
              </a:prstGeom>
              <a:blipFill>
                <a:blip r:embed="rId2"/>
                <a:stretch>
                  <a:fillRect l="-869" b="-13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E2DF4A-990F-F92D-1E06-DEC245341A0C}"/>
              </a:ext>
            </a:extLst>
          </p:cNvPr>
          <p:cNvCxnSpPr>
            <a:cxnSpLocks/>
          </p:cNvCxnSpPr>
          <p:nvPr/>
        </p:nvCxnSpPr>
        <p:spPr>
          <a:xfrm flipH="1">
            <a:off x="838200" y="2731625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C9D0421-D0B1-EE58-294B-C5D11D8ACA9C}"/>
                  </a:ext>
                </a:extLst>
              </p:cNvPr>
              <p:cNvSpPr/>
              <p:nvPr/>
            </p:nvSpPr>
            <p:spPr>
              <a:xfrm>
                <a:off x="838200" y="2905248"/>
                <a:ext cx="10515600" cy="12211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[Bezáková-Galanis-Goldberg-Guo-Štefankovič’19]</a:t>
                </a:r>
              </a:p>
              <a:p>
                <a14:m>
                  <m:oMath xmlns:m="http://schemas.openxmlformats.org/officeDocument/2006/math">
                    <m:r>
                      <a:rPr lang="en-GB" sz="28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GB" sz="2800" dirty="0">
                    <a:solidFill>
                      <a:srgbClr val="FF0000"/>
                    </a:solidFill>
                  </a:rPr>
                  <a:t>-hard </a:t>
                </a:r>
                <a:r>
                  <a:rPr lang="en-GB" sz="28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≥5⋅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C9D0421-D0B1-EE58-294B-C5D11D8AC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05248"/>
                <a:ext cx="10515600" cy="1221126"/>
              </a:xfrm>
              <a:prstGeom prst="roundRect">
                <a:avLst/>
              </a:prstGeom>
              <a:blipFill>
                <a:blip r:embed="rId3"/>
                <a:stretch>
                  <a:fillRect l="-579" b="-2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7E250B5-1B09-53C3-A24E-3976AD86CAC1}"/>
                  </a:ext>
                </a:extLst>
              </p:cNvPr>
              <p:cNvSpPr/>
              <p:nvPr/>
            </p:nvSpPr>
            <p:spPr>
              <a:xfrm>
                <a:off x="838200" y="4299996"/>
                <a:ext cx="10515600" cy="17882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[Hermon-Sly-Zhang’19]</a:t>
                </a:r>
                <a:r>
                  <a:rPr lang="en-GB" sz="2800" dirty="0">
                    <a:solidFill>
                      <a:srgbClr val="7030A0"/>
                    </a:solidFill>
                  </a:rPr>
                  <a:t>  </a:t>
                </a:r>
                <a:r>
                  <a:rPr lang="en-GB" sz="2800" dirty="0">
                    <a:solidFill>
                      <a:schemeClr val="tx1"/>
                    </a:solidFill>
                  </a:rPr>
                  <a:t>Randomised counting: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[Qiu-Wang-Zhang’22]</a:t>
                </a:r>
                <a:r>
                  <a:rPr lang="en-GB" sz="2800" dirty="0">
                    <a:solidFill>
                      <a:srgbClr val="7030A0"/>
                    </a:solidFill>
                  </a:rPr>
                  <a:t> 	    </a:t>
                </a:r>
                <a:r>
                  <a:rPr lang="en-GB" sz="2800" dirty="0">
                    <a:solidFill>
                      <a:schemeClr val="tx1"/>
                    </a:solidFill>
                  </a:rPr>
                  <a:t>Perfect sampling: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[He-Wang-Yin’23]</a:t>
                </a:r>
                <a:r>
                  <a:rPr lang="en-GB" sz="2800" dirty="0">
                    <a:solidFill>
                      <a:srgbClr val="7030A0"/>
                    </a:solidFill>
                  </a:rPr>
                  <a:t> 	    </a:t>
                </a:r>
                <a:r>
                  <a:rPr lang="en-GB" sz="2800" dirty="0">
                    <a:solidFill>
                      <a:schemeClr val="tx1"/>
                    </a:solidFill>
                  </a:rPr>
                  <a:t>Deterministic counting: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/5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7E250B5-1B09-53C3-A24E-3976AD86C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99996"/>
                <a:ext cx="10515600" cy="1788288"/>
              </a:xfrm>
              <a:prstGeom prst="roundRect">
                <a:avLst/>
              </a:prstGeom>
              <a:blipFill>
                <a:blip r:embed="rId4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35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E0EA-2E0E-9B78-0E7B-AFEEC001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Hypergraph colourings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52FB219-776D-E2DC-D75F-57A67580C5FC}"/>
              </a:ext>
            </a:extLst>
          </p:cNvPr>
          <p:cNvGrpSpPr/>
          <p:nvPr/>
        </p:nvGrpSpPr>
        <p:grpSpPr>
          <a:xfrm>
            <a:off x="838200" y="2091756"/>
            <a:ext cx="3666068" cy="3693844"/>
            <a:chOff x="770465" y="1820547"/>
            <a:chExt cx="3666068" cy="369384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4DD6DE-2D43-C832-F0ED-9B8CF1D0B6C9}"/>
                </a:ext>
              </a:extLst>
            </p:cNvPr>
            <p:cNvSpPr/>
            <p:nvPr/>
          </p:nvSpPr>
          <p:spPr>
            <a:xfrm>
              <a:off x="939212" y="2000183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DCE5C2-AC78-5963-251B-0068A6B69F0B}"/>
                </a:ext>
              </a:extLst>
            </p:cNvPr>
            <p:cNvSpPr/>
            <p:nvPr/>
          </p:nvSpPr>
          <p:spPr>
            <a:xfrm>
              <a:off x="3964193" y="2000183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1D2F9A-470E-CE1B-D042-8B36452685A9}"/>
                </a:ext>
              </a:extLst>
            </p:cNvPr>
            <p:cNvSpPr/>
            <p:nvPr/>
          </p:nvSpPr>
          <p:spPr>
            <a:xfrm>
              <a:off x="2955866" y="2000183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9AE6630-E391-9563-0535-811F5EC82D1E}"/>
                </a:ext>
              </a:extLst>
            </p:cNvPr>
            <p:cNvSpPr/>
            <p:nvPr/>
          </p:nvSpPr>
          <p:spPr>
            <a:xfrm>
              <a:off x="1947539" y="2000183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A7ECC87-DEDC-A107-8BD1-4E40401547AC}"/>
                </a:ext>
              </a:extLst>
            </p:cNvPr>
            <p:cNvSpPr/>
            <p:nvPr/>
          </p:nvSpPr>
          <p:spPr>
            <a:xfrm>
              <a:off x="939212" y="3008509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53F583A-C5DB-BABE-05DB-B45B76C4F58E}"/>
                </a:ext>
              </a:extLst>
            </p:cNvPr>
            <p:cNvSpPr/>
            <p:nvPr/>
          </p:nvSpPr>
          <p:spPr>
            <a:xfrm>
              <a:off x="3964193" y="3008509"/>
              <a:ext cx="309594" cy="309595"/>
            </a:xfrm>
            <a:prstGeom prst="ellipse">
              <a:avLst/>
            </a:prstGeom>
            <a:solidFill>
              <a:srgbClr val="00B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78B4FF2-AC3D-404D-DCCC-8B855C55ACA6}"/>
                </a:ext>
              </a:extLst>
            </p:cNvPr>
            <p:cNvSpPr/>
            <p:nvPr/>
          </p:nvSpPr>
          <p:spPr>
            <a:xfrm>
              <a:off x="939212" y="4016835"/>
              <a:ext cx="309594" cy="309595"/>
            </a:xfrm>
            <a:prstGeom prst="ellipse">
              <a:avLst/>
            </a:prstGeom>
            <a:solidFill>
              <a:srgbClr val="00B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3032CBF-9555-BEB1-7B73-E05C4B0E8D5E}"/>
                </a:ext>
              </a:extLst>
            </p:cNvPr>
            <p:cNvSpPr/>
            <p:nvPr/>
          </p:nvSpPr>
          <p:spPr>
            <a:xfrm>
              <a:off x="3964193" y="4016835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A91B60F-60D5-70D0-F3C0-20B7AEA9DD05}"/>
                </a:ext>
              </a:extLst>
            </p:cNvPr>
            <p:cNvSpPr/>
            <p:nvPr/>
          </p:nvSpPr>
          <p:spPr>
            <a:xfrm>
              <a:off x="939212" y="5025161"/>
              <a:ext cx="309594" cy="309595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45F86F6-2573-5EE8-52E1-5EB1F42E59ED}"/>
                </a:ext>
              </a:extLst>
            </p:cNvPr>
            <p:cNvSpPr/>
            <p:nvPr/>
          </p:nvSpPr>
          <p:spPr>
            <a:xfrm>
              <a:off x="3964193" y="5025161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1C6FCA7-D8A1-0B2F-B173-854A04A68731}"/>
                </a:ext>
              </a:extLst>
            </p:cNvPr>
            <p:cNvSpPr/>
            <p:nvPr/>
          </p:nvSpPr>
          <p:spPr>
            <a:xfrm>
              <a:off x="2955866" y="5025161"/>
              <a:ext cx="309594" cy="309595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EACE968-27D0-B681-0524-4D22CA7434D6}"/>
                </a:ext>
              </a:extLst>
            </p:cNvPr>
            <p:cNvSpPr/>
            <p:nvPr/>
          </p:nvSpPr>
          <p:spPr>
            <a:xfrm>
              <a:off x="1947539" y="5025161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63B99F3-F065-778F-9A51-32F58E6CBCFB}"/>
                </a:ext>
              </a:extLst>
            </p:cNvPr>
            <p:cNvSpPr/>
            <p:nvPr/>
          </p:nvSpPr>
          <p:spPr>
            <a:xfrm>
              <a:off x="770466" y="1820547"/>
              <a:ext cx="3666067" cy="668866"/>
            </a:xfrm>
            <a:prstGeom prst="roundRect">
              <a:avLst/>
            </a:prstGeom>
            <a:solidFill>
              <a:srgbClr val="FDF69C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14E5F746-B379-B174-9E3E-8E0EAEBA4C72}"/>
                </a:ext>
              </a:extLst>
            </p:cNvPr>
            <p:cNvSpPr/>
            <p:nvPr/>
          </p:nvSpPr>
          <p:spPr>
            <a:xfrm>
              <a:off x="770465" y="4845525"/>
              <a:ext cx="3666067" cy="668866"/>
            </a:xfrm>
            <a:prstGeom prst="roundRect">
              <a:avLst/>
            </a:prstGeom>
            <a:solidFill>
              <a:srgbClr val="F6E9ED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Diagonal Stripe 41">
              <a:extLst>
                <a:ext uri="{FF2B5EF4-FFF2-40B4-BE49-F238E27FC236}">
                  <a16:creationId xmlns:a16="http://schemas.microsoft.com/office/drawing/2014/main" id="{6E65FCD9-7DB8-2637-4CC2-2BB6F2A37272}"/>
                </a:ext>
              </a:extLst>
            </p:cNvPr>
            <p:cNvSpPr/>
            <p:nvPr/>
          </p:nvSpPr>
          <p:spPr>
            <a:xfrm>
              <a:off x="802599" y="1893144"/>
              <a:ext cx="2905801" cy="2905801"/>
            </a:xfrm>
            <a:prstGeom prst="diagStripe">
              <a:avLst>
                <a:gd name="adj" fmla="val 40251"/>
              </a:avLst>
            </a:prstGeom>
            <a:solidFill>
              <a:srgbClr val="EDF0E9">
                <a:alpha val="30196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4" name="L-Shape 43">
              <a:extLst>
                <a:ext uri="{FF2B5EF4-FFF2-40B4-BE49-F238E27FC236}">
                  <a16:creationId xmlns:a16="http://schemas.microsoft.com/office/drawing/2014/main" id="{9DC31341-03B2-1AA7-0CB2-11AFF9B7B666}"/>
                </a:ext>
              </a:extLst>
            </p:cNvPr>
            <p:cNvSpPr/>
            <p:nvPr/>
          </p:nvSpPr>
          <p:spPr>
            <a:xfrm rot="16200000">
              <a:off x="2332585" y="3410441"/>
              <a:ext cx="2534125" cy="1521375"/>
            </a:xfrm>
            <a:prstGeom prst="corner">
              <a:avLst>
                <a:gd name="adj1" fmla="val 32191"/>
                <a:gd name="adj2" fmla="val 32192"/>
              </a:avLst>
            </a:prstGeom>
            <a:solidFill>
              <a:srgbClr val="7F7F7F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0BA46E-307C-2BAF-8824-EBC257CF82E1}"/>
              </a:ext>
            </a:extLst>
          </p:cNvPr>
          <p:cNvCxnSpPr>
            <a:cxnSpLocks/>
          </p:cNvCxnSpPr>
          <p:nvPr/>
        </p:nvCxnSpPr>
        <p:spPr>
          <a:xfrm flipV="1">
            <a:off x="4898022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5E25B3A7-3BAC-70AC-CF7B-450F874FBB41}"/>
                  </a:ext>
                </a:extLst>
              </p:cNvPr>
              <p:cNvSpPr/>
              <p:nvPr/>
            </p:nvSpPr>
            <p:spPr>
              <a:xfrm>
                <a:off x="5203000" y="1690688"/>
                <a:ext cx="6695775" cy="46290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3200" b="1" u="sng" dirty="0">
                    <a:solidFill>
                      <a:schemeClr val="tx1"/>
                    </a:solidFill>
                  </a:rPr>
                  <a:t>Problem.</a:t>
                </a:r>
                <a:r>
                  <a:rPr lang="en-GB" sz="32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HyperCol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en-GB" sz="3200" i="1" dirty="0">
                  <a:solidFill>
                    <a:schemeClr val="tx1"/>
                  </a:solidFill>
                </a:endParaRP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Input: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A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-uniform hypergraph with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max degree </a:t>
                </a:r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. </a:t>
                </a:r>
                <a:endParaRPr lang="en-GB" sz="3200" i="1" dirty="0">
                  <a:solidFill>
                    <a:schemeClr val="tx1"/>
                  </a:solidFill>
                </a:endParaRP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Output: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Number of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-colourings. 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5E25B3A7-3BAC-70AC-CF7B-450F874FB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000" y="1690688"/>
                <a:ext cx="6695775" cy="462908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37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3EEDE-AF42-5959-AE2B-BCDB8F0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Approximate counting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9FC6A-FCF0-CE15-3F69-97379FC94BE8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548753-2894-CC76-855D-8D029C82C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808DB0-50FF-4536-4F97-C004F545A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939B26-9712-16B7-08B8-7AD80E6E4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D16470-AED0-A8F6-0D64-0ED92750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C365D0-5493-E1DB-4D17-D097568B0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04B1BC-A1C6-139F-D274-0A7160061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B61A17-F7C5-4238-6C82-4BB3A8F53D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E38FDA-CD69-4755-68DF-0C6E8B7A1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B7952D-AFAF-4734-58AF-FD9010C39B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567676-93DC-4D67-BCC1-1B4F23CDE0D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96863B-1B1B-F763-F3E1-B42AE9E30D6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F73EC4-8877-B8C4-16A4-98207481B38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6FE7D2-7DD4-F2DB-CB28-3C2FA43014B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1DDC1B-31BA-D2B6-9382-A96AB1A06976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4E7B64-DD31-F8C9-AF23-36988FB441D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FEF8F5-9938-670B-C0E3-2AEC6358AE44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/>
              <p:nvPr/>
            </p:nvSpPr>
            <p:spPr>
              <a:xfrm>
                <a:off x="8410134" y="187388"/>
                <a:ext cx="3291872" cy="124457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IndSet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GB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-hard</a:t>
                </a: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134" y="187388"/>
                <a:ext cx="3291872" cy="1244573"/>
              </a:xfrm>
              <a:prstGeom prst="roundRect">
                <a:avLst/>
              </a:prstGeom>
              <a:blipFill>
                <a:blip r:embed="rId2"/>
                <a:stretch>
                  <a:fillRect r="-3321" b="-82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89A2FE-D0EB-055B-57DC-96B6C48AD2F7}"/>
              </a:ext>
            </a:extLst>
          </p:cNvPr>
          <p:cNvSpPr/>
          <p:nvPr/>
        </p:nvSpPr>
        <p:spPr>
          <a:xfrm>
            <a:off x="4694660" y="1692100"/>
            <a:ext cx="7204115" cy="12445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rgbClr val="FF0000"/>
                </a:solidFill>
              </a:rPr>
              <a:t>F</a:t>
            </a:r>
            <a:r>
              <a:rPr lang="en-GB" sz="3200" b="1" dirty="0">
                <a:solidFill>
                  <a:schemeClr val="tx1"/>
                </a:solidFill>
              </a:rPr>
              <a:t>ully </a:t>
            </a:r>
            <a:r>
              <a:rPr lang="en-GB" sz="3200" b="1" dirty="0">
                <a:solidFill>
                  <a:srgbClr val="FF0000"/>
                </a:solidFill>
              </a:rPr>
              <a:t>p</a:t>
            </a:r>
            <a:r>
              <a:rPr lang="en-GB" sz="3200" b="1" dirty="0">
                <a:solidFill>
                  <a:schemeClr val="tx1"/>
                </a:solidFill>
              </a:rPr>
              <a:t>olynomial-time </a:t>
            </a:r>
            <a:r>
              <a:rPr lang="en-GB" sz="3200" b="1" dirty="0">
                <a:solidFill>
                  <a:srgbClr val="FF0000"/>
                </a:solidFill>
              </a:rPr>
              <a:t>r</a:t>
            </a:r>
            <a:r>
              <a:rPr lang="en-GB" sz="3200" b="1" dirty="0">
                <a:solidFill>
                  <a:schemeClr val="tx1"/>
                </a:solidFill>
              </a:rPr>
              <a:t>andomised </a:t>
            </a:r>
            <a:r>
              <a:rPr lang="en-GB" sz="3200" b="1" dirty="0">
                <a:solidFill>
                  <a:srgbClr val="FF0000"/>
                </a:solidFill>
              </a:rPr>
              <a:t>a</a:t>
            </a:r>
            <a:r>
              <a:rPr lang="en-GB" sz="3200" b="1" dirty="0">
                <a:solidFill>
                  <a:schemeClr val="tx1"/>
                </a:solidFill>
              </a:rPr>
              <a:t>pproximation </a:t>
            </a:r>
            <a:r>
              <a:rPr lang="en-GB" sz="3200" b="1" dirty="0">
                <a:solidFill>
                  <a:srgbClr val="FF0000"/>
                </a:solidFill>
              </a:rPr>
              <a:t>s</a:t>
            </a:r>
            <a:r>
              <a:rPr lang="en-GB" sz="3200" b="1" dirty="0">
                <a:solidFill>
                  <a:schemeClr val="tx1"/>
                </a:solidFill>
              </a:rPr>
              <a:t>cheme (FPRAS)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142B62-7968-2EE7-6DD8-CE5C60A520DF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8DF3F-4F71-5281-66F7-2B9A8C330B4C}"/>
                  </a:ext>
                </a:extLst>
              </p:cNvPr>
              <p:cNvSpPr txBox="1"/>
              <p:nvPr/>
            </p:nvSpPr>
            <p:spPr>
              <a:xfrm>
                <a:off x="4949121" y="3158354"/>
                <a:ext cx="6489592" cy="724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8DF3F-4F71-5281-66F7-2B9A8C330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21" y="3158354"/>
                <a:ext cx="6489592" cy="724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23C10-50C8-1FA0-7222-0F1615693B5E}"/>
                  </a:ext>
                </a:extLst>
              </p:cNvPr>
              <p:cNvSpPr txBox="1"/>
              <p:nvPr/>
            </p:nvSpPr>
            <p:spPr>
              <a:xfrm>
                <a:off x="5525546" y="3941436"/>
                <a:ext cx="554234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with probability </a:t>
                </a:r>
                <a14:m>
                  <m:oMath xmlns:m="http://schemas.openxmlformats.org/officeDocument/2006/math">
                    <m:r>
                      <a:rPr lang="en-GB" sz="4000" i="1" dirty="0" smtClean="0">
                        <a:latin typeface="Cambria Math" panose="02040503050406030204" pitchFamily="18" charset="0"/>
                      </a:rPr>
                      <m:t>3/4</m:t>
                    </m:r>
                  </m:oMath>
                </a14:m>
                <a:endParaRPr lang="en-GB" sz="4000" dirty="0"/>
              </a:p>
              <a:p>
                <a:pPr algn="ctr"/>
                <a:r>
                  <a:rPr lang="en-GB" sz="4000" dirty="0"/>
                  <a:t>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40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input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,1/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23C10-50C8-1FA0-7222-0F1615693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546" y="3941436"/>
                <a:ext cx="5542342" cy="1323439"/>
              </a:xfrm>
              <a:prstGeom prst="rect">
                <a:avLst/>
              </a:prstGeom>
              <a:blipFill>
                <a:blip r:embed="rId4"/>
                <a:stretch>
                  <a:fillRect l="-1868" t="-8295" b="-18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36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3AEE-1C3D-EEC2-21AD-B3BC684C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Zone of indecision?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E5B3B32-97BA-DA03-F39C-F27CAE5B629D}"/>
              </a:ext>
            </a:extLst>
          </p:cNvPr>
          <p:cNvGrpSpPr/>
          <p:nvPr/>
        </p:nvGrpSpPr>
        <p:grpSpPr>
          <a:xfrm>
            <a:off x="838200" y="2091756"/>
            <a:ext cx="3666068" cy="3693844"/>
            <a:chOff x="770465" y="1820547"/>
            <a:chExt cx="3666068" cy="369384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4DA4233-5E01-1AD7-CBF4-8635F7F2C1A9}"/>
                </a:ext>
              </a:extLst>
            </p:cNvPr>
            <p:cNvSpPr/>
            <p:nvPr/>
          </p:nvSpPr>
          <p:spPr>
            <a:xfrm>
              <a:off x="939212" y="2000183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4DCEF8A-3AFC-BC9F-15B2-BBCCB2520881}"/>
                </a:ext>
              </a:extLst>
            </p:cNvPr>
            <p:cNvSpPr/>
            <p:nvPr/>
          </p:nvSpPr>
          <p:spPr>
            <a:xfrm>
              <a:off x="3964193" y="2000183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779E1B9-793E-6C1F-254A-13F3C084EB03}"/>
                </a:ext>
              </a:extLst>
            </p:cNvPr>
            <p:cNvSpPr/>
            <p:nvPr/>
          </p:nvSpPr>
          <p:spPr>
            <a:xfrm>
              <a:off x="2955866" y="2000183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C17E911-0B3A-B4BD-E849-3094E93584A0}"/>
                </a:ext>
              </a:extLst>
            </p:cNvPr>
            <p:cNvSpPr/>
            <p:nvPr/>
          </p:nvSpPr>
          <p:spPr>
            <a:xfrm>
              <a:off x="1947539" y="2000183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624A10-0FB9-C819-F0A9-A632529FF5FC}"/>
                </a:ext>
              </a:extLst>
            </p:cNvPr>
            <p:cNvSpPr/>
            <p:nvPr/>
          </p:nvSpPr>
          <p:spPr>
            <a:xfrm>
              <a:off x="939212" y="3008509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024CB09-8BE5-7D9F-069E-C2F262B0ACC1}"/>
                </a:ext>
              </a:extLst>
            </p:cNvPr>
            <p:cNvSpPr/>
            <p:nvPr/>
          </p:nvSpPr>
          <p:spPr>
            <a:xfrm>
              <a:off x="3964193" y="3008509"/>
              <a:ext cx="309594" cy="309595"/>
            </a:xfrm>
            <a:prstGeom prst="ellipse">
              <a:avLst/>
            </a:prstGeom>
            <a:solidFill>
              <a:srgbClr val="00B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372FD8-30ED-7274-AD87-913381C105FD}"/>
                </a:ext>
              </a:extLst>
            </p:cNvPr>
            <p:cNvSpPr/>
            <p:nvPr/>
          </p:nvSpPr>
          <p:spPr>
            <a:xfrm>
              <a:off x="939212" y="4016835"/>
              <a:ext cx="309594" cy="309595"/>
            </a:xfrm>
            <a:prstGeom prst="ellipse">
              <a:avLst/>
            </a:prstGeom>
            <a:solidFill>
              <a:srgbClr val="00B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176EB51-D74A-4DE1-1611-E310348F2116}"/>
                </a:ext>
              </a:extLst>
            </p:cNvPr>
            <p:cNvSpPr/>
            <p:nvPr/>
          </p:nvSpPr>
          <p:spPr>
            <a:xfrm>
              <a:off x="3964193" y="4016835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FBB65A6-0DD0-A21A-2042-73A2D5A17BD9}"/>
                </a:ext>
              </a:extLst>
            </p:cNvPr>
            <p:cNvSpPr/>
            <p:nvPr/>
          </p:nvSpPr>
          <p:spPr>
            <a:xfrm>
              <a:off x="939212" y="5025161"/>
              <a:ext cx="309594" cy="309595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48EDDCF-58B7-62B0-FA68-5888841EF992}"/>
                </a:ext>
              </a:extLst>
            </p:cNvPr>
            <p:cNvSpPr/>
            <p:nvPr/>
          </p:nvSpPr>
          <p:spPr>
            <a:xfrm>
              <a:off x="3964193" y="5025161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DB5790-F430-59CC-AB7E-887D545CAFEB}"/>
                </a:ext>
              </a:extLst>
            </p:cNvPr>
            <p:cNvSpPr/>
            <p:nvPr/>
          </p:nvSpPr>
          <p:spPr>
            <a:xfrm>
              <a:off x="2955866" y="5025161"/>
              <a:ext cx="309594" cy="309595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D847499-BE35-305D-9480-7E606E0D93A6}"/>
                </a:ext>
              </a:extLst>
            </p:cNvPr>
            <p:cNvSpPr/>
            <p:nvPr/>
          </p:nvSpPr>
          <p:spPr>
            <a:xfrm>
              <a:off x="1947539" y="5025161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EEFF1E3-6F7F-4AAD-6411-38E59577A586}"/>
                </a:ext>
              </a:extLst>
            </p:cNvPr>
            <p:cNvSpPr/>
            <p:nvPr/>
          </p:nvSpPr>
          <p:spPr>
            <a:xfrm>
              <a:off x="770466" y="1820547"/>
              <a:ext cx="3666067" cy="668866"/>
            </a:xfrm>
            <a:prstGeom prst="roundRect">
              <a:avLst/>
            </a:prstGeom>
            <a:solidFill>
              <a:srgbClr val="FDF69C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116A1A2-A072-B559-D4A2-17A9F7A65B40}"/>
                </a:ext>
              </a:extLst>
            </p:cNvPr>
            <p:cNvSpPr/>
            <p:nvPr/>
          </p:nvSpPr>
          <p:spPr>
            <a:xfrm>
              <a:off x="770465" y="4845525"/>
              <a:ext cx="3666067" cy="668866"/>
            </a:xfrm>
            <a:prstGeom prst="roundRect">
              <a:avLst/>
            </a:prstGeom>
            <a:solidFill>
              <a:srgbClr val="F6E9ED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Diagonal Stripe 17">
              <a:extLst>
                <a:ext uri="{FF2B5EF4-FFF2-40B4-BE49-F238E27FC236}">
                  <a16:creationId xmlns:a16="http://schemas.microsoft.com/office/drawing/2014/main" id="{6BAF3A48-F468-CFF0-3B23-E0E5F18082FA}"/>
                </a:ext>
              </a:extLst>
            </p:cNvPr>
            <p:cNvSpPr/>
            <p:nvPr/>
          </p:nvSpPr>
          <p:spPr>
            <a:xfrm>
              <a:off x="802599" y="1893144"/>
              <a:ext cx="2905801" cy="2905801"/>
            </a:xfrm>
            <a:prstGeom prst="diagStripe">
              <a:avLst>
                <a:gd name="adj" fmla="val 40251"/>
              </a:avLst>
            </a:prstGeom>
            <a:solidFill>
              <a:srgbClr val="EDF0E9">
                <a:alpha val="30196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L-Shape 18">
              <a:extLst>
                <a:ext uri="{FF2B5EF4-FFF2-40B4-BE49-F238E27FC236}">
                  <a16:creationId xmlns:a16="http://schemas.microsoft.com/office/drawing/2014/main" id="{30510581-6D03-086E-39F3-A2468301503A}"/>
                </a:ext>
              </a:extLst>
            </p:cNvPr>
            <p:cNvSpPr/>
            <p:nvPr/>
          </p:nvSpPr>
          <p:spPr>
            <a:xfrm rot="16200000">
              <a:off x="2332585" y="3410441"/>
              <a:ext cx="2534125" cy="1521375"/>
            </a:xfrm>
            <a:prstGeom prst="corner">
              <a:avLst>
                <a:gd name="adj1" fmla="val 32191"/>
                <a:gd name="adj2" fmla="val 32192"/>
              </a:avLst>
            </a:prstGeom>
            <a:solidFill>
              <a:srgbClr val="7F7F7F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7155407-2309-491B-EDCD-B3B445F7B28D}"/>
              </a:ext>
            </a:extLst>
          </p:cNvPr>
          <p:cNvSpPr/>
          <p:nvPr/>
        </p:nvSpPr>
        <p:spPr>
          <a:xfrm>
            <a:off x="5212887" y="4301214"/>
            <a:ext cx="6185632" cy="8669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AJ: look at a larger neighbourhood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CD01C3-67A4-FE52-CD3C-57912B88774A}"/>
              </a:ext>
            </a:extLst>
          </p:cNvPr>
          <p:cNvSpPr/>
          <p:nvPr/>
        </p:nvSpPr>
        <p:spPr>
          <a:xfrm>
            <a:off x="2706713" y="1963098"/>
            <a:ext cx="950887" cy="93250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F1AFF4A-EDE9-B278-00F3-F4F93285547D}"/>
                  </a:ext>
                </a:extLst>
              </p:cNvPr>
              <p:cNvSpPr/>
              <p:nvPr/>
            </p:nvSpPr>
            <p:spPr>
              <a:xfrm>
                <a:off x="6723138" y="2091756"/>
                <a:ext cx="3385458" cy="115144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LB</m:t>
                          </m:r>
                        </m:sub>
                      </m:sSub>
                      <m:d>
                        <m:d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F1AFF4A-EDE9-B278-00F3-F4F932855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138" y="2091756"/>
                <a:ext cx="3385458" cy="115144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C815A38-FD8E-C8BC-2ECC-72E4265D5B01}"/>
              </a:ext>
            </a:extLst>
          </p:cNvPr>
          <p:cNvSpPr/>
          <p:nvPr/>
        </p:nvSpPr>
        <p:spPr>
          <a:xfrm>
            <a:off x="8106273" y="2557768"/>
            <a:ext cx="309594" cy="309595"/>
          </a:xfrm>
          <a:prstGeom prst="ellipse">
            <a:avLst/>
          </a:prstGeom>
          <a:solidFill>
            <a:srgbClr val="FF0000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DC8052B-7552-9C89-860F-78696E64D86A}"/>
              </a:ext>
            </a:extLst>
          </p:cNvPr>
          <p:cNvGrpSpPr/>
          <p:nvPr/>
        </p:nvGrpSpPr>
        <p:grpSpPr>
          <a:xfrm>
            <a:off x="6582833" y="3384588"/>
            <a:ext cx="3666067" cy="668866"/>
            <a:chOff x="9485288" y="594200"/>
            <a:chExt cx="3666067" cy="66886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E06E28A-D241-A9D3-93E5-BFD65EE8FFFD}"/>
                </a:ext>
              </a:extLst>
            </p:cNvPr>
            <p:cNvSpPr/>
            <p:nvPr/>
          </p:nvSpPr>
          <p:spPr>
            <a:xfrm>
              <a:off x="9654034" y="773836"/>
              <a:ext cx="309594" cy="309595"/>
            </a:xfrm>
            <a:prstGeom prst="ellipse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61B3E82-5AA4-072A-6D8F-585AE694C88B}"/>
                </a:ext>
              </a:extLst>
            </p:cNvPr>
            <p:cNvSpPr/>
            <p:nvPr/>
          </p:nvSpPr>
          <p:spPr>
            <a:xfrm>
              <a:off x="12679015" y="773836"/>
              <a:ext cx="309594" cy="309595"/>
            </a:xfrm>
            <a:prstGeom prst="ellipse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2D01F4C-3DB4-F1BF-FC73-9C704B10F6E1}"/>
                </a:ext>
              </a:extLst>
            </p:cNvPr>
            <p:cNvSpPr/>
            <p:nvPr/>
          </p:nvSpPr>
          <p:spPr>
            <a:xfrm>
              <a:off x="11670688" y="773836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202E75-DAAF-0E9A-1608-349A1623FBA3}"/>
                </a:ext>
              </a:extLst>
            </p:cNvPr>
            <p:cNvSpPr/>
            <p:nvPr/>
          </p:nvSpPr>
          <p:spPr>
            <a:xfrm>
              <a:off x="10662361" y="773836"/>
              <a:ext cx="309594" cy="309595"/>
            </a:xfrm>
            <a:prstGeom prst="ellipse">
              <a:avLst/>
            </a:prstGeom>
            <a:pattFill prst="wdDnDiag">
              <a:fgClr>
                <a:schemeClr val="tx1"/>
              </a:fgClr>
              <a:bgClr>
                <a:schemeClr val="bg1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0F4A510-1515-28E6-686A-E13BF4938A35}"/>
                </a:ext>
              </a:extLst>
            </p:cNvPr>
            <p:cNvSpPr/>
            <p:nvPr/>
          </p:nvSpPr>
          <p:spPr>
            <a:xfrm>
              <a:off x="9485288" y="594200"/>
              <a:ext cx="3666067" cy="668866"/>
            </a:xfrm>
            <a:prstGeom prst="roundRect">
              <a:avLst/>
            </a:prstGeom>
            <a:solidFill>
              <a:srgbClr val="FDF69C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5B59EE1-C353-61D6-CDAB-D7CE40E85B26}"/>
              </a:ext>
            </a:extLst>
          </p:cNvPr>
          <p:cNvSpPr/>
          <p:nvPr/>
        </p:nvSpPr>
        <p:spPr>
          <a:xfrm>
            <a:off x="5212887" y="5275939"/>
            <a:ext cx="6185632" cy="8669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Here: bucketing + local lemma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393D29-3CF7-F398-0465-869C25EB84DE}"/>
              </a:ext>
            </a:extLst>
          </p:cNvPr>
          <p:cNvCxnSpPr>
            <a:cxnSpLocks/>
          </p:cNvCxnSpPr>
          <p:nvPr/>
        </p:nvCxnSpPr>
        <p:spPr>
          <a:xfrm flipV="1">
            <a:off x="4898022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4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4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9FCD-BCC0-5C98-456C-3F9F92DF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local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57E7036-EE08-A53C-A7C0-88285A1E3AA0}"/>
                  </a:ext>
                </a:extLst>
              </p:cNvPr>
              <p:cNvSpPr/>
              <p:nvPr/>
            </p:nvSpPr>
            <p:spPr>
              <a:xfrm>
                <a:off x="518159" y="5034281"/>
                <a:ext cx="3601719" cy="75692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bad</m:t>
                              </m:r>
                              <m: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event</m:t>
                              </m:r>
                            </m:e>
                          </m:d>
                        </m:e>
                      </m:func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57E7036-EE08-A53C-A7C0-88285A1E3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59" y="5034281"/>
                <a:ext cx="3601719" cy="75692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5688A04-33CF-4CDD-2448-B121E7C03508}"/>
              </a:ext>
            </a:extLst>
          </p:cNvPr>
          <p:cNvGrpSpPr/>
          <p:nvPr/>
        </p:nvGrpSpPr>
        <p:grpSpPr>
          <a:xfrm>
            <a:off x="1102359" y="1690688"/>
            <a:ext cx="2430780" cy="2904142"/>
            <a:chOff x="2166620" y="1665622"/>
            <a:chExt cx="2430780" cy="29041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F9262B2-E35A-C54F-8E35-5F5DEA1111A4}"/>
                    </a:ext>
                  </a:extLst>
                </p:cNvPr>
                <p:cNvSpPr/>
                <p:nvPr/>
              </p:nvSpPr>
              <p:spPr>
                <a:xfrm>
                  <a:off x="3190240" y="2455532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2F9262B2-E35A-C54F-8E35-5F5DEA1111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0240" y="2455532"/>
                  <a:ext cx="386080" cy="386080"/>
                </a:xfrm>
                <a:prstGeom prst="rect">
                  <a:avLst/>
                </a:prstGeom>
                <a:blipFill>
                  <a:blip r:embed="rId3"/>
                  <a:stretch>
                    <a:fillRect l="-2899" b="-144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A042B6B-C0F7-52E4-090A-DA55D222E86D}"/>
                    </a:ext>
                  </a:extLst>
                </p:cNvPr>
                <p:cNvSpPr/>
                <p:nvPr/>
              </p:nvSpPr>
              <p:spPr>
                <a:xfrm>
                  <a:off x="2166620" y="3237852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A042B6B-C0F7-52E4-090A-DA55D222E8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620" y="3237852"/>
                  <a:ext cx="386080" cy="386080"/>
                </a:xfrm>
                <a:prstGeom prst="rect">
                  <a:avLst/>
                </a:prstGeom>
                <a:blipFill>
                  <a:blip r:embed="rId4"/>
                  <a:stretch>
                    <a:fillRect l="-434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AE3CDB1-C8BF-84D4-D45A-222CC9414A4E}"/>
                    </a:ext>
                  </a:extLst>
                </p:cNvPr>
                <p:cNvSpPr/>
                <p:nvPr/>
              </p:nvSpPr>
              <p:spPr>
                <a:xfrm>
                  <a:off x="2661920" y="4183684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AE3CDB1-C8BF-84D4-D45A-222CC9414A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1920" y="4183684"/>
                  <a:ext cx="386080" cy="386080"/>
                </a:xfrm>
                <a:prstGeom prst="rect">
                  <a:avLst/>
                </a:prstGeom>
                <a:blipFill>
                  <a:blip r:embed="rId5"/>
                  <a:stretch>
                    <a:fillRect l="-2899" b="-142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61D460A-8168-1E31-7C5B-01A9C2A3CB6B}"/>
                    </a:ext>
                  </a:extLst>
                </p:cNvPr>
                <p:cNvSpPr/>
                <p:nvPr/>
              </p:nvSpPr>
              <p:spPr>
                <a:xfrm>
                  <a:off x="3738880" y="4183684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61D460A-8168-1E31-7C5B-01A9C2A3CB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8880" y="4183684"/>
                  <a:ext cx="386080" cy="386080"/>
                </a:xfrm>
                <a:prstGeom prst="rect">
                  <a:avLst/>
                </a:prstGeom>
                <a:blipFill>
                  <a:blip r:embed="rId6"/>
                  <a:stretch>
                    <a:fillRect l="-289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D41CFE9-B67A-5993-E612-19B5A9CA0433}"/>
                    </a:ext>
                  </a:extLst>
                </p:cNvPr>
                <p:cNvSpPr/>
                <p:nvPr/>
              </p:nvSpPr>
              <p:spPr>
                <a:xfrm>
                  <a:off x="4211320" y="3237852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D41CFE9-B67A-5993-E612-19B5A9CA04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320" y="3237852"/>
                  <a:ext cx="386080" cy="386080"/>
                </a:xfrm>
                <a:prstGeom prst="rect">
                  <a:avLst/>
                </a:prstGeom>
                <a:blipFill>
                  <a:blip r:embed="rId7"/>
                  <a:stretch>
                    <a:fillRect l="-2857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57551AA-246B-5F3C-BA51-5C8931FC7AAD}"/>
                    </a:ext>
                  </a:extLst>
                </p:cNvPr>
                <p:cNvSpPr txBox="1"/>
                <p:nvPr/>
              </p:nvSpPr>
              <p:spPr>
                <a:xfrm>
                  <a:off x="2226310" y="1665622"/>
                  <a:ext cx="23139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57551AA-246B-5F3C-BA51-5C8931FC7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310" y="1665622"/>
                  <a:ext cx="231394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8EA55EA-1D59-4B04-1FB9-DD8838A66EF8}"/>
                  </a:ext>
                </a:extLst>
              </p:cNvPr>
              <p:cNvSpPr/>
              <p:nvPr/>
            </p:nvSpPr>
            <p:spPr>
              <a:xfrm>
                <a:off x="4295140" y="5034281"/>
                <a:ext cx="3601719" cy="75692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bad</m:t>
                              </m:r>
                              <m: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event</m:t>
                              </m:r>
                            </m:e>
                          </m:d>
                        </m:e>
                      </m:func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8EA55EA-1D59-4B04-1FB9-DD8838A66E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140" y="5034281"/>
                <a:ext cx="3601719" cy="75692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5EEFCCDA-179E-2922-DA24-090CEFB0736E}"/>
                  </a:ext>
                </a:extLst>
              </p:cNvPr>
              <p:cNvSpPr/>
              <p:nvPr/>
            </p:nvSpPr>
            <p:spPr>
              <a:xfrm>
                <a:off x="8016239" y="5034281"/>
                <a:ext cx="3601719" cy="75692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bad</m:t>
                              </m:r>
                              <m: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event</m:t>
                              </m:r>
                            </m:e>
                          </m:d>
                        </m:e>
                      </m:func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5EEFCCDA-179E-2922-DA24-090CEFB07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239" y="5034281"/>
                <a:ext cx="3601719" cy="75692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17E9720D-92A5-15EF-79D8-FB4D9A4C1C04}"/>
              </a:ext>
            </a:extLst>
          </p:cNvPr>
          <p:cNvGrpSpPr/>
          <p:nvPr/>
        </p:nvGrpSpPr>
        <p:grpSpPr>
          <a:xfrm>
            <a:off x="4880610" y="1690688"/>
            <a:ext cx="2430780" cy="2904142"/>
            <a:chOff x="4880609" y="1690688"/>
            <a:chExt cx="2430780" cy="29041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47D23F7-7E06-6807-A4A2-2A7FE98ECCCC}"/>
                    </a:ext>
                  </a:extLst>
                </p:cNvPr>
                <p:cNvSpPr txBox="1"/>
                <p:nvPr/>
              </p:nvSpPr>
              <p:spPr>
                <a:xfrm>
                  <a:off x="4940299" y="1690688"/>
                  <a:ext cx="23139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47D23F7-7E06-6807-A4A2-2A7FE98ECC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0299" y="1690688"/>
                  <a:ext cx="2313940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EC0A86D-1E67-34D6-31DB-15C7D8762BC8}"/>
                </a:ext>
              </a:extLst>
            </p:cNvPr>
            <p:cNvCxnSpPr/>
            <p:nvPr/>
          </p:nvCxnSpPr>
          <p:spPr>
            <a:xfrm flipV="1">
              <a:off x="5073649" y="2673638"/>
              <a:ext cx="1022350" cy="78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16442D-FA1B-4A45-6EB7-742B171EC8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4729" y="2733789"/>
              <a:ext cx="1023620" cy="6612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9F6BC8D-A262-0D9D-DC5F-8399AA2A1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8949" y="2672901"/>
              <a:ext cx="525780" cy="17043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9CDB7AE-37E6-4443-D491-C6DA2A787D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64249" y="2700293"/>
              <a:ext cx="581660" cy="17014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3038956-D7AD-A82B-2408-320C3FF68F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9839" y="3428566"/>
              <a:ext cx="2048510" cy="343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3F3D996-600D-4934-A76B-9264E02E95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9839" y="3470921"/>
              <a:ext cx="1576070" cy="9238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2300991-4E90-607F-9300-B70510291C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4824" y="4409780"/>
              <a:ext cx="1021715" cy="23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ED2F9EC-93C6-7540-D1BF-52FF2B5F1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2099" y="3496427"/>
              <a:ext cx="476250" cy="8808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1CCA9F5-E5F3-3157-D91B-4635BB3557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4824" y="3470921"/>
              <a:ext cx="1517015" cy="890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986DA42-4660-2245-DD5D-A914A1BE75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341" y="3420576"/>
              <a:ext cx="438468" cy="9812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FE09A37-447D-61B0-7988-3D9EED711A26}"/>
                    </a:ext>
                  </a:extLst>
                </p:cNvPr>
                <p:cNvSpPr/>
                <p:nvPr/>
              </p:nvSpPr>
              <p:spPr>
                <a:xfrm>
                  <a:off x="5904229" y="2480598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8FE09A37-447D-61B0-7988-3D9EED711A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229" y="2480598"/>
                  <a:ext cx="386080" cy="386080"/>
                </a:xfrm>
                <a:prstGeom prst="rect">
                  <a:avLst/>
                </a:prstGeom>
                <a:blipFill>
                  <a:blip r:embed="rId12"/>
                  <a:stretch>
                    <a:fillRect l="-2899" b="-144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C24640EA-6C0A-F643-7C0B-2DF1B14BDBC1}"/>
                    </a:ext>
                  </a:extLst>
                </p:cNvPr>
                <p:cNvSpPr/>
                <p:nvPr/>
              </p:nvSpPr>
              <p:spPr>
                <a:xfrm>
                  <a:off x="4880609" y="3262918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C24640EA-6C0A-F643-7C0B-2DF1B14BDB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609" y="3262918"/>
                  <a:ext cx="386080" cy="386080"/>
                </a:xfrm>
                <a:prstGeom prst="rect">
                  <a:avLst/>
                </a:prstGeom>
                <a:blipFill>
                  <a:blip r:embed="rId13"/>
                  <a:stretch>
                    <a:fillRect l="-434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433DCC3B-9AA7-586F-C830-803819E34FE7}"/>
                    </a:ext>
                  </a:extLst>
                </p:cNvPr>
                <p:cNvSpPr/>
                <p:nvPr/>
              </p:nvSpPr>
              <p:spPr>
                <a:xfrm>
                  <a:off x="5375909" y="4208750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433DCC3B-9AA7-586F-C830-803819E34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909" y="4208750"/>
                  <a:ext cx="386080" cy="386080"/>
                </a:xfrm>
                <a:prstGeom prst="rect">
                  <a:avLst/>
                </a:prstGeom>
                <a:blipFill>
                  <a:blip r:embed="rId14"/>
                  <a:stretch>
                    <a:fillRect l="-4348" b="-142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02D4B018-060D-05D4-DDD1-239259290E3D}"/>
                    </a:ext>
                  </a:extLst>
                </p:cNvPr>
                <p:cNvSpPr/>
                <p:nvPr/>
              </p:nvSpPr>
              <p:spPr>
                <a:xfrm>
                  <a:off x="6452869" y="4208750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02D4B018-060D-05D4-DDD1-239259290E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2869" y="4208750"/>
                  <a:ext cx="386080" cy="386080"/>
                </a:xfrm>
                <a:prstGeom prst="rect">
                  <a:avLst/>
                </a:prstGeom>
                <a:blipFill>
                  <a:blip r:embed="rId15"/>
                  <a:stretch>
                    <a:fillRect l="-289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EC4B0060-E8B7-18DA-D7FB-748ABF805792}"/>
                    </a:ext>
                  </a:extLst>
                </p:cNvPr>
                <p:cNvSpPr/>
                <p:nvPr/>
              </p:nvSpPr>
              <p:spPr>
                <a:xfrm>
                  <a:off x="6925309" y="3262918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EC4B0060-E8B7-18DA-D7FB-748ABF8057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5309" y="3262918"/>
                  <a:ext cx="386080" cy="386080"/>
                </a:xfrm>
                <a:prstGeom prst="rect">
                  <a:avLst/>
                </a:prstGeom>
                <a:blipFill>
                  <a:blip r:embed="rId16"/>
                  <a:stretch>
                    <a:fillRect l="-289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007A352-B1C9-3B97-2707-0C37050DDD83}"/>
              </a:ext>
            </a:extLst>
          </p:cNvPr>
          <p:cNvGrpSpPr/>
          <p:nvPr/>
        </p:nvGrpSpPr>
        <p:grpSpPr>
          <a:xfrm>
            <a:off x="8601708" y="1690688"/>
            <a:ext cx="2430780" cy="2904142"/>
            <a:chOff x="4880609" y="1690688"/>
            <a:chExt cx="2430780" cy="290414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2A2BB75-94FD-167A-05F5-B39D0902C106}"/>
                    </a:ext>
                  </a:extLst>
                </p:cNvPr>
                <p:cNvSpPr txBox="1"/>
                <p:nvPr/>
              </p:nvSpPr>
              <p:spPr>
                <a:xfrm>
                  <a:off x="4940299" y="1690688"/>
                  <a:ext cx="23139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2A2BB75-94FD-167A-05F5-B39D0902C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0299" y="1690688"/>
                  <a:ext cx="2313940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BC6901-2255-C1E0-AFD5-8B04A306EEEC}"/>
                </a:ext>
              </a:extLst>
            </p:cNvPr>
            <p:cNvCxnSpPr/>
            <p:nvPr/>
          </p:nvCxnSpPr>
          <p:spPr>
            <a:xfrm flipV="1">
              <a:off x="5073649" y="2673638"/>
              <a:ext cx="1022350" cy="7823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C8216B4-A3DC-5CD6-A3C2-4C74AF91EB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4729" y="2733789"/>
              <a:ext cx="1023620" cy="66128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131315-3C5C-319A-03F9-5A8F68CD69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84824" y="4409780"/>
              <a:ext cx="1021715" cy="23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3DD9647-70E9-641E-A5D7-0597DE6C8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2099" y="3496427"/>
              <a:ext cx="476250" cy="88084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5CD7143-3084-F193-52DD-945BD0CE68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341" y="3420576"/>
              <a:ext cx="438468" cy="9812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4F4667C5-66E7-A361-0057-06901B2C216B}"/>
                    </a:ext>
                  </a:extLst>
                </p:cNvPr>
                <p:cNvSpPr/>
                <p:nvPr/>
              </p:nvSpPr>
              <p:spPr>
                <a:xfrm>
                  <a:off x="5904229" y="2480598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4F4667C5-66E7-A361-0057-06901B2C21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4229" y="2480598"/>
                  <a:ext cx="386080" cy="386080"/>
                </a:xfrm>
                <a:prstGeom prst="rect">
                  <a:avLst/>
                </a:prstGeom>
                <a:blipFill>
                  <a:blip r:embed="rId18"/>
                  <a:stretch>
                    <a:fillRect l="-2899" b="-144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6D465AF-BAEB-0B46-7DC1-A7A9EB34DCD3}"/>
                    </a:ext>
                  </a:extLst>
                </p:cNvPr>
                <p:cNvSpPr/>
                <p:nvPr/>
              </p:nvSpPr>
              <p:spPr>
                <a:xfrm>
                  <a:off x="4880609" y="3262918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6D465AF-BAEB-0B46-7DC1-A7A9EB34D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0609" y="3262918"/>
                  <a:ext cx="386080" cy="386080"/>
                </a:xfrm>
                <a:prstGeom prst="rect">
                  <a:avLst/>
                </a:prstGeom>
                <a:blipFill>
                  <a:blip r:embed="rId19"/>
                  <a:stretch>
                    <a:fillRect l="-289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A38AC39-258F-AB6A-F4B6-28330202D62B}"/>
                    </a:ext>
                  </a:extLst>
                </p:cNvPr>
                <p:cNvSpPr/>
                <p:nvPr/>
              </p:nvSpPr>
              <p:spPr>
                <a:xfrm>
                  <a:off x="5375909" y="4208750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0A38AC39-258F-AB6A-F4B6-28330202D6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909" y="4208750"/>
                  <a:ext cx="386080" cy="386080"/>
                </a:xfrm>
                <a:prstGeom prst="rect">
                  <a:avLst/>
                </a:prstGeom>
                <a:blipFill>
                  <a:blip r:embed="rId20"/>
                  <a:stretch>
                    <a:fillRect l="-2857" b="-142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B1BFC09-B0BD-56BB-77B8-26C968DF6DF2}"/>
                    </a:ext>
                  </a:extLst>
                </p:cNvPr>
                <p:cNvSpPr/>
                <p:nvPr/>
              </p:nvSpPr>
              <p:spPr>
                <a:xfrm>
                  <a:off x="6452869" y="4208750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7B1BFC09-B0BD-56BB-77B8-26C968DF6D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2869" y="4208750"/>
                  <a:ext cx="386080" cy="386080"/>
                </a:xfrm>
                <a:prstGeom prst="rect">
                  <a:avLst/>
                </a:prstGeom>
                <a:blipFill>
                  <a:blip r:embed="rId21"/>
                  <a:stretch>
                    <a:fillRect l="-2899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7CA2C42B-5397-DD14-1A4B-74EB8343FBED}"/>
                    </a:ext>
                  </a:extLst>
                </p:cNvPr>
                <p:cNvSpPr/>
                <p:nvPr/>
              </p:nvSpPr>
              <p:spPr>
                <a:xfrm>
                  <a:off x="6925309" y="3262918"/>
                  <a:ext cx="386080" cy="38608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GB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7CA2C42B-5397-DD14-1A4B-74EB8343FB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5309" y="3262918"/>
                  <a:ext cx="386080" cy="386080"/>
                </a:xfrm>
                <a:prstGeom prst="rect">
                  <a:avLst/>
                </a:prstGeom>
                <a:blipFill>
                  <a:blip r:embed="rId22"/>
                  <a:stretch>
                    <a:fillRect l="-2857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055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8" grpId="0" animBg="1"/>
      <p:bldP spid="3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9FCD-BCC0-5C98-456C-3F9F92DFC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local lemma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C1BD85-2DFF-9ADA-2C5C-A2EFD0DEE203}"/>
              </a:ext>
            </a:extLst>
          </p:cNvPr>
          <p:cNvGrpSpPr/>
          <p:nvPr/>
        </p:nvGrpSpPr>
        <p:grpSpPr>
          <a:xfrm>
            <a:off x="838200" y="1557891"/>
            <a:ext cx="10515600" cy="2587390"/>
            <a:chOff x="838200" y="1557891"/>
            <a:chExt cx="10515600" cy="25873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DD667B8A-5F8C-9A26-A3C2-72E6FF2A8F49}"/>
                    </a:ext>
                  </a:extLst>
                </p:cNvPr>
                <p:cNvSpPr/>
                <p:nvPr/>
              </p:nvSpPr>
              <p:spPr>
                <a:xfrm>
                  <a:off x="838200" y="1886673"/>
                  <a:ext cx="10515600" cy="225860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Assume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and each event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depends on at most other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events. If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≤1, 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then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happens</m:t>
                              </m:r>
                            </m:e>
                          </m:d>
                        </m:e>
                      </m:func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. </a:t>
                  </a:r>
                </a:p>
              </p:txBody>
            </p:sp>
          </mc:Choice>
          <mc:Fallback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DD667B8A-5F8C-9A26-A3C2-72E6FF2A8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86673"/>
                  <a:ext cx="10515600" cy="2258608"/>
                </a:xfrm>
                <a:prstGeom prst="roundRect">
                  <a:avLst/>
                </a:prstGeom>
                <a:blipFill>
                  <a:blip r:embed="rId2"/>
                  <a:stretch>
                    <a:fillRect l="-116" r="-695" b="-241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74EA21E-2990-E14D-F9B3-E4720E4ADA93}"/>
                </a:ext>
              </a:extLst>
            </p:cNvPr>
            <p:cNvSpPr/>
            <p:nvPr/>
          </p:nvSpPr>
          <p:spPr>
            <a:xfrm>
              <a:off x="1210681" y="1557891"/>
              <a:ext cx="8238119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i="1" dirty="0">
                  <a:solidFill>
                    <a:schemeClr val="bg1">
                      <a:lumMod val="50000"/>
                    </a:schemeClr>
                  </a:solidFill>
                </a:rPr>
                <a:t>Symmetric</a:t>
              </a:r>
              <a:r>
                <a:rPr lang="en-GB" sz="3200" b="1" dirty="0">
                  <a:solidFill>
                    <a:schemeClr val="tx1"/>
                  </a:solidFill>
                </a:rPr>
                <a:t> </a:t>
              </a:r>
              <a:r>
                <a:rPr lang="en-GB" sz="3200" b="1" dirty="0" err="1">
                  <a:solidFill>
                    <a:schemeClr val="tx1"/>
                  </a:solidFill>
                </a:rPr>
                <a:t>Lovász</a:t>
              </a:r>
              <a:r>
                <a:rPr lang="en-GB" sz="3200" b="1" dirty="0">
                  <a:solidFill>
                    <a:schemeClr val="tx1"/>
                  </a:solidFill>
                </a:rPr>
                <a:t> Local Lemma </a:t>
              </a: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[Erdős-Lovász’75]</a:t>
              </a:r>
              <a:r>
                <a:rPr lang="en-GB" sz="3200" b="1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63A019-C2E8-FBFF-3C0F-DD96E8B23CA4}"/>
              </a:ext>
            </a:extLst>
          </p:cNvPr>
          <p:cNvGrpSpPr/>
          <p:nvPr/>
        </p:nvGrpSpPr>
        <p:grpSpPr>
          <a:xfrm>
            <a:off x="838200" y="4335196"/>
            <a:ext cx="10515600" cy="1669364"/>
            <a:chOff x="838200" y="1557891"/>
            <a:chExt cx="10515600" cy="16693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54FFBA47-5F80-4891-C58D-6D837904E7B0}"/>
                    </a:ext>
                  </a:extLst>
                </p:cNvPr>
                <p:cNvSpPr/>
                <p:nvPr/>
              </p:nvSpPr>
              <p:spPr>
                <a:xfrm>
                  <a:off x="838200" y="1886673"/>
                  <a:ext cx="10515600" cy="1340582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HyperCol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whenever 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sz="28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m:rPr>
                            <m:sty m:val="p"/>
                          </m:rPr>
                          <a:rPr lang="en-GB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54FFBA47-5F80-4891-C58D-6D837904E7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86673"/>
                  <a:ext cx="10515600" cy="1340582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8715928-4C60-476B-E649-E70C84F2F481}"/>
                </a:ext>
              </a:extLst>
            </p:cNvPr>
            <p:cNvSpPr/>
            <p:nvPr/>
          </p:nvSpPr>
          <p:spPr>
            <a:xfrm>
              <a:off x="1210681" y="1557891"/>
              <a:ext cx="2101479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Corollary</a:t>
              </a:r>
              <a:endParaRPr lang="en-GB" sz="3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5999A1E-A96D-60A2-A7A5-2F8AC66C211C}"/>
              </a:ext>
            </a:extLst>
          </p:cNvPr>
          <p:cNvSpPr/>
          <p:nvPr/>
        </p:nvSpPr>
        <p:spPr>
          <a:xfrm>
            <a:off x="5588000" y="5455920"/>
            <a:ext cx="508000" cy="54864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88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E9A0-6D99-1E73-0199-B6E787EE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Projection (bucketing)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9799C5-BA8B-3039-0F6B-63C157A97024}"/>
              </a:ext>
            </a:extLst>
          </p:cNvPr>
          <p:cNvGrpSpPr/>
          <p:nvPr/>
        </p:nvGrpSpPr>
        <p:grpSpPr>
          <a:xfrm>
            <a:off x="838200" y="2091756"/>
            <a:ext cx="3666068" cy="3693844"/>
            <a:chOff x="770465" y="1820547"/>
            <a:chExt cx="3666068" cy="369384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CE4F11C-ADD2-028F-F396-ADCC61EEC753}"/>
                </a:ext>
              </a:extLst>
            </p:cNvPr>
            <p:cNvSpPr/>
            <p:nvPr/>
          </p:nvSpPr>
          <p:spPr>
            <a:xfrm>
              <a:off x="939212" y="2000183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C1BA4DB-B8F0-92F9-3493-1D698B26B97A}"/>
                </a:ext>
              </a:extLst>
            </p:cNvPr>
            <p:cNvSpPr/>
            <p:nvPr/>
          </p:nvSpPr>
          <p:spPr>
            <a:xfrm>
              <a:off x="3964193" y="2000183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FC37A7F-C2DC-7D28-5EBC-FD1BAD8690DB}"/>
                </a:ext>
              </a:extLst>
            </p:cNvPr>
            <p:cNvSpPr/>
            <p:nvPr/>
          </p:nvSpPr>
          <p:spPr>
            <a:xfrm>
              <a:off x="2955866" y="2000183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B15184-8A29-BC77-BE28-AAA2C6A31280}"/>
                </a:ext>
              </a:extLst>
            </p:cNvPr>
            <p:cNvSpPr/>
            <p:nvPr/>
          </p:nvSpPr>
          <p:spPr>
            <a:xfrm>
              <a:off x="1947539" y="2000183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BCA605A-869D-B84F-CBDB-8497FE038BA1}"/>
                </a:ext>
              </a:extLst>
            </p:cNvPr>
            <p:cNvSpPr/>
            <p:nvPr/>
          </p:nvSpPr>
          <p:spPr>
            <a:xfrm>
              <a:off x="939212" y="3008509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D6448C0-3A35-9FAB-EE0A-7FFA7E44EBEE}"/>
                </a:ext>
              </a:extLst>
            </p:cNvPr>
            <p:cNvSpPr/>
            <p:nvPr/>
          </p:nvSpPr>
          <p:spPr>
            <a:xfrm>
              <a:off x="3964193" y="3008509"/>
              <a:ext cx="309594" cy="309595"/>
            </a:xfrm>
            <a:prstGeom prst="ellipse">
              <a:avLst/>
            </a:prstGeom>
            <a:solidFill>
              <a:srgbClr val="00B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5DC0330-ECC8-73BB-387A-E6993955DE71}"/>
                </a:ext>
              </a:extLst>
            </p:cNvPr>
            <p:cNvSpPr/>
            <p:nvPr/>
          </p:nvSpPr>
          <p:spPr>
            <a:xfrm>
              <a:off x="939212" y="4016835"/>
              <a:ext cx="309594" cy="309595"/>
            </a:xfrm>
            <a:prstGeom prst="ellipse">
              <a:avLst/>
            </a:prstGeom>
            <a:solidFill>
              <a:srgbClr val="00B05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B882530-1116-ED85-03B2-E94A983227D8}"/>
                </a:ext>
              </a:extLst>
            </p:cNvPr>
            <p:cNvSpPr/>
            <p:nvPr/>
          </p:nvSpPr>
          <p:spPr>
            <a:xfrm>
              <a:off x="3964193" y="4016835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3D9748-3D93-8842-83E3-3EBD202AD5F7}"/>
                </a:ext>
              </a:extLst>
            </p:cNvPr>
            <p:cNvSpPr/>
            <p:nvPr/>
          </p:nvSpPr>
          <p:spPr>
            <a:xfrm>
              <a:off x="939212" y="5025161"/>
              <a:ext cx="309594" cy="309595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FC29B06-FEC1-15DC-630F-286AF0317331}"/>
                </a:ext>
              </a:extLst>
            </p:cNvPr>
            <p:cNvSpPr/>
            <p:nvPr/>
          </p:nvSpPr>
          <p:spPr>
            <a:xfrm>
              <a:off x="3964193" y="5025161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BBA8DF-3ADC-8FA1-8BA1-49A11C9AD6CE}"/>
                </a:ext>
              </a:extLst>
            </p:cNvPr>
            <p:cNvSpPr/>
            <p:nvPr/>
          </p:nvSpPr>
          <p:spPr>
            <a:xfrm>
              <a:off x="2955866" y="5025161"/>
              <a:ext cx="309594" cy="309595"/>
            </a:xfrm>
            <a:prstGeom prst="ellipse">
              <a:avLst/>
            </a:prstGeom>
            <a:solidFill>
              <a:srgbClr val="00B0F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2F0333D-B1A1-B755-8388-E52E8861EA96}"/>
                </a:ext>
              </a:extLst>
            </p:cNvPr>
            <p:cNvSpPr/>
            <p:nvPr/>
          </p:nvSpPr>
          <p:spPr>
            <a:xfrm>
              <a:off x="1947539" y="5025161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BBDA49B-0525-DE08-4C25-CDA8B0E0DFE9}"/>
                </a:ext>
              </a:extLst>
            </p:cNvPr>
            <p:cNvSpPr/>
            <p:nvPr/>
          </p:nvSpPr>
          <p:spPr>
            <a:xfrm>
              <a:off x="770466" y="1820547"/>
              <a:ext cx="3666067" cy="668866"/>
            </a:xfrm>
            <a:prstGeom prst="roundRect">
              <a:avLst/>
            </a:prstGeom>
            <a:solidFill>
              <a:srgbClr val="FDF69C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B3694FE-7EAA-B5B3-D9EB-ED6B667FDF5E}"/>
                </a:ext>
              </a:extLst>
            </p:cNvPr>
            <p:cNvSpPr/>
            <p:nvPr/>
          </p:nvSpPr>
          <p:spPr>
            <a:xfrm>
              <a:off x="770465" y="4845525"/>
              <a:ext cx="3666067" cy="668866"/>
            </a:xfrm>
            <a:prstGeom prst="roundRect">
              <a:avLst/>
            </a:prstGeom>
            <a:solidFill>
              <a:srgbClr val="F6E9ED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Diagonal Stripe 17">
              <a:extLst>
                <a:ext uri="{FF2B5EF4-FFF2-40B4-BE49-F238E27FC236}">
                  <a16:creationId xmlns:a16="http://schemas.microsoft.com/office/drawing/2014/main" id="{BA7B9F3F-5CFC-D115-3898-D43EC962638A}"/>
                </a:ext>
              </a:extLst>
            </p:cNvPr>
            <p:cNvSpPr/>
            <p:nvPr/>
          </p:nvSpPr>
          <p:spPr>
            <a:xfrm>
              <a:off x="802599" y="1893144"/>
              <a:ext cx="2905801" cy="2905801"/>
            </a:xfrm>
            <a:prstGeom prst="diagStripe">
              <a:avLst>
                <a:gd name="adj" fmla="val 40251"/>
              </a:avLst>
            </a:prstGeom>
            <a:solidFill>
              <a:srgbClr val="EDF0E9">
                <a:alpha val="30196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L-Shape 18">
              <a:extLst>
                <a:ext uri="{FF2B5EF4-FFF2-40B4-BE49-F238E27FC236}">
                  <a16:creationId xmlns:a16="http://schemas.microsoft.com/office/drawing/2014/main" id="{AD8F1BB5-01B2-4323-DA6A-CF28DCB475E6}"/>
                </a:ext>
              </a:extLst>
            </p:cNvPr>
            <p:cNvSpPr/>
            <p:nvPr/>
          </p:nvSpPr>
          <p:spPr>
            <a:xfrm rot="16200000">
              <a:off x="2332585" y="3410441"/>
              <a:ext cx="2534125" cy="1521375"/>
            </a:xfrm>
            <a:prstGeom prst="corner">
              <a:avLst>
                <a:gd name="adj1" fmla="val 32191"/>
                <a:gd name="adj2" fmla="val 32192"/>
              </a:avLst>
            </a:prstGeom>
            <a:solidFill>
              <a:srgbClr val="7F7F7F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06FBB3C-E69F-D0E3-867E-A9DDBCD196D3}"/>
              </a:ext>
            </a:extLst>
          </p:cNvPr>
          <p:cNvGrpSpPr/>
          <p:nvPr/>
        </p:nvGrpSpPr>
        <p:grpSpPr>
          <a:xfrm>
            <a:off x="7655598" y="2091756"/>
            <a:ext cx="3666068" cy="3693844"/>
            <a:chOff x="770465" y="1820547"/>
            <a:chExt cx="3666068" cy="369384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2EFF28B-8601-B089-948E-62A62A9B0541}"/>
                </a:ext>
              </a:extLst>
            </p:cNvPr>
            <p:cNvSpPr/>
            <p:nvPr/>
          </p:nvSpPr>
          <p:spPr>
            <a:xfrm>
              <a:off x="770466" y="1820547"/>
              <a:ext cx="3666067" cy="668866"/>
            </a:xfrm>
            <a:prstGeom prst="roundRect">
              <a:avLst/>
            </a:prstGeom>
            <a:solidFill>
              <a:srgbClr val="FDF69C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48D69D1-E7B4-6856-8D5A-341A498D3EFD}"/>
                </a:ext>
              </a:extLst>
            </p:cNvPr>
            <p:cNvSpPr/>
            <p:nvPr/>
          </p:nvSpPr>
          <p:spPr>
            <a:xfrm>
              <a:off x="770465" y="4845525"/>
              <a:ext cx="3666067" cy="668866"/>
            </a:xfrm>
            <a:prstGeom prst="roundRect">
              <a:avLst/>
            </a:prstGeom>
            <a:solidFill>
              <a:srgbClr val="F6E9ED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Diagonal Stripe 35">
              <a:extLst>
                <a:ext uri="{FF2B5EF4-FFF2-40B4-BE49-F238E27FC236}">
                  <a16:creationId xmlns:a16="http://schemas.microsoft.com/office/drawing/2014/main" id="{AC848E47-6A32-C2EC-A654-BD83EE1B709D}"/>
                </a:ext>
              </a:extLst>
            </p:cNvPr>
            <p:cNvSpPr/>
            <p:nvPr/>
          </p:nvSpPr>
          <p:spPr>
            <a:xfrm>
              <a:off x="802599" y="1893144"/>
              <a:ext cx="2905801" cy="2905801"/>
            </a:xfrm>
            <a:prstGeom prst="diagStripe">
              <a:avLst>
                <a:gd name="adj" fmla="val 40251"/>
              </a:avLst>
            </a:prstGeom>
            <a:solidFill>
              <a:srgbClr val="EDF0E9">
                <a:alpha val="30196"/>
              </a:srgbClr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7" name="L-Shape 36">
              <a:extLst>
                <a:ext uri="{FF2B5EF4-FFF2-40B4-BE49-F238E27FC236}">
                  <a16:creationId xmlns:a16="http://schemas.microsoft.com/office/drawing/2014/main" id="{166A7B3B-1C3B-54B1-3C0B-F0E91F558E31}"/>
                </a:ext>
              </a:extLst>
            </p:cNvPr>
            <p:cNvSpPr/>
            <p:nvPr/>
          </p:nvSpPr>
          <p:spPr>
            <a:xfrm rot="16200000">
              <a:off x="2332585" y="3410441"/>
              <a:ext cx="2534125" cy="1521375"/>
            </a:xfrm>
            <a:prstGeom prst="corner">
              <a:avLst>
                <a:gd name="adj1" fmla="val 32191"/>
                <a:gd name="adj2" fmla="val 32192"/>
              </a:avLst>
            </a:prstGeom>
            <a:solidFill>
              <a:srgbClr val="7F7F7F">
                <a:alpha val="30196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97B935B-F8D8-66EC-A2DC-2C056F81A071}"/>
                </a:ext>
              </a:extLst>
            </p:cNvPr>
            <p:cNvSpPr/>
            <p:nvPr/>
          </p:nvSpPr>
          <p:spPr>
            <a:xfrm>
              <a:off x="939212" y="2000183"/>
              <a:ext cx="309594" cy="309595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rgbClr val="FFFF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4268755-0661-7D93-9068-4AF24E6F4F79}"/>
                </a:ext>
              </a:extLst>
            </p:cNvPr>
            <p:cNvSpPr/>
            <p:nvPr/>
          </p:nvSpPr>
          <p:spPr>
            <a:xfrm>
              <a:off x="3964193" y="2000183"/>
              <a:ext cx="309594" cy="309595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rgbClr val="FFFF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9AC57BC-2670-605F-EB73-649D22BD0893}"/>
                </a:ext>
              </a:extLst>
            </p:cNvPr>
            <p:cNvSpPr/>
            <p:nvPr/>
          </p:nvSpPr>
          <p:spPr>
            <a:xfrm>
              <a:off x="2955866" y="2000183"/>
              <a:ext cx="309594" cy="309595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rgbClr val="FFFF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30A7017-41E0-F961-08E6-7D729B6257ED}"/>
                </a:ext>
              </a:extLst>
            </p:cNvPr>
            <p:cNvSpPr/>
            <p:nvPr/>
          </p:nvSpPr>
          <p:spPr>
            <a:xfrm>
              <a:off x="1947539" y="2000183"/>
              <a:ext cx="309594" cy="309595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rgbClr val="FFFF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E73B1F5-3F48-4B20-AEBC-6577ED9CB133}"/>
                </a:ext>
              </a:extLst>
            </p:cNvPr>
            <p:cNvSpPr/>
            <p:nvPr/>
          </p:nvSpPr>
          <p:spPr>
            <a:xfrm>
              <a:off x="939212" y="3008509"/>
              <a:ext cx="309594" cy="309595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rgbClr val="FFFF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83124CC-2EC4-B84D-13D0-60BAA3D2A78C}"/>
                </a:ext>
              </a:extLst>
            </p:cNvPr>
            <p:cNvSpPr/>
            <p:nvPr/>
          </p:nvSpPr>
          <p:spPr>
            <a:xfrm>
              <a:off x="3964193" y="3008509"/>
              <a:ext cx="309594" cy="309595"/>
            </a:xfrm>
            <a:prstGeom prst="ellipse">
              <a:avLst/>
            </a:prstGeom>
            <a:pattFill prst="wdUpDiag">
              <a:fgClr>
                <a:srgbClr val="00B0F0"/>
              </a:fgClr>
              <a:bgClr>
                <a:srgbClr val="00B050"/>
              </a:bgClr>
            </a:pattFill>
            <a:ln w="381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23B3DA-B4FC-A3A5-F359-775A7EABF809}"/>
                </a:ext>
              </a:extLst>
            </p:cNvPr>
            <p:cNvSpPr/>
            <p:nvPr/>
          </p:nvSpPr>
          <p:spPr>
            <a:xfrm>
              <a:off x="939212" y="4016835"/>
              <a:ext cx="309594" cy="309595"/>
            </a:xfrm>
            <a:prstGeom prst="ellipse">
              <a:avLst/>
            </a:prstGeom>
            <a:pattFill prst="wdUpDiag">
              <a:fgClr>
                <a:srgbClr val="00B0F0"/>
              </a:fgClr>
              <a:bgClr>
                <a:srgbClr val="00B050"/>
              </a:bgClr>
            </a:pattFill>
            <a:ln w="381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04E4CA3-5F9D-581F-8B08-EAFD53764E74}"/>
                </a:ext>
              </a:extLst>
            </p:cNvPr>
            <p:cNvSpPr/>
            <p:nvPr/>
          </p:nvSpPr>
          <p:spPr>
            <a:xfrm>
              <a:off x="3964193" y="4016835"/>
              <a:ext cx="309594" cy="309595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rgbClr val="FFFF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5A92F6B-4762-F279-80BD-BB25CCB34B21}"/>
                </a:ext>
              </a:extLst>
            </p:cNvPr>
            <p:cNvSpPr/>
            <p:nvPr/>
          </p:nvSpPr>
          <p:spPr>
            <a:xfrm>
              <a:off x="939212" y="5025161"/>
              <a:ext cx="309594" cy="309595"/>
            </a:xfrm>
            <a:prstGeom prst="ellipse">
              <a:avLst/>
            </a:prstGeom>
            <a:pattFill prst="wdUpDiag">
              <a:fgClr>
                <a:srgbClr val="00B0F0"/>
              </a:fgClr>
              <a:bgClr>
                <a:srgbClr val="00B050"/>
              </a:bgClr>
            </a:pattFill>
            <a:ln w="381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0DE73CB-3CFB-3A33-78ED-42E0CCB67A96}"/>
                </a:ext>
              </a:extLst>
            </p:cNvPr>
            <p:cNvSpPr/>
            <p:nvPr/>
          </p:nvSpPr>
          <p:spPr>
            <a:xfrm>
              <a:off x="3964193" y="5025161"/>
              <a:ext cx="309594" cy="309595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rgbClr val="FFFF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C1009C9-22A4-484F-252B-9EE6A537F259}"/>
                </a:ext>
              </a:extLst>
            </p:cNvPr>
            <p:cNvSpPr/>
            <p:nvPr/>
          </p:nvSpPr>
          <p:spPr>
            <a:xfrm>
              <a:off x="2955866" y="5025161"/>
              <a:ext cx="309594" cy="309595"/>
            </a:xfrm>
            <a:prstGeom prst="ellipse">
              <a:avLst/>
            </a:prstGeom>
            <a:pattFill prst="wdUpDiag">
              <a:fgClr>
                <a:srgbClr val="00B0F0"/>
              </a:fgClr>
              <a:bgClr>
                <a:srgbClr val="00B050"/>
              </a:bgClr>
            </a:pattFill>
            <a:ln w="381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849145-8C7B-D7C0-47E9-C7AD014CB2C7}"/>
                </a:ext>
              </a:extLst>
            </p:cNvPr>
            <p:cNvSpPr/>
            <p:nvPr/>
          </p:nvSpPr>
          <p:spPr>
            <a:xfrm>
              <a:off x="1947539" y="5025161"/>
              <a:ext cx="309594" cy="309595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rgbClr val="FFFF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A4E06B2-217A-83D9-0653-67AC7A9307A3}"/>
              </a:ext>
            </a:extLst>
          </p:cNvPr>
          <p:cNvSpPr/>
          <p:nvPr/>
        </p:nvSpPr>
        <p:spPr>
          <a:xfrm>
            <a:off x="4564684" y="2091756"/>
            <a:ext cx="2905801" cy="894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No hard constraints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9C6758A-D537-C41E-00D2-98E7100875C8}"/>
              </a:ext>
            </a:extLst>
          </p:cNvPr>
          <p:cNvSpPr/>
          <p:nvPr/>
        </p:nvSpPr>
        <p:spPr>
          <a:xfrm>
            <a:off x="4575121" y="3491559"/>
            <a:ext cx="2905801" cy="894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State space is connected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1F126C8-C496-6316-C88E-0679AD30179E}"/>
              </a:ext>
            </a:extLst>
          </p:cNvPr>
          <p:cNvSpPr/>
          <p:nvPr/>
        </p:nvSpPr>
        <p:spPr>
          <a:xfrm>
            <a:off x="4564684" y="4891362"/>
            <a:ext cx="2905801" cy="894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Go back 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by brute force</a:t>
            </a:r>
          </a:p>
        </p:txBody>
      </p:sp>
    </p:spTree>
    <p:extLst>
      <p:ext uri="{BB962C8B-B14F-4D97-AF65-F5344CB8AC3E}">
        <p14:creationId xmlns:p14="http://schemas.microsoft.com/office/powerpoint/2010/main" val="372207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3AEE-1C3D-EEC2-21AD-B3BC684CE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uniformity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325B8E-ED7D-B8F1-2634-6C662561CA48}"/>
                  </a:ext>
                </a:extLst>
              </p:cNvPr>
              <p:cNvSpPr txBox="1"/>
              <p:nvPr/>
            </p:nvSpPr>
            <p:spPr>
              <a:xfrm>
                <a:off x="838200" y="1569569"/>
                <a:ext cx="10763700" cy="539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Evenly </a:t>
                </a:r>
                <a:r>
                  <a:rPr lang="en-GB" sz="2800" dirty="0" err="1">
                    <a:solidFill>
                      <a:schemeClr val="tx1"/>
                    </a:solidFill>
                  </a:rPr>
                  <a:t>devide</a:t>
                </a:r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colours into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buckets. </a:t>
                </a:r>
                <a:r>
                  <a:rPr lang="en-GB" sz="2800" dirty="0"/>
                  <a:t>(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2/3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in our application)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325B8E-ED7D-B8F1-2634-6C662561C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9569"/>
                <a:ext cx="10763700" cy="539315"/>
              </a:xfrm>
              <a:prstGeom prst="rect">
                <a:avLst/>
              </a:prstGeom>
              <a:blipFill>
                <a:blip r:embed="rId2"/>
                <a:stretch>
                  <a:fillRect l="-1190" t="-8989" r="-1700" b="-292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0F072500-DD98-8743-14AA-F2BC847065FC}"/>
              </a:ext>
            </a:extLst>
          </p:cNvPr>
          <p:cNvGrpSpPr/>
          <p:nvPr/>
        </p:nvGrpSpPr>
        <p:grpSpPr>
          <a:xfrm>
            <a:off x="838200" y="2219515"/>
            <a:ext cx="10515600" cy="3500565"/>
            <a:chOff x="838200" y="2925713"/>
            <a:chExt cx="10515600" cy="350056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6D91CED-8A31-86B8-C568-8F7F656EDEF4}"/>
                </a:ext>
              </a:extLst>
            </p:cNvPr>
            <p:cNvGrpSpPr/>
            <p:nvPr/>
          </p:nvGrpSpPr>
          <p:grpSpPr>
            <a:xfrm>
              <a:off x="838200" y="2925713"/>
              <a:ext cx="10515600" cy="3500565"/>
              <a:chOff x="838200" y="1557891"/>
              <a:chExt cx="10515600" cy="350056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61C8D2B7-04D2-04A7-A3B2-54105A6950D7}"/>
                      </a:ext>
                    </a:extLst>
                  </p:cNvPr>
                  <p:cNvSpPr/>
                  <p:nvPr/>
                </p:nvSpPr>
                <p:spPr>
                  <a:xfrm>
                    <a:off x="838200" y="1886672"/>
                    <a:ext cx="10515600" cy="3171784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b"/>
                  <a:lstStyle/>
                  <a:p>
                    <a:r>
                      <a:rPr lang="en-GB" sz="2800" dirty="0">
                        <a:solidFill>
                          <a:schemeClr val="tx1"/>
                        </a:solidFill>
                      </a:rPr>
                      <a:t>If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⌊"/>
                                <m:endChr m:val="⌋"/>
                                <m:ctrlPr>
                                  <a:rPr lang="en-GB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≥4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𝑞𝑠𝑘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oMath>
                    </a14:m>
                    <a:r>
                      <a:rPr lang="en-GB" sz="2800" dirty="0">
                        <a:solidFill>
                          <a:schemeClr val="tx1"/>
                        </a:solidFill>
                      </a:rPr>
                      <a:t>, then</a:t>
                    </a:r>
                  </a:p>
                  <a:p>
                    <a:endParaRPr lang="en-GB" sz="2800" dirty="0">
                      <a:solidFill>
                        <a:schemeClr val="tx1"/>
                      </a:solidFill>
                    </a:endParaRPr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                                         ≤</m:t>
                          </m:r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oMath>
                      </m:oMathPara>
                    </a14:m>
                    <a:endParaRPr lang="en-GB" sz="2800" dirty="0">
                      <a:solidFill>
                        <a:schemeClr val="tx1"/>
                      </a:solidFill>
                    </a:endParaRPr>
                  </a:p>
                  <a:p>
                    <a:endParaRPr lang="en-GB" sz="2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61C8D2B7-04D2-04A7-A3B2-54105A6950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886672"/>
                    <a:ext cx="10515600" cy="3171784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141B925-A2A7-6480-EA9A-0C14549995E8}"/>
                  </a:ext>
                </a:extLst>
              </p:cNvPr>
              <p:cNvSpPr/>
              <p:nvPr/>
            </p:nvSpPr>
            <p:spPr>
              <a:xfrm>
                <a:off x="1210681" y="1557891"/>
                <a:ext cx="5352679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3200" b="1" dirty="0">
                    <a:solidFill>
                      <a:schemeClr val="tx1"/>
                    </a:solidFill>
                  </a:rPr>
                  <a:t>Lemma </a:t>
                </a:r>
                <a:r>
                  <a:rPr lang="en-GB" sz="2800" i="1" dirty="0">
                    <a:solidFill>
                      <a:schemeClr val="tx1"/>
                    </a:solidFill>
                  </a:rPr>
                  <a:t>(local uniformity)</a:t>
                </a:r>
                <a:endParaRPr lang="en-GB" sz="3200" i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CEEBD17-962C-DDC1-01B1-8D73C1ABA422}"/>
                </a:ext>
              </a:extLst>
            </p:cNvPr>
            <p:cNvSpPr/>
            <p:nvPr/>
          </p:nvSpPr>
          <p:spPr>
            <a:xfrm>
              <a:off x="4643099" y="4511118"/>
              <a:ext cx="2905801" cy="1601513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Marginal of </a:t>
              </a:r>
            </a:p>
            <a:p>
              <a:pPr algn="ctr"/>
              <a:r>
                <a:rPr lang="en-GB" sz="2400" i="1" dirty="0">
                  <a:solidFill>
                    <a:schemeClr val="tx1"/>
                  </a:solidFill>
                </a:rPr>
                <a:t>any</a:t>
              </a:r>
              <a:r>
                <a:rPr lang="en-GB" sz="2400" dirty="0">
                  <a:solidFill>
                    <a:schemeClr val="tx1"/>
                  </a:solidFill>
                </a:rPr>
                <a:t> bucket 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on </a:t>
              </a:r>
              <a:r>
                <a:rPr lang="en-GB" sz="2400" i="1" dirty="0">
                  <a:solidFill>
                    <a:schemeClr val="tx1"/>
                  </a:solidFill>
                </a:rPr>
                <a:t>any</a:t>
              </a:r>
              <a:r>
                <a:rPr lang="en-GB" sz="2400" dirty="0">
                  <a:solidFill>
                    <a:schemeClr val="tx1"/>
                  </a:solidFill>
                </a:rPr>
                <a:t> vertex under </a:t>
              </a:r>
              <a:r>
                <a:rPr lang="en-GB" sz="2400" i="1" dirty="0">
                  <a:solidFill>
                    <a:schemeClr val="tx1"/>
                  </a:solidFill>
                </a:rPr>
                <a:t>any</a:t>
              </a:r>
              <a:r>
                <a:rPr lang="en-GB" sz="2400" dirty="0">
                  <a:solidFill>
                    <a:schemeClr val="tx1"/>
                  </a:solidFill>
                </a:rPr>
                <a:t> pinning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636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E0EA-2E0E-9B78-0E7B-AFEEC001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Hypergraph colourings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F9FB3E-5269-946A-3F21-CDAB5BDBD270}"/>
              </a:ext>
            </a:extLst>
          </p:cNvPr>
          <p:cNvGrpSpPr/>
          <p:nvPr/>
        </p:nvGrpSpPr>
        <p:grpSpPr>
          <a:xfrm>
            <a:off x="838200" y="1557891"/>
            <a:ext cx="10515600" cy="2076560"/>
            <a:chOff x="838200" y="1557891"/>
            <a:chExt cx="10515600" cy="20765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F5E8D92A-A0FE-4CDC-C359-0EB80FCEC9A3}"/>
                    </a:ext>
                  </a:extLst>
                </p:cNvPr>
                <p:cNvSpPr/>
                <p:nvPr/>
              </p:nvSpPr>
              <p:spPr>
                <a:xfrm>
                  <a:off x="838200" y="1886673"/>
                  <a:ext cx="10515600" cy="174777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There is an FP</a:t>
                  </a:r>
                  <a:r>
                    <a:rPr lang="en-GB" sz="2800" dirty="0">
                      <a:solidFill>
                        <a:srgbClr val="FF0000"/>
                      </a:solidFill>
                    </a:rPr>
                    <a:t>T</a:t>
                  </a:r>
                  <a:r>
                    <a:rPr lang="en-GB" sz="2800" dirty="0">
                      <a:solidFill>
                        <a:schemeClr val="tx1"/>
                      </a:solidFill>
                    </a:rPr>
                    <a:t>AS for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HyperCol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when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≥20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,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num>
                                  <m:den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/3−5/3</m:t>
                            </m:r>
                          </m:sup>
                        </m:s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F5E8D92A-A0FE-4CDC-C359-0EB80FCEC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86673"/>
                  <a:ext cx="10515600" cy="1747778"/>
                </a:xfrm>
                <a:prstGeom prst="roundRect">
                  <a:avLst/>
                </a:prstGeom>
                <a:blipFill>
                  <a:blip r:embed="rId2"/>
                  <a:stretch>
                    <a:fillRect l="-34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D699B09-9230-F87F-18FF-AADDEC61BF5A}"/>
                </a:ext>
              </a:extLst>
            </p:cNvPr>
            <p:cNvSpPr/>
            <p:nvPr/>
          </p:nvSpPr>
          <p:spPr>
            <a:xfrm>
              <a:off x="1210681" y="1557891"/>
              <a:ext cx="2111253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>
                  <a:solidFill>
                    <a:schemeClr val="tx1"/>
                  </a:solidFill>
                </a:rPr>
                <a:t>Theorem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2445DE4-69EE-4145-839C-C11DD5E30E00}"/>
              </a:ext>
            </a:extLst>
          </p:cNvPr>
          <p:cNvGrpSpPr/>
          <p:nvPr/>
        </p:nvGrpSpPr>
        <p:grpSpPr>
          <a:xfrm>
            <a:off x="1643090" y="3988958"/>
            <a:ext cx="8905820" cy="1569947"/>
            <a:chOff x="851125" y="4039758"/>
            <a:chExt cx="8905820" cy="1569947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FD344712-3550-8EF7-CE21-BE0D169ADEB6}"/>
                </a:ext>
              </a:extLst>
            </p:cNvPr>
            <p:cNvSpPr/>
            <p:nvPr/>
          </p:nvSpPr>
          <p:spPr>
            <a:xfrm rot="10800000">
              <a:off x="1693450" y="4302991"/>
              <a:ext cx="162046" cy="50928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DBC97D7-E400-2D81-2C2A-8C12C50476CC}"/>
                </a:ext>
              </a:extLst>
            </p:cNvPr>
            <p:cNvSpPr/>
            <p:nvPr/>
          </p:nvSpPr>
          <p:spPr>
            <a:xfrm>
              <a:off x="7752086" y="4717400"/>
              <a:ext cx="1362463" cy="185194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B62D854-FB11-393A-44B9-FFAEB184B375}"/>
                </a:ext>
              </a:extLst>
            </p:cNvPr>
            <p:cNvCxnSpPr/>
            <p:nvPr/>
          </p:nvCxnSpPr>
          <p:spPr>
            <a:xfrm>
              <a:off x="1493520" y="4462756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652323-F1F5-C1CD-C8AC-AE10B189000B}"/>
                </a:ext>
              </a:extLst>
            </p:cNvPr>
            <p:cNvCxnSpPr/>
            <p:nvPr/>
          </p:nvCxnSpPr>
          <p:spPr>
            <a:xfrm>
              <a:off x="9114550" y="4462757"/>
              <a:ext cx="0" cy="439838"/>
            </a:xfrm>
            <a:prstGeom prst="line">
              <a:avLst/>
            </a:prstGeom>
            <a:ln w="762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F8FEFCC-BBF2-6C16-7AD1-222FB846A9EB}"/>
                </a:ext>
              </a:extLst>
            </p:cNvPr>
            <p:cNvCxnSpPr>
              <a:cxnSpLocks/>
            </p:cNvCxnSpPr>
            <p:nvPr/>
          </p:nvCxnSpPr>
          <p:spPr>
            <a:xfrm>
              <a:off x="1493520" y="4902595"/>
              <a:ext cx="762103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F5E3DE6-F2F4-06BF-DC9A-9DEC07A59FEC}"/>
                </a:ext>
              </a:extLst>
            </p:cNvPr>
            <p:cNvCxnSpPr>
              <a:cxnSpLocks/>
            </p:cNvCxnSpPr>
            <p:nvPr/>
          </p:nvCxnSpPr>
          <p:spPr>
            <a:xfrm>
              <a:off x="7752086" y="4682676"/>
              <a:ext cx="0" cy="2199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6D1F4A1-23DD-C7FD-1E21-92163951C075}"/>
                    </a:ext>
                  </a:extLst>
                </p:cNvPr>
                <p:cNvSpPr txBox="1"/>
                <p:nvPr/>
              </p:nvSpPr>
              <p:spPr>
                <a:xfrm>
                  <a:off x="6858607" y="4957182"/>
                  <a:ext cx="17869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1−1/4</m:t>
                        </m:r>
                        <m:r>
                          <a:rPr lang="en-GB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6D1F4A1-23DD-C7FD-1E21-92163951C0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607" y="4957182"/>
                  <a:ext cx="1786957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BD79931-1593-FF74-E977-7DCCA0666490}"/>
                    </a:ext>
                  </a:extLst>
                </p:cNvPr>
                <p:cNvSpPr txBox="1"/>
                <p:nvPr/>
              </p:nvSpPr>
              <p:spPr>
                <a:xfrm>
                  <a:off x="851125" y="4902594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BD79931-1593-FF74-E977-7DCCA0666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125" y="4902594"/>
                  <a:ext cx="128479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EE78267-AFC3-4342-0B6B-F60B6C017265}"/>
                    </a:ext>
                  </a:extLst>
                </p:cNvPr>
                <p:cNvSpPr txBox="1"/>
                <p:nvPr/>
              </p:nvSpPr>
              <p:spPr>
                <a:xfrm>
                  <a:off x="8472155" y="5001442"/>
                  <a:ext cx="12847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GB" sz="28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EE78267-AFC3-4342-0B6B-F60B6C017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2155" y="5001442"/>
                  <a:ext cx="1284790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BB33C575-79CB-FB67-8D4D-FC44245F4F9D}"/>
                </a:ext>
              </a:extLst>
            </p:cNvPr>
            <p:cNvSpPr/>
            <p:nvPr/>
          </p:nvSpPr>
          <p:spPr>
            <a:xfrm rot="16200000">
              <a:off x="2410503" y="4089924"/>
              <a:ext cx="252610" cy="1987125"/>
            </a:xfrm>
            <a:prstGeom prst="leftBrace">
              <a:avLst>
                <a:gd name="adj1" fmla="val 85421"/>
                <a:gd name="adj2" fmla="val 50767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8A3647-EDEB-93A4-0DA7-2CD0350C28A8}"/>
                </a:ext>
              </a:extLst>
            </p:cNvPr>
            <p:cNvSpPr txBox="1"/>
            <p:nvPr/>
          </p:nvSpPr>
          <p:spPr>
            <a:xfrm>
              <a:off x="7547818" y="4039758"/>
              <a:ext cx="177099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i="1" dirty="0"/>
                <a:t>Zone of </a:t>
              </a:r>
            </a:p>
            <a:p>
              <a:pPr algn="ctr"/>
              <a:r>
                <a:rPr lang="en-GB" sz="2000" i="1" dirty="0"/>
                <a:t>indecision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0483486-0DEE-0C83-8DB7-FBCDF40582CB}"/>
                </a:ext>
              </a:extLst>
            </p:cNvPr>
            <p:cNvSpPr/>
            <p:nvPr/>
          </p:nvSpPr>
          <p:spPr>
            <a:xfrm>
              <a:off x="2382011" y="5300109"/>
              <a:ext cx="309594" cy="309595"/>
            </a:xfrm>
            <a:prstGeom prst="ellipse">
              <a:avLst/>
            </a:prstGeom>
            <a:pattFill prst="wdDnDiag">
              <a:fgClr>
                <a:srgbClr val="FF0000"/>
              </a:fgClr>
              <a:bgClr>
                <a:srgbClr val="FFFF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Left Brace 47">
              <a:extLst>
                <a:ext uri="{FF2B5EF4-FFF2-40B4-BE49-F238E27FC236}">
                  <a16:creationId xmlns:a16="http://schemas.microsoft.com/office/drawing/2014/main" id="{C39F5530-C135-45E3-5022-33AC326CB8C9}"/>
                </a:ext>
              </a:extLst>
            </p:cNvPr>
            <p:cNvSpPr/>
            <p:nvPr/>
          </p:nvSpPr>
          <p:spPr>
            <a:xfrm rot="16200000">
              <a:off x="4462013" y="4089925"/>
              <a:ext cx="252610" cy="1987125"/>
            </a:xfrm>
            <a:prstGeom prst="leftBrace">
              <a:avLst>
                <a:gd name="adj1" fmla="val 85421"/>
                <a:gd name="adj2" fmla="val 50767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93E1C7E-CFAF-C7A3-F3FD-B06245DF58E0}"/>
                </a:ext>
              </a:extLst>
            </p:cNvPr>
            <p:cNvSpPr/>
            <p:nvPr/>
          </p:nvSpPr>
          <p:spPr>
            <a:xfrm>
              <a:off x="4433520" y="5300110"/>
              <a:ext cx="309594" cy="309595"/>
            </a:xfrm>
            <a:prstGeom prst="ellipse">
              <a:avLst/>
            </a:prstGeom>
            <a:pattFill prst="wdUpDiag">
              <a:fgClr>
                <a:srgbClr val="00B050"/>
              </a:fgClr>
              <a:bgClr>
                <a:srgbClr val="00B0F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Left Brace 51">
              <a:extLst>
                <a:ext uri="{FF2B5EF4-FFF2-40B4-BE49-F238E27FC236}">
                  <a16:creationId xmlns:a16="http://schemas.microsoft.com/office/drawing/2014/main" id="{824344CD-69B9-4779-6704-84A1D33E44F7}"/>
                </a:ext>
              </a:extLst>
            </p:cNvPr>
            <p:cNvSpPr/>
            <p:nvPr/>
          </p:nvSpPr>
          <p:spPr>
            <a:xfrm rot="16200000">
              <a:off x="6535456" y="4089924"/>
              <a:ext cx="252610" cy="1987125"/>
            </a:xfrm>
            <a:prstGeom prst="leftBrace">
              <a:avLst>
                <a:gd name="adj1" fmla="val 85421"/>
                <a:gd name="adj2" fmla="val 50767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4C07979-D2FD-4FB0-D4C7-04F2711E48A8}"/>
                </a:ext>
              </a:extLst>
            </p:cNvPr>
            <p:cNvSpPr/>
            <p:nvPr/>
          </p:nvSpPr>
          <p:spPr>
            <a:xfrm>
              <a:off x="6506964" y="5300109"/>
              <a:ext cx="309594" cy="309595"/>
            </a:xfrm>
            <a:prstGeom prst="ellipse">
              <a:avLst/>
            </a:prstGeom>
            <a:pattFill prst="dkVert">
              <a:fgClr>
                <a:srgbClr val="7030A0"/>
              </a:fgClr>
              <a:bgClr>
                <a:srgbClr val="FFC000"/>
              </a:bgClr>
            </a:patt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005E884-8239-F408-4D0E-563D1B9BF7CA}"/>
                </a:ext>
              </a:extLst>
            </p:cNvPr>
            <p:cNvCxnSpPr>
              <a:cxnSpLocks/>
            </p:cNvCxnSpPr>
            <p:nvPr/>
          </p:nvCxnSpPr>
          <p:spPr>
            <a:xfrm>
              <a:off x="5602207" y="4686993"/>
              <a:ext cx="0" cy="2199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1D253B8-51DF-689C-EBA9-151AAA5B4CB2}"/>
                </a:ext>
              </a:extLst>
            </p:cNvPr>
            <p:cNvCxnSpPr>
              <a:cxnSpLocks/>
            </p:cNvCxnSpPr>
            <p:nvPr/>
          </p:nvCxnSpPr>
          <p:spPr>
            <a:xfrm>
              <a:off x="3588642" y="4682675"/>
              <a:ext cx="0" cy="2199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484D2792-5DC5-A2A6-2542-A17007717C59}"/>
              </a:ext>
            </a:extLst>
          </p:cNvPr>
          <p:cNvSpPr/>
          <p:nvPr/>
        </p:nvSpPr>
        <p:spPr>
          <a:xfrm>
            <a:off x="5588000" y="2633712"/>
            <a:ext cx="1117600" cy="54864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99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E0EA-2E0E-9B78-0E7B-AFEEC001D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Hypergraph colourings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5E8D92A-A0FE-4CDC-C359-0EB80FCEC9A3}"/>
                  </a:ext>
                </a:extLst>
              </p:cNvPr>
              <p:cNvSpPr/>
              <p:nvPr/>
            </p:nvSpPr>
            <p:spPr>
              <a:xfrm>
                <a:off x="838200" y="1886674"/>
                <a:ext cx="10515600" cy="67132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[This work]</a:t>
                </a:r>
                <a:r>
                  <a:rPr lang="en-GB" sz="2800" dirty="0">
                    <a:solidFill>
                      <a:schemeClr val="tx1"/>
                    </a:solidFill>
                  </a:rPr>
                  <a:t> Deterministic counting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F5E8D92A-A0FE-4CDC-C359-0EB80FCEC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6674"/>
                <a:ext cx="10515600" cy="671329"/>
              </a:xfrm>
              <a:prstGeom prst="roundRect">
                <a:avLst/>
              </a:prstGeom>
              <a:blipFill>
                <a:blip r:embed="rId2"/>
                <a:stretch>
                  <a:fillRect l="-869" b="-132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E2DF4A-990F-F92D-1E06-DEC245341A0C}"/>
              </a:ext>
            </a:extLst>
          </p:cNvPr>
          <p:cNvCxnSpPr>
            <a:cxnSpLocks/>
          </p:cNvCxnSpPr>
          <p:nvPr/>
        </p:nvCxnSpPr>
        <p:spPr>
          <a:xfrm flipH="1">
            <a:off x="838200" y="2731625"/>
            <a:ext cx="10515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7E250B5-1B09-53C3-A24E-3976AD86CAC1}"/>
                  </a:ext>
                </a:extLst>
              </p:cNvPr>
              <p:cNvSpPr/>
              <p:nvPr/>
            </p:nvSpPr>
            <p:spPr>
              <a:xfrm>
                <a:off x="838200" y="4299996"/>
                <a:ext cx="10515600" cy="17882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[Jain-Pham-Vuong’21b]</a:t>
                </a:r>
                <a:r>
                  <a:rPr lang="en-GB" sz="2800" dirty="0">
                    <a:solidFill>
                      <a:srgbClr val="7030A0"/>
                    </a:solidFill>
                  </a:rPr>
                  <a:t>	</a:t>
                </a:r>
                <a:r>
                  <a:rPr lang="en-GB" sz="2800" dirty="0">
                    <a:solidFill>
                      <a:schemeClr val="tx1"/>
                    </a:solidFill>
                  </a:rPr>
                  <a:t>Randomised counting: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[He-Sun-Wu’21]</a:t>
                </a:r>
                <a:r>
                  <a:rPr lang="en-GB" sz="2800" dirty="0">
                    <a:solidFill>
                      <a:srgbClr val="7030A0"/>
                    </a:solidFill>
                  </a:rPr>
                  <a:t>	 	  	</a:t>
                </a:r>
                <a:r>
                  <a:rPr lang="en-GB" sz="2800" dirty="0">
                    <a:solidFill>
                      <a:schemeClr val="tx1"/>
                    </a:solidFill>
                  </a:rPr>
                  <a:t>Perfect sampling: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/3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[He-Wang-Yin’23]</a:t>
                </a:r>
                <a:r>
                  <a:rPr lang="en-GB" sz="2800" dirty="0">
                    <a:solidFill>
                      <a:srgbClr val="7030A0"/>
                    </a:solidFill>
                  </a:rPr>
                  <a:t> 	  	</a:t>
                </a:r>
                <a:r>
                  <a:rPr lang="en-GB" sz="2800" dirty="0">
                    <a:solidFill>
                      <a:schemeClr val="tx1"/>
                    </a:solidFill>
                  </a:rPr>
                  <a:t>Deterministic counting: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/5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7E250B5-1B09-53C3-A24E-3976AD86CA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99996"/>
                <a:ext cx="10515600" cy="1788288"/>
              </a:xfrm>
              <a:prstGeom prst="roundRect">
                <a:avLst/>
              </a:prstGeom>
              <a:blipFill>
                <a:blip r:embed="rId3"/>
                <a:stretch>
                  <a:fillRect l="-3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21390DB-4FFC-7CEF-2B22-037919A05EA3}"/>
                  </a:ext>
                </a:extLst>
              </p:cNvPr>
              <p:cNvSpPr/>
              <p:nvPr/>
            </p:nvSpPr>
            <p:spPr>
              <a:xfrm>
                <a:off x="838200" y="2905249"/>
                <a:ext cx="10515600" cy="12211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[Galanis-Guo-W.’22] </a:t>
                </a:r>
              </a:p>
              <a:p>
                <a14:m>
                  <m:oMath xmlns:m="http://schemas.openxmlformats.org/officeDocument/2006/math">
                    <m:r>
                      <a:rPr lang="en-GB" sz="2800" b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GB" sz="2800" dirty="0">
                    <a:solidFill>
                      <a:srgbClr val="FF0000"/>
                    </a:solidFill>
                  </a:rPr>
                  <a:t>-hard to decide </a:t>
                </a:r>
                <a:r>
                  <a:rPr lang="en-GB" sz="28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GB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func>
                      <m:func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func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endParaRPr lang="en-GB" sz="2800" b="1" dirty="0">
                  <a:solidFill>
                    <a:srgbClr val="7030A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21390DB-4FFC-7CEF-2B22-037919A05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05249"/>
                <a:ext cx="10515600" cy="1221126"/>
              </a:xfrm>
              <a:prstGeom prst="roundRect">
                <a:avLst/>
              </a:prstGeom>
              <a:blipFill>
                <a:blip r:embed="rId4"/>
                <a:stretch>
                  <a:fillRect l="-579" b="-2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4AFB6F9-8FF3-356E-1448-155134EF0A7C}"/>
                  </a:ext>
                </a:extLst>
              </p:cNvPr>
              <p:cNvSpPr/>
              <p:nvPr/>
            </p:nvSpPr>
            <p:spPr>
              <a:xfrm>
                <a:off x="838200" y="2905248"/>
                <a:ext cx="10515600" cy="122112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rgbClr val="7030A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[Galanis-Guo-W.’22]</a:t>
                </a:r>
              </a:p>
              <a:p>
                <a14:m>
                  <m:oMath xmlns:m="http://schemas.openxmlformats.org/officeDocument/2006/math">
                    <m:r>
                      <a:rPr lang="en-GB" sz="28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GB" sz="2800" dirty="0">
                    <a:solidFill>
                      <a:srgbClr val="FF0000"/>
                    </a:solidFill>
                  </a:rPr>
                  <a:t>-hard to approximate count </a:t>
                </a:r>
                <a:r>
                  <a:rPr lang="en-GB" sz="2800" dirty="0">
                    <a:solidFill>
                      <a:schemeClr val="tx1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≥5⋅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for </a:t>
                </a:r>
                <a:r>
                  <a:rPr lang="en-GB" sz="2800" dirty="0">
                    <a:solidFill>
                      <a:srgbClr val="FF0000"/>
                    </a:solidFill>
                  </a:rPr>
                  <a:t>even</a:t>
                </a:r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4AFB6F9-8FF3-356E-1448-155134EF0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05248"/>
                <a:ext cx="10515600" cy="1221126"/>
              </a:xfrm>
              <a:prstGeom prst="roundRect">
                <a:avLst/>
              </a:prstGeom>
              <a:blipFill>
                <a:blip r:embed="rId5"/>
                <a:stretch>
                  <a:fillRect l="-579" b="-2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34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6BA1-BBC1-32F7-DC63-7266768C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directions?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9C8D8-2C8D-2B1C-8396-C0810B6BEE6D}"/>
              </a:ext>
            </a:extLst>
          </p:cNvPr>
          <p:cNvSpPr txBox="1"/>
          <p:nvPr/>
        </p:nvSpPr>
        <p:spPr>
          <a:xfrm>
            <a:off x="3189514" y="2941451"/>
            <a:ext cx="5812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cap="small" dirty="0">
                <a:latin typeface="+mj-lt"/>
              </a:rPr>
              <a:t>Power of “Laziness”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E69FB6-1455-FE25-7020-EC1EE090E268}"/>
              </a:ext>
            </a:extLst>
          </p:cNvPr>
          <p:cNvSpPr/>
          <p:nvPr/>
        </p:nvSpPr>
        <p:spPr>
          <a:xfrm>
            <a:off x="3582582" y="3649337"/>
            <a:ext cx="5026833" cy="108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Lazy marginal sampler </a:t>
            </a:r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[Anand-Jerrum’22,23]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716A33-6F5A-66EF-756F-AC8D1849A634}"/>
              </a:ext>
            </a:extLst>
          </p:cNvPr>
          <p:cNvSpPr/>
          <p:nvPr/>
        </p:nvSpPr>
        <p:spPr>
          <a:xfrm>
            <a:off x="838200" y="1546337"/>
            <a:ext cx="5026833" cy="108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Counting in LLL</a:t>
            </a:r>
          </a:p>
          <a:p>
            <a:pPr algn="ctr"/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[He-Wang-Yin’22, He-Wu-Yang’23]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5D7CDB-4816-BA0B-6C66-97DF4C934535}"/>
              </a:ext>
            </a:extLst>
          </p:cNvPr>
          <p:cNvSpPr/>
          <p:nvPr/>
        </p:nvSpPr>
        <p:spPr>
          <a:xfrm>
            <a:off x="6326969" y="1523898"/>
            <a:ext cx="5026833" cy="108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err="1">
                <a:solidFill>
                  <a:schemeClr val="tx1"/>
                </a:solidFill>
              </a:rPr>
              <a:t>Derandomising</a:t>
            </a:r>
            <a:r>
              <a:rPr lang="en-GB" sz="2800" b="1" dirty="0">
                <a:solidFill>
                  <a:schemeClr val="tx1"/>
                </a:solidFill>
              </a:rPr>
              <a:t> MCMC</a:t>
            </a:r>
          </a:p>
          <a:p>
            <a:pPr algn="ctr"/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[This work]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B2F3DA3-9FEC-19E0-6A73-DB9F89F930BA}"/>
              </a:ext>
            </a:extLst>
          </p:cNvPr>
          <p:cNvSpPr/>
          <p:nvPr/>
        </p:nvSpPr>
        <p:spPr>
          <a:xfrm>
            <a:off x="838198" y="5280553"/>
            <a:ext cx="5026833" cy="108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Sub-quadratic counting</a:t>
            </a:r>
          </a:p>
          <a:p>
            <a:pPr algn="ctr"/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[Anand-Feng-Freifeld-Guo-W.’23]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B42313-4C4F-F47E-772E-C7AD2DFE7EFF}"/>
              </a:ext>
            </a:extLst>
          </p:cNvPr>
          <p:cNvSpPr/>
          <p:nvPr/>
        </p:nvSpPr>
        <p:spPr>
          <a:xfrm>
            <a:off x="6326969" y="5280553"/>
            <a:ext cx="5026833" cy="108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… and more?</a:t>
            </a:r>
          </a:p>
        </p:txBody>
      </p:sp>
    </p:spTree>
    <p:extLst>
      <p:ext uri="{BB962C8B-B14F-4D97-AF65-F5344CB8AC3E}">
        <p14:creationId xmlns:p14="http://schemas.microsoft.com/office/powerpoint/2010/main" val="3122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889D01-3607-5646-BEAA-23C2915E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directions?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EF0272B-1520-F48F-CC20-11F73743E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Concrete problems:</a:t>
                </a:r>
              </a:p>
              <a:p>
                <a:r>
                  <a:rPr lang="en-GB" dirty="0"/>
                  <a:t>Hypergraph colouring when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≲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GB" dirty="0"/>
                  <a:t>?</a:t>
                </a:r>
              </a:p>
              <a:p>
                <a:endParaRPr lang="en-GB" dirty="0"/>
              </a:p>
              <a:p>
                <a:r>
                  <a:rPr lang="en-GB" dirty="0" err="1"/>
                  <a:t>Derandomise</a:t>
                </a:r>
                <a:r>
                  <a:rPr lang="en-GB" dirty="0"/>
                  <a:t> Glauber dynamics for </a:t>
                </a:r>
                <a:r>
                  <a:rPr lang="en-GB" dirty="0">
                    <a:solidFill>
                      <a:srgbClr val="FF0000"/>
                    </a:solidFill>
                  </a:rPr>
                  <a:t>matchings</a:t>
                </a:r>
                <a:r>
                  <a:rPr lang="en-GB" dirty="0"/>
                  <a:t>? </a:t>
                </a:r>
              </a:p>
              <a:p>
                <a:pPr lvl="1"/>
                <a:r>
                  <a:rPr lang="en-GB" dirty="0"/>
                  <a:t>Avoid </a:t>
                </a:r>
                <a:r>
                  <a:rPr lang="en-GB" dirty="0">
                    <a:solidFill>
                      <a:srgbClr val="FF0000"/>
                    </a:solidFill>
                  </a:rPr>
                  <a:t>marginal lower bounds</a:t>
                </a:r>
                <a:r>
                  <a:rPr lang="en-GB" dirty="0"/>
                  <a:t>?</a:t>
                </a:r>
              </a:p>
              <a:p>
                <a:endParaRPr lang="en-GB" dirty="0"/>
              </a:p>
              <a:p>
                <a:r>
                  <a:rPr lang="en-GB" dirty="0"/>
                  <a:t>FPTAS running time: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GB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GB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func>
                          </m:e>
                        </m:d>
                      </m:sup>
                    </m:sSup>
                  </m:oMath>
                </a14:m>
                <a:r>
                  <a:rPr lang="en-GB" dirty="0"/>
                  <a:t> (under LLL settings).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func>
                      </m:e>
                    </m:d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GB" dirty="0"/>
                  <a:t> for some absolute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EF0272B-1520-F48F-CC20-11F73743E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44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8D772A-E055-F70F-1D65-641E5F185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719968-30B4-C0EC-B254-980C80BC6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err="1"/>
              <a:t>arXiv</a:t>
            </a:r>
            <a:r>
              <a:rPr lang="en-GB" dirty="0"/>
              <a:t>: 2211.03487v2</a:t>
            </a:r>
          </a:p>
          <a:p>
            <a:r>
              <a:rPr lang="en-GB" i="1" dirty="0"/>
              <a:t>(to appear at FOCS’23)</a:t>
            </a:r>
          </a:p>
        </p:txBody>
      </p:sp>
    </p:spTree>
    <p:extLst>
      <p:ext uri="{BB962C8B-B14F-4D97-AF65-F5344CB8AC3E}">
        <p14:creationId xmlns:p14="http://schemas.microsoft.com/office/powerpoint/2010/main" val="91672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3EEDE-AF42-5959-AE2B-BCDB8F0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Approximate counting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9FC6A-FCF0-CE15-3F69-97379FC94BE8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548753-2894-CC76-855D-8D029C82C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808DB0-50FF-4536-4F97-C004F545A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939B26-9712-16B7-08B8-7AD80E6E4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D16470-AED0-A8F6-0D64-0ED92750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C365D0-5493-E1DB-4D17-D097568B0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04B1BC-A1C6-139F-D274-0A7160061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B61A17-F7C5-4238-6C82-4BB3A8F53D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E38FDA-CD69-4755-68DF-0C6E8B7A1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B7952D-AFAF-4734-58AF-FD9010C39B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567676-93DC-4D67-BCC1-1B4F23CDE0D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96863B-1B1B-F763-F3E1-B42AE9E30D6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F73EC4-8877-B8C4-16A4-98207481B38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6FE7D2-7DD4-F2DB-CB28-3C2FA43014B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1DDC1B-31BA-D2B6-9382-A96AB1A06976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4E7B64-DD31-F8C9-AF23-36988FB441D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FEF8F5-9938-670B-C0E3-2AEC6358AE44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/>
              <p:nvPr/>
            </p:nvSpPr>
            <p:spPr>
              <a:xfrm>
                <a:off x="8410134" y="187388"/>
                <a:ext cx="3291872" cy="124457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IndSet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GB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-hard</a:t>
                </a: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134" y="187388"/>
                <a:ext cx="3291872" cy="1244573"/>
              </a:xfrm>
              <a:prstGeom prst="roundRect">
                <a:avLst/>
              </a:prstGeom>
              <a:blipFill>
                <a:blip r:embed="rId2"/>
                <a:stretch>
                  <a:fillRect r="-3321" b="-82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89A2FE-D0EB-055B-57DC-96B6C48AD2F7}"/>
              </a:ext>
            </a:extLst>
          </p:cNvPr>
          <p:cNvSpPr/>
          <p:nvPr/>
        </p:nvSpPr>
        <p:spPr>
          <a:xfrm>
            <a:off x="4694660" y="1692100"/>
            <a:ext cx="7204115" cy="12445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Fully polynomial-time randomised approximation scheme (FP</a:t>
            </a:r>
            <a:r>
              <a:rPr lang="en-GB" sz="3200" b="1" dirty="0">
                <a:solidFill>
                  <a:srgbClr val="FF0000"/>
                </a:solidFill>
              </a:rPr>
              <a:t>T</a:t>
            </a:r>
            <a:r>
              <a:rPr lang="en-GB" sz="3200" b="1" dirty="0">
                <a:solidFill>
                  <a:schemeClr val="tx1"/>
                </a:solidFill>
              </a:rPr>
              <a:t>AS)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142B62-7968-2EE7-6DD8-CE5C60A520DF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8DF3F-4F71-5281-66F7-2B9A8C330B4C}"/>
                  </a:ext>
                </a:extLst>
              </p:cNvPr>
              <p:cNvSpPr txBox="1"/>
              <p:nvPr/>
            </p:nvSpPr>
            <p:spPr>
              <a:xfrm>
                <a:off x="4949121" y="3158354"/>
                <a:ext cx="6489592" cy="724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8DF3F-4F71-5281-66F7-2B9A8C330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21" y="3158354"/>
                <a:ext cx="6489592" cy="724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23C10-50C8-1FA0-7222-0F1615693B5E}"/>
                  </a:ext>
                </a:extLst>
              </p:cNvPr>
              <p:cNvSpPr txBox="1"/>
              <p:nvPr/>
            </p:nvSpPr>
            <p:spPr>
              <a:xfrm>
                <a:off x="5525546" y="3941436"/>
                <a:ext cx="554234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deterministically</a:t>
                </a:r>
              </a:p>
              <a:p>
                <a:pPr algn="ctr"/>
                <a:r>
                  <a:rPr lang="en-GB" sz="4000" dirty="0"/>
                  <a:t>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40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input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,1/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23C10-50C8-1FA0-7222-0F1615693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546" y="3941436"/>
                <a:ext cx="5542342" cy="1323439"/>
              </a:xfrm>
              <a:prstGeom prst="rect">
                <a:avLst/>
              </a:prstGeom>
              <a:blipFill>
                <a:blip r:embed="rId4"/>
                <a:stretch>
                  <a:fillRect l="-1868" t="-8295" b="-18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18FC1F4B-612F-0D16-60AE-0C03CB55B073}"/>
              </a:ext>
            </a:extLst>
          </p:cNvPr>
          <p:cNvSpPr/>
          <p:nvPr/>
        </p:nvSpPr>
        <p:spPr>
          <a:xfrm>
            <a:off x="8331394" y="1860284"/>
            <a:ext cx="3860606" cy="474382"/>
          </a:xfrm>
          <a:prstGeom prst="mathMultiply">
            <a:avLst>
              <a:gd name="adj1" fmla="val 1864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27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/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IndSet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E5AFCC4-9E32-7AF1-75E9-9DC744D2C7BE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B48768B-7F4B-5184-DCBF-A67F8F786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2118BB-BF03-F3A4-4C34-4B01D9ED5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AF36C4-60F9-FE0B-70D5-AC0FDDED0F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0AEAC8E-C20E-E494-F9A3-EF177DE4E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76312-CB3F-ABE6-B340-8A08427CA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36B462-7F08-CE97-A381-A9C3018A2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32DDFB-F96C-19D7-9CFA-CAF987F6CA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54E14A-7467-78E3-CD32-EDF3A78A23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A74F76-7885-24E7-9C64-BD6E2F060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7823C3-13FA-6402-DBC8-9F9575DA975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2DE260-C6D1-8EC2-67D5-00DFD2BFF80D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C7683A-79AA-3013-314D-837DB1E36300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7E12DF-FE04-1C70-E92C-757B4B963D6C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F4B4B3-21BA-F2DE-64E1-0014A26439B7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55BE67-B0F5-B38B-E291-C1F8851FB712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D6151EC-8D39-B148-2319-840166A9AC91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/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94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/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IndSet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E5AFCC4-9E32-7AF1-75E9-9DC744D2C7BE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B48768B-7F4B-5184-DCBF-A67F8F786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2118BB-BF03-F3A4-4C34-4B01D9ED5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AF36C4-60F9-FE0B-70D5-AC0FDDED0F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0AEAC8E-C20E-E494-F9A3-EF177DE4E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76312-CB3F-ABE6-B340-8A08427CA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36B462-7F08-CE97-A381-A9C3018A2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32DDFB-F96C-19D7-9CFA-CAF987F6CA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54E14A-7467-78E3-CD32-EDF3A78A23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A74F76-7885-24E7-9C64-BD6E2F060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7823C3-13FA-6402-DBC8-9F9575DA975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2DE260-C6D1-8EC2-67D5-00DFD2BFF80D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C7683A-79AA-3013-314D-837DB1E36300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7E12DF-FE04-1C70-E92C-757B4B963D6C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F4B4B3-21BA-F2DE-64E1-0014A26439B7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55BE67-B0F5-B38B-E291-C1F8851FB712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D6151EC-8D39-B148-2319-840166A9AC91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/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C70C474-9C6F-993A-93A6-2A8E95F8BBC0}"/>
                  </a:ext>
                </a:extLst>
              </p:cNvPr>
              <p:cNvSpPr/>
              <p:nvPr/>
            </p:nvSpPr>
            <p:spPr>
              <a:xfrm>
                <a:off x="6653506" y="3710337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C70C474-9C6F-993A-93A6-2A8E95F8B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506" y="3710337"/>
                <a:ext cx="3361319" cy="17369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01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0.01172 0.0395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19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-0.4875 0.1187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75" y="592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01731 -0.1680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6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5675</TotalTime>
  <Words>1996</Words>
  <Application>Microsoft Office PowerPoint</Application>
  <PresentationFormat>Widescreen</PresentationFormat>
  <Paragraphs>757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Arial Black</vt:lpstr>
      <vt:lpstr>Calibri</vt:lpstr>
      <vt:lpstr>Cambria</vt:lpstr>
      <vt:lpstr>Cambria Math</vt:lpstr>
      <vt:lpstr>Office Theme</vt:lpstr>
      <vt:lpstr>Towards derandomising Markov chain Monte Carlo</vt:lpstr>
      <vt:lpstr>Approximate counting</vt:lpstr>
      <vt:lpstr>Counting independent sets</vt:lpstr>
      <vt:lpstr>Hard-core model</vt:lpstr>
      <vt:lpstr>Approximate counting</vt:lpstr>
      <vt:lpstr>Approximate counting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Glauber dynamics</vt:lpstr>
      <vt:lpstr>Glauber dynamics</vt:lpstr>
      <vt:lpstr>After a long run…</vt:lpstr>
      <vt:lpstr>Approximate counting: hard-core</vt:lpstr>
      <vt:lpstr> Deterministic approximate counting</vt:lpstr>
      <vt:lpstr>Deterministic counting</vt:lpstr>
      <vt:lpstr>Counting to sampling: revisited</vt:lpstr>
      <vt:lpstr>Counting to sampling: revisited</vt:lpstr>
      <vt:lpstr>Counting to sampling: revisited</vt:lpstr>
      <vt:lpstr>Anand-Jerrum lazy sampler</vt:lpstr>
      <vt:lpstr>Anand-Jerrum lazy sampler</vt:lpstr>
      <vt:lpstr>Anand-Jerrum lazy sampler</vt:lpstr>
      <vt:lpstr>Anand-Jerrum lazy sampler</vt:lpstr>
      <vt:lpstr>Anand-Jerrum lazy sampler</vt:lpstr>
      <vt:lpstr>Anand-Jerrum lazy sampler</vt:lpstr>
      <vt:lpstr>Anand-Jerrum lazy sampler</vt:lpstr>
      <vt:lpstr>Systematic scan GD</vt:lpstr>
      <vt:lpstr>Systematic scan GD</vt:lpstr>
      <vt:lpstr>Coupling Towards The Past</vt:lpstr>
      <vt:lpstr>Coupling Towards The Past</vt:lpstr>
      <vt:lpstr>Coupling Towards The Past</vt:lpstr>
      <vt:lpstr>Coupling Towards The Past</vt:lpstr>
      <vt:lpstr>Coupling Towards The Past</vt:lpstr>
      <vt:lpstr>Coupling Towards The Past</vt:lpstr>
      <vt:lpstr>Coupling Towards The Past</vt:lpstr>
      <vt:lpstr>Coupling Towards The Past</vt:lpstr>
      <vt:lpstr>Coupling Towards The Past</vt:lpstr>
      <vt:lpstr>Applications</vt:lpstr>
      <vt:lpstr>Hypergraph independent sets</vt:lpstr>
      <vt:lpstr>Hypergraph independent sets</vt:lpstr>
      <vt:lpstr>Hypergraph independent sets</vt:lpstr>
      <vt:lpstr>Hypergraph independent sets</vt:lpstr>
      <vt:lpstr>Hypergraph colourings</vt:lpstr>
      <vt:lpstr>Zone of indecision?</vt:lpstr>
      <vt:lpstr>The local lemma</vt:lpstr>
      <vt:lpstr>The local lemma</vt:lpstr>
      <vt:lpstr>Projection (bucketing)</vt:lpstr>
      <vt:lpstr>Local uniformity</vt:lpstr>
      <vt:lpstr>Hypergraph colourings</vt:lpstr>
      <vt:lpstr>Hypergraph colourings</vt:lpstr>
      <vt:lpstr>Future directions?</vt:lpstr>
      <vt:lpstr>Future directions?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polynomial-time approximation algorithm for the total variation distance between two product distributions</dc:title>
  <dc:creator>Wang Jiaheng</dc:creator>
  <cp:lastModifiedBy>Wang Jiaheng</cp:lastModifiedBy>
  <cp:revision>172</cp:revision>
  <dcterms:created xsi:type="dcterms:W3CDTF">2022-11-17T13:02:05Z</dcterms:created>
  <dcterms:modified xsi:type="dcterms:W3CDTF">2023-07-27T08:44:49Z</dcterms:modified>
</cp:coreProperties>
</file>