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7" r:id="rId10"/>
    <p:sldId id="289" r:id="rId11"/>
    <p:sldId id="266" r:id="rId12"/>
    <p:sldId id="269" r:id="rId13"/>
    <p:sldId id="272" r:id="rId14"/>
    <p:sldId id="281" r:id="rId15"/>
    <p:sldId id="282" r:id="rId16"/>
    <p:sldId id="283" r:id="rId17"/>
    <p:sldId id="285" r:id="rId18"/>
    <p:sldId id="267" r:id="rId19"/>
    <p:sldId id="297" r:id="rId20"/>
    <p:sldId id="291" r:id="rId21"/>
    <p:sldId id="292" r:id="rId22"/>
    <p:sldId id="299" r:id="rId23"/>
    <p:sldId id="300" r:id="rId24"/>
    <p:sldId id="301" r:id="rId25"/>
    <p:sldId id="294" r:id="rId26"/>
    <p:sldId id="303" r:id="rId27"/>
    <p:sldId id="30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9FF99"/>
    <a:srgbClr val="9C85C0"/>
    <a:srgbClr val="A5B592"/>
    <a:srgbClr val="EFFFF9"/>
    <a:srgbClr val="C9FFE9"/>
    <a:srgbClr val="B3C5DA"/>
    <a:srgbClr val="00B0F0"/>
    <a:srgbClr val="FEF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22/01/2023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441231"/>
            <a:ext cx="10250424" cy="2387600"/>
          </a:xfrm>
        </p:spPr>
        <p:txBody>
          <a:bodyPr>
            <a:noAutofit/>
          </a:bodyPr>
          <a:lstStyle/>
          <a:p>
            <a:r>
              <a:rPr lang="en-GB" sz="4000" dirty="0"/>
              <a:t>A simple polynomial-time approximation algorithm for the total variation distance between two product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4050E-D959-DE84-BF4F-F73101F1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2830"/>
            <a:ext cx="9144000" cy="2625026"/>
          </a:xfrm>
        </p:spPr>
        <p:txBody>
          <a:bodyPr/>
          <a:lstStyle/>
          <a:p>
            <a:r>
              <a:rPr lang="en-GB" dirty="0" err="1"/>
              <a:t>Weiming</a:t>
            </a:r>
            <a:r>
              <a:rPr lang="en-GB" dirty="0"/>
              <a:t> Feng</a:t>
            </a:r>
            <a:r>
              <a:rPr lang="en-GB" baseline="30000" dirty="0"/>
              <a:t>1</a:t>
            </a:r>
            <a:r>
              <a:rPr lang="en-GB" dirty="0"/>
              <a:t>, Heng Guo</a:t>
            </a:r>
            <a:r>
              <a:rPr lang="en-GB" baseline="30000" dirty="0"/>
              <a:t>1</a:t>
            </a:r>
            <a:r>
              <a:rPr lang="en-GB" dirty="0"/>
              <a:t>, Mark Jerrum</a:t>
            </a:r>
            <a:r>
              <a:rPr lang="en-GB" baseline="30000" dirty="0"/>
              <a:t>2</a:t>
            </a:r>
            <a:r>
              <a:rPr lang="en-GB" dirty="0"/>
              <a:t>, Jiaheng Wang</a:t>
            </a:r>
            <a:r>
              <a:rPr lang="en-GB" baseline="30000" dirty="0"/>
              <a:t>1</a:t>
            </a:r>
            <a:endParaRPr lang="en-GB" dirty="0"/>
          </a:p>
          <a:p>
            <a:r>
              <a:rPr lang="en-GB" sz="1800" baseline="30000" dirty="0"/>
              <a:t>1</a:t>
            </a:r>
            <a:r>
              <a:rPr lang="en-GB" sz="1800" dirty="0"/>
              <a:t>University of Edinburgh</a:t>
            </a:r>
          </a:p>
          <a:p>
            <a:r>
              <a:rPr lang="en-GB" sz="1800" baseline="30000" dirty="0"/>
              <a:t>2</a:t>
            </a:r>
            <a:r>
              <a:rPr lang="en-GB" sz="1800" dirty="0"/>
              <a:t>Queen Mary, University of London</a:t>
            </a:r>
          </a:p>
          <a:p>
            <a:endParaRPr lang="en-GB" sz="1800" dirty="0"/>
          </a:p>
          <a:p>
            <a:r>
              <a:rPr lang="en-GB" dirty="0"/>
              <a:t>SOSA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206A12-BDE0-3EB0-EBC3-4D4EC1B25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25333" r="7613" b="24933"/>
          <a:stretch/>
        </p:blipFill>
        <p:spPr bwMode="auto">
          <a:xfrm>
            <a:off x="10241280" y="6049382"/>
            <a:ext cx="1796257" cy="74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97090-68AF-89A3-1D7E-59D9265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4" y="6049382"/>
            <a:ext cx="2640060" cy="630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1E0BC-2714-1DD7-ADD3-1A6BAD7DD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824" y="6057889"/>
            <a:ext cx="2340864" cy="6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CF7-15B2-487D-9C0F-6D94F36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estimator?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2427-BEB0-C801-330E-B3BCE831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9431"/>
            <a:ext cx="10515600" cy="1609345"/>
          </a:xfrm>
        </p:spPr>
        <p:txBody>
          <a:bodyPr>
            <a:normAutofit/>
          </a:bodyPr>
          <a:lstStyle/>
          <a:p>
            <a:r>
              <a:rPr lang="en-GB" dirty="0"/>
              <a:t>A good estimator should: </a:t>
            </a:r>
          </a:p>
          <a:p>
            <a:pPr lvl="1"/>
            <a:r>
              <a:rPr lang="en-GB" dirty="0"/>
              <a:t>have comparably </a:t>
            </a:r>
            <a:r>
              <a:rPr lang="en-GB" b="1" dirty="0">
                <a:solidFill>
                  <a:srgbClr val="0070C0"/>
                </a:solidFill>
              </a:rPr>
              <a:t>low variance </a:t>
            </a:r>
            <a:r>
              <a:rPr lang="en-GB" dirty="0"/>
              <a:t>and </a:t>
            </a:r>
            <a:r>
              <a:rPr lang="en-GB" b="1" dirty="0">
                <a:solidFill>
                  <a:srgbClr val="FF0000"/>
                </a:solidFill>
              </a:rPr>
              <a:t>high expectation</a:t>
            </a:r>
            <a:r>
              <a:rPr lang="en-GB" dirty="0"/>
              <a:t>; and</a:t>
            </a:r>
          </a:p>
          <a:p>
            <a:pPr lvl="1"/>
            <a:r>
              <a:rPr lang="en-GB" dirty="0"/>
              <a:t>cost little time to generate a sample.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CC678A4-B1A5-031C-2A3B-7C8872CC8633}"/>
                  </a:ext>
                </a:extLst>
              </p:cNvPr>
              <p:cNvSpPr/>
              <p:nvPr/>
            </p:nvSpPr>
            <p:spPr>
              <a:xfrm>
                <a:off x="838200" y="1745552"/>
                <a:ext cx="10515600" cy="26801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prstClr val="black"/>
                    </a:solidFill>
                  </a:rPr>
                  <a:t>Unbiased estimator 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70C0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be the expectation and variance of the estimator. The sample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satisfies </a:t>
                </a:r>
                <a:br>
                  <a:rPr lang="en-GB" sz="2800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𝜀𝜇</m:t>
                            </m:r>
                          </m:e>
                        </m:d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≤1/4</m:t>
                        </m:r>
                      </m:e>
                    </m:func>
                  </m:oMath>
                </a14:m>
                <a:br>
                  <a:rPr lang="en-GB" sz="2800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providing the number of samples is at least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CC678A4-B1A5-031C-2A3B-7C8872CC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552"/>
                <a:ext cx="10515600" cy="268014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9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60066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Joint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dirty="0"/>
                  <a:t> with correct marginals.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Probability of </a:t>
                </a:r>
                <a:r>
                  <a:rPr lang="en-GB" dirty="0">
                    <a:solidFill>
                      <a:srgbClr val="FF0000"/>
                    </a:solidFill>
                  </a:rPr>
                  <a:t>discrepancy</a:t>
                </a:r>
                <a:r>
                  <a:rPr lang="en-GB" dirty="0"/>
                  <a:t>: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=0.38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4EE93A7-24D9-4B29-5187-D1EB13529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17301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AB2957-C5EF-EFA2-A6FE-DAD65394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39683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5CD65B-30E8-3550-2F1F-5873794B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90643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18483345-829C-1002-5575-ED4C54CAA91C}"/>
              </a:ext>
            </a:extLst>
          </p:cNvPr>
          <p:cNvSpPr/>
          <p:nvPr/>
        </p:nvSpPr>
        <p:spPr>
          <a:xfrm>
            <a:off x="7295710" y="2551176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3C8A20-542C-D32F-5234-E73E9E8D95C7}"/>
              </a:ext>
            </a:extLst>
          </p:cNvPr>
          <p:cNvSpPr/>
          <p:nvPr/>
        </p:nvSpPr>
        <p:spPr>
          <a:xfrm>
            <a:off x="7295710" y="3389565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6C4E4A6-0A9D-5F22-61E9-787165630587}"/>
              </a:ext>
            </a:extLst>
          </p:cNvPr>
          <p:cNvSpPr/>
          <p:nvPr/>
        </p:nvSpPr>
        <p:spPr>
          <a:xfrm>
            <a:off x="7295710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7B44C0-4C5A-4EB0-FAFF-56439108D532}"/>
              </a:ext>
            </a:extLst>
          </p:cNvPr>
          <p:cNvSpPr/>
          <p:nvPr/>
        </p:nvSpPr>
        <p:spPr>
          <a:xfrm>
            <a:off x="7295710" y="4967078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83C270-46E1-5B9C-1D62-2BCCD528E893}"/>
              </a:ext>
            </a:extLst>
          </p:cNvPr>
          <p:cNvSpPr/>
          <p:nvPr/>
        </p:nvSpPr>
        <p:spPr>
          <a:xfrm rot="5400000">
            <a:off x="5673945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1CA199-16A6-E41E-5B74-2F1E52C56A68}"/>
              </a:ext>
            </a:extLst>
          </p:cNvPr>
          <p:cNvSpPr/>
          <p:nvPr/>
        </p:nvSpPr>
        <p:spPr>
          <a:xfrm rot="5400000">
            <a:off x="6580650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4808434-871F-0E90-CF9E-37901C9FBD1F}"/>
              </a:ext>
            </a:extLst>
          </p:cNvPr>
          <p:cNvSpPr/>
          <p:nvPr/>
        </p:nvSpPr>
        <p:spPr>
          <a:xfrm rot="5400000">
            <a:off x="7466943" y="4100114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09E839-C9F1-A647-AD77-5E65D1A88A64}"/>
              </a:ext>
            </a:extLst>
          </p:cNvPr>
          <p:cNvSpPr/>
          <p:nvPr/>
        </p:nvSpPr>
        <p:spPr>
          <a:xfrm rot="5400000">
            <a:off x="8262024" y="4128688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8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50"/>
                            </p:stCondLst>
                            <p:childTnLst>
                              <p:par>
                                <p:cTn id="6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250"/>
                            </p:stCondLst>
                            <p:childTnLst>
                              <p:par>
                                <p:cTn id="77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23180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How far can we go with?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CA906D-3889-E8F4-F326-2515E70B8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97662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FA10ED-4782-6092-BDA1-4F1BE6D55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10883"/>
              </p:ext>
            </p:extLst>
          </p:nvPr>
        </p:nvGraphicFramePr>
        <p:xfrm>
          <a:off x="6389003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2E50508-9EAA-8D5A-603D-DEA8D27F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32625"/>
              </p:ext>
            </p:extLst>
          </p:nvPr>
        </p:nvGraphicFramePr>
        <p:xfrm>
          <a:off x="6389002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Optimal</a:t>
            </a:r>
            <a:r>
              <a:rPr lang="en-GB" dirty="0"/>
              <a:t> 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/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How far can we go with?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FAEED1-3555-B59E-AD5C-9F5EE77E76A3}"/>
                  </a:ext>
                </a:extLst>
              </p:cNvPr>
              <p:cNvSpPr/>
              <p:nvPr/>
            </p:nvSpPr>
            <p:spPr>
              <a:xfrm>
                <a:off x="838200" y="2937027"/>
                <a:ext cx="10515600" cy="24664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Coupling lemma.</a:t>
                </a:r>
                <a:r>
                  <a:rPr lang="en-GB" sz="2800" dirty="0">
                    <a:solidFill>
                      <a:schemeClr val="tx1"/>
                    </a:solidFill>
                  </a:rPr>
                  <a:t> For any coupling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GB" sz="2800" dirty="0">
                    <a:solidFill>
                      <a:schemeClr val="tx1"/>
                    </a:solidFill>
                  </a:rPr>
                </a:br>
                <a:r>
                  <a:rPr lang="en-GB" sz="2800" dirty="0">
                    <a:solidFill>
                      <a:schemeClr val="tx1"/>
                    </a:solidFill>
                  </a:rPr>
                  <a:t>and there exists an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optimal coupling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for which </a:t>
                </a:r>
                <a:r>
                  <a:rPr lang="en-GB" sz="2800" dirty="0">
                    <a:solidFill>
                      <a:srgbClr val="FF0000"/>
                    </a:solidFill>
                  </a:rPr>
                  <a:t>equality</a:t>
                </a:r>
                <a:r>
                  <a:rPr lang="en-GB" sz="2800" dirty="0">
                    <a:solidFill>
                      <a:schemeClr val="tx1"/>
                    </a:solidFill>
                  </a:rPr>
                  <a:t> is taken.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Optimal couplings are not necessarily unique.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FAEED1-3555-B59E-AD5C-9F5EE77E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7027"/>
                <a:ext cx="10515600" cy="246640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2D222A-6BDA-3954-8DBA-6644107AF3D7}"/>
              </a:ext>
            </a:extLst>
          </p:cNvPr>
          <p:cNvSpPr/>
          <p:nvPr/>
        </p:nvSpPr>
        <p:spPr>
          <a:xfrm>
            <a:off x="838200" y="5513223"/>
            <a:ext cx="10515600" cy="7939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Apparently, the optimal coupling is hard to compute. </a:t>
            </a:r>
          </a:p>
        </p:txBody>
      </p:sp>
    </p:spTree>
    <p:extLst>
      <p:ext uri="{BB962C8B-B14F-4D97-AF65-F5344CB8AC3E}">
        <p14:creationId xmlns:p14="http://schemas.microsoft.com/office/powerpoint/2010/main" val="16495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826C947-7FE8-0524-053A-61BFD5771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38630"/>
              </p:ext>
            </p:extLst>
          </p:nvPr>
        </p:nvGraphicFramePr>
        <p:xfrm>
          <a:off x="6397880" y="169043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5CD7A-BAA7-E7BE-966B-3A9C649BAF29}"/>
                  </a:ext>
                </a:extLst>
              </p:cNvPr>
              <p:cNvSpPr txBox="1"/>
              <p:nvPr/>
            </p:nvSpPr>
            <p:spPr>
              <a:xfrm>
                <a:off x="1516579" y="3573191"/>
                <a:ext cx="387477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=01,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=00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5CD7A-BAA7-E7BE-966B-3A9C649B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79" y="3573191"/>
                <a:ext cx="387477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CE173-11FD-BCD8-9E23-AF3438E4F96C}"/>
                  </a:ext>
                </a:extLst>
              </p:cNvPr>
              <p:cNvSpPr txBox="1"/>
              <p:nvPr/>
            </p:nvSpPr>
            <p:spPr>
              <a:xfrm>
                <a:off x="1405045" y="3573191"/>
                <a:ext cx="448513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=01,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=00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=0#,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=0#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=#1,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=#0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CE173-11FD-BCD8-9E23-AF3438E4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45" y="3573191"/>
                <a:ext cx="4485132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BB21EF4-9533-C31C-3BE6-9AC9B8B5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79562"/>
              </p:ext>
            </p:extLst>
          </p:nvPr>
        </p:nvGraphicFramePr>
        <p:xfrm>
          <a:off x="6397880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E3881E7-B5D5-F345-00DB-257510AC1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47223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5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/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.50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.00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2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65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55814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2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121822F-D13A-030C-90B6-A95EBA22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97523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.50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.10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.00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.40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0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AB321-DE0C-C22A-AF56-655BF0339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Couple bit-by-bit </a:t>
                </a:r>
                <a:r>
                  <a:rPr lang="en-GB" dirty="0">
                    <a:solidFill>
                      <a:srgbClr val="FF0000"/>
                    </a:solidFill>
                  </a:rPr>
                  <a:t>independently</a:t>
                </a:r>
                <a:r>
                  <a:rPr lang="en-GB" dirty="0"/>
                  <a:t> for product distributions?</a:t>
                </a:r>
              </a:p>
              <a:p>
                <a:pPr lvl="1"/>
                <a:r>
                  <a:rPr lang="en-US" altLang="zh-CN" dirty="0"/>
                  <a:t>Optimal </a:t>
                </a:r>
                <a:r>
                  <a:rPr lang="en-GB" altLang="zh-CN" dirty="0"/>
                  <a:t>coupling for each bit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AB321-DE0C-C22A-AF56-655BF0339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805" cy="4351338"/>
              </a:xfrm>
              <a:blipFill>
                <a:blip r:embed="rId2"/>
                <a:stretch>
                  <a:fillRect l="-1978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85058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5A62F8-5F2F-5935-2E80-15E038762CDE}"/>
                  </a:ext>
                </a:extLst>
              </p:cNvPr>
              <p:cNvSpPr txBox="1"/>
              <p:nvPr/>
            </p:nvSpPr>
            <p:spPr>
              <a:xfrm>
                <a:off x="674462" y="3587540"/>
                <a:ext cx="5002895" cy="2790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TV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5A62F8-5F2F-5935-2E80-15E03876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2" y="3587540"/>
                <a:ext cx="5002895" cy="2790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2DA26-952B-1765-4B5C-C78C29E5D1E9}"/>
              </a:ext>
            </a:extLst>
          </p:cNvPr>
          <p:cNvGrpSpPr/>
          <p:nvPr/>
        </p:nvGrpSpPr>
        <p:grpSpPr>
          <a:xfrm>
            <a:off x="838200" y="1799228"/>
            <a:ext cx="10515600" cy="1684636"/>
            <a:chOff x="838200" y="1799228"/>
            <a:chExt cx="10515600" cy="16846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D97BF0-158F-A235-93EE-033D06F026DF}"/>
                </a:ext>
              </a:extLst>
            </p:cNvPr>
            <p:cNvGrpSpPr/>
            <p:nvPr/>
          </p:nvGrpSpPr>
          <p:grpSpPr>
            <a:xfrm>
              <a:off x="838200" y="1799228"/>
              <a:ext cx="10515600" cy="1684636"/>
              <a:chOff x="838200" y="1799228"/>
              <a:chExt cx="10515600" cy="1684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8590E6A8-C603-E801-0287-5484820979C3}"/>
                      </a:ext>
                    </a:extLst>
                  </p:cNvPr>
                  <p:cNvSpPr/>
                  <p:nvPr/>
                </p:nvSpPr>
                <p:spPr>
                  <a:xfrm>
                    <a:off x="838200" y="1799228"/>
                    <a:ext cx="10515600" cy="1684636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600" dirty="0">
                        <a:solidFill>
                          <a:schemeClr val="tx1"/>
                        </a:solidFill>
                      </a:rPr>
                      <a:t>Optimal coupling			Greedy coupling</a:t>
                    </a:r>
                  </a:p>
                  <a:p>
                    <a:pPr algn="ctr"/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a14:m>
                    <a:r>
                      <a:rPr lang="en-GB" sz="3600" dirty="0">
                        <a:solidFill>
                          <a:schemeClr val="tx1"/>
                        </a:solidFill>
                      </a:rPr>
                      <a:t>		</a:t>
                    </a:r>
                    <a14:m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GB" sz="3600" dirty="0">
                        <a:solidFill>
                          <a:schemeClr val="tx1"/>
                        </a:solidFill>
                      </a:rPr>
                      <a:t>	 	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GB" sz="3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8590E6A8-C603-E801-0287-5484820979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799228"/>
                    <a:ext cx="10515600" cy="168463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639F80-91DD-6E22-2361-BD604CAD892E}"/>
                  </a:ext>
                </a:extLst>
              </p:cNvPr>
              <p:cNvSpPr txBox="1"/>
              <p:nvPr/>
            </p:nvSpPr>
            <p:spPr>
              <a:xfrm>
                <a:off x="6016752" y="2243606"/>
                <a:ext cx="429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?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31A54A-8243-699C-A014-FE812AAFA828}"/>
                </a:ext>
              </a:extLst>
            </p:cNvPr>
            <p:cNvSpPr txBox="1"/>
            <p:nvPr/>
          </p:nvSpPr>
          <p:spPr>
            <a:xfrm>
              <a:off x="6016752" y="2243606"/>
              <a:ext cx="429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?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F1F24B-A25C-314A-7604-3553ED74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9090E9-7EEF-AE63-D643-CDF65CE348CC}"/>
                  </a:ext>
                </a:extLst>
              </p:cNvPr>
              <p:cNvSpPr/>
              <p:nvPr/>
            </p:nvSpPr>
            <p:spPr>
              <a:xfrm>
                <a:off x="838200" y="3638995"/>
                <a:ext cx="10515600" cy="285388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0400" indent="-230400"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Example.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=0.5+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</m:t>
                              </m:r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ad>
                        <m:radPr>
                          <m:degHide m:val="on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ra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9090E9-7EEF-AE63-D643-CDF65CE34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8995"/>
                <a:ext cx="10515600" cy="28538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709AB0E-DDD5-4D34-2777-CB67A2912186}"/>
              </a:ext>
            </a:extLst>
          </p:cNvPr>
          <p:cNvSpPr/>
          <p:nvPr/>
        </p:nvSpPr>
        <p:spPr>
          <a:xfrm>
            <a:off x="7208367" y="115780"/>
            <a:ext cx="4145433" cy="1574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Not even a constant approximate!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FA98AA4-5CEC-6428-888C-DFF817ED1461}"/>
                  </a:ext>
                </a:extLst>
              </p:cNvPr>
              <p:cNvSpPr/>
              <p:nvPr/>
            </p:nvSpPr>
            <p:spPr>
              <a:xfrm>
                <a:off x="838200" y="1799228"/>
                <a:ext cx="10515600" cy="16846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Optimal coupling			Greedy coupling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𝒪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	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FA98AA4-5CEC-6428-888C-DFF817ED1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9228"/>
                <a:ext cx="10515600" cy="16846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3A57D0-7661-F4E1-24EB-4D00B45B53E1}"/>
              </a:ext>
            </a:extLst>
          </p:cNvPr>
          <p:cNvGrpSpPr/>
          <p:nvPr/>
        </p:nvGrpSpPr>
        <p:grpSpPr>
          <a:xfrm>
            <a:off x="838200" y="1799228"/>
            <a:ext cx="10515600" cy="1684636"/>
            <a:chOff x="838200" y="1799228"/>
            <a:chExt cx="10515600" cy="1684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258AFBB-FAB8-09D4-3D9C-5DE94BAD19EC}"/>
                    </a:ext>
                  </a:extLst>
                </p:cNvPr>
                <p:cNvSpPr/>
                <p:nvPr/>
              </p:nvSpPr>
              <p:spPr>
                <a:xfrm>
                  <a:off x="838200" y="1799228"/>
                  <a:ext cx="10515600" cy="1684636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600" dirty="0">
                      <a:solidFill>
                        <a:schemeClr val="tx1"/>
                      </a:solidFill>
                    </a:rPr>
                    <a:t>Optimal coupling			Greedy coupling</a:t>
                  </a:r>
                </a:p>
                <a:p>
                  <a:pPr algn="ctr"/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lang="en-GB" sz="3600" dirty="0">
                      <a:solidFill>
                        <a:schemeClr val="tx1"/>
                      </a:solidFill>
                    </a:rPr>
                    <a:t>		</a:t>
                  </a:r>
                  <a14:m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GB" sz="3600" dirty="0">
                      <a:solidFill>
                        <a:schemeClr val="tx1"/>
                      </a:solidFill>
                    </a:rPr>
                    <a:t>	 	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a14:m>
                  <a:endParaRPr lang="en-GB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258AFBB-FAB8-09D4-3D9C-5DE94BAD1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799228"/>
                  <a:ext cx="10515600" cy="168463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1E4E96-DFA2-3349-61BC-71B8A04C2483}"/>
                </a:ext>
              </a:extLst>
            </p:cNvPr>
            <p:cNvSpPr txBox="1"/>
            <p:nvPr/>
          </p:nvSpPr>
          <p:spPr>
            <a:xfrm>
              <a:off x="6016752" y="2243606"/>
              <a:ext cx="429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2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BD6E-EEC7-AE93-95CC-246DFB07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 is not that 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955E9-BD23-3F81-2BC6-944D13574227}"/>
                  </a:ext>
                </a:extLst>
              </p:cNvPr>
              <p:cNvSpPr txBox="1"/>
              <p:nvPr/>
            </p:nvSpPr>
            <p:spPr>
              <a:xfrm>
                <a:off x="1866900" y="2030985"/>
                <a:ext cx="1952625" cy="733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955E9-BD23-3F81-2BC6-944D13574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2030985"/>
                <a:ext cx="1952625" cy="733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41324B-E9C7-C818-607D-0762D71B5333}"/>
                  </a:ext>
                </a:extLst>
              </p:cNvPr>
              <p:cNvSpPr txBox="1"/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 smtClean="0"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41324B-E9C7-C818-607D-0762D71B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DE16-8FEE-C1B0-DAE1-51D3E4EA264A}"/>
                  </a:ext>
                </a:extLst>
              </p:cNvPr>
              <p:cNvSpPr txBox="1"/>
              <p:nvPr/>
            </p:nvSpPr>
            <p:spPr>
              <a:xfrm>
                <a:off x="7200900" y="2030985"/>
                <a:ext cx="30099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DE16-8FEE-C1B0-DAE1-51D3E4EA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030985"/>
                <a:ext cx="3009900" cy="584775"/>
              </a:xfrm>
              <a:prstGeom prst="rect">
                <a:avLst/>
              </a:prstGeom>
              <a:blipFill>
                <a:blip r:embed="rId4"/>
                <a:stretch>
                  <a:fillRect r="-4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351CD-21A9-9944-A430-ABF8BCF6DA79}"/>
                  </a:ext>
                </a:extLst>
              </p:cNvPr>
              <p:cNvSpPr txBox="1"/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351CD-21A9-9944-A430-ABF8BCF6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9C161E-A1B0-9DF6-87BF-2E84671B508B}"/>
                  </a:ext>
                </a:extLst>
              </p:cNvPr>
              <p:cNvSpPr txBox="1"/>
              <p:nvPr/>
            </p:nvSpPr>
            <p:spPr>
              <a:xfrm>
                <a:off x="7200900" y="2030984"/>
                <a:ext cx="30099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9C161E-A1B0-9DF6-87BF-2E84671B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030984"/>
                <a:ext cx="3009900" cy="584775"/>
              </a:xfrm>
              <a:prstGeom prst="rect">
                <a:avLst/>
              </a:prstGeom>
              <a:blipFill>
                <a:blip r:embed="rId6"/>
                <a:stretch>
                  <a:fillRect r="-4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804F16D-B6BB-BC07-30BA-B4EA62799D46}"/>
              </a:ext>
            </a:extLst>
          </p:cNvPr>
          <p:cNvSpPr/>
          <p:nvPr/>
        </p:nvSpPr>
        <p:spPr>
          <a:xfrm>
            <a:off x="1981200" y="1386299"/>
            <a:ext cx="4758081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Projection of coupling is a coupling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7012ED-0F13-55ED-2910-61A06E68D6CD}"/>
              </a:ext>
            </a:extLst>
          </p:cNvPr>
          <p:cNvSpPr/>
          <p:nvPr/>
        </p:nvSpPr>
        <p:spPr>
          <a:xfrm>
            <a:off x="6023076" y="1389047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Coupling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625B8D-F7C7-C023-FA71-BDA24127E94D}"/>
                  </a:ext>
                </a:extLst>
              </p:cNvPr>
              <p:cNvSpPr txBox="1"/>
              <p:nvPr/>
            </p:nvSpPr>
            <p:spPr>
              <a:xfrm>
                <a:off x="147981" y="3360781"/>
                <a:ext cx="2171700" cy="733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625B8D-F7C7-C023-FA71-BDA24127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1" y="3360781"/>
                <a:ext cx="2171700" cy="733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04FBF2-02A4-D6A1-BBB9-ABA95D076C07}"/>
                  </a:ext>
                </a:extLst>
              </p:cNvPr>
              <p:cNvSpPr txBox="1"/>
              <p:nvPr/>
            </p:nvSpPr>
            <p:spPr>
              <a:xfrm>
                <a:off x="1981200" y="2929186"/>
                <a:ext cx="3381375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04FBF2-02A4-D6A1-BBB9-ABA95D07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29186"/>
                <a:ext cx="3381375" cy="14366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973E6-FBAA-3CB7-5737-7FDFCA978DFA}"/>
                  </a:ext>
                </a:extLst>
              </p:cNvPr>
              <p:cNvSpPr txBox="1"/>
              <p:nvPr/>
            </p:nvSpPr>
            <p:spPr>
              <a:xfrm>
                <a:off x="5139081" y="2929186"/>
                <a:ext cx="3200400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973E6-FBAA-3CB7-5737-7FDFCA978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81" y="2929186"/>
                <a:ext cx="3200400" cy="14366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473FC-35FF-AA06-D6AB-E07B20134554}"/>
                  </a:ext>
                </a:extLst>
              </p:cNvPr>
              <p:cNvSpPr txBox="1"/>
              <p:nvPr/>
            </p:nvSpPr>
            <p:spPr>
              <a:xfrm>
                <a:off x="8181975" y="3355135"/>
                <a:ext cx="36766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473FC-35FF-AA06-D6AB-E07B20134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75" y="3355135"/>
                <a:ext cx="367664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DFE84A-ED7F-72FB-A2A6-D64FEE9EE4E2}"/>
                  </a:ext>
                </a:extLst>
              </p:cNvPr>
              <p:cNvSpPr txBox="1"/>
              <p:nvPr/>
            </p:nvSpPr>
            <p:spPr>
              <a:xfrm>
                <a:off x="1981200" y="2925574"/>
                <a:ext cx="3381375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DFE84A-ED7F-72FB-A2A6-D64FEE9E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25574"/>
                <a:ext cx="3381375" cy="14366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E3DEA-2933-9BEA-6C9C-DEDBF98D27B0}"/>
                  </a:ext>
                </a:extLst>
              </p:cNvPr>
              <p:cNvSpPr txBox="1"/>
              <p:nvPr/>
            </p:nvSpPr>
            <p:spPr>
              <a:xfrm>
                <a:off x="5139081" y="2932798"/>
                <a:ext cx="3200400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E3DEA-2933-9BEA-6C9C-DEDBF98D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81" y="2932798"/>
                <a:ext cx="3200400" cy="14366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B091C-C573-F506-F9D6-2A96564899F2}"/>
                  </a:ext>
                </a:extLst>
              </p:cNvPr>
              <p:cNvSpPr txBox="1"/>
              <p:nvPr/>
            </p:nvSpPr>
            <p:spPr>
              <a:xfrm>
                <a:off x="8181975" y="3351256"/>
                <a:ext cx="36766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B091C-C573-F506-F9D6-2A965648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75" y="3351256"/>
                <a:ext cx="3676648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C439582-8057-1543-F900-F3FC50ACC61E}"/>
              </a:ext>
            </a:extLst>
          </p:cNvPr>
          <p:cNvSpPr/>
          <p:nvPr/>
        </p:nvSpPr>
        <p:spPr>
          <a:xfrm>
            <a:off x="1125321" y="4501180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Union bound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5BA3C-E347-33B9-E8EF-E94487F8CAC1}"/>
              </a:ext>
            </a:extLst>
          </p:cNvPr>
          <p:cNvSpPr/>
          <p:nvPr/>
        </p:nvSpPr>
        <p:spPr>
          <a:xfrm>
            <a:off x="4005834" y="4497568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Optimal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2CD50A-3C35-8ECA-15AF-41E4E38F8C39}"/>
                  </a:ext>
                </a:extLst>
              </p:cNvPr>
              <p:cNvSpPr txBox="1"/>
              <p:nvPr/>
            </p:nvSpPr>
            <p:spPr>
              <a:xfrm>
                <a:off x="2936976" y="4424767"/>
                <a:ext cx="61722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2CD50A-3C35-8ECA-15AF-41E4E38F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976" y="4424767"/>
                <a:ext cx="6172200" cy="10175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DF2F4B6-F23A-CE71-591A-3A380346B9AF}"/>
              </a:ext>
            </a:extLst>
          </p:cNvPr>
          <p:cNvSpPr/>
          <p:nvPr/>
        </p:nvSpPr>
        <p:spPr>
          <a:xfrm>
            <a:off x="7558582" y="5344687"/>
            <a:ext cx="4398417" cy="843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We estimate this!</a:t>
            </a:r>
          </a:p>
        </p:txBody>
      </p:sp>
    </p:spTree>
    <p:extLst>
      <p:ext uri="{BB962C8B-B14F-4D97-AF65-F5344CB8AC3E}">
        <p14:creationId xmlns:p14="http://schemas.microsoft.com/office/powerpoint/2010/main" val="2157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20" grpId="0" animBg="1"/>
      <p:bldP spid="20" grpId="1" animBg="1"/>
      <p:bldP spid="22" grpId="0"/>
      <p:bldP spid="24" grpId="0"/>
      <p:bldP spid="26" grpId="0"/>
      <p:bldP spid="28" grpId="0"/>
      <p:bldP spid="29" grpId="0"/>
      <p:bldP spid="29" grpId="1"/>
      <p:bldP spid="30" grpId="0"/>
      <p:bldP spid="30" grpId="1"/>
      <p:bldP spid="31" grpId="0"/>
      <p:bldP spid="31" grpId="1"/>
      <p:bldP spid="32" grpId="0" animBg="1"/>
      <p:bldP spid="32" grpId="1" animBg="1"/>
      <p:bldP spid="33" grpId="0" animBg="1"/>
      <p:bldP spid="33" grpId="1" animBg="1"/>
      <p:bldP spid="35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A80B-B2C2-58D7-F24C-687B64E5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variation distance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BBD33-FEA1-0803-6626-4D68B86319AD}"/>
              </a:ext>
            </a:extLst>
          </p:cNvPr>
          <p:cNvSpPr/>
          <p:nvPr/>
        </p:nvSpPr>
        <p:spPr>
          <a:xfrm>
            <a:off x="2324114" y="4901184"/>
            <a:ext cx="621790" cy="92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0E324-EBE6-3B03-2C30-4F5E11121031}"/>
              </a:ext>
            </a:extLst>
          </p:cNvPr>
          <p:cNvSpPr/>
          <p:nvPr/>
        </p:nvSpPr>
        <p:spPr>
          <a:xfrm>
            <a:off x="2945904" y="4105656"/>
            <a:ext cx="621790" cy="171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81053F-F1BF-E954-8A72-2652A8D85661}"/>
              </a:ext>
            </a:extLst>
          </p:cNvPr>
          <p:cNvSpPr/>
          <p:nvPr/>
        </p:nvSpPr>
        <p:spPr>
          <a:xfrm>
            <a:off x="3567694" y="2944369"/>
            <a:ext cx="621790" cy="287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FA14E-2AFE-F83F-BB12-18098CBB13D3}"/>
              </a:ext>
            </a:extLst>
          </p:cNvPr>
          <p:cNvSpPr/>
          <p:nvPr/>
        </p:nvSpPr>
        <p:spPr>
          <a:xfrm>
            <a:off x="4189484" y="2551176"/>
            <a:ext cx="621790" cy="32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AC969-A19F-4F3F-7FAB-3978F1A14183}"/>
              </a:ext>
            </a:extLst>
          </p:cNvPr>
          <p:cNvSpPr/>
          <p:nvPr/>
        </p:nvSpPr>
        <p:spPr>
          <a:xfrm>
            <a:off x="4811274" y="3264408"/>
            <a:ext cx="621790" cy="255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892A8-8D08-CCF6-E03B-A2D07F463795}"/>
              </a:ext>
            </a:extLst>
          </p:cNvPr>
          <p:cNvSpPr/>
          <p:nvPr/>
        </p:nvSpPr>
        <p:spPr>
          <a:xfrm>
            <a:off x="5433064" y="3730752"/>
            <a:ext cx="621790" cy="20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6ECD44-E2E2-7456-8E1A-33B5C6F6972A}"/>
              </a:ext>
            </a:extLst>
          </p:cNvPr>
          <p:cNvSpPr/>
          <p:nvPr/>
        </p:nvSpPr>
        <p:spPr>
          <a:xfrm>
            <a:off x="6054854" y="4727448"/>
            <a:ext cx="621790" cy="109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605A1-FA44-227F-FD86-BAF2B96CF2FC}"/>
              </a:ext>
            </a:extLst>
          </p:cNvPr>
          <p:cNvSpPr/>
          <p:nvPr/>
        </p:nvSpPr>
        <p:spPr>
          <a:xfrm>
            <a:off x="6676644" y="4498209"/>
            <a:ext cx="62179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05E732-C4E8-5E79-F411-073BF120E739}"/>
              </a:ext>
            </a:extLst>
          </p:cNvPr>
          <p:cNvSpPr/>
          <p:nvPr/>
        </p:nvSpPr>
        <p:spPr>
          <a:xfrm>
            <a:off x="7298434" y="4242816"/>
            <a:ext cx="621790" cy="158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926D61-EC07-66DA-E55A-CB1596C746CB}"/>
              </a:ext>
            </a:extLst>
          </p:cNvPr>
          <p:cNvSpPr/>
          <p:nvPr/>
        </p:nvSpPr>
        <p:spPr>
          <a:xfrm>
            <a:off x="7920224" y="4626864"/>
            <a:ext cx="621790" cy="119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DE770-9498-DDB4-B48D-E6E87FB3A4F6}"/>
              </a:ext>
            </a:extLst>
          </p:cNvPr>
          <p:cNvSpPr/>
          <p:nvPr/>
        </p:nvSpPr>
        <p:spPr>
          <a:xfrm>
            <a:off x="8542014" y="4901184"/>
            <a:ext cx="621790" cy="92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5648D2-B3FF-1AE9-74F0-5B49EA485034}"/>
              </a:ext>
            </a:extLst>
          </p:cNvPr>
          <p:cNvSpPr/>
          <p:nvPr/>
        </p:nvSpPr>
        <p:spPr>
          <a:xfrm>
            <a:off x="9163804" y="5257800"/>
            <a:ext cx="621790" cy="56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8957F5-F50A-52AB-72AD-42E9EC0A90A1}"/>
              </a:ext>
            </a:extLst>
          </p:cNvPr>
          <p:cNvSpPr/>
          <p:nvPr/>
        </p:nvSpPr>
        <p:spPr>
          <a:xfrm>
            <a:off x="2324114" y="2468881"/>
            <a:ext cx="621790" cy="335489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F27ED2-A181-98BE-384D-70865A85F197}"/>
              </a:ext>
            </a:extLst>
          </p:cNvPr>
          <p:cNvSpPr/>
          <p:nvPr/>
        </p:nvSpPr>
        <p:spPr>
          <a:xfrm>
            <a:off x="2945904" y="3803904"/>
            <a:ext cx="621790" cy="201986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7DB9C-2D60-42AC-2F4B-A940970B00C8}"/>
              </a:ext>
            </a:extLst>
          </p:cNvPr>
          <p:cNvSpPr/>
          <p:nvPr/>
        </p:nvSpPr>
        <p:spPr>
          <a:xfrm>
            <a:off x="3567694" y="3428999"/>
            <a:ext cx="621790" cy="2394773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90F5E2-A098-0BAC-4E00-E4130B2A7EDD}"/>
              </a:ext>
            </a:extLst>
          </p:cNvPr>
          <p:cNvSpPr/>
          <p:nvPr/>
        </p:nvSpPr>
        <p:spPr>
          <a:xfrm>
            <a:off x="4189484" y="4105656"/>
            <a:ext cx="621790" cy="171811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03113-3BC9-E888-A01E-DD098782B986}"/>
              </a:ext>
            </a:extLst>
          </p:cNvPr>
          <p:cNvSpPr/>
          <p:nvPr/>
        </p:nvSpPr>
        <p:spPr>
          <a:xfrm>
            <a:off x="4811274" y="4626864"/>
            <a:ext cx="621790" cy="11969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F99856-D7DE-176F-920A-313572C132EE}"/>
              </a:ext>
            </a:extLst>
          </p:cNvPr>
          <p:cNvSpPr/>
          <p:nvPr/>
        </p:nvSpPr>
        <p:spPr>
          <a:xfrm>
            <a:off x="5433064" y="5084064"/>
            <a:ext cx="621790" cy="7397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CC3D2C-1C23-8269-40BD-2F9F4216E5C9}"/>
              </a:ext>
            </a:extLst>
          </p:cNvPr>
          <p:cNvSpPr/>
          <p:nvPr/>
        </p:nvSpPr>
        <p:spPr>
          <a:xfrm>
            <a:off x="6054854" y="3428999"/>
            <a:ext cx="621790" cy="2394775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CFC04F-57A1-1F2B-A933-6888E37074BD}"/>
              </a:ext>
            </a:extLst>
          </p:cNvPr>
          <p:cNvSpPr/>
          <p:nvPr/>
        </p:nvSpPr>
        <p:spPr>
          <a:xfrm>
            <a:off x="6676644" y="4005071"/>
            <a:ext cx="621790" cy="1818701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2DBBE8-F14D-BEC7-F0D1-036AEA5FD5D8}"/>
              </a:ext>
            </a:extLst>
          </p:cNvPr>
          <p:cNvSpPr/>
          <p:nvPr/>
        </p:nvSpPr>
        <p:spPr>
          <a:xfrm>
            <a:off x="7298434" y="4901184"/>
            <a:ext cx="621790" cy="92258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635268-C758-D97F-A14A-30D0AD2F230F}"/>
              </a:ext>
            </a:extLst>
          </p:cNvPr>
          <p:cNvSpPr/>
          <p:nvPr/>
        </p:nvSpPr>
        <p:spPr>
          <a:xfrm>
            <a:off x="7920224" y="5257800"/>
            <a:ext cx="621790" cy="56597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33F55D-394D-78C3-16C4-6327DEBD5F9F}"/>
              </a:ext>
            </a:extLst>
          </p:cNvPr>
          <p:cNvSpPr/>
          <p:nvPr/>
        </p:nvSpPr>
        <p:spPr>
          <a:xfrm>
            <a:off x="8542014" y="4361688"/>
            <a:ext cx="621790" cy="146208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6F7B7B-3355-1DCD-7626-D92275CD5F5F}"/>
              </a:ext>
            </a:extLst>
          </p:cNvPr>
          <p:cNvSpPr/>
          <p:nvPr/>
        </p:nvSpPr>
        <p:spPr>
          <a:xfrm>
            <a:off x="9163804" y="4626864"/>
            <a:ext cx="621790" cy="11969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8A9B86-C947-C1CC-1560-6E32CF843D25}"/>
                  </a:ext>
                </a:extLst>
              </p:cNvPr>
              <p:cNvSpPr txBox="1"/>
              <p:nvPr/>
            </p:nvSpPr>
            <p:spPr>
              <a:xfrm>
                <a:off x="6506712" y="1143852"/>
                <a:ext cx="4910328" cy="18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8A9B86-C947-C1CC-1560-6E32CF843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712" y="1143852"/>
                <a:ext cx="4910328" cy="1884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CFFDC-15F9-0E13-0E09-A2AC5B6572E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93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CFFDC-15F9-0E13-0E09-A2AC5B657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9326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4F7D364-522D-E834-466B-CDD28D5A3318}"/>
              </a:ext>
            </a:extLst>
          </p:cNvPr>
          <p:cNvGrpSpPr/>
          <p:nvPr/>
        </p:nvGrpSpPr>
        <p:grpSpPr>
          <a:xfrm>
            <a:off x="1770887" y="1690688"/>
            <a:ext cx="8567931" cy="4133088"/>
            <a:chOff x="1770887" y="1690688"/>
            <a:chExt cx="8567931" cy="41330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9393367-D83B-86AB-6E4C-C19DD80F4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890" y="1690688"/>
              <a:ext cx="0" cy="41330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2BFAC9-7E88-D806-5586-CE832E274C6C}"/>
                </a:ext>
              </a:extLst>
            </p:cNvPr>
            <p:cNvCxnSpPr>
              <a:cxnSpLocks/>
            </p:cNvCxnSpPr>
            <p:nvPr/>
          </p:nvCxnSpPr>
          <p:spPr>
            <a:xfrm>
              <a:off x="1770887" y="5801488"/>
              <a:ext cx="8567931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0A9A48-C23C-1446-FBF1-325293E99B49}"/>
                  </a:ext>
                </a:extLst>
              </p:cNvPr>
              <p:cNvSpPr txBox="1"/>
              <p:nvPr/>
            </p:nvSpPr>
            <p:spPr>
              <a:xfrm>
                <a:off x="838199" y="2086225"/>
                <a:ext cx="93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0A9A48-C23C-1446-FBF1-325293E9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086225"/>
                <a:ext cx="932687" cy="461665"/>
              </a:xfrm>
              <a:prstGeom prst="rect">
                <a:avLst/>
              </a:prstGeom>
              <a:blipFill>
                <a:blip r:embed="rId4"/>
                <a:stretch>
                  <a:fillRect l="-130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B785C884-D2EA-973E-D419-B5496C0DDF64}"/>
              </a:ext>
            </a:extLst>
          </p:cNvPr>
          <p:cNvSpPr/>
          <p:nvPr/>
        </p:nvSpPr>
        <p:spPr>
          <a:xfrm>
            <a:off x="2324111" y="2486215"/>
            <a:ext cx="621793" cy="2414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BEEBC9-5EF3-CA97-0BD4-DA249E84056C}"/>
              </a:ext>
            </a:extLst>
          </p:cNvPr>
          <p:cNvSpPr/>
          <p:nvPr/>
        </p:nvSpPr>
        <p:spPr>
          <a:xfrm>
            <a:off x="2945903" y="3827337"/>
            <a:ext cx="621793" cy="278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90835A-8A0E-139F-AEC9-A5FA9884A79B}"/>
              </a:ext>
            </a:extLst>
          </p:cNvPr>
          <p:cNvSpPr/>
          <p:nvPr/>
        </p:nvSpPr>
        <p:spPr>
          <a:xfrm>
            <a:off x="3567689" y="2939316"/>
            <a:ext cx="621793" cy="489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285408-FA80-5C04-4441-17548040F837}"/>
              </a:ext>
            </a:extLst>
          </p:cNvPr>
          <p:cNvSpPr/>
          <p:nvPr/>
        </p:nvSpPr>
        <p:spPr>
          <a:xfrm>
            <a:off x="4189474" y="2547890"/>
            <a:ext cx="621793" cy="1557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30CC7C-D598-5351-1B36-219ADBA1F8B6}"/>
              </a:ext>
            </a:extLst>
          </p:cNvPr>
          <p:cNvSpPr/>
          <p:nvPr/>
        </p:nvSpPr>
        <p:spPr>
          <a:xfrm>
            <a:off x="4811263" y="3284296"/>
            <a:ext cx="621793" cy="1342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257B1C-0179-590D-D271-5D9DF1945BEA}"/>
              </a:ext>
            </a:extLst>
          </p:cNvPr>
          <p:cNvSpPr/>
          <p:nvPr/>
        </p:nvSpPr>
        <p:spPr>
          <a:xfrm>
            <a:off x="5433052" y="3748369"/>
            <a:ext cx="621793" cy="1342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71966D-D86E-D315-709F-371E4A94EA18}"/>
              </a:ext>
            </a:extLst>
          </p:cNvPr>
          <p:cNvSpPr/>
          <p:nvPr/>
        </p:nvSpPr>
        <p:spPr>
          <a:xfrm>
            <a:off x="6054830" y="3428998"/>
            <a:ext cx="621793" cy="1295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7B3AFD-FE3B-D9A3-449F-B61E0AD9AA9A}"/>
              </a:ext>
            </a:extLst>
          </p:cNvPr>
          <p:cNvSpPr/>
          <p:nvPr/>
        </p:nvSpPr>
        <p:spPr>
          <a:xfrm>
            <a:off x="6676619" y="4000622"/>
            <a:ext cx="621793" cy="494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FA59E3-B0BA-9073-8733-86D7139F23FB}"/>
              </a:ext>
            </a:extLst>
          </p:cNvPr>
          <p:cNvSpPr/>
          <p:nvPr/>
        </p:nvSpPr>
        <p:spPr>
          <a:xfrm>
            <a:off x="7298432" y="4242814"/>
            <a:ext cx="621793" cy="655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4FE9A2-56EE-68FF-0F5B-6475952176B6}"/>
              </a:ext>
            </a:extLst>
          </p:cNvPr>
          <p:cNvSpPr/>
          <p:nvPr/>
        </p:nvSpPr>
        <p:spPr>
          <a:xfrm>
            <a:off x="7920203" y="4626858"/>
            <a:ext cx="621793" cy="655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2429C6-993D-9C48-577E-E75289EB588C}"/>
              </a:ext>
            </a:extLst>
          </p:cNvPr>
          <p:cNvSpPr/>
          <p:nvPr/>
        </p:nvSpPr>
        <p:spPr>
          <a:xfrm>
            <a:off x="8542012" y="4393088"/>
            <a:ext cx="621793" cy="505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B477CA-950F-060E-DE11-4D38936A0303}"/>
              </a:ext>
            </a:extLst>
          </p:cNvPr>
          <p:cNvSpPr/>
          <p:nvPr/>
        </p:nvSpPr>
        <p:spPr>
          <a:xfrm>
            <a:off x="9163801" y="4645623"/>
            <a:ext cx="621793" cy="609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C027-4C25-AE98-2F05-1DFBA556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AA3EC-1EB0-EC35-2267-EBDFCC83E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choose: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 simple calculation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Goals: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AA3EC-1EB0-EC35-2267-EBDFCC83E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49B2D7-7B34-B5A8-E2A0-06A3F7EA310B}"/>
                  </a:ext>
                </a:extLst>
              </p:cNvPr>
              <p:cNvSpPr/>
              <p:nvPr/>
            </p:nvSpPr>
            <p:spPr>
              <a:xfrm>
                <a:off x="838199" y="2289226"/>
                <a:ext cx="5155692" cy="144152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49B2D7-7B34-B5A8-E2A0-06A3F7EA3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89226"/>
                <a:ext cx="5155692" cy="1441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63F170-DBE2-D8E4-F272-0EF3956CC74B}"/>
                  </a:ext>
                </a:extLst>
              </p:cNvPr>
              <p:cNvSpPr/>
              <p:nvPr/>
            </p:nvSpPr>
            <p:spPr>
              <a:xfrm>
                <a:off x="6219445" y="2289226"/>
                <a:ext cx="5134355" cy="144152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63F170-DBE2-D8E4-F272-0EF3956CC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45" y="2289226"/>
                <a:ext cx="5134355" cy="1441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72E654-380E-A651-C4B5-5E842F211771}"/>
              </a:ext>
            </a:extLst>
          </p:cNvPr>
          <p:cNvSpPr/>
          <p:nvPr/>
        </p:nvSpPr>
        <p:spPr>
          <a:xfrm>
            <a:off x="838199" y="5105578"/>
            <a:ext cx="3011424" cy="9660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High expectation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C5B5139-8C9F-A08A-8EB3-CE9DF939B0BA}"/>
                  </a:ext>
                </a:extLst>
              </p:cNvPr>
              <p:cNvSpPr/>
              <p:nvPr/>
            </p:nvSpPr>
            <p:spPr>
              <a:xfrm>
                <a:off x="4590287" y="5105578"/>
                <a:ext cx="3011424" cy="96603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Easy to compute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C5B5139-8C9F-A08A-8EB3-CE9DF939B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287" y="5105578"/>
                <a:ext cx="3011424" cy="966038"/>
              </a:xfrm>
              <a:prstGeom prst="roundRect">
                <a:avLst/>
              </a:prstGeom>
              <a:blipFill>
                <a:blip r:embed="rId5"/>
                <a:stretch>
                  <a:fillRect t="-5000" r="-1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A915A9A-CE65-CF9E-FA22-C3DF227A33DF}"/>
                  </a:ext>
                </a:extLst>
              </p:cNvPr>
              <p:cNvSpPr/>
              <p:nvPr/>
            </p:nvSpPr>
            <p:spPr>
              <a:xfrm>
                <a:off x="8342376" y="5105578"/>
                <a:ext cx="3011424" cy="96603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Easy to sample from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A915A9A-CE65-CF9E-FA22-C3DF227A3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76" y="5105578"/>
                <a:ext cx="3011424" cy="966038"/>
              </a:xfrm>
              <a:prstGeom prst="roundRect">
                <a:avLst/>
              </a:prstGeom>
              <a:blipFill>
                <a:blip r:embed="rId6"/>
                <a:stretch>
                  <a:fillRect t="-5000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2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08C0DF3-1543-A49B-C814-2E8D43FAF80E}"/>
                  </a:ext>
                </a:extLst>
              </p:cNvPr>
              <p:cNvSpPr/>
              <p:nvPr/>
            </p:nvSpPr>
            <p:spPr>
              <a:xfrm>
                <a:off x="6361175" y="2348601"/>
                <a:ext cx="4992625" cy="5362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This 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08C0DF3-1543-A49B-C814-2E8D43FAF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75" y="2348601"/>
                <a:ext cx="4992625" cy="536270"/>
              </a:xfrm>
              <a:prstGeom prst="roundRect">
                <a:avLst/>
              </a:prstGeom>
              <a:blipFill>
                <a:blip r:embed="rId3"/>
                <a:stretch>
                  <a:fillRect t="-8889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/>
              <p:nvPr/>
            </p:nvSpPr>
            <p:spPr>
              <a:xfrm>
                <a:off x="347472" y="5157798"/>
                <a:ext cx="3364992" cy="65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5157798"/>
                <a:ext cx="3364992" cy="653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0219E-1619-7BB7-92B5-926BA5F7D7FC}"/>
                  </a:ext>
                </a:extLst>
              </p:cNvPr>
              <p:cNvSpPr txBox="1"/>
              <p:nvPr/>
            </p:nvSpPr>
            <p:spPr>
              <a:xfrm>
                <a:off x="3419856" y="5157798"/>
                <a:ext cx="8564880" cy="65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0219E-1619-7BB7-92B5-926BA5F7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56" y="5157798"/>
                <a:ext cx="8564880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B4D36D9-F43A-0D3B-28ED-1EC68ABA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51467"/>
              </p:ext>
            </p:extLst>
          </p:nvPr>
        </p:nvGraphicFramePr>
        <p:xfrm>
          <a:off x="5812209" y="1345157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6DD86A-39DC-B34F-6FFF-B4368D42C7C1}"/>
              </a:ext>
            </a:extLst>
          </p:cNvPr>
          <p:cNvSpPr/>
          <p:nvPr/>
        </p:nvSpPr>
        <p:spPr>
          <a:xfrm>
            <a:off x="7644385" y="1485608"/>
            <a:ext cx="658367" cy="4558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9E4422-1C35-CAE3-310B-A1CDEBD55DC9}"/>
              </a:ext>
            </a:extLst>
          </p:cNvPr>
          <p:cNvSpPr/>
          <p:nvPr/>
        </p:nvSpPr>
        <p:spPr>
          <a:xfrm>
            <a:off x="8522534" y="1481772"/>
            <a:ext cx="658367" cy="4558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9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9" grpId="0"/>
      <p:bldP spid="13" grpId="0" animBg="1"/>
      <p:bldP spid="13" grpId="1" animBg="1"/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/>
              <p:nvPr/>
            </p:nvSpPr>
            <p:spPr>
              <a:xfrm>
                <a:off x="3403091" y="4949165"/>
                <a:ext cx="5385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Only consider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s.t.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91" y="4949165"/>
                <a:ext cx="5385816" cy="523220"/>
              </a:xfrm>
              <a:prstGeom prst="rect">
                <a:avLst/>
              </a:prstGeom>
              <a:blipFill>
                <a:blip r:embed="rId4"/>
                <a:stretch>
                  <a:fillRect l="-2262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8E17165-93E0-E519-BAA3-483B1D6B13D6}"/>
                  </a:ext>
                </a:extLst>
              </p:cNvPr>
              <p:cNvSpPr/>
              <p:nvPr/>
            </p:nvSpPr>
            <p:spPr>
              <a:xfrm>
                <a:off x="2642614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8E17165-93E0-E519-BAA3-483B1D6B1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4" y="3072931"/>
                <a:ext cx="6906769" cy="17402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5F654E-0BF4-55B3-0D61-943CE03EB9D6}"/>
                  </a:ext>
                </a:extLst>
              </p:cNvPr>
              <p:cNvSpPr/>
              <p:nvPr/>
            </p:nvSpPr>
            <p:spPr>
              <a:xfrm>
                <a:off x="2642613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5F654E-0BF4-55B3-0D61-943CE03E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3" y="3072931"/>
                <a:ext cx="6906769" cy="174022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A23B01D-D3F1-131E-FDED-655EE1D9D8C0}"/>
                  </a:ext>
                </a:extLst>
              </p:cNvPr>
              <p:cNvSpPr/>
              <p:nvPr/>
            </p:nvSpPr>
            <p:spPr>
              <a:xfrm>
                <a:off x="2642386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32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e>
                                    <m:lim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A23B01D-D3F1-131E-FDED-655EE1D9D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2931"/>
                <a:ext cx="6906769" cy="17402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7FB42DF-8AE1-48BC-739B-0BCF896E253F}"/>
                  </a:ext>
                </a:extLst>
              </p:cNvPr>
              <p:cNvSpPr/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7FB42DF-8AE1-48BC-739B-0BCF896E2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74D72D3-27EB-C79E-8D13-4C94688999D1}"/>
                  </a:ext>
                </a:extLst>
              </p:cNvPr>
              <p:cNvSpPr/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74D72D3-27EB-C79E-8D13-4C9468899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AE694A-BCDA-1CBC-6CEA-D22F4E84C989}"/>
                  </a:ext>
                </a:extLst>
              </p:cNvPr>
              <p:cNvSpPr txBox="1"/>
              <p:nvPr/>
            </p:nvSpPr>
            <p:spPr>
              <a:xfrm>
                <a:off x="681225" y="4967276"/>
                <a:ext cx="7342632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AE694A-BCDA-1CBC-6CEA-D22F4E84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5" y="4967276"/>
                <a:ext cx="7342632" cy="126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66B01B-5AA2-E37F-85DB-924BCBB16116}"/>
                  </a:ext>
                </a:extLst>
              </p:cNvPr>
              <p:cNvSpPr txBox="1"/>
              <p:nvPr/>
            </p:nvSpPr>
            <p:spPr>
              <a:xfrm>
                <a:off x="7496555" y="4931957"/>
                <a:ext cx="3857245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66B01B-5AA2-E37F-85DB-924BCBB1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55" y="4931957"/>
                <a:ext cx="3857245" cy="1268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Last slide gives an explicit formula: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/>
                  <a:t> is also easy to sample from</a:t>
                </a:r>
              </a:p>
              <a:p>
                <a:pPr lvl="1"/>
                <a:r>
                  <a:rPr lang="en-GB" dirty="0"/>
                  <a:t>Sample bit by bit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D38D24-79C7-16FF-65E8-1D6E3DA0BAE5}"/>
                  </a:ext>
                </a:extLst>
              </p:cNvPr>
              <p:cNvSpPr/>
              <p:nvPr/>
            </p:nvSpPr>
            <p:spPr>
              <a:xfrm>
                <a:off x="1409700" y="2448445"/>
                <a:ext cx="9372599" cy="219975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f>
                                <m:f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GB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num>
                                <m:den>
                                  <m:r>
                                    <a:rPr lang="en-GB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GB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320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𝜔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𝜔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D38D24-79C7-16FF-65E8-1D6E3DA0B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2448445"/>
                <a:ext cx="9372599" cy="21997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765D-BA51-A7CD-C90C-AE0C96B4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ECB26-F76A-7D34-6E44-00313F8FF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Deterministic approximation scheme (FP</a:t>
                </a:r>
                <a:r>
                  <a:rPr lang="en-GB" dirty="0">
                    <a:solidFill>
                      <a:srgbClr val="FF0000"/>
                    </a:solidFill>
                  </a:rPr>
                  <a:t>T</a:t>
                </a:r>
                <a:r>
                  <a:rPr lang="en-GB" dirty="0"/>
                  <a:t>AS)?</a:t>
                </a:r>
              </a:p>
              <a:p>
                <a:pPr lvl="1"/>
                <a:r>
                  <a:rPr lang="en-GB" dirty="0"/>
                  <a:t>Restricted version: connect to counting knapsack solutions</a:t>
                </a:r>
              </a:p>
              <a:p>
                <a:pPr lvl="1"/>
                <a:r>
                  <a:rPr lang="en-GB" dirty="0"/>
                  <a:t>The latter problem admits deterministic algorithms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Other interesting distributions? 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Complexity dichotomy for computing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-divergences (for product distributions)? 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Potential applications of our algorithm?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ECB26-F76A-7D34-6E44-00313F8FF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0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arXiv</a:t>
            </a:r>
            <a:r>
              <a:rPr lang="en-GB" dirty="0"/>
              <a:t>: 2208.00740v2</a:t>
            </a:r>
          </a:p>
          <a:p>
            <a:r>
              <a:rPr lang="en-GB" dirty="0"/>
              <a:t>(5 pages)</a:t>
            </a:r>
          </a:p>
        </p:txBody>
      </p: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case we have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5003-DF7E-8725-B41A-C786D63A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(Rather straightforward) </a:t>
            </a:r>
            <a:r>
              <a:rPr lang="en-GB" dirty="0"/>
              <a:t>strategy: sample bit by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E58A06-321C-426F-B10B-1819FA337E84}"/>
                  </a:ext>
                </a:extLst>
              </p:cNvPr>
              <p:cNvSpPr/>
              <p:nvPr/>
            </p:nvSpPr>
            <p:spPr>
              <a:xfrm>
                <a:off x="7280149" y="499167"/>
                <a:ext cx="4561331" cy="105747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E58A06-321C-426F-B10B-1819FA337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149" y="499167"/>
                <a:ext cx="4561331" cy="10574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94ADAA-B718-29DF-8E3B-A38046745F55}"/>
                  </a:ext>
                </a:extLst>
              </p:cNvPr>
              <p:cNvSpPr txBox="1"/>
              <p:nvPr/>
            </p:nvSpPr>
            <p:spPr>
              <a:xfrm>
                <a:off x="568452" y="2272602"/>
                <a:ext cx="11055096" cy="1337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94ADAA-B718-29DF-8E3B-A3804674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2" y="2272602"/>
                <a:ext cx="11055096" cy="1337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97A15-7F30-EF32-0408-A401C24480F8}"/>
                  </a:ext>
                </a:extLst>
              </p:cNvPr>
              <p:cNvSpPr txBox="1"/>
              <p:nvPr/>
            </p:nvSpPr>
            <p:spPr>
              <a:xfrm>
                <a:off x="3481959" y="3589560"/>
                <a:ext cx="5228082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97A15-7F30-EF32-0408-A401C244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959" y="3589560"/>
                <a:ext cx="5228082" cy="739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7A984-47C1-23F7-5F87-87E63DBE79AC}"/>
                  </a:ext>
                </a:extLst>
              </p:cNvPr>
              <p:cNvSpPr txBox="1"/>
              <p:nvPr/>
            </p:nvSpPr>
            <p:spPr>
              <a:xfrm>
                <a:off x="320040" y="3610404"/>
                <a:ext cx="3301746" cy="684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7A984-47C1-23F7-5F87-87E63DBE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3610404"/>
                <a:ext cx="3301746" cy="6840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4C988-20BF-9276-B439-1B39D3B5E743}"/>
                  </a:ext>
                </a:extLst>
              </p:cNvPr>
              <p:cNvSpPr txBox="1"/>
              <p:nvPr/>
            </p:nvSpPr>
            <p:spPr>
              <a:xfrm>
                <a:off x="1851660" y="4123236"/>
                <a:ext cx="10131552" cy="13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4C988-20BF-9276-B439-1B39D3B5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60" y="4123236"/>
                <a:ext cx="10131552" cy="1396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C12E6C-C94B-9C32-6BC5-C933294FD6AA}"/>
                  </a:ext>
                </a:extLst>
              </p:cNvPr>
              <p:cNvSpPr txBox="1"/>
              <p:nvPr/>
            </p:nvSpPr>
            <p:spPr>
              <a:xfrm>
                <a:off x="1210056" y="4121926"/>
                <a:ext cx="11414760" cy="13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C12E6C-C94B-9C32-6BC5-C933294FD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56" y="4121926"/>
                <a:ext cx="11414760" cy="1396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8ACD2-A69E-B187-3ACE-8F8BDDDF6DB1}"/>
                  </a:ext>
                </a:extLst>
              </p:cNvPr>
              <p:cNvSpPr txBox="1"/>
              <p:nvPr/>
            </p:nvSpPr>
            <p:spPr>
              <a:xfrm>
                <a:off x="-331280" y="5410803"/>
                <a:ext cx="12854559" cy="113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GB" sz="2400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GB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nary>
                        <m:naryPr>
                          <m:chr m:val="∏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8ACD2-A69E-B187-3ACE-8F8BDDDF6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1280" y="5410803"/>
                <a:ext cx="12854559" cy="11382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17CA96-5837-CC81-BEA1-9EACDCE32D7C}"/>
                  </a:ext>
                </a:extLst>
              </p:cNvPr>
              <p:cNvSpPr txBox="1"/>
              <p:nvPr/>
            </p:nvSpPr>
            <p:spPr>
              <a:xfrm>
                <a:off x="1918335" y="4275452"/>
                <a:ext cx="8732520" cy="1284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17CA96-5837-CC81-BEA1-9EACDCE3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35" y="4275452"/>
                <a:ext cx="8732520" cy="12842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3" grpId="1"/>
      <p:bldP spid="14" grpId="0"/>
      <p:bldP spid="14" grpId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A8E08-0ADE-5F05-BD8D-FBB6351E45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product distributions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A8E08-0ADE-5F05-BD8D-FBB6351E4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47F384-0013-9841-BCB9-C212474D3262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47F384-0013-9841-BCB9-C212474D3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72CA91B-625C-A95F-ADCA-D91881AF5C82}"/>
                  </a:ext>
                </a:extLst>
              </p:cNvPr>
              <p:cNvSpPr/>
              <p:nvPr/>
            </p:nvSpPr>
            <p:spPr>
              <a:xfrm>
                <a:off x="838200" y="3243897"/>
                <a:ext cx="10515600" cy="12000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Product distribution:</a:t>
                </a:r>
                <a:r>
                  <a:rPr kumimoji="0" lang="en-GB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⊗…⊗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given by 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…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72CA91B-625C-A95F-ADCA-D91881AF5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3897"/>
                <a:ext cx="10515600" cy="1200087"/>
              </a:xfrm>
              <a:prstGeom prst="roundRect">
                <a:avLst/>
              </a:prstGeom>
              <a:blipFill>
                <a:blip r:embed="rId4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338CB54-A2D6-C107-67FF-DFD62913E047}"/>
                  </a:ext>
                </a:extLst>
              </p:cNvPr>
              <p:cNvSpPr/>
              <p:nvPr/>
            </p:nvSpPr>
            <p:spPr>
              <a:xfrm>
                <a:off x="838200" y="4578921"/>
                <a:ext cx="10515600" cy="11361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Question: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Given product distributions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, is there any simple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338CB54-A2D6-C107-67FF-DFD62913E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8921"/>
                <a:ext cx="10515600" cy="1136112"/>
              </a:xfrm>
              <a:prstGeom prst="roundRect">
                <a:avLst/>
              </a:prstGeom>
              <a:blipFill>
                <a:blip r:embed="rId5"/>
                <a:stretch>
                  <a:fillRect l="-463" b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5D8F-2DEC-64CC-E89A-9EEC97FF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Kullback-Leibler</a:t>
            </a:r>
            <a:r>
              <a:rPr lang="en-GB" dirty="0"/>
              <a:t> divergence </a:t>
            </a:r>
            <a:r>
              <a:rPr lang="en-GB" sz="2400" dirty="0"/>
              <a:t>(aka. relative entropy)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2325-7596-B4C9-235E-76FCAEBF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E334832-F1FD-8721-DAC2-662DEF0A586A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E334832-F1FD-8721-DAC2-662DEF0A5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115AF36-3854-179A-3E3C-ABA60E9D4CF0}"/>
                  </a:ext>
                </a:extLst>
              </p:cNvPr>
              <p:cNvSpPr/>
              <p:nvPr/>
            </p:nvSpPr>
            <p:spPr>
              <a:xfrm>
                <a:off x="838200" y="3243897"/>
                <a:ext cx="10515600" cy="11361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Question: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Given product distributions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, is there any simple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115AF36-3854-179A-3E3C-ABA60E9D4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3897"/>
                <a:ext cx="10515600" cy="1136112"/>
              </a:xfrm>
              <a:prstGeom prst="roundRect">
                <a:avLst/>
              </a:prstGeom>
              <a:blipFill>
                <a:blip r:embed="rId3"/>
                <a:stretch>
                  <a:fillRect l="-463" b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90A1BE-54C6-BA74-E82C-9D4FC71D1C65}"/>
                  </a:ext>
                </a:extLst>
              </p:cNvPr>
              <p:cNvSpPr/>
              <p:nvPr/>
            </p:nvSpPr>
            <p:spPr>
              <a:xfrm>
                <a:off x="838200" y="4514946"/>
                <a:ext cx="10515600" cy="17969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Tensorisation</a:t>
                </a:r>
                <a:r>
                  <a:rPr kumimoji="0" lang="en-GB" sz="2800" b="1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of KL divergence. </a:t>
                </a:r>
                <a:endParaRPr kumimoji="0" lang="en-GB" sz="2800" b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 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GB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KL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90A1BE-54C6-BA74-E82C-9D4FC71D1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4946"/>
                <a:ext cx="10515600" cy="1796954"/>
              </a:xfrm>
              <a:prstGeom prst="roundRect">
                <a:avLst/>
              </a:prstGeo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75D8F-2DEC-64CC-E89A-9EEC97FFFA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-divergence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75D8F-2DEC-64CC-E89A-9EEC97FFF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2325-7596-B4C9-235E-76FCAEBF7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b="0" dirty="0"/>
                  <a:t>Total variation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GB" b="0" dirty="0"/>
                  <a:t>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GB" dirty="0"/>
              </a:p>
              <a:p>
                <a:r>
                  <a:rPr lang="en-GB" dirty="0"/>
                  <a:t>KL 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</m:oMath>
                </a14:m>
                <a:r>
                  <a:rPr lang="en-GB" dirty="0"/>
                  <a:t>: 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/>
                  <a:t>: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Hellinger</a:t>
                </a:r>
                <a:r>
                  <a:rPr lang="en-GB" baseline="30000" dirty="0"/>
                  <a:t>2</a:t>
                </a:r>
                <a:r>
                  <a:rPr lang="en-GB" dirty="0"/>
                  <a:t> distance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/>
                  <a:t>: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2325-7596-B4C9-235E-76FCAEBF7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47ECC17-0FA1-17CE-AAFB-1062FEC5A1D7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47ECC17-0FA1-17CE-AAFB-1062FEC5A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39D084-4C49-A9BF-E64B-F363613CB0E1}"/>
              </a:ext>
            </a:extLst>
          </p:cNvPr>
          <p:cNvSpPr/>
          <p:nvPr/>
        </p:nvSpPr>
        <p:spPr>
          <a:xfrm>
            <a:off x="9241536" y="4962445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435203-D41B-A75B-243D-49E2C6E9EA96}"/>
              </a:ext>
            </a:extLst>
          </p:cNvPr>
          <p:cNvSpPr/>
          <p:nvPr/>
        </p:nvSpPr>
        <p:spPr>
          <a:xfrm>
            <a:off x="9241536" y="3407286"/>
            <a:ext cx="2755392" cy="465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mbria" panose="02040503050406030204"/>
              </a:rPr>
              <a:t>?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A439C8-A882-928D-A9DA-1FDFF5E812A9}"/>
              </a:ext>
            </a:extLst>
          </p:cNvPr>
          <p:cNvSpPr/>
          <p:nvPr/>
        </p:nvSpPr>
        <p:spPr>
          <a:xfrm>
            <a:off x="9241536" y="4447001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F77430-A9BF-0200-A439-9CAE4630378F}"/>
              </a:ext>
            </a:extLst>
          </p:cNvPr>
          <p:cNvSpPr/>
          <p:nvPr/>
        </p:nvSpPr>
        <p:spPr>
          <a:xfrm>
            <a:off x="9243060" y="3922730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E1B1-0881-F4E4-3707-22284D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Lack of </a:t>
            </a:r>
            <a:r>
              <a:rPr lang="en-GB" dirty="0" err="1"/>
              <a:t>tensorisation</a:t>
            </a:r>
            <a:r>
              <a:rPr lang="en-GB" dirty="0"/>
              <a:t> is essential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36A2-3913-CFF5-DBE4-4BA7AC13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7017"/>
            <a:ext cx="10515600" cy="2619946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 possible reduction chain: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A7D1BB-2CCF-780A-4C4B-50ECFF531A35}"/>
                  </a:ext>
                </a:extLst>
              </p:cNvPr>
              <p:cNvSpPr/>
              <p:nvPr/>
            </p:nvSpPr>
            <p:spPr>
              <a:xfrm>
                <a:off x="838200" y="1825625"/>
                <a:ext cx="10515600" cy="17313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[Bhattacharyya-Gayen-Meel-Myrisiotis-Pavan-Vinodchandran’22]</a:t>
                </a:r>
                <a:br>
                  <a:rPr lang="en-GB" sz="2800" b="1" dirty="0">
                    <a:solidFill>
                      <a:prstClr val="black"/>
                    </a:solidFill>
                  </a:rPr>
                </a:br>
                <a:r>
                  <a:rPr lang="en-GB" sz="2800" b="1" dirty="0">
                    <a:solidFill>
                      <a:srgbClr val="FF0000"/>
                    </a:solidFill>
                  </a:rPr>
                  <a:t>Exact</a:t>
                </a:r>
                <a:r>
                  <a:rPr lang="en-GB" sz="2800" dirty="0">
                    <a:solidFill>
                      <a:prstClr val="black"/>
                    </a:solidFill>
                  </a:rPr>
                  <a:t>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for product distributions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-complete</a:t>
                </a:r>
                <a:r>
                  <a:rPr lang="en-GB" sz="2800" dirty="0">
                    <a:solidFill>
                      <a:prstClr val="black"/>
                    </a:solidFill>
                  </a:rPr>
                  <a:t>, even on Boolean domain.</a:t>
                </a:r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A7D1BB-2CCF-780A-4C4B-50ECFF53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1731391"/>
              </a:xfrm>
              <a:prstGeom prst="roundRect">
                <a:avLst/>
              </a:prstGeo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AB4BFD-C027-9486-864C-ADCE3012B776}"/>
              </a:ext>
            </a:extLst>
          </p:cNvPr>
          <p:cNvSpPr/>
          <p:nvPr/>
        </p:nvSpPr>
        <p:spPr>
          <a:xfrm>
            <a:off x="838201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#PerfectMatching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83C782-056C-DEFC-B614-22E0CB3B237A}"/>
              </a:ext>
            </a:extLst>
          </p:cNvPr>
          <p:cNvSpPr/>
          <p:nvPr/>
        </p:nvSpPr>
        <p:spPr>
          <a:xfrm>
            <a:off x="4590288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#SubsetProduct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5035D2-1842-6514-8621-DFDFD3CB0552}"/>
              </a:ext>
            </a:extLst>
          </p:cNvPr>
          <p:cNvSpPr/>
          <p:nvPr/>
        </p:nvSpPr>
        <p:spPr>
          <a:xfrm>
            <a:off x="8342377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</a:rPr>
              <a:t>TVProdDist</a:t>
            </a:r>
            <a:endParaRPr lang="en-GB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1DE1F-8391-84C5-F311-09D1E2BF17BA}"/>
                  </a:ext>
                </a:extLst>
              </p:cNvPr>
              <p:cNvSpPr txBox="1"/>
              <p:nvPr/>
            </p:nvSpPr>
            <p:spPr>
              <a:xfrm>
                <a:off x="3849623" y="4793289"/>
                <a:ext cx="8046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1DE1F-8391-84C5-F311-09D1E2BF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23" y="4793289"/>
                <a:ext cx="8046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F7BD7-88B3-F120-DB79-EA3CE1EF8F23}"/>
                  </a:ext>
                </a:extLst>
              </p:cNvPr>
              <p:cNvSpPr txBox="1"/>
              <p:nvPr/>
            </p:nvSpPr>
            <p:spPr>
              <a:xfrm>
                <a:off x="7597140" y="4793288"/>
                <a:ext cx="8046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F7BD7-88B3-F120-DB79-EA3CE1EF8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40" y="4793288"/>
                <a:ext cx="8046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10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E1B1-0881-F4E4-3707-22284D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Approximation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36A2-3913-CFF5-DBE4-4BA7AC13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 it possible to approximate it in polynomial time?</a:t>
            </a:r>
            <a:br>
              <a:rPr lang="en-GB" dirty="0"/>
            </a:br>
            <a:r>
              <a:rPr lang="en-GB" dirty="0">
                <a:solidFill>
                  <a:srgbClr val="FF0000"/>
                </a:solidFill>
              </a:rPr>
              <a:t>F</a:t>
            </a:r>
            <a:r>
              <a:rPr lang="en-GB" dirty="0"/>
              <a:t>ully </a:t>
            </a:r>
            <a:r>
              <a:rPr lang="en-GB" dirty="0">
                <a:solidFill>
                  <a:srgbClr val="FF0000"/>
                </a:solidFill>
              </a:rPr>
              <a:t>P</a:t>
            </a:r>
            <a:r>
              <a:rPr lang="en-GB" dirty="0"/>
              <a:t>olynomial </a:t>
            </a:r>
            <a:r>
              <a:rPr lang="en-GB" dirty="0">
                <a:solidFill>
                  <a:srgbClr val="FF0000"/>
                </a:solidFill>
              </a:rPr>
              <a:t>R</a:t>
            </a:r>
            <a:r>
              <a:rPr lang="en-GB" dirty="0"/>
              <a:t>andomised </a:t>
            </a:r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GB" dirty="0"/>
              <a:t>pproximation </a:t>
            </a:r>
            <a:r>
              <a:rPr lang="en-GB" dirty="0">
                <a:solidFill>
                  <a:srgbClr val="FF0000"/>
                </a:solidFill>
              </a:rPr>
              <a:t>S</a:t>
            </a:r>
            <a:r>
              <a:rPr lang="en-GB" dirty="0"/>
              <a:t>cheme (FPRAS)</a:t>
            </a:r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2767D4D-3455-4CED-E8DD-4128B6640CE5}"/>
                  </a:ext>
                </a:extLst>
              </p:cNvPr>
              <p:cNvSpPr/>
              <p:nvPr/>
            </p:nvSpPr>
            <p:spPr>
              <a:xfrm>
                <a:off x="838200" y="3103848"/>
                <a:ext cx="10515600" cy="31415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[Bhattacharyya-Gayen-Meel-Myrisiotis-Pavan-Vinodchandran’22]</a:t>
                </a:r>
                <a:br>
                  <a:rPr lang="en-GB" sz="2800" b="1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There is an </a:t>
                </a:r>
                <a:r>
                  <a:rPr lang="en-GB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FPRAS</a:t>
                </a:r>
                <a:r>
                  <a:rPr lang="en-GB" sz="2800" dirty="0">
                    <a:solidFill>
                      <a:prstClr val="black"/>
                    </a:solidFill>
                  </a:rPr>
                  <a:t>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within </a:t>
                </a: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relative error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are product distributions on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Boolean domain</a:t>
                </a:r>
                <a:r>
                  <a:rPr lang="en-GB" sz="2800" dirty="0">
                    <a:solidFill>
                      <a:prstClr val="black"/>
                    </a:solidFill>
                  </a:rPr>
                  <a:t>, and one of the following two holds: 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1/2≤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; 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’s are arbitrary,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:1≤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2767D4D-3455-4CED-E8DD-4128B6640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03848"/>
                <a:ext cx="10515600" cy="314150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09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FE1F-5CDC-3E5F-47CC-ADA65131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CAF6-D8B8-7E43-C820-89B46EF6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7561"/>
            <a:ext cx="10515600" cy="1549401"/>
          </a:xfrm>
        </p:spPr>
        <p:txBody>
          <a:bodyPr/>
          <a:lstStyle/>
          <a:p>
            <a:r>
              <a:rPr lang="en-GB" dirty="0"/>
              <a:t>There is no further restriction. </a:t>
            </a:r>
          </a:p>
          <a:p>
            <a:r>
              <a:rPr lang="en-GB" dirty="0"/>
              <a:t>Also polynomial under bit complexity.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A0ADA6-531C-DBD3-699D-2D9DD52C670B}"/>
                  </a:ext>
                </a:extLst>
              </p:cNvPr>
              <p:cNvSpPr/>
              <p:nvPr/>
            </p:nvSpPr>
            <p:spPr>
              <a:xfrm>
                <a:off x="838200" y="1825625"/>
                <a:ext cx="10515600" cy="2667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[This paper]</a:t>
                </a:r>
                <a:br>
                  <a:rPr lang="en-GB" sz="2800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There is an </a:t>
                </a:r>
                <a:r>
                  <a:rPr lang="en-GB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FPRAS</a:t>
                </a:r>
                <a:r>
                  <a:rPr lang="en-GB" sz="2800" dirty="0">
                    <a:solidFill>
                      <a:prstClr val="black"/>
                    </a:solidFill>
                  </a:rPr>
                  <a:t>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within </a:t>
                </a: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relative error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GB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are product distributions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coordinates over a size-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domain.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A0ADA6-531C-DBD3-699D-2D9DD52C6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2667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1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CF7-15B2-487D-9C0F-6D94F36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attempt…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B83C15-8954-FF09-F838-F8A734B45F88}"/>
                  </a:ext>
                </a:extLst>
              </p:cNvPr>
              <p:cNvSpPr/>
              <p:nvPr/>
            </p:nvSpPr>
            <p:spPr>
              <a:xfrm>
                <a:off x="838200" y="1757204"/>
                <a:ext cx="10515600" cy="262750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0400" indent="-230400"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Monte Carlo.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Take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(Providing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.)</a:t>
                </a:r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easy to sample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easy to compute.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B83C15-8954-FF09-F838-F8A734B45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7204"/>
                <a:ext cx="10515600" cy="2627503"/>
              </a:xfrm>
              <a:prstGeom prst="roundRect">
                <a:avLst/>
              </a:prstGeom>
              <a:blipFill>
                <a:blip r:embed="rId2"/>
                <a:stretch>
                  <a:fillRect b="-3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05A0B6-C020-1667-9FE8-3E6B0E970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44567"/>
                <a:ext cx="10515600" cy="1632395"/>
              </a:xfrm>
            </p:spPr>
            <p:txBody>
              <a:bodyPr/>
              <a:lstStyle/>
              <a:p>
                <a:r>
                  <a:rPr lang="en-GB" dirty="0"/>
                  <a:t>How many samples do we need?</a:t>
                </a:r>
              </a:p>
              <a:p>
                <a:r>
                  <a:rPr lang="en-GB" dirty="0"/>
                  <a:t>Troublesome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GB" dirty="0"/>
                  <a:t> is exponentially small…</a:t>
                </a:r>
              </a:p>
              <a:p>
                <a:pPr lvl="1"/>
                <a:r>
                  <a:rPr lang="en-GB" dirty="0"/>
                  <a:t>(Linear so many bits can represent such a numeric value)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05A0B6-C020-1667-9FE8-3E6B0E970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44567"/>
                <a:ext cx="10515600" cy="1632395"/>
              </a:xfrm>
              <a:blipFill>
                <a:blip r:embed="rId3"/>
                <a:stretch>
                  <a:fillRect l="-1043" t="-6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0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3939</TotalTime>
  <Words>1794</Words>
  <Application>Microsoft Office PowerPoint</Application>
  <PresentationFormat>Widescreen</PresentationFormat>
  <Paragraphs>519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Cambria Math</vt:lpstr>
      <vt:lpstr>Office Theme</vt:lpstr>
      <vt:lpstr>A simple polynomial-time approximation algorithm for the total variation distance between two product distributions</vt:lpstr>
      <vt:lpstr>Total variation distance</vt:lpstr>
      <vt:lpstr>d_TV  for product distributions</vt:lpstr>
      <vt:lpstr>Kullback-Leibler divergence (aka. relative entropy)</vt:lpstr>
      <vt:lpstr>f-divergence</vt:lpstr>
      <vt:lpstr>Lack of tensorisation is essential</vt:lpstr>
      <vt:lpstr>Approximation algorithms?</vt:lpstr>
      <vt:lpstr>Our result</vt:lpstr>
      <vt:lpstr>One attempt…</vt:lpstr>
      <vt:lpstr>A good estimator?</vt:lpstr>
      <vt:lpstr>Coupling</vt:lpstr>
      <vt:lpstr>Coupling</vt:lpstr>
      <vt:lpstr>Optimal coupling</vt:lpstr>
      <vt:lpstr>Greedy coupling</vt:lpstr>
      <vt:lpstr>Greedy coupling</vt:lpstr>
      <vt:lpstr>Greedy coupling</vt:lpstr>
      <vt:lpstr>Greedy coupling</vt:lpstr>
      <vt:lpstr>Temptation</vt:lpstr>
      <vt:lpstr>Greedy coupling is not that bad</vt:lpstr>
      <vt:lpstr>Another estimator</vt:lpstr>
      <vt:lpstr>High expectation / low variance</vt:lpstr>
      <vt:lpstr>High expectation / low variance</vt:lpstr>
      <vt:lpstr>High expectation / low variance</vt:lpstr>
      <vt:lpstr>Time efficiency</vt:lpstr>
      <vt:lpstr>Open problems</vt:lpstr>
      <vt:lpstr>Thank you!</vt:lpstr>
      <vt:lpstr>In case we have time…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Wang Jiaheng</cp:lastModifiedBy>
  <cp:revision>70</cp:revision>
  <dcterms:created xsi:type="dcterms:W3CDTF">2022-11-17T13:02:05Z</dcterms:created>
  <dcterms:modified xsi:type="dcterms:W3CDTF">2023-01-22T10:38:47Z</dcterms:modified>
</cp:coreProperties>
</file>